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4" r:id="rId27"/>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4" y="48"/>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2532550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3930615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29729" y="274639"/>
            <a:ext cx="2678192"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595154" y="274639"/>
            <a:ext cx="7836191"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44676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382389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52856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595154"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050730"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882F9C18-A7D3-4B76-A8B0-FD2CB06CCC31}" type="datetimeFigureOut">
              <a:rPr lang="pt-BR" smtClean="0"/>
              <a:t>10/09/2020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992298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882F9C18-A7D3-4B76-A8B0-FD2CB06CCC31}" type="datetimeFigureOut">
              <a:rPr lang="pt-BR" smtClean="0"/>
              <a:t>10/09/2020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325198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882F9C18-A7D3-4B76-A8B0-FD2CB06CCC31}" type="datetimeFigureOut">
              <a:rPr lang="pt-BR" smtClean="0"/>
              <a:t>10/09/2020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106079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82F9C18-A7D3-4B76-A8B0-FD2CB06CCC31}" type="datetimeFigureOut">
              <a:rPr lang="pt-BR" smtClean="0"/>
              <a:t>10/09/2020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2D119AF-375E-49F1-BC28-403594ACF2FC}" type="slidenum">
              <a:rPr lang="pt-BR" smtClean="0"/>
              <a:t>‹nº›</a:t>
            </a:fld>
            <a:endParaRPr lang="pt-BR"/>
          </a:p>
        </p:txBody>
      </p:sp>
      <p:pic>
        <p:nvPicPr>
          <p:cNvPr id="5" name="Picture 3" descr="C:\Users\OBA\Downloads\mobfog 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44" y="5936872"/>
            <a:ext cx="1383912" cy="8839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OBA\Downloads\LOGOTIPO_OBA_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28001" y="5730800"/>
            <a:ext cx="195302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761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882F9C18-A7D3-4B76-A8B0-FD2CB06CCC31}" type="datetimeFigureOut">
              <a:rPr lang="pt-BR" smtClean="0"/>
              <a:t>10/09/2020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1374250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882F9C18-A7D3-4B76-A8B0-FD2CB06CCC31}" type="datetimeFigureOut">
              <a:rPr lang="pt-BR" smtClean="0"/>
              <a:t>10/09/2020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2123537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1000">
              <a:schemeClr val="accent5">
                <a:lumMod val="60000"/>
                <a:lumOff val="40000"/>
              </a:schemeClr>
            </a:gs>
            <a:gs pos="100000">
              <a:schemeClr val="accent5">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119AF-375E-49F1-BC28-403594ACF2FC}" type="slidenum">
              <a:rPr lang="pt-BR" smtClean="0"/>
              <a:t>‹nº›</a:t>
            </a:fld>
            <a:endParaRPr lang="pt-BR"/>
          </a:p>
        </p:txBody>
      </p:sp>
    </p:spTree>
    <p:extLst>
      <p:ext uri="{BB962C8B-B14F-4D97-AF65-F5344CB8AC3E}">
        <p14:creationId xmlns:p14="http://schemas.microsoft.com/office/powerpoint/2010/main" val="3968130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2.uerj.br/~oba/mural/prj_olho_na_astronomia/parodia_lua_cheia.htm"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image" Target="../media/image1.png"/><Relationship Id="rId4" Type="http://schemas.openxmlformats.org/officeDocument/2006/relationships/image" Target="../media/image13.png"/><Relationship Id="rId9" Type="http://schemas.openxmlformats.org/officeDocument/2006/relationships/image" Target="../media/image1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http://www.worldatlas.com/webimage/countrys/namerica/americas.gif" TargetMode="External"/><Relationship Id="rId2" Type="http://schemas.openxmlformats.org/officeDocument/2006/relationships/image" Target="../media/image4.gif"/><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hyperlink" Target="http://www.sbfisica.org.br/fne/Vol4/Num2/v4n2a06.pdf" TargetMode="Externa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2005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3</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366890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920880" cy="1938992"/>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6) (1 ponto) </a:t>
            </a:r>
            <a:r>
              <a:rPr lang="pt-BR" sz="1600" b="1" u="sng" dirty="0">
                <a:latin typeface="Arial" pitchFamily="34" charset="0"/>
                <a:cs typeface="Arial" pitchFamily="34" charset="0"/>
              </a:rPr>
              <a:t>PERGUNTA OBSERVACIONAL</a:t>
            </a:r>
            <a:r>
              <a:rPr lang="pt-BR" sz="1600" u="sng" dirty="0">
                <a:latin typeface="Arial" pitchFamily="34" charset="0"/>
                <a:cs typeface="Arial" pitchFamily="34" charset="0"/>
              </a:rPr>
              <a:t>. A QUESTÃO </a:t>
            </a:r>
            <a:r>
              <a:rPr lang="pt-BR" sz="1600" b="1" u="sng" dirty="0">
                <a:latin typeface="Arial" pitchFamily="34" charset="0"/>
                <a:cs typeface="Arial" pitchFamily="34" charset="0"/>
              </a:rPr>
              <a:t>6a </a:t>
            </a:r>
            <a:r>
              <a:rPr lang="pt-BR" sz="1600" u="sng" dirty="0">
                <a:latin typeface="Arial" pitchFamily="34" charset="0"/>
                <a:cs typeface="Arial" pitchFamily="34" charset="0"/>
              </a:rPr>
              <a:t>SÓ PODE SER RESPONDIDA SE VOCÊ OLHOU PARA O CÉU COM O MAPA QUE ENVIAMOS PREVIAMENTE PARA SEU(SUA) PROFESSOR(A), CASO CONTRÁRIO, RESPONDA SOMENTE À QUESTÃO (6b), A QUAL TAMBÉM VALE UM PONTO. </a:t>
            </a:r>
            <a:r>
              <a:rPr lang="pt-BR" sz="1600" b="1" u="sng" dirty="0">
                <a:latin typeface="Arial" pitchFamily="34" charset="0"/>
                <a:cs typeface="Arial" pitchFamily="34" charset="0"/>
              </a:rPr>
              <a:t>Você só pode responder à questão 6a ou à 6b e não às duas.</a:t>
            </a:r>
            <a:endParaRPr lang="pt-BR" sz="1600" dirty="0">
              <a:latin typeface="Arial" pitchFamily="34" charset="0"/>
              <a:cs typeface="Arial" pitchFamily="34" charset="0"/>
            </a:endParaRPr>
          </a:p>
        </p:txBody>
      </p:sp>
      <p:sp>
        <p:nvSpPr>
          <p:cNvPr id="4" name="Retângulo 3"/>
          <p:cNvSpPr/>
          <p:nvPr/>
        </p:nvSpPr>
        <p:spPr>
          <a:xfrm>
            <a:off x="118889" y="2009971"/>
            <a:ext cx="7992888" cy="1200329"/>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O Brasil é dividido em 5 grandes regiões: Norte, Nordeste, Centro- Oeste, Sul </a:t>
            </a:r>
            <a:r>
              <a:rPr lang="pt-BR" sz="1600" dirty="0" smtClean="0">
                <a:latin typeface="Arial" pitchFamily="34" charset="0"/>
                <a:cs typeface="Arial" pitchFamily="34" charset="0"/>
              </a:rPr>
              <a:t>e </a:t>
            </a:r>
            <a:r>
              <a:rPr lang="pt-BR" sz="1600" dirty="0" smtClean="0">
                <a:latin typeface="Arial" pitchFamily="34" charset="0"/>
                <a:cs typeface="Arial" pitchFamily="34" charset="0"/>
              </a:rPr>
              <a:t>Sudeste</a:t>
            </a:r>
            <a:r>
              <a:rPr lang="pt-BR" sz="1600" dirty="0" smtClean="0">
                <a:latin typeface="Arial" pitchFamily="34" charset="0"/>
                <a:cs typeface="Arial" pitchFamily="34" charset="0"/>
              </a:rPr>
              <a:t>. O </a:t>
            </a:r>
            <a:r>
              <a:rPr lang="pt-BR" sz="1600" dirty="0">
                <a:latin typeface="Arial" pitchFamily="34" charset="0"/>
                <a:cs typeface="Arial" pitchFamily="34" charset="0"/>
              </a:rPr>
              <a:t>seu(sua) professor(a) vai dizer em qual região você mora caso você ainda não saiba.</a:t>
            </a:r>
          </a:p>
        </p:txBody>
      </p:sp>
      <p:sp>
        <p:nvSpPr>
          <p:cNvPr id="5" name="Retângulo 4"/>
          <p:cNvSpPr/>
          <p:nvPr/>
        </p:nvSpPr>
        <p:spPr>
          <a:xfrm>
            <a:off x="132831" y="2761773"/>
            <a:ext cx="6826818" cy="416011"/>
          </a:xfrm>
          <a:prstGeom prst="rect">
            <a:avLst/>
          </a:prstGeom>
        </p:spPr>
        <p:txBody>
          <a:bodyPr wrap="square">
            <a:spAutoFit/>
          </a:bodyPr>
          <a:lstStyle/>
          <a:p>
            <a:pPr hangingPunct="0">
              <a:lnSpc>
                <a:spcPct val="150000"/>
              </a:lnSpc>
            </a:pPr>
            <a:r>
              <a:rPr lang="pt-BR" sz="1600" dirty="0" smtClean="0">
                <a:latin typeface="Arial" pitchFamily="34" charset="0"/>
                <a:cs typeface="Arial" pitchFamily="34" charset="0"/>
              </a:rPr>
              <a:t>.</a:t>
            </a:r>
            <a:endParaRPr lang="pt-BR" sz="1600" dirty="0">
              <a:latin typeface="Arial" pitchFamily="34" charset="0"/>
              <a:cs typeface="Arial" pitchFamily="34" charset="0"/>
            </a:endParaRPr>
          </a:p>
        </p:txBody>
      </p:sp>
      <p:sp>
        <p:nvSpPr>
          <p:cNvPr id="22" name="Retângulo 21"/>
          <p:cNvSpPr/>
          <p:nvPr/>
        </p:nvSpPr>
        <p:spPr>
          <a:xfrm>
            <a:off x="107768" y="3199616"/>
            <a:ext cx="8004009" cy="2677656"/>
          </a:xfrm>
          <a:prstGeom prst="rect">
            <a:avLst/>
          </a:prstGeom>
        </p:spPr>
        <p:txBody>
          <a:bodyPr wrap="square">
            <a:spAutoFit/>
          </a:bodyPr>
          <a:lstStyle/>
          <a:p>
            <a:pPr algn="just" hangingPunct="0">
              <a:lnSpc>
                <a:spcPct val="150000"/>
              </a:lnSpc>
            </a:pPr>
            <a:r>
              <a:rPr lang="pt-BR" sz="1600" b="1" dirty="0">
                <a:latin typeface="Arial" pitchFamily="34" charset="0"/>
                <a:cs typeface="Arial" pitchFamily="34" charset="0"/>
              </a:rPr>
              <a:t>Questão 6a) (1 ponto)			         </a:t>
            </a:r>
            <a:endParaRPr lang="pt-BR" sz="1600" dirty="0">
              <a:latin typeface="Arial" pitchFamily="34" charset="0"/>
              <a:cs typeface="Arial" pitchFamily="34" charset="0"/>
            </a:endParaRPr>
          </a:p>
          <a:p>
            <a:pPr algn="just" hangingPunct="0">
              <a:lnSpc>
                <a:spcPct val="150000"/>
              </a:lnSpc>
            </a:pPr>
            <a:r>
              <a:rPr lang="pt-BR" sz="1600" b="1" dirty="0">
                <a:latin typeface="Arial" pitchFamily="34" charset="0"/>
                <a:cs typeface="Arial" pitchFamily="34" charset="0"/>
              </a:rPr>
              <a:t>Para quem mora nas regiões Sul ou Sudeste a pergunta é a seguinte: </a:t>
            </a:r>
            <a:r>
              <a:rPr lang="pt-BR" sz="1600" u="sng" dirty="0">
                <a:latin typeface="Arial" pitchFamily="34" charset="0"/>
                <a:cs typeface="Arial" pitchFamily="34" charset="0"/>
              </a:rPr>
              <a:t>Desenhe</a:t>
            </a:r>
            <a:r>
              <a:rPr lang="pt-BR" sz="1600" dirty="0">
                <a:latin typeface="Arial" pitchFamily="34" charset="0"/>
                <a:cs typeface="Arial" pitchFamily="34" charset="0"/>
              </a:rPr>
              <a:t> no quadrado ao lado a constelação do Cruzeiro do Sul (em Latim ela é chamada de </a:t>
            </a:r>
            <a:r>
              <a:rPr lang="pt-BR" sz="1600" dirty="0" err="1">
                <a:latin typeface="Arial" pitchFamily="34" charset="0"/>
                <a:cs typeface="Arial" pitchFamily="34" charset="0"/>
              </a:rPr>
              <a:t>Crux</a:t>
            </a:r>
            <a:r>
              <a:rPr lang="pt-BR" sz="1600" dirty="0">
                <a:latin typeface="Arial" pitchFamily="34" charset="0"/>
                <a:cs typeface="Arial" pitchFamily="34" charset="0"/>
              </a:rPr>
              <a:t>). Esta constelação tem CINCO estrelas. </a:t>
            </a:r>
            <a:r>
              <a:rPr lang="pt-BR" sz="1600" u="sng" dirty="0">
                <a:latin typeface="Arial" pitchFamily="34" charset="0"/>
                <a:cs typeface="Arial" pitchFamily="34" charset="0"/>
              </a:rPr>
              <a:t>Faça um X</a:t>
            </a:r>
            <a:r>
              <a:rPr lang="pt-BR" sz="1600" dirty="0">
                <a:latin typeface="Arial" pitchFamily="34" charset="0"/>
                <a:cs typeface="Arial" pitchFamily="34" charset="0"/>
              </a:rPr>
              <a:t> sobre a estrela mais brilhante do Cruzeiro do Sul. Ao lado desta constelação tem duas estrelas bem brilhantes, uma delas é a que está mais perto do Sol. </a:t>
            </a:r>
            <a:r>
              <a:rPr lang="pt-BR" sz="1600" u="sng" dirty="0">
                <a:latin typeface="Arial" pitchFamily="34" charset="0"/>
                <a:cs typeface="Arial" pitchFamily="34" charset="0"/>
              </a:rPr>
              <a:t>Desenhe</a:t>
            </a:r>
            <a:r>
              <a:rPr lang="pt-BR" sz="1600" dirty="0">
                <a:latin typeface="Arial" pitchFamily="34" charset="0"/>
                <a:cs typeface="Arial" pitchFamily="34" charset="0"/>
              </a:rPr>
              <a:t> estas duas estrelas no lado certo do Cruzeiro do Sul e </a:t>
            </a:r>
            <a:r>
              <a:rPr lang="pt-BR" sz="1600" u="sng" dirty="0">
                <a:latin typeface="Arial" pitchFamily="34" charset="0"/>
                <a:cs typeface="Arial" pitchFamily="34" charset="0"/>
              </a:rPr>
              <a:t>faça um X</a:t>
            </a:r>
            <a:r>
              <a:rPr lang="pt-BR" sz="1600" dirty="0">
                <a:latin typeface="Arial" pitchFamily="34" charset="0"/>
                <a:cs typeface="Arial" pitchFamily="34" charset="0"/>
              </a:rPr>
              <a:t> sobre a mais brilhante dentre estas duas</a:t>
            </a:r>
            <a:endParaRPr lang="pt-BR" sz="1600" dirty="0"/>
          </a:p>
        </p:txBody>
      </p:sp>
      <p:sp>
        <p:nvSpPr>
          <p:cNvPr id="24" name="Rectangle 3"/>
          <p:cNvSpPr>
            <a:spLocks noChangeArrowheads="1"/>
          </p:cNvSpPr>
          <p:nvPr/>
        </p:nvSpPr>
        <p:spPr bwMode="auto">
          <a:xfrm>
            <a:off x="8377802" y="2383944"/>
            <a:ext cx="3190359" cy="362574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25" name="Oval 4"/>
          <p:cNvSpPr>
            <a:spLocks noChangeArrowheads="1"/>
          </p:cNvSpPr>
          <p:nvPr/>
        </p:nvSpPr>
        <p:spPr bwMode="auto">
          <a:xfrm>
            <a:off x="9727096" y="3650952"/>
            <a:ext cx="71386" cy="68442"/>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6" name="Oval 5"/>
          <p:cNvSpPr>
            <a:spLocks noChangeArrowheads="1"/>
          </p:cNvSpPr>
          <p:nvPr/>
        </p:nvSpPr>
        <p:spPr bwMode="auto">
          <a:xfrm>
            <a:off x="11134555" y="3646779"/>
            <a:ext cx="71386" cy="69276"/>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7" name="Oval 6"/>
          <p:cNvSpPr>
            <a:spLocks noChangeArrowheads="1"/>
          </p:cNvSpPr>
          <p:nvPr/>
        </p:nvSpPr>
        <p:spPr bwMode="auto">
          <a:xfrm>
            <a:off x="10759115" y="4058265"/>
            <a:ext cx="71386" cy="68442"/>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8" name="Oval 7"/>
          <p:cNvSpPr>
            <a:spLocks noChangeArrowheads="1"/>
          </p:cNvSpPr>
          <p:nvPr/>
        </p:nvSpPr>
        <p:spPr bwMode="auto">
          <a:xfrm>
            <a:off x="10493839" y="4851188"/>
            <a:ext cx="71386" cy="69276"/>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9" name="Oval 8"/>
          <p:cNvSpPr>
            <a:spLocks noChangeArrowheads="1"/>
          </p:cNvSpPr>
          <p:nvPr/>
        </p:nvSpPr>
        <p:spPr bwMode="auto">
          <a:xfrm>
            <a:off x="10486789" y="3081717"/>
            <a:ext cx="72268" cy="69276"/>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0" name="Line 9"/>
          <p:cNvSpPr>
            <a:spLocks noChangeShapeType="1"/>
          </p:cNvSpPr>
          <p:nvPr/>
        </p:nvSpPr>
        <p:spPr bwMode="auto">
          <a:xfrm>
            <a:off x="10387200" y="4780242"/>
            <a:ext cx="343713" cy="332193"/>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1" name="Line 10"/>
          <p:cNvSpPr>
            <a:spLocks noChangeShapeType="1"/>
          </p:cNvSpPr>
          <p:nvPr/>
        </p:nvSpPr>
        <p:spPr bwMode="auto">
          <a:xfrm flipH="1">
            <a:off x="10373099" y="4720146"/>
            <a:ext cx="343713" cy="331359"/>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2" name="Oval 12"/>
          <p:cNvSpPr>
            <a:spLocks noChangeArrowheads="1"/>
          </p:cNvSpPr>
          <p:nvPr/>
        </p:nvSpPr>
        <p:spPr bwMode="auto">
          <a:xfrm>
            <a:off x="8653654" y="4441372"/>
            <a:ext cx="99589" cy="94316"/>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3" name="Oval 13"/>
          <p:cNvSpPr>
            <a:spLocks noChangeArrowheads="1"/>
          </p:cNvSpPr>
          <p:nvPr/>
        </p:nvSpPr>
        <p:spPr bwMode="auto">
          <a:xfrm>
            <a:off x="9291726" y="4290299"/>
            <a:ext cx="74912" cy="70946"/>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34" name="Line 14"/>
          <p:cNvSpPr>
            <a:spLocks noChangeShapeType="1"/>
          </p:cNvSpPr>
          <p:nvPr/>
        </p:nvSpPr>
        <p:spPr bwMode="auto">
          <a:xfrm>
            <a:off x="8464171" y="4327024"/>
            <a:ext cx="478554" cy="453218"/>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5" name="Line 15"/>
          <p:cNvSpPr>
            <a:spLocks noChangeShapeType="1"/>
          </p:cNvSpPr>
          <p:nvPr/>
        </p:nvSpPr>
        <p:spPr bwMode="auto">
          <a:xfrm flipV="1">
            <a:off x="8414377" y="4327024"/>
            <a:ext cx="478554" cy="453218"/>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6" name="Text Box 16"/>
          <p:cNvSpPr txBox="1">
            <a:spLocks noChangeArrowheads="1"/>
          </p:cNvSpPr>
          <p:nvPr/>
        </p:nvSpPr>
        <p:spPr bwMode="auto">
          <a:xfrm>
            <a:off x="10029387" y="4196817"/>
            <a:ext cx="1374851" cy="400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pt-BR" sz="1100" b="1" i="0" u="none" strike="noStrike" cap="none" normalizeH="0" baseline="0" dirty="0" smtClean="0">
                <a:ln>
                  <a:noFill/>
                </a:ln>
                <a:solidFill>
                  <a:schemeClr val="tx1"/>
                </a:solidFill>
                <a:effectLst/>
                <a:latin typeface="Calibri" pitchFamily="34" charset="0"/>
                <a:cs typeface="Arial" pitchFamily="34" charset="0"/>
              </a:rPr>
              <a:t>Intrometida</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818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1000"/>
                                        <p:tgtEl>
                                          <p:spTgt spid="26"/>
                                        </p:tgtEl>
                                      </p:cBhvr>
                                    </p:animEffect>
                                    <p:anim calcmode="lin" valueType="num">
                                      <p:cBhvr>
                                        <p:cTn id="13" dur="1000" fill="hold"/>
                                        <p:tgtEl>
                                          <p:spTgt spid="26"/>
                                        </p:tgtEl>
                                        <p:attrNameLst>
                                          <p:attrName>ppt_x</p:attrName>
                                        </p:attrNameLst>
                                      </p:cBhvr>
                                      <p:tavLst>
                                        <p:tav tm="0">
                                          <p:val>
                                            <p:strVal val="#ppt_x"/>
                                          </p:val>
                                        </p:tav>
                                        <p:tav tm="100000">
                                          <p:val>
                                            <p:strVal val="#ppt_x"/>
                                          </p:val>
                                        </p:tav>
                                      </p:tavLst>
                                    </p:anim>
                                    <p:anim calcmode="lin" valueType="num">
                                      <p:cBhvr>
                                        <p:cTn id="14" dur="1000" fill="hold"/>
                                        <p:tgtEl>
                                          <p:spTgt spid="2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1000"/>
                                        <p:tgtEl>
                                          <p:spTgt spid="28"/>
                                        </p:tgtEl>
                                      </p:cBhvr>
                                    </p:animEffect>
                                    <p:anim calcmode="lin" valueType="num">
                                      <p:cBhvr>
                                        <p:cTn id="18" dur="1000" fill="hold"/>
                                        <p:tgtEl>
                                          <p:spTgt spid="28"/>
                                        </p:tgtEl>
                                        <p:attrNameLst>
                                          <p:attrName>ppt_x</p:attrName>
                                        </p:attrNameLst>
                                      </p:cBhvr>
                                      <p:tavLst>
                                        <p:tav tm="0">
                                          <p:val>
                                            <p:strVal val="#ppt_x"/>
                                          </p:val>
                                        </p:tav>
                                        <p:tav tm="100000">
                                          <p:val>
                                            <p:strVal val="#ppt_x"/>
                                          </p:val>
                                        </p:tav>
                                      </p:tavLst>
                                    </p:anim>
                                    <p:anim calcmode="lin" valueType="num">
                                      <p:cBhvr>
                                        <p:cTn id="19" dur="1000" fill="hold"/>
                                        <p:tgtEl>
                                          <p:spTgt spid="2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fade">
                                      <p:cBhvr>
                                        <p:cTn id="22" dur="1000"/>
                                        <p:tgtEl>
                                          <p:spTgt spid="36"/>
                                        </p:tgtEl>
                                      </p:cBhvr>
                                    </p:animEffect>
                                    <p:anim calcmode="lin" valueType="num">
                                      <p:cBhvr>
                                        <p:cTn id="23" dur="1000" fill="hold"/>
                                        <p:tgtEl>
                                          <p:spTgt spid="36"/>
                                        </p:tgtEl>
                                        <p:attrNameLst>
                                          <p:attrName>ppt_x</p:attrName>
                                        </p:attrNameLst>
                                      </p:cBhvr>
                                      <p:tavLst>
                                        <p:tav tm="0">
                                          <p:val>
                                            <p:strVal val="#ppt_x"/>
                                          </p:val>
                                        </p:tav>
                                        <p:tav tm="100000">
                                          <p:val>
                                            <p:strVal val="#ppt_x"/>
                                          </p:val>
                                        </p:tav>
                                      </p:tavLst>
                                    </p:anim>
                                    <p:anim calcmode="lin" valueType="num">
                                      <p:cBhvr>
                                        <p:cTn id="24" dur="1000" fill="hold"/>
                                        <p:tgtEl>
                                          <p:spTgt spid="36"/>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1000"/>
                                        <p:tgtEl>
                                          <p:spTgt spid="25"/>
                                        </p:tgtEl>
                                      </p:cBhvr>
                                    </p:animEffect>
                                    <p:anim calcmode="lin" valueType="num">
                                      <p:cBhvr>
                                        <p:cTn id="28" dur="1000" fill="hold"/>
                                        <p:tgtEl>
                                          <p:spTgt spid="25"/>
                                        </p:tgtEl>
                                        <p:attrNameLst>
                                          <p:attrName>ppt_x</p:attrName>
                                        </p:attrNameLst>
                                      </p:cBhvr>
                                      <p:tavLst>
                                        <p:tav tm="0">
                                          <p:val>
                                            <p:strVal val="#ppt_x"/>
                                          </p:val>
                                        </p:tav>
                                        <p:tav tm="100000">
                                          <p:val>
                                            <p:strVal val="#ppt_x"/>
                                          </p:val>
                                        </p:tav>
                                      </p:tavLst>
                                    </p:anim>
                                    <p:anim calcmode="lin" valueType="num">
                                      <p:cBhvr>
                                        <p:cTn id="29" dur="1000" fill="hold"/>
                                        <p:tgtEl>
                                          <p:spTgt spid="25"/>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fade">
                                      <p:cBhvr>
                                        <p:cTn id="32" dur="1000"/>
                                        <p:tgtEl>
                                          <p:spTgt spid="29"/>
                                        </p:tgtEl>
                                      </p:cBhvr>
                                    </p:animEffect>
                                    <p:anim calcmode="lin" valueType="num">
                                      <p:cBhvr>
                                        <p:cTn id="33" dur="1000" fill="hold"/>
                                        <p:tgtEl>
                                          <p:spTgt spid="29"/>
                                        </p:tgtEl>
                                        <p:attrNameLst>
                                          <p:attrName>ppt_x</p:attrName>
                                        </p:attrNameLst>
                                      </p:cBhvr>
                                      <p:tavLst>
                                        <p:tav tm="0">
                                          <p:val>
                                            <p:strVal val="#ppt_x"/>
                                          </p:val>
                                        </p:tav>
                                        <p:tav tm="100000">
                                          <p:val>
                                            <p:strVal val="#ppt_x"/>
                                          </p:val>
                                        </p:tav>
                                      </p:tavLst>
                                    </p:anim>
                                    <p:anim calcmode="lin" valueType="num">
                                      <p:cBhvr>
                                        <p:cTn id="34"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barn(inVertical)">
                                      <p:cBhvr>
                                        <p:cTn id="39" dur="500"/>
                                        <p:tgtEl>
                                          <p:spTgt spid="30"/>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arn(inVertical)">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fade">
                                      <p:cBhvr>
                                        <p:cTn id="47" dur="1000"/>
                                        <p:tgtEl>
                                          <p:spTgt spid="33"/>
                                        </p:tgtEl>
                                      </p:cBhvr>
                                    </p:animEffect>
                                    <p:anim calcmode="lin" valueType="num">
                                      <p:cBhvr>
                                        <p:cTn id="48" dur="1000" fill="hold"/>
                                        <p:tgtEl>
                                          <p:spTgt spid="33"/>
                                        </p:tgtEl>
                                        <p:attrNameLst>
                                          <p:attrName>ppt_x</p:attrName>
                                        </p:attrNameLst>
                                      </p:cBhvr>
                                      <p:tavLst>
                                        <p:tav tm="0">
                                          <p:val>
                                            <p:strVal val="#ppt_x"/>
                                          </p:val>
                                        </p:tav>
                                        <p:tav tm="100000">
                                          <p:val>
                                            <p:strVal val="#ppt_x"/>
                                          </p:val>
                                        </p:tav>
                                      </p:tavLst>
                                    </p:anim>
                                    <p:anim calcmode="lin" valueType="num">
                                      <p:cBhvr>
                                        <p:cTn id="49" dur="1000" fill="hold"/>
                                        <p:tgtEl>
                                          <p:spTgt spid="33"/>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fade">
                                      <p:cBhvr>
                                        <p:cTn id="52" dur="1000"/>
                                        <p:tgtEl>
                                          <p:spTgt spid="32"/>
                                        </p:tgtEl>
                                      </p:cBhvr>
                                    </p:animEffect>
                                    <p:anim calcmode="lin" valueType="num">
                                      <p:cBhvr>
                                        <p:cTn id="53" dur="1000" fill="hold"/>
                                        <p:tgtEl>
                                          <p:spTgt spid="32"/>
                                        </p:tgtEl>
                                        <p:attrNameLst>
                                          <p:attrName>ppt_x</p:attrName>
                                        </p:attrNameLst>
                                      </p:cBhvr>
                                      <p:tavLst>
                                        <p:tav tm="0">
                                          <p:val>
                                            <p:strVal val="#ppt_x"/>
                                          </p:val>
                                        </p:tav>
                                        <p:tav tm="100000">
                                          <p:val>
                                            <p:strVal val="#ppt_x"/>
                                          </p:val>
                                        </p:tav>
                                      </p:tavLst>
                                    </p:anim>
                                    <p:anim calcmode="lin" valueType="num">
                                      <p:cBhvr>
                                        <p:cTn id="54"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35"/>
                                        </p:tgtEl>
                                        <p:attrNameLst>
                                          <p:attrName>style.visibility</p:attrName>
                                        </p:attrNameLst>
                                      </p:cBhvr>
                                      <p:to>
                                        <p:strVal val="visible"/>
                                      </p:to>
                                    </p:set>
                                    <p:animEffect transition="in" filter="barn(inVertical)">
                                      <p:cBhvr>
                                        <p:cTn id="59" dur="500"/>
                                        <p:tgtEl>
                                          <p:spTgt spid="35"/>
                                        </p:tgtEl>
                                      </p:cBhvr>
                                    </p:animEffect>
                                  </p:childTnLst>
                                </p:cTn>
                              </p:par>
                              <p:par>
                                <p:cTn id="60" presetID="16" presetClass="entr" presetSubtype="21" fill="hold" grpId="0" nodeType="withEffect">
                                  <p:stCondLst>
                                    <p:cond delay="0"/>
                                  </p:stCondLst>
                                  <p:childTnLst>
                                    <p:set>
                                      <p:cBhvr>
                                        <p:cTn id="61" dur="1" fill="hold">
                                          <p:stCondLst>
                                            <p:cond delay="0"/>
                                          </p:stCondLst>
                                        </p:cTn>
                                        <p:tgtEl>
                                          <p:spTgt spid="34"/>
                                        </p:tgtEl>
                                        <p:attrNameLst>
                                          <p:attrName>style.visibility</p:attrName>
                                        </p:attrNameLst>
                                      </p:cBhvr>
                                      <p:to>
                                        <p:strVal val="visible"/>
                                      </p:to>
                                    </p:set>
                                    <p:animEffect transition="in" filter="barn(inVertical)">
                                      <p:cBhvr>
                                        <p:cTn id="6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tângulo 19"/>
          <p:cNvSpPr/>
          <p:nvPr/>
        </p:nvSpPr>
        <p:spPr>
          <a:xfrm>
            <a:off x="113482" y="116632"/>
            <a:ext cx="7926287" cy="3000821"/>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Resposta </a:t>
            </a:r>
            <a:r>
              <a:rPr lang="pt-BR" b="1" dirty="0">
                <a:latin typeface="Arial" pitchFamily="34" charset="0"/>
                <a:cs typeface="Arial" pitchFamily="34" charset="0"/>
              </a:rPr>
              <a:t>6a) </a:t>
            </a:r>
            <a:r>
              <a:rPr lang="pt-BR" b="1" dirty="0" smtClean="0">
                <a:latin typeface="Arial" pitchFamily="34" charset="0"/>
                <a:cs typeface="Arial" pitchFamily="34" charset="0"/>
              </a:rPr>
              <a:t>para </a:t>
            </a:r>
            <a:r>
              <a:rPr lang="pt-BR" b="1" dirty="0">
                <a:latin typeface="Arial" pitchFamily="34" charset="0"/>
                <a:cs typeface="Arial" pitchFamily="34" charset="0"/>
              </a:rPr>
              <a:t>quem mora nas regiões Sul ou Sudeste: </a:t>
            </a:r>
            <a:r>
              <a:rPr lang="pt-BR" dirty="0">
                <a:latin typeface="Arial" pitchFamily="34" charset="0"/>
                <a:cs typeface="Arial" pitchFamily="34" charset="0"/>
              </a:rPr>
              <a:t>O aluno deveria ter desenhado algo parecido com a figura ao lado e feito um X sobre a estrela da </a:t>
            </a:r>
            <a:r>
              <a:rPr lang="pt-BR" u="sng" dirty="0">
                <a:latin typeface="Arial" pitchFamily="34" charset="0"/>
                <a:cs typeface="Arial" pitchFamily="34" charset="0"/>
              </a:rPr>
              <a:t>base da cruz</a:t>
            </a:r>
            <a:r>
              <a:rPr lang="pt-BR" dirty="0">
                <a:latin typeface="Arial" pitchFamily="34" charset="0"/>
                <a:cs typeface="Arial" pitchFamily="34" charset="0"/>
              </a:rPr>
              <a:t>. Além das 5 estrelas do Cruzeiro do Sul o aluno também deveria ter desenhado as duas estrelas que estão do lado do Cruzeiro do Sul, mas do lado oposto à estrela chamada popularmente de “Intrometida” e feito um X na estrela que está mais distante do Cruzeiro do Sul. </a:t>
            </a:r>
          </a:p>
        </p:txBody>
      </p:sp>
      <p:sp>
        <p:nvSpPr>
          <p:cNvPr id="21" name="Retângulo 20"/>
          <p:cNvSpPr/>
          <p:nvPr/>
        </p:nvSpPr>
        <p:spPr>
          <a:xfrm>
            <a:off x="116305" y="3147933"/>
            <a:ext cx="11667480" cy="2585323"/>
          </a:xfrm>
          <a:prstGeom prst="rect">
            <a:avLst/>
          </a:prstGeom>
        </p:spPr>
        <p:txBody>
          <a:bodyPr wrap="square">
            <a:spAutoFit/>
          </a:bodyPr>
          <a:lstStyle/>
          <a:p>
            <a:pPr algn="just">
              <a:lnSpc>
                <a:spcPct val="150000"/>
              </a:lnSpc>
            </a:pPr>
            <a:r>
              <a:rPr lang="pt-BR" b="1" dirty="0">
                <a:solidFill>
                  <a:srgbClr val="002060"/>
                </a:solidFill>
                <a:latin typeface="Arial" pitchFamily="34" charset="0"/>
                <a:cs typeface="Arial" pitchFamily="34" charset="0"/>
              </a:rPr>
              <a:t>Observação para o professor:</a:t>
            </a:r>
            <a:r>
              <a:rPr lang="pt-BR" dirty="0">
                <a:solidFill>
                  <a:srgbClr val="002060"/>
                </a:solidFill>
                <a:latin typeface="Arial" pitchFamily="34" charset="0"/>
                <a:cs typeface="Arial" pitchFamily="34" charset="0"/>
              </a:rPr>
              <a:t> A estrela </a:t>
            </a:r>
            <a:r>
              <a:rPr lang="pt-BR" dirty="0" err="1">
                <a:solidFill>
                  <a:srgbClr val="002060"/>
                </a:solidFill>
                <a:latin typeface="Arial" pitchFamily="34" charset="0"/>
                <a:cs typeface="Arial" pitchFamily="34" charset="0"/>
              </a:rPr>
              <a:t>Acrux</a:t>
            </a:r>
            <a:r>
              <a:rPr lang="pt-BR" dirty="0">
                <a:solidFill>
                  <a:srgbClr val="002060"/>
                </a:solidFill>
                <a:latin typeface="Arial" pitchFamily="34" charset="0"/>
                <a:cs typeface="Arial" pitchFamily="34" charset="0"/>
              </a:rPr>
              <a:t> é a mais brilhante da constelação do Cruzeiro do Sul e é a que está na </a:t>
            </a:r>
            <a:r>
              <a:rPr lang="pt-BR" u="sng" dirty="0">
                <a:solidFill>
                  <a:srgbClr val="002060"/>
                </a:solidFill>
                <a:latin typeface="Arial" pitchFamily="34" charset="0"/>
                <a:cs typeface="Arial" pitchFamily="34" charset="0"/>
              </a:rPr>
              <a:t>base da Cruz</a:t>
            </a:r>
            <a:r>
              <a:rPr lang="pt-BR" dirty="0">
                <a:solidFill>
                  <a:srgbClr val="002060"/>
                </a:solidFill>
                <a:latin typeface="Arial" pitchFamily="34" charset="0"/>
                <a:cs typeface="Arial" pitchFamily="34" charset="0"/>
              </a:rPr>
              <a:t>. A magnitude de </a:t>
            </a:r>
            <a:r>
              <a:rPr lang="pt-BR" dirty="0" err="1">
                <a:solidFill>
                  <a:srgbClr val="002060"/>
                </a:solidFill>
                <a:latin typeface="Arial" pitchFamily="34" charset="0"/>
                <a:cs typeface="Arial" pitchFamily="34" charset="0"/>
              </a:rPr>
              <a:t>Acrux</a:t>
            </a:r>
            <a:r>
              <a:rPr lang="pt-BR" dirty="0">
                <a:solidFill>
                  <a:srgbClr val="002060"/>
                </a:solidFill>
                <a:latin typeface="Arial" pitchFamily="34" charset="0"/>
                <a:cs typeface="Arial" pitchFamily="34" charset="0"/>
              </a:rPr>
              <a:t> é de 0,9. Note que não importa como esteja desenhada a figura do Cruzeiro do Sul, ou seja, ela pode estar deitada ou inclinada, ou até mesmo de ponta cabeça, pois pode ser que estava assim no momento em que o(a) aluno(a) observou esta constelação. Também não importa se as estrelas desenhadas são bolinhas ou algo assim:</a:t>
            </a:r>
            <a:r>
              <a:rPr lang="pt-BR" dirty="0">
                <a:solidFill>
                  <a:srgbClr val="002060"/>
                </a:solidFill>
                <a:latin typeface="Arial" pitchFamily="34" charset="0"/>
                <a:cs typeface="Arial" pitchFamily="34" charset="0"/>
                <a:sym typeface="Monotype Sorts"/>
              </a:rPr>
              <a:t></a:t>
            </a:r>
            <a:r>
              <a:rPr lang="pt-BR" dirty="0">
                <a:solidFill>
                  <a:srgbClr val="002060"/>
                </a:solidFill>
                <a:latin typeface="Arial" pitchFamily="34" charset="0"/>
                <a:cs typeface="Arial" pitchFamily="34" charset="0"/>
              </a:rPr>
              <a:t>. </a:t>
            </a:r>
            <a:r>
              <a:rPr lang="pt-BR" b="1" dirty="0">
                <a:solidFill>
                  <a:srgbClr val="002060"/>
                </a:solidFill>
                <a:latin typeface="Arial" pitchFamily="34" charset="0"/>
                <a:cs typeface="Arial" pitchFamily="34" charset="0"/>
              </a:rPr>
              <a:t>Atenção!</a:t>
            </a:r>
            <a:r>
              <a:rPr lang="pt-BR" dirty="0">
                <a:solidFill>
                  <a:srgbClr val="002060"/>
                </a:solidFill>
                <a:latin typeface="Arial" pitchFamily="34" charset="0"/>
                <a:cs typeface="Arial" pitchFamily="34" charset="0"/>
              </a:rPr>
              <a:t> Se o aluno desenhou a constelação mas não marcou com um X as estrelas corretas, ganha só metade dos pontos da questão.</a:t>
            </a:r>
          </a:p>
        </p:txBody>
      </p:sp>
    </p:spTree>
    <p:extLst>
      <p:ext uri="{BB962C8B-B14F-4D97-AF65-F5344CB8AC3E}">
        <p14:creationId xmlns:p14="http://schemas.microsoft.com/office/powerpoint/2010/main" val="2128920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118889" y="116632"/>
            <a:ext cx="7992888" cy="3000821"/>
          </a:xfrm>
          <a:prstGeom prst="rect">
            <a:avLst/>
          </a:prstGeom>
        </p:spPr>
        <p:txBody>
          <a:bodyPr wrap="square">
            <a:spAutoFit/>
          </a:bodyPr>
          <a:lstStyle/>
          <a:p>
            <a:pPr algn="just">
              <a:lnSpc>
                <a:spcPct val="150000"/>
              </a:lnSpc>
            </a:pPr>
            <a:r>
              <a:rPr lang="pt-BR" b="1" dirty="0">
                <a:latin typeface="Arial" pitchFamily="34" charset="0"/>
                <a:cs typeface="Arial" pitchFamily="34" charset="0"/>
              </a:rPr>
              <a:t>Para quem mora nas regiões Norte, Nordeste ou Centro-Oeste a pergunta é a seguinte</a:t>
            </a:r>
            <a:r>
              <a:rPr lang="pt-BR" b="1" dirty="0" smtClean="0">
                <a:latin typeface="Arial" pitchFamily="34" charset="0"/>
                <a:cs typeface="Arial" pitchFamily="34" charset="0"/>
              </a:rPr>
              <a:t>:</a:t>
            </a:r>
          </a:p>
          <a:p>
            <a:pPr algn="just">
              <a:lnSpc>
                <a:spcPct val="150000"/>
              </a:lnSpc>
            </a:pPr>
            <a:r>
              <a:rPr lang="pt-BR" u="sng" dirty="0">
                <a:latin typeface="Arial" pitchFamily="34" charset="0"/>
                <a:cs typeface="Arial" pitchFamily="34" charset="0"/>
              </a:rPr>
              <a:t>Desenhe</a:t>
            </a:r>
            <a:r>
              <a:rPr lang="pt-BR" dirty="0">
                <a:latin typeface="Arial" pitchFamily="34" charset="0"/>
                <a:cs typeface="Arial" pitchFamily="34" charset="0"/>
              </a:rPr>
              <a:t> as 4 estrelas que formam o quadrilátero (ou corpo) da constelação de Órion. </a:t>
            </a:r>
            <a:r>
              <a:rPr lang="pt-BR" u="sng" dirty="0">
                <a:latin typeface="Arial" pitchFamily="34" charset="0"/>
                <a:cs typeface="Arial" pitchFamily="34" charset="0"/>
              </a:rPr>
              <a:t>Desenhe</a:t>
            </a:r>
            <a:r>
              <a:rPr lang="pt-BR" dirty="0">
                <a:latin typeface="Arial" pitchFamily="34" charset="0"/>
                <a:cs typeface="Arial" pitchFamily="34" charset="0"/>
              </a:rPr>
              <a:t> também as 3 Marias.  Uma destas 7 estrelas é bem avermelhada. </a:t>
            </a:r>
            <a:r>
              <a:rPr lang="pt-BR" u="sng" dirty="0">
                <a:latin typeface="Arial" pitchFamily="34" charset="0"/>
                <a:cs typeface="Arial" pitchFamily="34" charset="0"/>
              </a:rPr>
              <a:t>Faça um X</a:t>
            </a:r>
            <a:r>
              <a:rPr lang="pt-BR" dirty="0">
                <a:latin typeface="Arial" pitchFamily="34" charset="0"/>
                <a:cs typeface="Arial" pitchFamily="34" charset="0"/>
              </a:rPr>
              <a:t> na estrela que é bem avermelhada. De um lado de Órion está a estrela  </a:t>
            </a:r>
            <a:r>
              <a:rPr lang="pt-BR" dirty="0" err="1">
                <a:latin typeface="Arial" pitchFamily="34" charset="0"/>
                <a:cs typeface="Arial" pitchFamily="34" charset="0"/>
              </a:rPr>
              <a:t>Sírius</a:t>
            </a:r>
            <a:r>
              <a:rPr lang="pt-BR" dirty="0">
                <a:latin typeface="Arial" pitchFamily="34" charset="0"/>
                <a:cs typeface="Arial" pitchFamily="34" charset="0"/>
              </a:rPr>
              <a:t> e do outro está a estrela </a:t>
            </a:r>
            <a:r>
              <a:rPr lang="pt-BR" dirty="0" err="1">
                <a:latin typeface="Arial" pitchFamily="34" charset="0"/>
                <a:cs typeface="Arial" pitchFamily="34" charset="0"/>
              </a:rPr>
              <a:t>Aldebaran</a:t>
            </a:r>
            <a:r>
              <a:rPr lang="pt-BR" dirty="0">
                <a:latin typeface="Arial" pitchFamily="34" charset="0"/>
                <a:cs typeface="Arial" pitchFamily="34" charset="0"/>
              </a:rPr>
              <a:t>. </a:t>
            </a:r>
            <a:r>
              <a:rPr lang="pt-BR" u="sng" dirty="0">
                <a:latin typeface="Arial" pitchFamily="34" charset="0"/>
                <a:cs typeface="Arial" pitchFamily="34" charset="0"/>
              </a:rPr>
              <a:t>Qual é a mais brilhante</a:t>
            </a:r>
            <a:r>
              <a:rPr lang="pt-BR" dirty="0">
                <a:latin typeface="Arial" pitchFamily="34" charset="0"/>
                <a:cs typeface="Arial" pitchFamily="34" charset="0"/>
              </a:rPr>
              <a:t>: </a:t>
            </a:r>
            <a:r>
              <a:rPr lang="pt-BR" dirty="0" err="1">
                <a:latin typeface="Arial" pitchFamily="34" charset="0"/>
                <a:cs typeface="Arial" pitchFamily="34" charset="0"/>
              </a:rPr>
              <a:t>Sírius</a:t>
            </a:r>
            <a:r>
              <a:rPr lang="pt-BR" dirty="0">
                <a:latin typeface="Arial" pitchFamily="34" charset="0"/>
                <a:cs typeface="Arial" pitchFamily="34" charset="0"/>
              </a:rPr>
              <a:t> ou </a:t>
            </a:r>
            <a:r>
              <a:rPr lang="pt-BR" dirty="0" err="1">
                <a:latin typeface="Arial" pitchFamily="34" charset="0"/>
                <a:cs typeface="Arial" pitchFamily="34" charset="0"/>
              </a:rPr>
              <a:t>Aldebaran</a:t>
            </a:r>
            <a:r>
              <a:rPr lang="pt-BR" dirty="0">
                <a:latin typeface="Arial" pitchFamily="34" charset="0"/>
                <a:cs typeface="Arial" pitchFamily="34" charset="0"/>
              </a:rPr>
              <a:t>?</a:t>
            </a:r>
          </a:p>
        </p:txBody>
      </p:sp>
      <p:sp>
        <p:nvSpPr>
          <p:cNvPr id="10" name="Rectangle 6"/>
          <p:cNvSpPr>
            <a:spLocks noChangeArrowheads="1"/>
          </p:cNvSpPr>
          <p:nvPr/>
        </p:nvSpPr>
        <p:spPr bwMode="auto">
          <a:xfrm>
            <a:off x="4312919" y="2708920"/>
            <a:ext cx="3366809" cy="376559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8"/>
          <p:cNvSpPr>
            <a:spLocks noChangeArrowheads="1"/>
          </p:cNvSpPr>
          <p:nvPr/>
        </p:nvSpPr>
        <p:spPr bwMode="auto">
          <a:xfrm>
            <a:off x="5302500" y="3661589"/>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3" name="Oval 9"/>
          <p:cNvSpPr>
            <a:spLocks noChangeArrowheads="1"/>
          </p:cNvSpPr>
          <p:nvPr/>
        </p:nvSpPr>
        <p:spPr bwMode="auto">
          <a:xfrm>
            <a:off x="6349745" y="3764744"/>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Oval 10"/>
          <p:cNvSpPr>
            <a:spLocks noChangeArrowheads="1"/>
          </p:cNvSpPr>
          <p:nvPr/>
        </p:nvSpPr>
        <p:spPr bwMode="auto">
          <a:xfrm>
            <a:off x="5639181" y="4563980"/>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5" name="Oval 11"/>
          <p:cNvSpPr>
            <a:spLocks noChangeArrowheads="1"/>
          </p:cNvSpPr>
          <p:nvPr/>
        </p:nvSpPr>
        <p:spPr bwMode="auto">
          <a:xfrm>
            <a:off x="5928429" y="4490298"/>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6" name="Oval 12"/>
          <p:cNvSpPr>
            <a:spLocks noChangeArrowheads="1"/>
          </p:cNvSpPr>
          <p:nvPr/>
        </p:nvSpPr>
        <p:spPr bwMode="auto">
          <a:xfrm>
            <a:off x="6223258" y="4401879"/>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7" name="Oval 13"/>
          <p:cNvSpPr>
            <a:spLocks noChangeArrowheads="1"/>
          </p:cNvSpPr>
          <p:nvPr/>
        </p:nvSpPr>
        <p:spPr bwMode="auto">
          <a:xfrm>
            <a:off x="5496882" y="5490644"/>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8" name="Oval 14"/>
          <p:cNvSpPr>
            <a:spLocks noChangeArrowheads="1"/>
          </p:cNvSpPr>
          <p:nvPr/>
        </p:nvSpPr>
        <p:spPr bwMode="auto">
          <a:xfrm>
            <a:off x="6496695" y="5274798"/>
            <a:ext cx="105097" cy="97954"/>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Line 15"/>
          <p:cNvSpPr>
            <a:spLocks noChangeShapeType="1"/>
          </p:cNvSpPr>
          <p:nvPr/>
        </p:nvSpPr>
        <p:spPr bwMode="auto">
          <a:xfrm>
            <a:off x="6358221" y="5088425"/>
            <a:ext cx="33668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0" name="Line 16"/>
          <p:cNvSpPr>
            <a:spLocks noChangeShapeType="1"/>
          </p:cNvSpPr>
          <p:nvPr/>
        </p:nvSpPr>
        <p:spPr bwMode="auto">
          <a:xfrm flipV="1">
            <a:off x="6371378" y="5082704"/>
            <a:ext cx="33668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1" name="Line 17"/>
          <p:cNvSpPr>
            <a:spLocks noChangeShapeType="1"/>
          </p:cNvSpPr>
          <p:nvPr/>
        </p:nvSpPr>
        <p:spPr bwMode="auto">
          <a:xfrm>
            <a:off x="5186707" y="3475216"/>
            <a:ext cx="33668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2" name="Line 18"/>
          <p:cNvSpPr>
            <a:spLocks noChangeShapeType="1"/>
          </p:cNvSpPr>
          <p:nvPr/>
        </p:nvSpPr>
        <p:spPr bwMode="auto">
          <a:xfrm flipV="1">
            <a:off x="5085041" y="3426239"/>
            <a:ext cx="50502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3" name="Line 19"/>
          <p:cNvSpPr>
            <a:spLocks noChangeShapeType="1"/>
          </p:cNvSpPr>
          <p:nvPr/>
        </p:nvSpPr>
        <p:spPr bwMode="auto">
          <a:xfrm flipV="1">
            <a:off x="6186579" y="3578371"/>
            <a:ext cx="50502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4" name="Line 20"/>
          <p:cNvSpPr>
            <a:spLocks noChangeShapeType="1"/>
          </p:cNvSpPr>
          <p:nvPr/>
        </p:nvSpPr>
        <p:spPr bwMode="auto">
          <a:xfrm>
            <a:off x="6105711" y="3578371"/>
            <a:ext cx="50502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5" name="Line 21"/>
          <p:cNvSpPr>
            <a:spLocks noChangeShapeType="1"/>
          </p:cNvSpPr>
          <p:nvPr/>
        </p:nvSpPr>
        <p:spPr bwMode="auto">
          <a:xfrm flipV="1">
            <a:off x="5304736" y="5274798"/>
            <a:ext cx="50502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6" name="Line 22"/>
          <p:cNvSpPr>
            <a:spLocks noChangeShapeType="1"/>
          </p:cNvSpPr>
          <p:nvPr/>
        </p:nvSpPr>
        <p:spPr bwMode="auto">
          <a:xfrm>
            <a:off x="5304737" y="5318054"/>
            <a:ext cx="505021" cy="470700"/>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Tree>
    <p:extLst>
      <p:ext uri="{BB962C8B-B14F-4D97-AF65-F5344CB8AC3E}">
        <p14:creationId xmlns:p14="http://schemas.microsoft.com/office/powerpoint/2010/main" val="2926411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wipe(down)">
                                      <p:cBhvr>
                                        <p:cTn id="10" dur="500"/>
                                        <p:tgtEl>
                                          <p:spTgt spid="13"/>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wipe(down)">
                                      <p:cBhvr>
                                        <p:cTn id="13" dur="500"/>
                                        <p:tgtEl>
                                          <p:spTgt spid="16"/>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down)">
                                      <p:cBhvr>
                                        <p:cTn id="19" dur="500"/>
                                        <p:tgtEl>
                                          <p:spTgt spid="14"/>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down)">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arn(inVertical)">
                                      <p:cBhvr>
                                        <p:cTn id="30" dur="500"/>
                                        <p:tgtEl>
                                          <p:spTgt spid="21"/>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barn(inVertical)">
                                      <p:cBhvr>
                                        <p:cTn id="33" dur="500"/>
                                        <p:tgtEl>
                                          <p:spTgt spid="22"/>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barn(inVertical)">
                                      <p:cBhvr>
                                        <p:cTn id="36" dur="500"/>
                                        <p:tgtEl>
                                          <p:spTgt spid="24"/>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barn(inVertical)">
                                      <p:cBhvr>
                                        <p:cTn id="39" dur="500"/>
                                        <p:tgtEl>
                                          <p:spTgt spid="23"/>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barn(inVertical)">
                                      <p:cBhvr>
                                        <p:cTn id="45" dur="500"/>
                                        <p:tgtEl>
                                          <p:spTgt spid="20"/>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barn(inVertical)">
                                      <p:cBhvr>
                                        <p:cTn id="48" dur="500"/>
                                        <p:tgtEl>
                                          <p:spTgt spid="26"/>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barn(inVertical)">
                                      <p:cBhvr>
                                        <p:cTn id="5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62905" y="260648"/>
            <a:ext cx="7632848" cy="2534027"/>
          </a:xfrm>
          <a:prstGeom prst="rect">
            <a:avLst/>
          </a:prstGeom>
        </p:spPr>
        <p:txBody>
          <a:bodyPr wrap="square">
            <a:spAutoFit/>
          </a:bodyPr>
          <a:lstStyle/>
          <a:p>
            <a:pPr algn="just">
              <a:lnSpc>
                <a:spcPct val="150000"/>
              </a:lnSpc>
            </a:pPr>
            <a:r>
              <a:rPr lang="pt-BR" b="1" dirty="0">
                <a:latin typeface="Arial" pitchFamily="34" charset="0"/>
                <a:cs typeface="Arial" pitchFamily="34" charset="0"/>
              </a:rPr>
              <a:t>Resposta 6a) para quem mora nas regiões Norte, Nordeste ou Centro-Oeste. </a:t>
            </a:r>
            <a:r>
              <a:rPr lang="pt-BR" dirty="0">
                <a:latin typeface="Arial" pitchFamily="34" charset="0"/>
                <a:cs typeface="Arial" pitchFamily="34" charset="0"/>
              </a:rPr>
              <a:t>O aluno deveria ter desenhado algo parecido com a figura ao lado. A estrela bem avermelhada dentre estas 7 desenhadas é a </a:t>
            </a:r>
            <a:r>
              <a:rPr lang="pt-BR" u="sng" dirty="0" err="1">
                <a:latin typeface="Arial" pitchFamily="34" charset="0"/>
                <a:cs typeface="Arial" pitchFamily="34" charset="0"/>
              </a:rPr>
              <a:t>Betelgeuse</a:t>
            </a:r>
            <a:r>
              <a:rPr lang="pt-BR" dirty="0">
                <a:latin typeface="Arial" pitchFamily="34" charset="0"/>
                <a:cs typeface="Arial" pitchFamily="34" charset="0"/>
              </a:rPr>
              <a:t>. Ela está num dos cantos do quadrilátero e tem magnitude 0,5 Vamos aceitar que o aluno tenha marcado com um X </a:t>
            </a:r>
            <a:r>
              <a:rPr lang="pt-BR" u="sng" dirty="0">
                <a:latin typeface="Arial" pitchFamily="34" charset="0"/>
                <a:cs typeface="Arial" pitchFamily="34" charset="0"/>
              </a:rPr>
              <a:t>qualquer uma das estrelas do quadrilátero</a:t>
            </a:r>
            <a:r>
              <a:rPr lang="pt-BR" dirty="0">
                <a:latin typeface="Arial" pitchFamily="34" charset="0"/>
                <a:cs typeface="Arial" pitchFamily="34" charset="0"/>
              </a:rPr>
              <a:t>. </a:t>
            </a:r>
          </a:p>
        </p:txBody>
      </p:sp>
      <p:sp>
        <p:nvSpPr>
          <p:cNvPr id="3" name="Retângulo 2"/>
          <p:cNvSpPr/>
          <p:nvPr/>
        </p:nvSpPr>
        <p:spPr>
          <a:xfrm>
            <a:off x="262905" y="2780928"/>
            <a:ext cx="11377264" cy="2169825"/>
          </a:xfrm>
          <a:prstGeom prst="rect">
            <a:avLst/>
          </a:prstGeom>
        </p:spPr>
        <p:txBody>
          <a:bodyPr wrap="square">
            <a:spAutoFit/>
          </a:bodyPr>
          <a:lstStyle/>
          <a:p>
            <a:pPr algn="just">
              <a:lnSpc>
                <a:spcPct val="150000"/>
              </a:lnSpc>
            </a:pPr>
            <a:r>
              <a:rPr lang="pt-BR" dirty="0">
                <a:latin typeface="Arial" pitchFamily="34" charset="0"/>
                <a:cs typeface="Arial" pitchFamily="34" charset="0"/>
              </a:rPr>
              <a:t>Se marcar qualquer uma das “Três Marias” a resposta está errada! </a:t>
            </a:r>
            <a:r>
              <a:rPr lang="pt-BR" b="1" dirty="0">
                <a:latin typeface="Arial" pitchFamily="34" charset="0"/>
                <a:cs typeface="Arial" pitchFamily="34" charset="0"/>
              </a:rPr>
              <a:t>Atenção!</a:t>
            </a:r>
            <a:r>
              <a:rPr lang="pt-BR" dirty="0">
                <a:latin typeface="Arial" pitchFamily="34" charset="0"/>
                <a:cs typeface="Arial" pitchFamily="34" charset="0"/>
              </a:rPr>
              <a:t> Se o aluno só desenhar a constelação mas não marcar com um X nenhuma das estrelas dos vértices do quadrilátero ganha só metade dos pontos da questão. </a:t>
            </a:r>
          </a:p>
          <a:p>
            <a:pPr algn="just">
              <a:lnSpc>
                <a:spcPct val="150000"/>
              </a:lnSpc>
            </a:pPr>
            <a:r>
              <a:rPr lang="pt-BR" dirty="0">
                <a:latin typeface="Arial" pitchFamily="34" charset="0"/>
                <a:cs typeface="Arial" pitchFamily="34" charset="0"/>
              </a:rPr>
              <a:t>Além do desenho o aluno deve ter respondido que a estrela </a:t>
            </a:r>
            <a:r>
              <a:rPr lang="pt-BR" u="sng" dirty="0" err="1">
                <a:latin typeface="Arial" pitchFamily="34" charset="0"/>
                <a:cs typeface="Arial" pitchFamily="34" charset="0"/>
              </a:rPr>
              <a:t>Sírius</a:t>
            </a:r>
            <a:r>
              <a:rPr lang="pt-BR" u="sng" dirty="0">
                <a:latin typeface="Arial" pitchFamily="34" charset="0"/>
                <a:cs typeface="Arial" pitchFamily="34" charset="0"/>
              </a:rPr>
              <a:t> </a:t>
            </a:r>
            <a:r>
              <a:rPr lang="pt-BR" dirty="0">
                <a:latin typeface="Arial" pitchFamily="34" charset="0"/>
                <a:cs typeface="Arial" pitchFamily="34" charset="0"/>
              </a:rPr>
              <a:t>é mais brilhante do que </a:t>
            </a:r>
            <a:r>
              <a:rPr lang="pt-BR" dirty="0" err="1">
                <a:latin typeface="Arial" pitchFamily="34" charset="0"/>
                <a:cs typeface="Arial" pitchFamily="34" charset="0"/>
              </a:rPr>
              <a:t>Aldebaran</a:t>
            </a:r>
            <a:r>
              <a:rPr lang="pt-BR" dirty="0">
                <a:latin typeface="Arial" pitchFamily="34" charset="0"/>
                <a:cs typeface="Arial" pitchFamily="34" charset="0"/>
              </a:rPr>
              <a:t>. Aliás, </a:t>
            </a:r>
            <a:r>
              <a:rPr lang="pt-BR" u="sng" dirty="0" err="1">
                <a:latin typeface="Arial" pitchFamily="34" charset="0"/>
                <a:cs typeface="Arial" pitchFamily="34" charset="0"/>
              </a:rPr>
              <a:t>Sírius</a:t>
            </a:r>
            <a:r>
              <a:rPr lang="pt-BR" dirty="0">
                <a:latin typeface="Arial" pitchFamily="34" charset="0"/>
                <a:cs typeface="Arial" pitchFamily="34" charset="0"/>
              </a:rPr>
              <a:t> é a estrela mais brilhante de todas, depois do Sol, claro!</a:t>
            </a:r>
            <a:endParaRPr lang="pt-BR" dirty="0">
              <a:latin typeface="Arial" pitchFamily="34" charset="0"/>
              <a:cs typeface="Arial" pitchFamily="34" charset="0"/>
            </a:endParaRPr>
          </a:p>
        </p:txBody>
      </p:sp>
    </p:spTree>
    <p:extLst>
      <p:ext uri="{BB962C8B-B14F-4D97-AF65-F5344CB8AC3E}">
        <p14:creationId xmlns:p14="http://schemas.microsoft.com/office/powerpoint/2010/main" val="2291201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992888" cy="872034"/>
          </a:xfrm>
          <a:prstGeom prst="rect">
            <a:avLst/>
          </a:prstGeom>
        </p:spPr>
        <p:txBody>
          <a:bodyPr wrap="square">
            <a:spAutoFit/>
          </a:bodyPr>
          <a:lstStyle/>
          <a:p>
            <a:pPr algn="just">
              <a:lnSpc>
                <a:spcPct val="150000"/>
              </a:lnSpc>
            </a:pPr>
            <a:r>
              <a:rPr lang="pt-BR" b="1" dirty="0">
                <a:latin typeface="Arial" pitchFamily="34" charset="0"/>
                <a:cs typeface="Arial" pitchFamily="34" charset="0"/>
              </a:rPr>
              <a:t>Atenção! </a:t>
            </a:r>
            <a:r>
              <a:rPr lang="pt-BR" dirty="0">
                <a:latin typeface="Arial" pitchFamily="34" charset="0"/>
                <a:cs typeface="Arial" pitchFamily="34" charset="0"/>
              </a:rPr>
              <a:t>Somente se você </a:t>
            </a:r>
            <a:r>
              <a:rPr lang="pt-BR" b="1" u="sng" dirty="0">
                <a:latin typeface="Arial" pitchFamily="34" charset="0"/>
                <a:cs typeface="Arial" pitchFamily="34" charset="0"/>
              </a:rPr>
              <a:t>não</a:t>
            </a:r>
            <a:r>
              <a:rPr lang="pt-BR" dirty="0">
                <a:latin typeface="Arial" pitchFamily="34" charset="0"/>
                <a:cs typeface="Arial" pitchFamily="34" charset="0"/>
              </a:rPr>
              <a:t> respondeu à questão </a:t>
            </a:r>
            <a:r>
              <a:rPr lang="pt-BR" b="1" dirty="0">
                <a:latin typeface="Arial" pitchFamily="34" charset="0"/>
                <a:cs typeface="Arial" pitchFamily="34" charset="0"/>
              </a:rPr>
              <a:t>6a</a:t>
            </a:r>
            <a:r>
              <a:rPr lang="pt-BR" dirty="0">
                <a:latin typeface="Arial" pitchFamily="34" charset="0"/>
                <a:cs typeface="Arial" pitchFamily="34" charset="0"/>
              </a:rPr>
              <a:t> é que você pode responder à questão </a:t>
            </a:r>
            <a:r>
              <a:rPr lang="pt-BR" b="1" dirty="0">
                <a:latin typeface="Arial" pitchFamily="34" charset="0"/>
                <a:cs typeface="Arial" pitchFamily="34" charset="0"/>
              </a:rPr>
              <a:t>6b</a:t>
            </a:r>
            <a:r>
              <a:rPr lang="pt-BR" dirty="0">
                <a:latin typeface="Arial" pitchFamily="34" charset="0"/>
                <a:cs typeface="Arial" pitchFamily="34" charset="0"/>
              </a:rPr>
              <a:t>.</a:t>
            </a:r>
          </a:p>
        </p:txBody>
      </p:sp>
      <p:sp>
        <p:nvSpPr>
          <p:cNvPr id="4" name="Retângulo 3"/>
          <p:cNvSpPr/>
          <p:nvPr/>
        </p:nvSpPr>
        <p:spPr>
          <a:xfrm>
            <a:off x="118889" y="1327368"/>
            <a:ext cx="7848872" cy="2169825"/>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6b) (1 ponto)</a:t>
            </a:r>
            <a:r>
              <a:rPr lang="pt-BR" dirty="0">
                <a:latin typeface="Arial" pitchFamily="34" charset="0"/>
                <a:cs typeface="Arial" pitchFamily="34" charset="0"/>
              </a:rPr>
              <a:t> Na abertura da novela “Cabocla”, apresentada pela TV Globo em 2004, via-se através de uma janela a Lua e estrelas ao seu redor, conforme ilustra a figura ao lado. Nesta figura os pontinhos pretos são estrelas. Qual estrela não poderia estar desenhada onde está e </a:t>
            </a:r>
            <a:r>
              <a:rPr lang="pt-BR" u="sng" dirty="0">
                <a:latin typeface="Arial" pitchFamily="34" charset="0"/>
                <a:cs typeface="Arial" pitchFamily="34" charset="0"/>
              </a:rPr>
              <a:t>por quê</a:t>
            </a:r>
            <a:r>
              <a:rPr lang="pt-BR" dirty="0">
                <a:latin typeface="Arial" pitchFamily="34" charset="0"/>
                <a:cs typeface="Arial" pitchFamily="34" charset="0"/>
              </a:rPr>
              <a: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9649" y="2708919"/>
            <a:ext cx="4789975" cy="3330875"/>
          </a:xfrm>
          <a:prstGeom prst="rect">
            <a:avLst/>
          </a:prstGeom>
          <a:noFill/>
          <a:extLst>
            <a:ext uri="{909E8E84-426E-40DD-AFC4-6F175D3DCCD1}">
              <a14:hiddenFill xmlns:a14="http://schemas.microsoft.com/office/drawing/2010/main">
                <a:solidFill>
                  <a:srgbClr val="FFFFFF"/>
                </a:solidFill>
              </a14:hiddenFill>
            </a:ext>
          </a:extLst>
        </p:spPr>
      </p:pic>
      <p:sp>
        <p:nvSpPr>
          <p:cNvPr id="5" name="Retângulo 4"/>
          <p:cNvSpPr/>
          <p:nvPr/>
        </p:nvSpPr>
        <p:spPr>
          <a:xfrm>
            <a:off x="118889" y="3497193"/>
            <a:ext cx="6552728" cy="1754326"/>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A </a:t>
            </a:r>
            <a:r>
              <a:rPr lang="pt-BR" dirty="0">
                <a:solidFill>
                  <a:srgbClr val="FF0000"/>
                </a:solidFill>
                <a:latin typeface="Arial" pitchFamily="34" charset="0"/>
                <a:cs typeface="Arial" pitchFamily="34" charset="0"/>
              </a:rPr>
              <a:t>estrela de número 8 não poderia estar desenhada onde está. Para existir uma estrela ali ela deveria estar entre a Lua e a Terra, o que é impossível. Também não pode estar atrás da Lua, pois ficaria encoberta pela parte oculta do satélite.</a:t>
            </a:r>
          </a:p>
        </p:txBody>
      </p:sp>
      <p:sp>
        <p:nvSpPr>
          <p:cNvPr id="6" name="Retângulo 5"/>
          <p:cNvSpPr/>
          <p:nvPr/>
        </p:nvSpPr>
        <p:spPr>
          <a:xfrm>
            <a:off x="1814740" y="6037424"/>
            <a:ext cx="1710725" cy="369332"/>
          </a:xfrm>
          <a:prstGeom prst="rect">
            <a:avLst/>
          </a:prstGeom>
        </p:spPr>
        <p:txBody>
          <a:bodyPr wrap="none">
            <a:spAutoFit/>
          </a:bodyPr>
          <a:lstStyle/>
          <a:p>
            <a:r>
              <a:rPr lang="pt-BR" b="1" dirty="0">
                <a:latin typeface="Arial" pitchFamily="34" charset="0"/>
                <a:cs typeface="Arial" pitchFamily="34" charset="0"/>
              </a:rPr>
              <a:t>Resposta 6b):</a:t>
            </a:r>
            <a:endParaRPr lang="pt-BR" dirty="0"/>
          </a:p>
        </p:txBody>
      </p:sp>
      <p:sp>
        <p:nvSpPr>
          <p:cNvPr id="7" name="Retângulo 6"/>
          <p:cNvSpPr/>
          <p:nvPr/>
        </p:nvSpPr>
        <p:spPr>
          <a:xfrm>
            <a:off x="3463679" y="6039794"/>
            <a:ext cx="1159292" cy="369332"/>
          </a:xfrm>
          <a:prstGeom prst="rect">
            <a:avLst/>
          </a:prstGeom>
        </p:spPr>
        <p:txBody>
          <a:bodyPr wrap="none">
            <a:spAutoFit/>
          </a:bodyPr>
          <a:lstStyle/>
          <a:p>
            <a:r>
              <a:rPr lang="pt-BR" dirty="0">
                <a:solidFill>
                  <a:srgbClr val="FF0000"/>
                </a:solidFill>
                <a:latin typeface="Arial" pitchFamily="34" charset="0"/>
                <a:cs typeface="Arial" pitchFamily="34" charset="0"/>
              </a:rPr>
              <a:t>número 8</a:t>
            </a:r>
            <a:endParaRPr lang="pt-BR" dirty="0"/>
          </a:p>
        </p:txBody>
      </p:sp>
    </p:spTree>
    <p:extLst>
      <p:ext uri="{BB962C8B-B14F-4D97-AF65-F5344CB8AC3E}">
        <p14:creationId xmlns:p14="http://schemas.microsoft.com/office/powerpoint/2010/main" val="803371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920880" cy="1780809"/>
          </a:xfrm>
          <a:prstGeom prst="rect">
            <a:avLst/>
          </a:prstGeom>
        </p:spPr>
        <p:txBody>
          <a:bodyPr wrap="square">
            <a:spAutoFit/>
          </a:bodyPr>
          <a:lstStyle/>
          <a:p>
            <a:pPr algn="just">
              <a:lnSpc>
                <a:spcPct val="150000"/>
              </a:lnSpc>
            </a:pPr>
            <a:r>
              <a:rPr lang="pt-BR" sz="1500" b="1" dirty="0">
                <a:latin typeface="Arial" pitchFamily="34" charset="0"/>
                <a:cs typeface="Arial" pitchFamily="34" charset="0"/>
              </a:rPr>
              <a:t>Questão 7) (1 ponto) </a:t>
            </a:r>
            <a:r>
              <a:rPr lang="pt-BR" sz="1500" b="1" u="sng" dirty="0">
                <a:latin typeface="Arial" pitchFamily="34" charset="0"/>
                <a:cs typeface="Arial" pitchFamily="34" charset="0"/>
              </a:rPr>
              <a:t>PERGUNTA EXPERIMENTAL</a:t>
            </a:r>
            <a:r>
              <a:rPr lang="pt-BR" sz="1500" u="sng" dirty="0">
                <a:latin typeface="Arial" pitchFamily="34" charset="0"/>
                <a:cs typeface="Arial" pitchFamily="34" charset="0"/>
              </a:rPr>
              <a:t>. A QUESTÃO </a:t>
            </a:r>
            <a:r>
              <a:rPr lang="pt-BR" sz="1500" b="1" u="sng" dirty="0">
                <a:latin typeface="Arial" pitchFamily="34" charset="0"/>
                <a:cs typeface="Arial" pitchFamily="34" charset="0"/>
              </a:rPr>
              <a:t>7a</a:t>
            </a:r>
            <a:r>
              <a:rPr lang="pt-BR" sz="1500" u="sng" dirty="0">
                <a:latin typeface="Arial" pitchFamily="34" charset="0"/>
                <a:cs typeface="Arial" pitchFamily="34" charset="0"/>
              </a:rPr>
              <a:t> SÓ PODE SER RESPONDIDA SE VOCÊ FEZ A TAREFA EXPERIMENTAL QUE ENVIAMOS PARA O SEU PROFESSOR ANTES DA OLIMPÍADA</a:t>
            </a:r>
            <a:r>
              <a:rPr lang="pt-BR" sz="1500" b="1" u="sng" dirty="0">
                <a:latin typeface="Arial" pitchFamily="34" charset="0"/>
                <a:cs typeface="Arial" pitchFamily="34" charset="0"/>
              </a:rPr>
              <a:t>,</a:t>
            </a:r>
            <a:r>
              <a:rPr lang="pt-BR" sz="1500" u="sng" dirty="0">
                <a:latin typeface="Arial" pitchFamily="34" charset="0"/>
                <a:cs typeface="Arial" pitchFamily="34" charset="0"/>
              </a:rPr>
              <a:t> CASO CONTRÁRIO RESPONDA SOMENTE À QUESTÃO (7b), A QUAL TAMBÉM VALE UM PONTO. </a:t>
            </a:r>
            <a:r>
              <a:rPr lang="pt-BR" sz="1500" b="1" u="sng" dirty="0">
                <a:latin typeface="Arial" pitchFamily="34" charset="0"/>
                <a:cs typeface="Arial" pitchFamily="34" charset="0"/>
              </a:rPr>
              <a:t>Você só pode responder à questão 7a ou à 7b e não às duas.</a:t>
            </a:r>
            <a:endParaRPr lang="pt-BR" sz="1500" dirty="0">
              <a:latin typeface="Arial" pitchFamily="34" charset="0"/>
              <a:cs typeface="Arial" pitchFamily="34" charset="0"/>
            </a:endParaRPr>
          </a:p>
        </p:txBody>
      </p:sp>
      <p:sp>
        <p:nvSpPr>
          <p:cNvPr id="4" name="Retângulo 3"/>
          <p:cNvSpPr/>
          <p:nvPr/>
        </p:nvSpPr>
        <p:spPr>
          <a:xfrm>
            <a:off x="82885" y="2015498"/>
            <a:ext cx="7992888" cy="416011"/>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a:t>
            </a:r>
            <a:r>
              <a:rPr lang="pt-BR" sz="1600" b="1" dirty="0">
                <a:latin typeface="Arial" pitchFamily="34" charset="0"/>
                <a:cs typeface="Arial" pitchFamily="34" charset="0"/>
              </a:rPr>
              <a:t>7a) (1 ponto)</a:t>
            </a:r>
            <a:r>
              <a:rPr lang="pt-BR" sz="1600" dirty="0">
                <a:latin typeface="Arial" pitchFamily="34" charset="0"/>
                <a:cs typeface="Arial" pitchFamily="34" charset="0"/>
              </a:rPr>
              <a:t>Na tarefa que enviamos ao seu professor antes da Olimpíada, </a:t>
            </a:r>
          </a:p>
        </p:txBody>
      </p:sp>
      <p:sp>
        <p:nvSpPr>
          <p:cNvPr id="5" name="Retângulo 4"/>
          <p:cNvSpPr/>
          <p:nvPr/>
        </p:nvSpPr>
        <p:spPr>
          <a:xfrm>
            <a:off x="75123" y="2374474"/>
            <a:ext cx="11592888" cy="785343"/>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pedimos que você determinasse o instante (a hora) em que a sombra do seu lápis era a menor do dia. Se você fez esta tarefa, então </a:t>
            </a:r>
            <a:r>
              <a:rPr lang="pt-BR" sz="1600" u="sng" dirty="0">
                <a:latin typeface="Arial" pitchFamily="34" charset="0"/>
                <a:cs typeface="Arial" pitchFamily="34" charset="0"/>
              </a:rPr>
              <a:t>entregue junto com esta prova</a:t>
            </a:r>
            <a:r>
              <a:rPr lang="pt-BR" sz="1600" dirty="0">
                <a:latin typeface="Arial" pitchFamily="34" charset="0"/>
                <a:cs typeface="Arial" pitchFamily="34" charset="0"/>
              </a:rPr>
              <a:t> as tabelas com as medidas que você fez. </a:t>
            </a:r>
            <a:r>
              <a:rPr lang="pt-BR" sz="1600" b="1" dirty="0">
                <a:latin typeface="Arial" pitchFamily="34" charset="0"/>
                <a:cs typeface="Arial" pitchFamily="34" charset="0"/>
              </a:rPr>
              <a:t>(Cada item correto vale 0,25 ponto.)</a:t>
            </a:r>
            <a:endParaRPr lang="pt-BR" sz="1600" dirty="0">
              <a:latin typeface="Arial" pitchFamily="34" charset="0"/>
              <a:cs typeface="Arial" pitchFamily="34" charset="0"/>
            </a:endParaRPr>
          </a:p>
        </p:txBody>
      </p:sp>
      <p:graphicFrame>
        <p:nvGraphicFramePr>
          <p:cNvPr id="6" name="Tabela 5"/>
          <p:cNvGraphicFramePr>
            <a:graphicFrameLocks noGrp="1"/>
          </p:cNvGraphicFramePr>
          <p:nvPr>
            <p:extLst>
              <p:ext uri="{D42A27DB-BD31-4B8C-83A1-F6EECF244321}">
                <p14:modId xmlns:p14="http://schemas.microsoft.com/office/powerpoint/2010/main" val="2344420895"/>
              </p:ext>
            </p:extLst>
          </p:nvPr>
        </p:nvGraphicFramePr>
        <p:xfrm>
          <a:off x="694953" y="3205471"/>
          <a:ext cx="11089232" cy="1920240"/>
        </p:xfrm>
        <a:graphic>
          <a:graphicData uri="http://schemas.openxmlformats.org/drawingml/2006/table">
            <a:tbl>
              <a:tblPr/>
              <a:tblGrid>
                <a:gridCol w="6697437">
                  <a:extLst>
                    <a:ext uri="{9D8B030D-6E8A-4147-A177-3AD203B41FA5}">
                      <a16:colId xmlns:a16="http://schemas.microsoft.com/office/drawing/2014/main" val="20000"/>
                    </a:ext>
                  </a:extLst>
                </a:gridCol>
                <a:gridCol w="4391795">
                  <a:extLst>
                    <a:ext uri="{9D8B030D-6E8A-4147-A177-3AD203B41FA5}">
                      <a16:colId xmlns:a16="http://schemas.microsoft.com/office/drawing/2014/main" val="20001"/>
                    </a:ext>
                  </a:extLst>
                </a:gridCol>
              </a:tblGrid>
              <a:tr h="0">
                <a:tc>
                  <a:txBody>
                    <a:bodyPr/>
                    <a:lstStyle/>
                    <a:p>
                      <a:pPr algn="just" hangingPunct="0">
                        <a:lnSpc>
                          <a:spcPct val="150000"/>
                        </a:lnSpc>
                        <a:spcAft>
                          <a:spcPts val="0"/>
                        </a:spcAft>
                      </a:pPr>
                      <a:r>
                        <a:rPr lang="pt-BR" sz="1600" b="1" dirty="0">
                          <a:effectLst/>
                          <a:latin typeface="Arial" pitchFamily="34" charset="0"/>
                          <a:ea typeface="Times New Roman"/>
                          <a:cs typeface="Arial" pitchFamily="34" charset="0"/>
                        </a:rPr>
                        <a:t>i)   </a:t>
                      </a:r>
                      <a:r>
                        <a:rPr lang="pt-BR" sz="1600" dirty="0">
                          <a:effectLst/>
                          <a:latin typeface="Arial" pitchFamily="34" charset="0"/>
                          <a:ea typeface="Times New Roman"/>
                          <a:cs typeface="Arial" pitchFamily="34" charset="0"/>
                        </a:rPr>
                        <a:t>Em que dia e mês você fez esta experiência</a:t>
                      </a:r>
                      <a:r>
                        <a:rPr lang="pt-BR" sz="1600" dirty="0" smtClean="0">
                          <a:effectLst/>
                          <a:latin typeface="Arial" pitchFamily="34" charset="0"/>
                          <a:ea typeface="Times New Roman"/>
                          <a:cs typeface="Arial" pitchFamily="34" charset="0"/>
                        </a:rPr>
                        <a:t>?</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err="1">
                          <a:effectLst/>
                          <a:latin typeface="Arial" pitchFamily="34" charset="0"/>
                          <a:ea typeface="Times New Roman"/>
                          <a:cs typeface="Arial" pitchFamily="34" charset="0"/>
                        </a:rPr>
                        <a:t>ii</a:t>
                      </a:r>
                      <a:r>
                        <a:rPr lang="pt-BR" sz="1600" b="1" dirty="0">
                          <a:effectLst/>
                          <a:latin typeface="Arial" pitchFamily="34" charset="0"/>
                          <a:ea typeface="Times New Roman"/>
                          <a:cs typeface="Arial" pitchFamily="34" charset="0"/>
                        </a:rPr>
                        <a:t>)  </a:t>
                      </a:r>
                      <a:r>
                        <a:rPr lang="pt-BR" sz="1600" dirty="0">
                          <a:effectLst/>
                          <a:latin typeface="Arial" pitchFamily="34" charset="0"/>
                          <a:ea typeface="Times New Roman"/>
                          <a:cs typeface="Arial" pitchFamily="34" charset="0"/>
                        </a:rPr>
                        <a:t>Qual era o comprimento do lápis que você usou?</a:t>
                      </a:r>
                    </a:p>
                    <a:p>
                      <a:pPr algn="just" hangingPunct="0">
                        <a:lnSpc>
                          <a:spcPct val="150000"/>
                        </a:lnSpc>
                        <a:spcAft>
                          <a:spcPts val="0"/>
                        </a:spcAft>
                      </a:pPr>
                      <a:r>
                        <a:rPr lang="pt-BR" sz="1600" b="1" dirty="0" err="1">
                          <a:effectLst/>
                          <a:latin typeface="Arial" pitchFamily="34" charset="0"/>
                          <a:ea typeface="Times New Roman"/>
                          <a:cs typeface="Arial" pitchFamily="34" charset="0"/>
                        </a:rPr>
                        <a:t>iii</a:t>
                      </a:r>
                      <a:r>
                        <a:rPr lang="pt-BR" sz="1600" b="1" dirty="0">
                          <a:effectLst/>
                          <a:latin typeface="Arial" pitchFamily="34" charset="0"/>
                          <a:ea typeface="Times New Roman"/>
                          <a:cs typeface="Arial" pitchFamily="34" charset="0"/>
                        </a:rPr>
                        <a:t>) </a:t>
                      </a:r>
                      <a:r>
                        <a:rPr lang="pt-BR" sz="1600" dirty="0">
                          <a:effectLst/>
                          <a:latin typeface="Arial" pitchFamily="34" charset="0"/>
                          <a:ea typeface="Times New Roman"/>
                          <a:cs typeface="Arial" pitchFamily="34" charset="0"/>
                        </a:rPr>
                        <a:t>A que horas a sombra do seu lápis era a menor do dia?</a:t>
                      </a:r>
                    </a:p>
                    <a:p>
                      <a:pPr algn="just" hangingPunct="0">
                        <a:lnSpc>
                          <a:spcPct val="150000"/>
                        </a:lnSpc>
                        <a:spcAft>
                          <a:spcPts val="0"/>
                        </a:spcAft>
                      </a:pPr>
                      <a:r>
                        <a:rPr lang="pt-BR" sz="1600" b="1" dirty="0" err="1">
                          <a:effectLst/>
                          <a:latin typeface="Arial" pitchFamily="34" charset="0"/>
                          <a:ea typeface="Times New Roman"/>
                          <a:cs typeface="Arial" pitchFamily="34" charset="0"/>
                        </a:rPr>
                        <a:t>iv</a:t>
                      </a:r>
                      <a:r>
                        <a:rPr lang="pt-BR" sz="1600" b="1" dirty="0">
                          <a:effectLst/>
                          <a:latin typeface="Arial" pitchFamily="34" charset="0"/>
                          <a:ea typeface="Times New Roman"/>
                          <a:cs typeface="Arial" pitchFamily="34" charset="0"/>
                        </a:rPr>
                        <a:t>) </a:t>
                      </a:r>
                      <a:r>
                        <a:rPr lang="pt-BR" sz="1600" dirty="0">
                          <a:effectLst/>
                          <a:latin typeface="Arial" pitchFamily="34" charset="0"/>
                          <a:ea typeface="Times New Roman"/>
                          <a:cs typeface="Arial" pitchFamily="34" charset="0"/>
                        </a:rPr>
                        <a:t>Qual era o comprimento da sombra mínima do seu lápis</a:t>
                      </a:r>
                      <a:r>
                        <a:rPr lang="pt-BR" sz="1600" dirty="0" smtClean="0">
                          <a:effectLst/>
                          <a:latin typeface="Arial" pitchFamily="34" charset="0"/>
                          <a:ea typeface="Times New Roman"/>
                          <a:cs typeface="Arial" pitchFamily="34" charset="0"/>
                        </a:rPr>
                        <a:t>?</a:t>
                      </a:r>
                    </a:p>
                    <a:p>
                      <a:pPr algn="just" hangingPunct="0">
                        <a:lnSpc>
                          <a:spcPct val="150000"/>
                        </a:lnSpc>
                        <a:spcAft>
                          <a:spcPts val="0"/>
                        </a:spcAft>
                      </a:pPr>
                      <a:r>
                        <a:rPr lang="pt-BR" sz="1600" b="1" kern="1200" dirty="0" smtClean="0">
                          <a:solidFill>
                            <a:schemeClr val="tx1"/>
                          </a:solidFill>
                          <a:effectLst/>
                          <a:latin typeface="+mn-lt"/>
                          <a:ea typeface="+mn-ea"/>
                          <a:cs typeface="+mn-cs"/>
                        </a:rPr>
                        <a:t>v)  </a:t>
                      </a:r>
                      <a:r>
                        <a:rPr lang="pt-BR" sz="1600" kern="1200" dirty="0" smtClean="0">
                          <a:solidFill>
                            <a:schemeClr val="tx1"/>
                          </a:solidFill>
                          <a:effectLst/>
                          <a:latin typeface="+mn-lt"/>
                          <a:ea typeface="+mn-ea"/>
                          <a:cs typeface="+mn-cs"/>
                        </a:rPr>
                        <a:t>Ao longo de qual direção cardeal estava a sombra?</a:t>
                      </a:r>
                      <a:endParaRPr lang="pt-BR" sz="1600" dirty="0">
                        <a:effectLst/>
                        <a:latin typeface="Arial" pitchFamily="34" charset="0"/>
                        <a:ea typeface="Times New Roman"/>
                        <a:cs typeface="Arial" pitchFamily="34" charset="0"/>
                      </a:endParaRPr>
                    </a:p>
                  </a:txBody>
                  <a:tcPr marL="44450" marR="44450" marT="0" marB="0">
                    <a:lnL>
                      <a:noFill/>
                    </a:lnL>
                    <a:lnR>
                      <a:noFill/>
                    </a:lnR>
                    <a:lnT>
                      <a:noFill/>
                    </a:lnT>
                    <a:lnB>
                      <a:noFill/>
                    </a:lnB>
                  </a:tcPr>
                </a:tc>
                <a:tc>
                  <a:txBody>
                    <a:bodyPr/>
                    <a:lstStyle/>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r>
                        <a:rPr lang="pt-BR" sz="1600" b="1" dirty="0" smtClean="0">
                          <a:effectLst/>
                          <a:latin typeface="Arial" pitchFamily="34" charset="0"/>
                          <a:ea typeface="Times New Roman"/>
                          <a:cs typeface="Arial" pitchFamily="34" charset="0"/>
                        </a:rPr>
                        <a:t>.</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r>
                        <a:rPr lang="pt-BR" sz="1600" b="1" dirty="0" smtClean="0">
                          <a:effectLst/>
                          <a:latin typeface="Arial" pitchFamily="34" charset="0"/>
                          <a:ea typeface="Times New Roman"/>
                          <a:cs typeface="Arial" pitchFamily="34" charset="0"/>
                        </a:rPr>
                        <a:t>.</a:t>
                      </a:r>
                      <a:r>
                        <a:rPr lang="pt-BR" sz="1800" b="1" kern="1200" dirty="0" smtClean="0">
                          <a:solidFill>
                            <a:schemeClr val="tx1"/>
                          </a:solidFill>
                          <a:effectLst/>
                          <a:latin typeface="+mn-lt"/>
                          <a:ea typeface="+mn-ea"/>
                          <a:cs typeface="+mn-cs"/>
                        </a:rPr>
                        <a:t> </a:t>
                      </a:r>
                    </a:p>
                    <a:p>
                      <a:pPr algn="just" hangingPunct="0">
                        <a:lnSpc>
                          <a:spcPct val="150000"/>
                        </a:lnSpc>
                        <a:spcAft>
                          <a:spcPts val="0"/>
                        </a:spcAft>
                      </a:pPr>
                      <a:r>
                        <a:rPr lang="pt-BR" sz="1800" b="1" kern="1200" dirty="0" smtClean="0">
                          <a:solidFill>
                            <a:schemeClr val="tx1"/>
                          </a:solidFill>
                          <a:effectLst/>
                          <a:latin typeface="+mn-lt"/>
                          <a:ea typeface="+mn-ea"/>
                          <a:cs typeface="+mn-cs"/>
                        </a:rPr>
                        <a:t>Resposta:</a:t>
                      </a:r>
                      <a:r>
                        <a:rPr lang="pt-BR" sz="1600" b="1" dirty="0" smtClean="0">
                          <a:effectLst/>
                          <a:latin typeface="Arial" pitchFamily="34" charset="0"/>
                          <a:ea typeface="Times New Roman"/>
                          <a:cs typeface="Arial" pitchFamily="34" charset="0"/>
                        </a:rPr>
                        <a:t>  . . . . . . . . .</a:t>
                      </a:r>
                      <a:endParaRPr lang="pt-BR" sz="1600" dirty="0">
                        <a:effectLst/>
                        <a:latin typeface="Arial" pitchFamily="34" charset="0"/>
                        <a:ea typeface="Times New Roman"/>
                        <a:cs typeface="Arial" pitchFamily="34" charset="0"/>
                      </a:endParaRPr>
                    </a:p>
                  </a:txBody>
                  <a:tcPr marL="44450" marR="44450"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7" name="Retângulo 6"/>
          <p:cNvSpPr/>
          <p:nvPr/>
        </p:nvSpPr>
        <p:spPr>
          <a:xfrm>
            <a:off x="190897" y="5086489"/>
            <a:ext cx="11521280" cy="1687513"/>
          </a:xfrm>
          <a:prstGeom prst="rect">
            <a:avLst/>
          </a:prstGeom>
        </p:spPr>
        <p:txBody>
          <a:bodyPr wrap="square">
            <a:spAutoFit/>
          </a:bodyPr>
          <a:lstStyle/>
          <a:p>
            <a:pPr algn="just">
              <a:lnSpc>
                <a:spcPts val="2060"/>
              </a:lnSpc>
            </a:pPr>
            <a:r>
              <a:rPr lang="pt-BR" sz="1600" b="1" dirty="0">
                <a:solidFill>
                  <a:srgbClr val="FF0000"/>
                </a:solidFill>
                <a:latin typeface="Arial" pitchFamily="34" charset="0"/>
                <a:cs typeface="Arial" pitchFamily="34" charset="0"/>
              </a:rPr>
              <a:t>Observação ao professor: </a:t>
            </a:r>
            <a:r>
              <a:rPr lang="pt-BR" sz="1600" dirty="0">
                <a:solidFill>
                  <a:srgbClr val="FF0000"/>
                </a:solidFill>
                <a:latin typeface="Arial" pitchFamily="34" charset="0"/>
                <a:cs typeface="Arial" pitchFamily="34" charset="0"/>
              </a:rPr>
              <a:t>Não temos como dar respostas para esta pergunta. Contudo, como pedimos que usassem um lápis grande novo, as respostas de todos seus alunos para os itens </a:t>
            </a:r>
            <a:r>
              <a:rPr lang="pt-BR" sz="1600" b="1" dirty="0" err="1">
                <a:solidFill>
                  <a:srgbClr val="FF0000"/>
                </a:solidFill>
                <a:latin typeface="Arial" pitchFamily="34" charset="0"/>
                <a:cs typeface="Arial" pitchFamily="34" charset="0"/>
              </a:rPr>
              <a:t>ii</a:t>
            </a:r>
            <a:r>
              <a:rPr lang="pt-BR" sz="1600" b="1" dirty="0">
                <a:solidFill>
                  <a:srgbClr val="FF0000"/>
                </a:solidFill>
                <a:latin typeface="Arial" pitchFamily="34" charset="0"/>
                <a:cs typeface="Arial" pitchFamily="34" charset="0"/>
              </a:rPr>
              <a:t>, </a:t>
            </a:r>
            <a:r>
              <a:rPr lang="pt-BR" sz="1600" b="1" dirty="0" err="1">
                <a:solidFill>
                  <a:srgbClr val="FF0000"/>
                </a:solidFill>
                <a:latin typeface="Arial" pitchFamily="34" charset="0"/>
                <a:cs typeface="Arial" pitchFamily="34" charset="0"/>
              </a:rPr>
              <a:t>iii</a:t>
            </a:r>
            <a:r>
              <a:rPr lang="pt-BR" sz="1600" dirty="0">
                <a:solidFill>
                  <a:srgbClr val="FF0000"/>
                </a:solidFill>
                <a:latin typeface="Arial" pitchFamily="34" charset="0"/>
                <a:cs typeface="Arial" pitchFamily="34" charset="0"/>
              </a:rPr>
              <a:t> e </a:t>
            </a:r>
            <a:r>
              <a:rPr lang="pt-BR" sz="1600" b="1" dirty="0" err="1">
                <a:solidFill>
                  <a:srgbClr val="FF0000"/>
                </a:solidFill>
                <a:latin typeface="Arial" pitchFamily="34" charset="0"/>
                <a:cs typeface="Arial" pitchFamily="34" charset="0"/>
              </a:rPr>
              <a:t>iv</a:t>
            </a:r>
            <a:r>
              <a:rPr lang="pt-BR" sz="1600" dirty="0">
                <a:solidFill>
                  <a:srgbClr val="FF0000"/>
                </a:solidFill>
                <a:latin typeface="Arial" pitchFamily="34" charset="0"/>
                <a:cs typeface="Arial" pitchFamily="34" charset="0"/>
              </a:rPr>
              <a:t> devem ser iguais (ou muito similares) entre si e também igual à que você mesmo, professor ou professora, obteve. Não podemos dar resposta para os itens </a:t>
            </a:r>
            <a:r>
              <a:rPr lang="pt-BR" sz="1600" b="1" dirty="0" err="1">
                <a:solidFill>
                  <a:srgbClr val="FF0000"/>
                </a:solidFill>
                <a:latin typeface="Arial" pitchFamily="34" charset="0"/>
                <a:cs typeface="Arial" pitchFamily="34" charset="0"/>
              </a:rPr>
              <a:t>iii</a:t>
            </a:r>
            <a:r>
              <a:rPr lang="pt-BR" sz="1600" b="1" dirty="0">
                <a:solidFill>
                  <a:srgbClr val="FF0000"/>
                </a:solidFill>
                <a:latin typeface="Arial" pitchFamily="34" charset="0"/>
                <a:cs typeface="Arial" pitchFamily="34" charset="0"/>
              </a:rPr>
              <a:t> </a:t>
            </a:r>
            <a:r>
              <a:rPr lang="pt-BR" sz="1600" dirty="0">
                <a:solidFill>
                  <a:srgbClr val="FF0000"/>
                </a:solidFill>
                <a:latin typeface="Arial" pitchFamily="34" charset="0"/>
                <a:cs typeface="Arial" pitchFamily="34" charset="0"/>
              </a:rPr>
              <a:t>e </a:t>
            </a:r>
            <a:r>
              <a:rPr lang="pt-BR" sz="1600" b="1" dirty="0" err="1">
                <a:solidFill>
                  <a:srgbClr val="FF0000"/>
                </a:solidFill>
                <a:latin typeface="Arial" pitchFamily="34" charset="0"/>
                <a:cs typeface="Arial" pitchFamily="34" charset="0"/>
              </a:rPr>
              <a:t>iv</a:t>
            </a:r>
            <a:r>
              <a:rPr lang="pt-BR" sz="1600" dirty="0">
                <a:solidFill>
                  <a:srgbClr val="FF0000"/>
                </a:solidFill>
                <a:latin typeface="Arial" pitchFamily="34" charset="0"/>
                <a:cs typeface="Arial" pitchFamily="34" charset="0"/>
              </a:rPr>
              <a:t>, pois elas </a:t>
            </a:r>
            <a:r>
              <a:rPr lang="pt-BR" sz="1600" dirty="0" smtClean="0">
                <a:solidFill>
                  <a:srgbClr val="FF0000"/>
                </a:solidFill>
                <a:latin typeface="Arial" pitchFamily="34" charset="0"/>
                <a:cs typeface="Arial" pitchFamily="34" charset="0"/>
              </a:rPr>
              <a:t>	    dependem </a:t>
            </a:r>
            <a:r>
              <a:rPr lang="pt-BR" sz="1600" dirty="0">
                <a:solidFill>
                  <a:srgbClr val="FF0000"/>
                </a:solidFill>
                <a:latin typeface="Arial" pitchFamily="34" charset="0"/>
                <a:cs typeface="Arial" pitchFamily="34" charset="0"/>
              </a:rPr>
              <a:t>da latitude e longitude do seu lugar, mas podemos conferir sua resposta através de um </a:t>
            </a:r>
            <a:endParaRPr lang="pt-BR" sz="1600" dirty="0" smtClean="0">
              <a:solidFill>
                <a:srgbClr val="FF0000"/>
              </a:solidFill>
              <a:latin typeface="Arial" pitchFamily="34" charset="0"/>
              <a:cs typeface="Arial" pitchFamily="34" charset="0"/>
            </a:endParaRPr>
          </a:p>
          <a:p>
            <a:pPr algn="just">
              <a:lnSpc>
                <a:spcPts val="2060"/>
              </a:lnSpc>
            </a:pPr>
            <a:r>
              <a:rPr lang="pt-BR" sz="1600" dirty="0">
                <a:solidFill>
                  <a:srgbClr val="FF0000"/>
                </a:solidFill>
                <a:latin typeface="Arial" pitchFamily="34" charset="0"/>
                <a:cs typeface="Arial" pitchFamily="34" charset="0"/>
              </a:rPr>
              <a:t>	</a:t>
            </a:r>
            <a:r>
              <a:rPr lang="pt-BR" sz="1600" dirty="0" smtClean="0">
                <a:solidFill>
                  <a:srgbClr val="FF0000"/>
                </a:solidFill>
                <a:latin typeface="Arial" pitchFamily="34" charset="0"/>
                <a:cs typeface="Arial" pitchFamily="34" charset="0"/>
              </a:rPr>
              <a:t>    </a:t>
            </a:r>
            <a:r>
              <a:rPr lang="pt-BR" sz="1600" dirty="0" smtClean="0">
                <a:solidFill>
                  <a:srgbClr val="FF0000"/>
                </a:solidFill>
                <a:latin typeface="Arial" pitchFamily="34" charset="0"/>
                <a:cs typeface="Arial" pitchFamily="34" charset="0"/>
              </a:rPr>
              <a:t>programa </a:t>
            </a:r>
            <a:r>
              <a:rPr lang="pt-BR" sz="1600" dirty="0">
                <a:solidFill>
                  <a:srgbClr val="FF0000"/>
                </a:solidFill>
                <a:latin typeface="Arial" pitchFamily="34" charset="0"/>
                <a:cs typeface="Arial" pitchFamily="34" charset="0"/>
              </a:rPr>
              <a:t>de </a:t>
            </a:r>
            <a:r>
              <a:rPr lang="pt-BR" sz="1600" dirty="0" smtClean="0">
                <a:solidFill>
                  <a:srgbClr val="FF0000"/>
                </a:solidFill>
                <a:latin typeface="Arial" pitchFamily="34" charset="0"/>
                <a:cs typeface="Arial" pitchFamily="34" charset="0"/>
              </a:rPr>
              <a:t>computador</a:t>
            </a:r>
            <a:r>
              <a:rPr lang="pt-BR" sz="1600" dirty="0">
                <a:solidFill>
                  <a:srgbClr val="FF0000"/>
                </a:solidFill>
                <a:latin typeface="Arial" pitchFamily="34" charset="0"/>
                <a:cs typeface="Arial" pitchFamily="34" charset="0"/>
              </a:rPr>
              <a:t>. Por isso, não dê certo para respostas erradas, pois como sempre, isso </a:t>
            </a:r>
            <a:endParaRPr lang="pt-BR" sz="1600" dirty="0" smtClean="0">
              <a:solidFill>
                <a:srgbClr val="FF0000"/>
              </a:solidFill>
              <a:latin typeface="Arial" pitchFamily="34" charset="0"/>
              <a:cs typeface="Arial" pitchFamily="34" charset="0"/>
            </a:endParaRPr>
          </a:p>
          <a:p>
            <a:pPr algn="just">
              <a:lnSpc>
                <a:spcPts val="2060"/>
              </a:lnSpc>
            </a:pPr>
            <a:r>
              <a:rPr lang="pt-BR" sz="1600" dirty="0">
                <a:solidFill>
                  <a:srgbClr val="FF0000"/>
                </a:solidFill>
                <a:latin typeface="Arial" pitchFamily="34" charset="0"/>
                <a:cs typeface="Arial" pitchFamily="34" charset="0"/>
              </a:rPr>
              <a:t>	</a:t>
            </a:r>
            <a:r>
              <a:rPr lang="pt-BR" sz="1600" dirty="0" smtClean="0">
                <a:solidFill>
                  <a:srgbClr val="FF0000"/>
                </a:solidFill>
                <a:latin typeface="Arial" pitchFamily="34" charset="0"/>
                <a:cs typeface="Arial" pitchFamily="34" charset="0"/>
              </a:rPr>
              <a:t>    </a:t>
            </a:r>
            <a:r>
              <a:rPr lang="pt-BR" sz="1600" dirty="0" smtClean="0">
                <a:solidFill>
                  <a:srgbClr val="FF0000"/>
                </a:solidFill>
                <a:latin typeface="Arial" pitchFamily="34" charset="0"/>
                <a:cs typeface="Arial" pitchFamily="34" charset="0"/>
              </a:rPr>
              <a:t>desclassifica </a:t>
            </a:r>
            <a:r>
              <a:rPr lang="pt-BR" sz="1600" dirty="0">
                <a:solidFill>
                  <a:srgbClr val="FF0000"/>
                </a:solidFill>
                <a:latin typeface="Arial" pitchFamily="34" charset="0"/>
                <a:cs typeface="Arial" pitchFamily="34" charset="0"/>
              </a:rPr>
              <a:t>a escola </a:t>
            </a:r>
            <a:r>
              <a:rPr lang="pt-BR" sz="1600" b="1" u="sng" dirty="0">
                <a:solidFill>
                  <a:srgbClr val="FF0000"/>
                </a:solidFill>
                <a:latin typeface="Arial" pitchFamily="34" charset="0"/>
                <a:cs typeface="Arial" pitchFamily="34" charset="0"/>
              </a:rPr>
              <a:t>toda!</a:t>
            </a:r>
            <a:endParaRPr lang="pt-BR" sz="1600" dirty="0">
              <a:solidFill>
                <a:srgbClr val="FF0000"/>
              </a:solidFill>
              <a:latin typeface="Arial" pitchFamily="34" charset="0"/>
              <a:cs typeface="Arial" pitchFamily="34" charset="0"/>
            </a:endParaRPr>
          </a:p>
        </p:txBody>
      </p:sp>
      <p:sp>
        <p:nvSpPr>
          <p:cNvPr id="8" name="Retângulo 7"/>
          <p:cNvSpPr/>
          <p:nvPr/>
        </p:nvSpPr>
        <p:spPr>
          <a:xfrm>
            <a:off x="8425704" y="4719997"/>
            <a:ext cx="1093954" cy="369332"/>
          </a:xfrm>
          <a:prstGeom prst="rect">
            <a:avLst/>
          </a:prstGeom>
        </p:spPr>
        <p:txBody>
          <a:bodyPr wrap="none">
            <a:spAutoFit/>
          </a:bodyPr>
          <a:lstStyle/>
          <a:p>
            <a:r>
              <a:rPr lang="pt-BR" b="1" dirty="0">
                <a:solidFill>
                  <a:srgbClr val="FF0000"/>
                </a:solidFill>
              </a:rPr>
              <a:t>Norte-Sul</a:t>
            </a:r>
            <a:endParaRPr lang="pt-BR" dirty="0">
              <a:solidFill>
                <a:srgbClr val="FF0000"/>
              </a:solidFill>
            </a:endParaRPr>
          </a:p>
        </p:txBody>
      </p:sp>
    </p:spTree>
    <p:extLst>
      <p:ext uri="{BB962C8B-B14F-4D97-AF65-F5344CB8AC3E}">
        <p14:creationId xmlns:p14="http://schemas.microsoft.com/office/powerpoint/2010/main" val="1092258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6632"/>
            <a:ext cx="7848872" cy="872034"/>
          </a:xfrm>
          <a:prstGeom prst="rect">
            <a:avLst/>
          </a:prstGeom>
        </p:spPr>
        <p:txBody>
          <a:bodyPr wrap="square">
            <a:spAutoFit/>
          </a:bodyPr>
          <a:lstStyle/>
          <a:p>
            <a:pPr algn="just">
              <a:lnSpc>
                <a:spcPct val="150000"/>
              </a:lnSpc>
            </a:pPr>
            <a:r>
              <a:rPr lang="pt-BR" b="1" dirty="0">
                <a:latin typeface="Arial" pitchFamily="34" charset="0"/>
                <a:cs typeface="Arial" pitchFamily="34" charset="0"/>
              </a:rPr>
              <a:t>Atenção! </a:t>
            </a:r>
            <a:r>
              <a:rPr lang="pt-BR" dirty="0">
                <a:latin typeface="Arial" pitchFamily="34" charset="0"/>
                <a:cs typeface="Arial" pitchFamily="34" charset="0"/>
              </a:rPr>
              <a:t>Somente se você </a:t>
            </a:r>
            <a:r>
              <a:rPr lang="pt-BR" b="1" u="sng" dirty="0">
                <a:latin typeface="Arial" pitchFamily="34" charset="0"/>
                <a:cs typeface="Arial" pitchFamily="34" charset="0"/>
              </a:rPr>
              <a:t>não</a:t>
            </a:r>
            <a:r>
              <a:rPr lang="pt-BR" dirty="0">
                <a:latin typeface="Arial" pitchFamily="34" charset="0"/>
                <a:cs typeface="Arial" pitchFamily="34" charset="0"/>
              </a:rPr>
              <a:t> respondeu a questão </a:t>
            </a:r>
            <a:r>
              <a:rPr lang="pt-BR" b="1" dirty="0">
                <a:latin typeface="Arial" pitchFamily="34" charset="0"/>
                <a:cs typeface="Arial" pitchFamily="34" charset="0"/>
              </a:rPr>
              <a:t>7a</a:t>
            </a:r>
            <a:r>
              <a:rPr lang="pt-BR" dirty="0">
                <a:latin typeface="Arial" pitchFamily="34" charset="0"/>
                <a:cs typeface="Arial" pitchFamily="34" charset="0"/>
              </a:rPr>
              <a:t> é que você pode responder a questão </a:t>
            </a:r>
            <a:r>
              <a:rPr lang="pt-BR" b="1" dirty="0">
                <a:latin typeface="Arial" pitchFamily="34" charset="0"/>
                <a:cs typeface="Arial" pitchFamily="34" charset="0"/>
              </a:rPr>
              <a:t>7b</a:t>
            </a:r>
            <a:r>
              <a:rPr lang="pt-BR" dirty="0">
                <a:latin typeface="Arial" pitchFamily="34" charset="0"/>
                <a:cs typeface="Arial" pitchFamily="34" charset="0"/>
              </a:rPr>
              <a:t>.</a:t>
            </a:r>
          </a:p>
        </p:txBody>
      </p:sp>
      <p:sp>
        <p:nvSpPr>
          <p:cNvPr id="4" name="Retângulo 3"/>
          <p:cNvSpPr/>
          <p:nvPr/>
        </p:nvSpPr>
        <p:spPr>
          <a:xfrm>
            <a:off x="159052" y="1039962"/>
            <a:ext cx="7848872" cy="1754326"/>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a:t>
            </a:r>
            <a:r>
              <a:rPr lang="pt-BR" b="1" dirty="0">
                <a:latin typeface="Arial" pitchFamily="34" charset="0"/>
                <a:cs typeface="Arial" pitchFamily="34" charset="0"/>
              </a:rPr>
              <a:t>7b) (1 ponto) </a:t>
            </a:r>
            <a:r>
              <a:rPr lang="pt-BR" dirty="0">
                <a:latin typeface="Arial" pitchFamily="34" charset="0"/>
                <a:cs typeface="Arial" pitchFamily="34" charset="0"/>
              </a:rPr>
              <a:t>Tem uma noite em que a Lua está na fase “Cheia” isto é, vemos todo o disco dela iluminado pelo Sol. O Japão fica do lado oposto ao Brasil no Globo terrestre. Se a Lua é Cheia no Brasil, qual é a fase dela no Japão?</a:t>
            </a:r>
          </a:p>
        </p:txBody>
      </p:sp>
      <p:sp>
        <p:nvSpPr>
          <p:cNvPr id="5" name="Retângulo 4"/>
          <p:cNvSpPr/>
          <p:nvPr/>
        </p:nvSpPr>
        <p:spPr>
          <a:xfrm>
            <a:off x="190897" y="2789565"/>
            <a:ext cx="11592888" cy="1754326"/>
          </a:xfrm>
          <a:prstGeom prst="rect">
            <a:avLst/>
          </a:prstGeom>
        </p:spPr>
        <p:txBody>
          <a:bodyPr wrap="square">
            <a:spAutoFit/>
          </a:bodyPr>
          <a:lstStyle/>
          <a:p>
            <a:pPr algn="just">
              <a:lnSpc>
                <a:spcPct val="150000"/>
              </a:lnSpc>
            </a:pPr>
            <a:r>
              <a:rPr lang="pt-BR" b="1" dirty="0">
                <a:latin typeface="Arial" pitchFamily="34" charset="0"/>
                <a:cs typeface="Arial" pitchFamily="34" charset="0"/>
              </a:rPr>
              <a:t>Observação:</a:t>
            </a:r>
            <a:r>
              <a:rPr lang="pt-BR" dirty="0">
                <a:latin typeface="Arial" pitchFamily="34" charset="0"/>
                <a:cs typeface="Arial" pitchFamily="34" charset="0"/>
              </a:rPr>
              <a:t> </a:t>
            </a:r>
            <a:r>
              <a:rPr lang="pt-BR" dirty="0">
                <a:solidFill>
                  <a:srgbClr val="002060"/>
                </a:solidFill>
                <a:latin typeface="Arial" pitchFamily="34" charset="0"/>
                <a:cs typeface="Arial" pitchFamily="34" charset="0"/>
              </a:rPr>
              <a:t>Você poderá conferir a resposta desta pergunta </a:t>
            </a:r>
            <a:r>
              <a:rPr lang="pt-BR" u="sng" dirty="0">
                <a:solidFill>
                  <a:srgbClr val="002060"/>
                </a:solidFill>
                <a:latin typeface="Arial" pitchFamily="34" charset="0"/>
                <a:cs typeface="Arial" pitchFamily="34" charset="0"/>
              </a:rPr>
              <a:t>ouvindo</a:t>
            </a:r>
            <a:r>
              <a:rPr lang="pt-BR" dirty="0">
                <a:solidFill>
                  <a:srgbClr val="002060"/>
                </a:solidFill>
                <a:latin typeface="Arial" pitchFamily="34" charset="0"/>
                <a:cs typeface="Arial" pitchFamily="34" charset="0"/>
              </a:rPr>
              <a:t> a paródia musical escrita pela aluna </a:t>
            </a:r>
            <a:r>
              <a:rPr lang="pt-BR" i="1" dirty="0">
                <a:solidFill>
                  <a:srgbClr val="002060"/>
                </a:solidFill>
                <a:latin typeface="Arial" pitchFamily="34" charset="0"/>
                <a:cs typeface="Arial" pitchFamily="34" charset="0"/>
              </a:rPr>
              <a:t>Isabela Lopes de Assis</a:t>
            </a:r>
            <a:r>
              <a:rPr lang="pt-BR" dirty="0">
                <a:solidFill>
                  <a:srgbClr val="002060"/>
                </a:solidFill>
                <a:latin typeface="Arial" pitchFamily="34" charset="0"/>
                <a:cs typeface="Arial" pitchFamily="34" charset="0"/>
              </a:rPr>
              <a:t>, da professora Leila da Consolação de Miranda Alvarenga, do Colégio Estadual Padre Anchieta, da cidade Coqueiral, MG. O link para você ouvir a música é</a:t>
            </a:r>
          </a:p>
          <a:p>
            <a:pPr algn="just">
              <a:lnSpc>
                <a:spcPct val="150000"/>
              </a:lnSpc>
            </a:pPr>
            <a:r>
              <a:rPr lang="pt-BR" b="1" dirty="0">
                <a:hlinkClick r:id="rId2"/>
              </a:rPr>
              <a:t>http://www2.uerj.br/~oba/mural/prj_olho_na_astronomia/parodia_lua_cheia.htm</a:t>
            </a:r>
            <a:endParaRPr lang="pt-BR" dirty="0">
              <a:latin typeface="Arial" pitchFamily="34" charset="0"/>
              <a:cs typeface="Arial" pitchFamily="34" charset="0"/>
            </a:endParaRPr>
          </a:p>
        </p:txBody>
      </p:sp>
      <p:sp>
        <p:nvSpPr>
          <p:cNvPr id="6" name="Retângulo 5"/>
          <p:cNvSpPr/>
          <p:nvPr/>
        </p:nvSpPr>
        <p:spPr>
          <a:xfrm>
            <a:off x="190897" y="4746857"/>
            <a:ext cx="1710725" cy="369332"/>
          </a:xfrm>
          <a:prstGeom prst="rect">
            <a:avLst/>
          </a:prstGeom>
        </p:spPr>
        <p:txBody>
          <a:bodyPr wrap="none">
            <a:spAutoFit/>
          </a:bodyPr>
          <a:lstStyle/>
          <a:p>
            <a:r>
              <a:rPr lang="pt-BR" b="1" dirty="0">
                <a:latin typeface="Arial" pitchFamily="34" charset="0"/>
                <a:cs typeface="Arial" pitchFamily="34" charset="0"/>
              </a:rPr>
              <a:t>Resposta 7b):</a:t>
            </a:r>
            <a:endParaRPr lang="pt-BR" dirty="0"/>
          </a:p>
        </p:txBody>
      </p:sp>
      <p:sp>
        <p:nvSpPr>
          <p:cNvPr id="7" name="Retângulo 6"/>
          <p:cNvSpPr/>
          <p:nvPr/>
        </p:nvSpPr>
        <p:spPr>
          <a:xfrm>
            <a:off x="190897" y="4646639"/>
            <a:ext cx="11592888" cy="1338828"/>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Se </a:t>
            </a:r>
            <a:r>
              <a:rPr lang="pt-BR" dirty="0">
                <a:solidFill>
                  <a:srgbClr val="FF0000"/>
                </a:solidFill>
                <a:latin typeface="Arial" pitchFamily="34" charset="0"/>
                <a:cs typeface="Arial" pitchFamily="34" charset="0"/>
              </a:rPr>
              <a:t>a Lua está na fase “Cheia” para quem a vê do Brasil, então quem mora no Japão também a viu na mesma fase na noite anterior, ou, enquanto a vemos nascendo cheia aqui eles ainda a vêm lá, mas se pondo.</a:t>
            </a:r>
          </a:p>
        </p:txBody>
      </p:sp>
    </p:spTree>
    <p:extLst>
      <p:ext uri="{BB962C8B-B14F-4D97-AF65-F5344CB8AC3E}">
        <p14:creationId xmlns:p14="http://schemas.microsoft.com/office/powerpoint/2010/main" val="54790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1305" y="305257"/>
            <a:ext cx="8064896" cy="2118529"/>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8) (1 ponto) </a:t>
            </a:r>
            <a:r>
              <a:rPr lang="pt-BR" dirty="0">
                <a:latin typeface="Arial" pitchFamily="34" charset="0"/>
                <a:cs typeface="Arial" pitchFamily="34" charset="0"/>
              </a:rPr>
              <a:t>A Astronáutica é a ciência que trata da construção e operação de veículos espaciais, como os satélites e os foguetes.  Os satélites são lançados ao espaço por meio de foguetes, como os desenvolvidos pelos cientistas do Instituto de Aeronáutica e Espaço (IAE), órgão do Centro Técnico Aeroespacial (CTA).  A partir das </a:t>
            </a:r>
            <a:r>
              <a:rPr lang="pt-BR" dirty="0" smtClean="0">
                <a:latin typeface="Arial" pitchFamily="34" charset="0"/>
                <a:cs typeface="Arial" pitchFamily="34" charset="0"/>
              </a:rPr>
              <a:t>informações</a:t>
            </a:r>
            <a:endParaRPr lang="pt-BR" dirty="0">
              <a:latin typeface="Arial" pitchFamily="34" charset="0"/>
              <a:cs typeface="Arial" pitchFamily="34" charset="0"/>
            </a:endParaRPr>
          </a:p>
        </p:txBody>
      </p:sp>
      <p:sp>
        <p:nvSpPr>
          <p:cNvPr id="4" name="Retângulo 3"/>
          <p:cNvSpPr/>
          <p:nvPr/>
        </p:nvSpPr>
        <p:spPr>
          <a:xfrm>
            <a:off x="111305" y="2420888"/>
            <a:ext cx="11664896" cy="2534027"/>
          </a:xfrm>
          <a:prstGeom prst="rect">
            <a:avLst/>
          </a:prstGeom>
        </p:spPr>
        <p:txBody>
          <a:bodyPr wrap="square">
            <a:spAutoFit/>
          </a:bodyPr>
          <a:lstStyle/>
          <a:p>
            <a:pPr algn="just">
              <a:lnSpc>
                <a:spcPct val="150000"/>
              </a:lnSpc>
            </a:pPr>
            <a:r>
              <a:rPr lang="pt-BR" dirty="0">
                <a:latin typeface="Arial" pitchFamily="34" charset="0"/>
                <a:cs typeface="Arial" pitchFamily="34" charset="0"/>
              </a:rPr>
              <a:t>coletadas pelos satélites desenvolvidos no Instituto Nacional de </a:t>
            </a:r>
            <a:r>
              <a:rPr lang="pt-BR" dirty="0" smtClean="0">
                <a:latin typeface="Arial" pitchFamily="34" charset="0"/>
                <a:cs typeface="Arial" pitchFamily="34" charset="0"/>
              </a:rPr>
              <a:t>Pesquisas Espaciais </a:t>
            </a:r>
            <a:r>
              <a:rPr lang="pt-BR" dirty="0">
                <a:latin typeface="Arial" pitchFamily="34" charset="0"/>
                <a:cs typeface="Arial" pitchFamily="34" charset="0"/>
              </a:rPr>
              <a:t>(INPE), os cientistas brasileiros estudam o meio ambiente e </a:t>
            </a:r>
            <a:r>
              <a:rPr lang="pt-BR" dirty="0" smtClean="0">
                <a:latin typeface="Arial" pitchFamily="34" charset="0"/>
                <a:cs typeface="Arial" pitchFamily="34" charset="0"/>
              </a:rPr>
              <a:t>o desmatamento </a:t>
            </a:r>
            <a:r>
              <a:rPr lang="pt-BR" dirty="0">
                <a:latin typeface="Arial" pitchFamily="34" charset="0"/>
                <a:cs typeface="Arial" pitchFamily="34" charset="0"/>
              </a:rPr>
              <a:t>das florestas. O Instituto Tecnológico de Aeronáutica </a:t>
            </a:r>
            <a:r>
              <a:rPr lang="pt-BR" dirty="0" smtClean="0">
                <a:latin typeface="Arial" pitchFamily="34" charset="0"/>
                <a:cs typeface="Arial" pitchFamily="34" charset="0"/>
              </a:rPr>
              <a:t>(</a:t>
            </a:r>
            <a:r>
              <a:rPr lang="pt-BR" dirty="0">
                <a:latin typeface="Arial" pitchFamily="34" charset="0"/>
                <a:cs typeface="Arial" pitchFamily="34" charset="0"/>
              </a:rPr>
              <a:t>ITA), instituição de ensino e pesquisa no setor aeroespacial, também pertence ao CTA.  O CTA/IAE, o CTA/ITA e o INPE estão localizados na cidade de São José dos Campos, SP. Para coordenar as atividades espaciais brasileiras, existe a Agência Espacial Brasileira (AEB), sediada em Brasília, que, por meio do Programa AEB Escola, promove atividades educacionais em escolas do Brasil.</a:t>
            </a:r>
          </a:p>
        </p:txBody>
      </p:sp>
    </p:spTree>
    <p:extLst>
      <p:ext uri="{BB962C8B-B14F-4D97-AF65-F5344CB8AC3E}">
        <p14:creationId xmlns:p14="http://schemas.microsoft.com/office/powerpoint/2010/main" val="18799867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8" y="116632"/>
            <a:ext cx="7704857" cy="4524315"/>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Para efeitos práticos, admite-se que a atmosfera terrestre tenha uma espessura de </a:t>
            </a:r>
            <a:r>
              <a:rPr lang="pt-BR" sz="1600" i="1" dirty="0">
                <a:latin typeface="Arial" pitchFamily="34" charset="0"/>
                <a:cs typeface="Arial" pitchFamily="34" charset="0"/>
              </a:rPr>
              <a:t>100 km</a:t>
            </a:r>
            <a:r>
              <a:rPr lang="pt-BR" sz="1600" dirty="0">
                <a:latin typeface="Arial" pitchFamily="34" charset="0"/>
                <a:cs typeface="Arial" pitchFamily="34" charset="0"/>
              </a:rPr>
              <a:t>. Acima desta altitude pode-se considerar a existência de vácuo, ou seja, a ausência de matéria. Se a Terra fosse uma laranja, a espessura da atmosfera seria equivalente à espessura da sua casca. A atmosfera terrestre é constituída principalmente de nitrogênio e oxigênio. Em menor quantidade, o ozônio, o dióxido de carbono e o vapor d´água também se fazem presentes.  O ozônio filtra parte da radiação solar ultravioleta. No entanto, por causa de uma diminuição da quantidade de ozônio (provocada por poluição atmosférica) e excesso de exposição ao Sol, estima-se que a radiação solar ultravioleta será responsável por mais de </a:t>
            </a:r>
            <a:r>
              <a:rPr lang="pt-BR" sz="1600" i="1" dirty="0">
                <a:latin typeface="Arial" pitchFamily="34" charset="0"/>
                <a:cs typeface="Arial" pitchFamily="34" charset="0"/>
              </a:rPr>
              <a:t>100 mil</a:t>
            </a:r>
            <a:r>
              <a:rPr lang="pt-BR" sz="1600" dirty="0">
                <a:latin typeface="Arial" pitchFamily="34" charset="0"/>
                <a:cs typeface="Arial" pitchFamily="34" charset="0"/>
              </a:rPr>
              <a:t> casos de câncer de pele no Brasil em 2005.  Portanto, apesar de fina, quando comparada ao raio da Terra (</a:t>
            </a:r>
            <a:r>
              <a:rPr lang="pt-BR" sz="1600" i="1" dirty="0">
                <a:latin typeface="Arial" pitchFamily="34" charset="0"/>
                <a:cs typeface="Arial" pitchFamily="34" charset="0"/>
              </a:rPr>
              <a:t>6.378 km</a:t>
            </a:r>
            <a:r>
              <a:rPr lang="pt-BR" sz="1600" dirty="0">
                <a:latin typeface="Arial" pitchFamily="34" charset="0"/>
                <a:cs typeface="Arial" pitchFamily="34" charset="0"/>
              </a:rPr>
              <a:t>), é esta “</a:t>
            </a:r>
            <a:r>
              <a:rPr lang="pt-BR" sz="1600" i="1" dirty="0">
                <a:latin typeface="Arial" pitchFamily="34" charset="0"/>
                <a:cs typeface="Arial" pitchFamily="34" charset="0"/>
              </a:rPr>
              <a:t>frágil</a:t>
            </a:r>
            <a:r>
              <a:rPr lang="pt-BR" sz="1600" dirty="0">
                <a:latin typeface="Arial" pitchFamily="34" charset="0"/>
                <a:cs typeface="Arial" pitchFamily="34" charset="0"/>
              </a:rPr>
              <a:t>” camada que permite a preservação da vida na Terra.</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5833" y="2421454"/>
            <a:ext cx="3363934" cy="3240360"/>
          </a:xfrm>
          <a:prstGeom prst="rect">
            <a:avLst/>
          </a:prstGeom>
          <a:noFill/>
          <a:extLst>
            <a:ext uri="{909E8E84-426E-40DD-AFC4-6F175D3DCCD1}">
              <a14:hiddenFill xmlns:a14="http://schemas.microsoft.com/office/drawing/2010/main">
                <a:solidFill>
                  <a:srgbClr val="FFFFFF"/>
                </a:solidFill>
              </a14:hiddenFill>
            </a:ext>
          </a:extLst>
        </p:spPr>
      </p:pic>
      <p:sp>
        <p:nvSpPr>
          <p:cNvPr id="4" name="Retângulo 3"/>
          <p:cNvSpPr/>
          <p:nvPr/>
        </p:nvSpPr>
        <p:spPr>
          <a:xfrm>
            <a:off x="118887" y="4595294"/>
            <a:ext cx="8352930" cy="1200329"/>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Para a conclusão da montagem da Estação Espacial Internacional (ISS), a qual o Brasil ajuda a construir, que orbita a </a:t>
            </a:r>
            <a:r>
              <a:rPr lang="pt-BR" sz="1600" i="1" dirty="0">
                <a:latin typeface="Arial" pitchFamily="34" charset="0"/>
                <a:cs typeface="Arial" pitchFamily="34" charset="0"/>
              </a:rPr>
              <a:t>350 km</a:t>
            </a:r>
            <a:r>
              <a:rPr lang="pt-BR" sz="1600" dirty="0">
                <a:latin typeface="Arial" pitchFamily="34" charset="0"/>
                <a:cs typeface="Arial" pitchFamily="34" charset="0"/>
              </a:rPr>
              <a:t> acima da superfície da Terra,  será necessário que alguns astronautas saiam da estação para efetuar o que se chama atividade </a:t>
            </a:r>
            <a:r>
              <a:rPr lang="pt-BR" sz="1600" dirty="0" err="1">
                <a:latin typeface="Arial" pitchFamily="34" charset="0"/>
                <a:cs typeface="Arial" pitchFamily="34" charset="0"/>
              </a:rPr>
              <a:t>extraveicular</a:t>
            </a:r>
            <a:r>
              <a:rPr lang="pt-BR" sz="1600" dirty="0">
                <a:latin typeface="Arial" pitchFamily="34" charset="0"/>
                <a:cs typeface="Arial" pitchFamily="34" charset="0"/>
              </a:rPr>
              <a:t>.</a:t>
            </a:r>
          </a:p>
        </p:txBody>
      </p:sp>
    </p:spTree>
    <p:extLst>
      <p:ext uri="{BB962C8B-B14F-4D97-AF65-F5344CB8AC3E}">
        <p14:creationId xmlns:p14="http://schemas.microsoft.com/office/powerpoint/2010/main" val="985187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20688"/>
            <a:ext cx="7992888" cy="1154675"/>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Considerando estes fatos, assinale, dentre as alternativas abaixo, quais são verdadeiras (</a:t>
            </a:r>
            <a:r>
              <a:rPr lang="pt-BR" sz="1600" b="1" dirty="0">
                <a:latin typeface="Arial" pitchFamily="34" charset="0"/>
                <a:cs typeface="Arial" pitchFamily="34" charset="0"/>
              </a:rPr>
              <a:t>V</a:t>
            </a:r>
            <a:r>
              <a:rPr lang="pt-BR" sz="1600" dirty="0">
                <a:latin typeface="Arial" pitchFamily="34" charset="0"/>
                <a:cs typeface="Arial" pitchFamily="34" charset="0"/>
              </a:rPr>
              <a:t>) e quais são falsas (</a:t>
            </a:r>
            <a:r>
              <a:rPr lang="pt-BR" sz="1600" b="1" dirty="0">
                <a:latin typeface="Arial" pitchFamily="34" charset="0"/>
                <a:cs typeface="Arial" pitchFamily="34" charset="0"/>
              </a:rPr>
              <a:t>F</a:t>
            </a:r>
            <a:r>
              <a:rPr lang="pt-BR" sz="1600" dirty="0">
                <a:latin typeface="Arial" pitchFamily="34" charset="0"/>
                <a:cs typeface="Arial" pitchFamily="34" charset="0"/>
              </a:rPr>
              <a:t>): </a:t>
            </a:r>
            <a:r>
              <a:rPr lang="pt-BR" sz="1600" b="1" dirty="0">
                <a:latin typeface="Arial" pitchFamily="34" charset="0"/>
                <a:cs typeface="Arial" pitchFamily="34" charset="0"/>
              </a:rPr>
              <a:t>(Cada item correto vale 0,3 ponto, mas se acertar os três ganha 1,0 ponto)</a:t>
            </a:r>
            <a:endParaRPr lang="pt-BR" sz="1600" dirty="0">
              <a:latin typeface="Arial" pitchFamily="34" charset="0"/>
              <a:cs typeface="Arial" pitchFamily="34" charset="0"/>
            </a:endParaRPr>
          </a:p>
        </p:txBody>
      </p:sp>
      <p:sp>
        <p:nvSpPr>
          <p:cNvPr id="4" name="Retângulo 3"/>
          <p:cNvSpPr/>
          <p:nvPr/>
        </p:nvSpPr>
        <p:spPr>
          <a:xfrm>
            <a:off x="146864" y="2492896"/>
            <a:ext cx="11636921" cy="3046988"/>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(a) </a:t>
            </a:r>
            <a:r>
              <a:rPr lang="pt-BR" sz="1600" dirty="0" smtClean="0">
                <a:latin typeface="Arial" pitchFamily="34" charset="0"/>
                <a:cs typeface="Arial" pitchFamily="34" charset="0"/>
              </a:rPr>
              <a:t>(  </a:t>
            </a:r>
            <a:r>
              <a:rPr lang="pt-BR" sz="1600" dirty="0">
                <a:latin typeface="Arial" pitchFamily="34" charset="0"/>
                <a:cs typeface="Arial" pitchFamily="34" charset="0"/>
              </a:rPr>
              <a:t>   </a:t>
            </a:r>
            <a:r>
              <a:rPr lang="pt-BR" sz="1600" dirty="0" smtClean="0">
                <a:latin typeface="Arial" pitchFamily="34" charset="0"/>
                <a:cs typeface="Arial" pitchFamily="34" charset="0"/>
              </a:rPr>
              <a:t>) </a:t>
            </a:r>
            <a:r>
              <a:rPr lang="pt-BR" sz="1600" dirty="0">
                <a:latin typeface="Arial" pitchFamily="34" charset="0"/>
                <a:cs typeface="Arial" pitchFamily="34" charset="0"/>
              </a:rPr>
              <a:t>Tendo em vista que estará executando atividade física fora da ISS, é de se supor que o astronauta transpire e se sinta cansado. Nessa situação, nada impede que ele remova o capacete para tomar um “</a:t>
            </a:r>
            <a:r>
              <a:rPr lang="pt-BR" sz="1600" i="1" dirty="0">
                <a:latin typeface="Arial" pitchFamily="34" charset="0"/>
                <a:cs typeface="Arial" pitchFamily="34" charset="0"/>
              </a:rPr>
              <a:t>ar fresco</a:t>
            </a:r>
            <a:r>
              <a:rPr lang="pt-BR" sz="1600" dirty="0">
                <a:latin typeface="Arial" pitchFamily="34" charset="0"/>
                <a:cs typeface="Arial" pitchFamily="34" charset="0"/>
              </a:rPr>
              <a:t>”.</a:t>
            </a:r>
          </a:p>
          <a:p>
            <a:pPr algn="just">
              <a:lnSpc>
                <a:spcPct val="150000"/>
              </a:lnSpc>
            </a:pPr>
            <a:r>
              <a:rPr lang="pt-BR" sz="1600" dirty="0">
                <a:latin typeface="Arial" pitchFamily="34" charset="0"/>
                <a:cs typeface="Arial" pitchFamily="34" charset="0"/>
              </a:rPr>
              <a:t> </a:t>
            </a:r>
          </a:p>
          <a:p>
            <a:pPr algn="just">
              <a:lnSpc>
                <a:spcPct val="150000"/>
              </a:lnSpc>
            </a:pPr>
            <a:r>
              <a:rPr lang="pt-BR" sz="1600" b="1" dirty="0">
                <a:latin typeface="Arial" pitchFamily="34" charset="0"/>
                <a:cs typeface="Arial" pitchFamily="34" charset="0"/>
              </a:rPr>
              <a:t>(b) </a:t>
            </a:r>
            <a:r>
              <a:rPr lang="pt-BR" sz="1600" dirty="0" smtClean="0">
                <a:latin typeface="Arial" pitchFamily="34" charset="0"/>
                <a:cs typeface="Arial" pitchFamily="34" charset="0"/>
              </a:rPr>
              <a:t>( </a:t>
            </a:r>
            <a:r>
              <a:rPr lang="pt-BR" sz="1600" dirty="0">
                <a:latin typeface="Arial" pitchFamily="34" charset="0"/>
                <a:cs typeface="Arial" pitchFamily="34" charset="0"/>
              </a:rPr>
              <a:t>  </a:t>
            </a:r>
            <a:r>
              <a:rPr lang="pt-BR" sz="1600" dirty="0" smtClean="0">
                <a:latin typeface="Arial" pitchFamily="34" charset="0"/>
                <a:cs typeface="Arial" pitchFamily="34" charset="0"/>
              </a:rPr>
              <a:t>) </a:t>
            </a:r>
            <a:r>
              <a:rPr lang="pt-BR" sz="1600" dirty="0">
                <a:latin typeface="Arial" pitchFamily="34" charset="0"/>
                <a:cs typeface="Arial" pitchFamily="34" charset="0"/>
              </a:rPr>
              <a:t>Como o som não se propaga no vácuo, astronautas executando atividade </a:t>
            </a:r>
            <a:r>
              <a:rPr lang="pt-BR" sz="1600" dirty="0" err="1">
                <a:latin typeface="Arial" pitchFamily="34" charset="0"/>
                <a:cs typeface="Arial" pitchFamily="34" charset="0"/>
              </a:rPr>
              <a:t>extraveicular</a:t>
            </a:r>
            <a:r>
              <a:rPr lang="pt-BR" sz="1600" dirty="0">
                <a:latin typeface="Arial" pitchFamily="34" charset="0"/>
                <a:cs typeface="Arial" pitchFamily="34" charset="0"/>
              </a:rPr>
              <a:t> devem fazer uso de dispositivos especiais para se comunicarem.</a:t>
            </a:r>
          </a:p>
          <a:p>
            <a:pPr algn="just">
              <a:lnSpc>
                <a:spcPct val="150000"/>
              </a:lnSpc>
            </a:pPr>
            <a:r>
              <a:rPr lang="pt-BR" sz="1600" dirty="0">
                <a:latin typeface="Arial" pitchFamily="34" charset="0"/>
                <a:cs typeface="Arial" pitchFamily="34" charset="0"/>
              </a:rPr>
              <a:t> </a:t>
            </a:r>
          </a:p>
          <a:p>
            <a:pPr algn="just">
              <a:lnSpc>
                <a:spcPct val="150000"/>
              </a:lnSpc>
            </a:pPr>
            <a:r>
              <a:rPr lang="pt-BR" sz="1600" b="1" dirty="0">
                <a:latin typeface="Arial" pitchFamily="34" charset="0"/>
                <a:cs typeface="Arial" pitchFamily="34" charset="0"/>
              </a:rPr>
              <a:t>(c) </a:t>
            </a:r>
            <a:r>
              <a:rPr lang="pt-BR" sz="1600" dirty="0">
                <a:latin typeface="Arial" pitchFamily="34" charset="0"/>
                <a:cs typeface="Arial" pitchFamily="34" charset="0"/>
              </a:rPr>
              <a:t>(    ) Devido à falta de filtragem da radiação solar ultravioleta pela atmosfera, os astronautas em atividade </a:t>
            </a:r>
            <a:r>
              <a:rPr lang="pt-BR" sz="1600" dirty="0" err="1">
                <a:latin typeface="Arial" pitchFamily="34" charset="0"/>
                <a:cs typeface="Arial" pitchFamily="34" charset="0"/>
              </a:rPr>
              <a:t>extraveicular</a:t>
            </a:r>
            <a:r>
              <a:rPr lang="pt-BR" sz="1600" dirty="0">
                <a:latin typeface="Arial" pitchFamily="34" charset="0"/>
                <a:cs typeface="Arial" pitchFamily="34" charset="0"/>
              </a:rPr>
              <a:t> devem usar capacete com visor especial, que filtre e reflita a radiação solar nociva.</a:t>
            </a:r>
          </a:p>
        </p:txBody>
      </p:sp>
      <p:sp>
        <p:nvSpPr>
          <p:cNvPr id="5" name="Retângulo 4"/>
          <p:cNvSpPr/>
          <p:nvPr/>
        </p:nvSpPr>
        <p:spPr>
          <a:xfrm>
            <a:off x="609797" y="2564904"/>
            <a:ext cx="290464" cy="369332"/>
          </a:xfrm>
          <a:prstGeom prst="rect">
            <a:avLst/>
          </a:prstGeom>
        </p:spPr>
        <p:txBody>
          <a:bodyPr wrap="none">
            <a:spAutoFit/>
          </a:bodyPr>
          <a:lstStyle/>
          <a:p>
            <a:r>
              <a:rPr lang="pt-BR" b="1" dirty="0">
                <a:solidFill>
                  <a:srgbClr val="FF0000"/>
                </a:solidFill>
              </a:rPr>
              <a:t>F</a:t>
            </a:r>
          </a:p>
        </p:txBody>
      </p:sp>
      <p:sp>
        <p:nvSpPr>
          <p:cNvPr id="6" name="Retângulo 5"/>
          <p:cNvSpPr/>
          <p:nvPr/>
        </p:nvSpPr>
        <p:spPr>
          <a:xfrm>
            <a:off x="703817" y="3673339"/>
            <a:ext cx="320922" cy="369332"/>
          </a:xfrm>
          <a:prstGeom prst="rect">
            <a:avLst/>
          </a:prstGeom>
        </p:spPr>
        <p:txBody>
          <a:bodyPr wrap="none">
            <a:spAutoFit/>
          </a:bodyPr>
          <a:lstStyle/>
          <a:p>
            <a:r>
              <a:rPr lang="pt-BR" b="1" dirty="0">
                <a:solidFill>
                  <a:srgbClr val="FF0000"/>
                </a:solidFill>
              </a:rPr>
              <a:t>V</a:t>
            </a:r>
          </a:p>
        </p:txBody>
      </p:sp>
      <p:sp>
        <p:nvSpPr>
          <p:cNvPr id="7" name="Retângulo 6"/>
          <p:cNvSpPr/>
          <p:nvPr/>
        </p:nvSpPr>
        <p:spPr>
          <a:xfrm>
            <a:off x="648801" y="4768572"/>
            <a:ext cx="320922" cy="369332"/>
          </a:xfrm>
          <a:prstGeom prst="rect">
            <a:avLst/>
          </a:prstGeom>
        </p:spPr>
        <p:txBody>
          <a:bodyPr wrap="none">
            <a:spAutoFit/>
          </a:bodyPr>
          <a:lstStyle/>
          <a:p>
            <a:r>
              <a:rPr lang="pt-BR" b="1" dirty="0">
                <a:solidFill>
                  <a:srgbClr val="FF0000"/>
                </a:solidFill>
              </a:rPr>
              <a:t>V</a:t>
            </a:r>
          </a:p>
        </p:txBody>
      </p:sp>
    </p:spTree>
    <p:extLst>
      <p:ext uri="{BB962C8B-B14F-4D97-AF65-F5344CB8AC3E}">
        <p14:creationId xmlns:p14="http://schemas.microsoft.com/office/powerpoint/2010/main" val="1772062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8062"/>
            <a:ext cx="7848872" cy="1338828"/>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 (1 ponto)</a:t>
            </a:r>
            <a:r>
              <a:rPr lang="pt-BR" dirty="0">
                <a:latin typeface="Arial" pitchFamily="34" charset="0"/>
                <a:cs typeface="Arial" pitchFamily="34" charset="0"/>
              </a:rPr>
              <a:t> De 27 para 28 de outubro de 2004 houve um eclipse total da Lua. Até organizamos um concurso sobre esse eclipse. Esperamos que você tenha observado esse eclipse.</a:t>
            </a:r>
          </a:p>
        </p:txBody>
      </p:sp>
      <p:sp>
        <p:nvSpPr>
          <p:cNvPr id="4" name="Retângulo 3"/>
          <p:cNvSpPr/>
          <p:nvPr/>
        </p:nvSpPr>
        <p:spPr>
          <a:xfrm>
            <a:off x="191875" y="1569562"/>
            <a:ext cx="7991910" cy="872034"/>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Perguntas 1a</a:t>
            </a:r>
            <a:r>
              <a:rPr lang="pt-BR" b="1" dirty="0">
                <a:latin typeface="Arial" pitchFamily="34" charset="0"/>
                <a:cs typeface="Arial" pitchFamily="34" charset="0"/>
              </a:rPr>
              <a:t>) (0,5 ponto) </a:t>
            </a:r>
            <a:r>
              <a:rPr lang="pt-BR" dirty="0">
                <a:latin typeface="Arial" pitchFamily="34" charset="0"/>
                <a:cs typeface="Arial" pitchFamily="34" charset="0"/>
              </a:rPr>
              <a:t>Qual era a cor da Lua quando ela estava totalmente dentro da sombra da Terra?</a:t>
            </a:r>
          </a:p>
        </p:txBody>
      </p:sp>
      <p:sp>
        <p:nvSpPr>
          <p:cNvPr id="5" name="Retângulo 4"/>
          <p:cNvSpPr/>
          <p:nvPr/>
        </p:nvSpPr>
        <p:spPr>
          <a:xfrm>
            <a:off x="1847081" y="2495654"/>
            <a:ext cx="9288632" cy="507831"/>
          </a:xfrm>
          <a:prstGeom prst="rect">
            <a:avLst/>
          </a:prstGeom>
        </p:spPr>
        <p:txBody>
          <a:bodyPr wrap="square">
            <a:spAutoFit/>
          </a:bodyPr>
          <a:lstStyle/>
          <a:p>
            <a:pPr>
              <a:lnSpc>
                <a:spcPct val="150000"/>
              </a:lnSpc>
            </a:pPr>
            <a:r>
              <a:rPr lang="pt-BR" dirty="0" smtClean="0">
                <a:solidFill>
                  <a:srgbClr val="FF0000"/>
                </a:solidFill>
                <a:latin typeface="Arial" pitchFamily="34" charset="0"/>
                <a:cs typeface="Arial" pitchFamily="34" charset="0"/>
              </a:rPr>
              <a:t>Alaranjada</a:t>
            </a:r>
            <a:r>
              <a:rPr lang="pt-BR" dirty="0">
                <a:solidFill>
                  <a:srgbClr val="FF0000"/>
                </a:solidFill>
                <a:latin typeface="Arial" pitchFamily="34" charset="0"/>
                <a:cs typeface="Arial" pitchFamily="34" charset="0"/>
              </a:rPr>
              <a:t>, amarelada, avermelhada ou qualquer outro termo que lembre esta coloração.</a:t>
            </a:r>
          </a:p>
        </p:txBody>
      </p:sp>
      <p:sp>
        <p:nvSpPr>
          <p:cNvPr id="6" name="Retângulo 5"/>
          <p:cNvSpPr/>
          <p:nvPr/>
        </p:nvSpPr>
        <p:spPr>
          <a:xfrm>
            <a:off x="190897" y="2564904"/>
            <a:ext cx="1762021" cy="369332"/>
          </a:xfrm>
          <a:prstGeom prst="rect">
            <a:avLst/>
          </a:prstGeom>
        </p:spPr>
        <p:txBody>
          <a:bodyPr wrap="none">
            <a:spAutoFit/>
          </a:bodyPr>
          <a:lstStyle/>
          <a:p>
            <a:r>
              <a:rPr lang="pt-BR" b="1" dirty="0">
                <a:latin typeface="Arial" pitchFamily="34" charset="0"/>
                <a:cs typeface="Arial" pitchFamily="34" charset="0"/>
              </a:rPr>
              <a:t>Resposta 1a): </a:t>
            </a:r>
            <a:endParaRPr lang="pt-BR" dirty="0"/>
          </a:p>
        </p:txBody>
      </p:sp>
      <p:sp>
        <p:nvSpPr>
          <p:cNvPr id="7" name="Retângulo 6"/>
          <p:cNvSpPr/>
          <p:nvPr/>
        </p:nvSpPr>
        <p:spPr>
          <a:xfrm>
            <a:off x="177843" y="3026344"/>
            <a:ext cx="11592888" cy="2169825"/>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1b</a:t>
            </a:r>
            <a:r>
              <a:rPr lang="pt-BR" b="1" dirty="0">
                <a:latin typeface="Arial" pitchFamily="34" charset="0"/>
                <a:cs typeface="Arial" pitchFamily="34" charset="0"/>
              </a:rPr>
              <a:t>) (0,5 ponto) </a:t>
            </a:r>
            <a:r>
              <a:rPr lang="pt-BR" dirty="0">
                <a:latin typeface="Arial" pitchFamily="34" charset="0"/>
                <a:cs typeface="Arial" pitchFamily="34" charset="0"/>
              </a:rPr>
              <a:t>O eclipse total do Sol também é muito bonito de se observar, pois quase que de repente vira noite. Dá até para ver estrelas. Mas olhar para o Sol sem proteção é muito perigoso. Tem gente que olha usando óculos escuros, filme de fotografia, vidro escuro, chapa de raio X ou vidro esfumaçado. </a:t>
            </a:r>
            <a:r>
              <a:rPr lang="pt-BR" u="sng" dirty="0">
                <a:latin typeface="Arial" pitchFamily="34" charset="0"/>
                <a:cs typeface="Arial" pitchFamily="34" charset="0"/>
              </a:rPr>
              <a:t>Nada disso</a:t>
            </a:r>
            <a:r>
              <a:rPr lang="pt-BR" dirty="0">
                <a:latin typeface="Arial" pitchFamily="34" charset="0"/>
                <a:cs typeface="Arial" pitchFamily="34" charset="0"/>
              </a:rPr>
              <a:t> é uma proteção segura para se observar eclipse solar. O que acontecerá com os seus olhos se você observar diretamente o Sol usando os objetos acima citados?</a:t>
            </a:r>
          </a:p>
        </p:txBody>
      </p:sp>
      <p:sp>
        <p:nvSpPr>
          <p:cNvPr id="8" name="Retângulo 7"/>
          <p:cNvSpPr/>
          <p:nvPr/>
        </p:nvSpPr>
        <p:spPr>
          <a:xfrm>
            <a:off x="1823680" y="5375408"/>
            <a:ext cx="4583306"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Ficarão </a:t>
            </a:r>
            <a:r>
              <a:rPr lang="pt-BR" dirty="0">
                <a:solidFill>
                  <a:srgbClr val="FF0000"/>
                </a:solidFill>
                <a:latin typeface="Arial" pitchFamily="34" charset="0"/>
                <a:cs typeface="Arial" pitchFamily="34" charset="0"/>
              </a:rPr>
              <a:t>cegos, ou qualquer sinônimo disto.</a:t>
            </a:r>
          </a:p>
        </p:txBody>
      </p:sp>
      <p:sp>
        <p:nvSpPr>
          <p:cNvPr id="9" name="Retângulo 8"/>
          <p:cNvSpPr/>
          <p:nvPr/>
        </p:nvSpPr>
        <p:spPr>
          <a:xfrm>
            <a:off x="177843" y="5375408"/>
            <a:ext cx="1710725" cy="369332"/>
          </a:xfrm>
          <a:prstGeom prst="rect">
            <a:avLst/>
          </a:prstGeom>
        </p:spPr>
        <p:txBody>
          <a:bodyPr wrap="none">
            <a:spAutoFit/>
          </a:bodyPr>
          <a:lstStyle/>
          <a:p>
            <a:r>
              <a:rPr lang="pt-BR" b="1" dirty="0">
                <a:latin typeface="Arial" pitchFamily="34" charset="0"/>
                <a:cs typeface="Arial" pitchFamily="34" charset="0"/>
              </a:rPr>
              <a:t>Resposta 1b):</a:t>
            </a:r>
            <a:endParaRPr lang="pt-BR" dirty="0">
              <a:latin typeface="Arial" pitchFamily="34" charset="0"/>
              <a:cs typeface="Arial" pitchFamily="34" charset="0"/>
            </a:endParaRPr>
          </a:p>
        </p:txBody>
      </p:sp>
    </p:spTree>
    <p:extLst>
      <p:ext uri="{BB962C8B-B14F-4D97-AF65-F5344CB8AC3E}">
        <p14:creationId xmlns:p14="http://schemas.microsoft.com/office/powerpoint/2010/main" val="43533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02995" y="3570966"/>
            <a:ext cx="11580790" cy="2169825"/>
          </a:xfrm>
          <a:prstGeom prst="rect">
            <a:avLst/>
          </a:prstGeom>
        </p:spPr>
        <p:txBody>
          <a:bodyPr wrap="square">
            <a:spAutoFit/>
          </a:bodyPr>
          <a:lstStyle/>
          <a:p>
            <a:pPr algn="just">
              <a:lnSpc>
                <a:spcPct val="150000"/>
              </a:lnSpc>
            </a:pPr>
            <a:r>
              <a:rPr lang="pt-BR" dirty="0" smtClean="0">
                <a:latin typeface="Arial" pitchFamily="34" charset="0"/>
                <a:cs typeface="Arial" pitchFamily="34" charset="0"/>
              </a:rPr>
              <a:t>		</a:t>
            </a:r>
            <a:r>
              <a:rPr lang="pt-BR" dirty="0" smtClean="0">
                <a:solidFill>
                  <a:srgbClr val="002060"/>
                </a:solidFill>
                <a:latin typeface="Arial" pitchFamily="34" charset="0"/>
                <a:cs typeface="Arial" pitchFamily="34" charset="0"/>
              </a:rPr>
              <a:t>O </a:t>
            </a:r>
            <a:r>
              <a:rPr lang="pt-BR" dirty="0">
                <a:solidFill>
                  <a:srgbClr val="002060"/>
                </a:solidFill>
                <a:latin typeface="Arial" pitchFamily="34" charset="0"/>
                <a:cs typeface="Arial" pitchFamily="34" charset="0"/>
              </a:rPr>
              <a:t>enunciado da questão informa que acima de </a:t>
            </a:r>
            <a:r>
              <a:rPr lang="pt-BR" i="1" dirty="0">
                <a:solidFill>
                  <a:srgbClr val="002060"/>
                </a:solidFill>
                <a:latin typeface="Arial" pitchFamily="34" charset="0"/>
                <a:cs typeface="Arial" pitchFamily="34" charset="0"/>
              </a:rPr>
              <a:t>100 km</a:t>
            </a:r>
            <a:r>
              <a:rPr lang="pt-BR" dirty="0">
                <a:solidFill>
                  <a:srgbClr val="002060"/>
                </a:solidFill>
                <a:latin typeface="Arial" pitchFamily="34" charset="0"/>
                <a:cs typeface="Arial" pitchFamily="34" charset="0"/>
              </a:rPr>
              <a:t> de altitude, pode-se considerar a existência de vácuo.  Posteriormente, é informado que a atmosfera da Terra possui, dentre outros, o ozônio, sendo a sua existência essencial para filtrar a radiação solar ultravioleta (nociva ao ser humano).  Por conseguinte, o visor do astronauta deve evitar que a radiação ultravioleta não passe através do visor do capacete do astronauta, atingindo o seu rosto e os seus olhos.</a:t>
            </a:r>
          </a:p>
        </p:txBody>
      </p:sp>
      <p:sp>
        <p:nvSpPr>
          <p:cNvPr id="4" name="Retângulo 3"/>
          <p:cNvSpPr/>
          <p:nvPr/>
        </p:nvSpPr>
        <p:spPr>
          <a:xfrm>
            <a:off x="190897" y="116632"/>
            <a:ext cx="7920880" cy="1754326"/>
          </a:xfrm>
          <a:prstGeom prst="rect">
            <a:avLst/>
          </a:prstGeom>
        </p:spPr>
        <p:txBody>
          <a:bodyPr wrap="square">
            <a:spAutoFit/>
          </a:bodyPr>
          <a:lstStyle/>
          <a:p>
            <a:pPr algn="just">
              <a:lnSpc>
                <a:spcPct val="150000"/>
              </a:lnSpc>
            </a:pPr>
            <a:r>
              <a:rPr lang="pt-BR" dirty="0" smtClean="0">
                <a:latin typeface="Arial" pitchFamily="34" charset="0"/>
                <a:cs typeface="Arial" pitchFamily="34" charset="0"/>
              </a:rPr>
              <a:t>		</a:t>
            </a:r>
            <a:r>
              <a:rPr lang="pt-BR" dirty="0" smtClean="0">
                <a:solidFill>
                  <a:srgbClr val="002060"/>
                </a:solidFill>
                <a:latin typeface="Arial" pitchFamily="34" charset="0"/>
                <a:cs typeface="Arial" pitchFamily="34" charset="0"/>
              </a:rPr>
              <a:t>O </a:t>
            </a:r>
            <a:r>
              <a:rPr lang="pt-BR" dirty="0">
                <a:solidFill>
                  <a:srgbClr val="002060"/>
                </a:solidFill>
                <a:latin typeface="Arial" pitchFamily="34" charset="0"/>
                <a:cs typeface="Arial" pitchFamily="34" charset="0"/>
              </a:rPr>
              <a:t>enunciado da questão informa que acima de </a:t>
            </a:r>
            <a:r>
              <a:rPr lang="pt-BR" i="1" dirty="0">
                <a:solidFill>
                  <a:srgbClr val="002060"/>
                </a:solidFill>
                <a:latin typeface="Arial" pitchFamily="34" charset="0"/>
                <a:cs typeface="Arial" pitchFamily="34" charset="0"/>
              </a:rPr>
              <a:t>100 km</a:t>
            </a:r>
            <a:r>
              <a:rPr lang="pt-BR" dirty="0">
                <a:solidFill>
                  <a:srgbClr val="002060"/>
                </a:solidFill>
                <a:latin typeface="Arial" pitchFamily="34" charset="0"/>
                <a:cs typeface="Arial" pitchFamily="34" charset="0"/>
              </a:rPr>
              <a:t> de altitude, pode-se considerar a existência de vácuo, ou seja, a ausência de matéria.  Portanto, se o astronauta remover o seu capacete, ele morrerá em função da ausência de oxigênio.</a:t>
            </a:r>
          </a:p>
        </p:txBody>
      </p:sp>
      <p:sp>
        <p:nvSpPr>
          <p:cNvPr id="5" name="Retângulo 4"/>
          <p:cNvSpPr/>
          <p:nvPr/>
        </p:nvSpPr>
        <p:spPr>
          <a:xfrm>
            <a:off x="190897" y="1816640"/>
            <a:ext cx="11592888" cy="1754326"/>
          </a:xfrm>
          <a:prstGeom prst="rect">
            <a:avLst/>
          </a:prstGeom>
        </p:spPr>
        <p:txBody>
          <a:bodyPr wrap="square">
            <a:spAutoFit/>
          </a:bodyPr>
          <a:lstStyle/>
          <a:p>
            <a:pPr algn="just">
              <a:lnSpc>
                <a:spcPct val="150000"/>
              </a:lnSpc>
            </a:pPr>
            <a:r>
              <a:rPr lang="pt-BR" dirty="0" smtClean="0">
                <a:latin typeface="Arial" pitchFamily="34" charset="0"/>
                <a:cs typeface="Arial" pitchFamily="34" charset="0"/>
              </a:rPr>
              <a:t>		</a:t>
            </a:r>
            <a:r>
              <a:rPr lang="pt-BR" dirty="0" smtClean="0">
                <a:solidFill>
                  <a:srgbClr val="002060"/>
                </a:solidFill>
                <a:latin typeface="Arial" pitchFamily="34" charset="0"/>
                <a:cs typeface="Arial" pitchFamily="34" charset="0"/>
              </a:rPr>
              <a:t>O </a:t>
            </a:r>
            <a:r>
              <a:rPr lang="pt-BR" dirty="0">
                <a:solidFill>
                  <a:srgbClr val="002060"/>
                </a:solidFill>
                <a:latin typeface="Arial" pitchFamily="34" charset="0"/>
                <a:cs typeface="Arial" pitchFamily="34" charset="0"/>
              </a:rPr>
              <a:t>enunciado da questão informa que acima de </a:t>
            </a:r>
            <a:r>
              <a:rPr lang="pt-BR" i="1" dirty="0">
                <a:solidFill>
                  <a:srgbClr val="002060"/>
                </a:solidFill>
                <a:latin typeface="Arial" pitchFamily="34" charset="0"/>
                <a:cs typeface="Arial" pitchFamily="34" charset="0"/>
              </a:rPr>
              <a:t>100 km</a:t>
            </a:r>
            <a:r>
              <a:rPr lang="pt-BR" dirty="0">
                <a:solidFill>
                  <a:srgbClr val="002060"/>
                </a:solidFill>
                <a:latin typeface="Arial" pitchFamily="34" charset="0"/>
                <a:cs typeface="Arial" pitchFamily="34" charset="0"/>
              </a:rPr>
              <a:t> de </a:t>
            </a:r>
            <a:endParaRPr lang="pt-BR" dirty="0" smtClean="0">
              <a:solidFill>
                <a:srgbClr val="002060"/>
              </a:solidFill>
              <a:latin typeface="Arial" pitchFamily="34" charset="0"/>
              <a:cs typeface="Arial" pitchFamily="34" charset="0"/>
            </a:endParaRPr>
          </a:p>
          <a:p>
            <a:pPr algn="just">
              <a:lnSpc>
                <a:spcPct val="150000"/>
              </a:lnSpc>
            </a:pPr>
            <a:r>
              <a:rPr lang="pt-BR" dirty="0" smtClean="0">
                <a:solidFill>
                  <a:srgbClr val="002060"/>
                </a:solidFill>
                <a:latin typeface="Arial" pitchFamily="34" charset="0"/>
                <a:cs typeface="Arial" pitchFamily="34" charset="0"/>
              </a:rPr>
              <a:t>altitude</a:t>
            </a:r>
            <a:r>
              <a:rPr lang="pt-BR" dirty="0">
                <a:solidFill>
                  <a:srgbClr val="002060"/>
                </a:solidFill>
                <a:latin typeface="Arial" pitchFamily="34" charset="0"/>
                <a:cs typeface="Arial" pitchFamily="34" charset="0"/>
              </a:rPr>
              <a:t>, pode-se considerar a existência de vácuo.  Na frase acima, é afirmado que o som não se propaga no vácuo.  </a:t>
            </a:r>
            <a:r>
              <a:rPr lang="pt-BR" dirty="0" err="1">
                <a:solidFill>
                  <a:srgbClr val="002060"/>
                </a:solidFill>
                <a:latin typeface="Arial" pitchFamily="34" charset="0"/>
                <a:cs typeface="Arial" pitchFamily="34" charset="0"/>
              </a:rPr>
              <a:t>Conseqüentemente</a:t>
            </a:r>
            <a:r>
              <a:rPr lang="pt-BR" dirty="0">
                <a:solidFill>
                  <a:srgbClr val="002060"/>
                </a:solidFill>
                <a:latin typeface="Arial" pitchFamily="34" charset="0"/>
                <a:cs typeface="Arial" pitchFamily="34" charset="0"/>
              </a:rPr>
              <a:t>, o astronauta efetuando atividade </a:t>
            </a:r>
            <a:r>
              <a:rPr lang="pt-BR" dirty="0" err="1">
                <a:solidFill>
                  <a:srgbClr val="002060"/>
                </a:solidFill>
                <a:latin typeface="Arial" pitchFamily="34" charset="0"/>
                <a:cs typeface="Arial" pitchFamily="34" charset="0"/>
              </a:rPr>
              <a:t>extraveicular</a:t>
            </a:r>
            <a:r>
              <a:rPr lang="pt-BR" dirty="0">
                <a:solidFill>
                  <a:srgbClr val="002060"/>
                </a:solidFill>
                <a:latin typeface="Arial" pitchFamily="34" charset="0"/>
                <a:cs typeface="Arial" pitchFamily="34" charset="0"/>
              </a:rPr>
              <a:t> necessitará de um dispositivo especial para se comunicar com o outro astronauta.</a:t>
            </a:r>
          </a:p>
        </p:txBody>
      </p:sp>
      <p:sp>
        <p:nvSpPr>
          <p:cNvPr id="6" name="Retângulo 5"/>
          <p:cNvSpPr/>
          <p:nvPr/>
        </p:nvSpPr>
        <p:spPr>
          <a:xfrm>
            <a:off x="190897" y="207112"/>
            <a:ext cx="1928733" cy="369332"/>
          </a:xfrm>
          <a:prstGeom prst="rect">
            <a:avLst/>
          </a:prstGeom>
        </p:spPr>
        <p:txBody>
          <a:bodyPr wrap="none">
            <a:spAutoFit/>
          </a:bodyPr>
          <a:lstStyle/>
          <a:p>
            <a:r>
              <a:rPr lang="pt-BR" b="1" dirty="0">
                <a:latin typeface="Arial" pitchFamily="34" charset="0"/>
                <a:cs typeface="Arial" pitchFamily="34" charset="0"/>
              </a:rPr>
              <a:t>8a) Explicação:</a:t>
            </a:r>
            <a:r>
              <a:rPr lang="pt-BR" dirty="0">
                <a:latin typeface="Arial" pitchFamily="34" charset="0"/>
                <a:cs typeface="Arial" pitchFamily="34" charset="0"/>
              </a:rPr>
              <a:t> </a:t>
            </a:r>
            <a:endParaRPr lang="pt-BR" dirty="0"/>
          </a:p>
        </p:txBody>
      </p:sp>
      <p:sp>
        <p:nvSpPr>
          <p:cNvPr id="7" name="Retângulo 6"/>
          <p:cNvSpPr/>
          <p:nvPr/>
        </p:nvSpPr>
        <p:spPr>
          <a:xfrm>
            <a:off x="193556" y="1916832"/>
            <a:ext cx="1941557" cy="369332"/>
          </a:xfrm>
          <a:prstGeom prst="rect">
            <a:avLst/>
          </a:prstGeom>
        </p:spPr>
        <p:txBody>
          <a:bodyPr wrap="none">
            <a:spAutoFit/>
          </a:bodyPr>
          <a:lstStyle/>
          <a:p>
            <a:r>
              <a:rPr lang="pt-BR" b="1" dirty="0">
                <a:latin typeface="Arial" pitchFamily="34" charset="0"/>
                <a:cs typeface="Arial" pitchFamily="34" charset="0"/>
              </a:rPr>
              <a:t>8b) Explicação:</a:t>
            </a:r>
            <a:r>
              <a:rPr lang="pt-BR" dirty="0">
                <a:latin typeface="Arial" pitchFamily="34" charset="0"/>
                <a:cs typeface="Arial" pitchFamily="34" charset="0"/>
              </a:rPr>
              <a:t> </a:t>
            </a:r>
            <a:endParaRPr lang="pt-BR" dirty="0"/>
          </a:p>
        </p:txBody>
      </p:sp>
      <p:sp>
        <p:nvSpPr>
          <p:cNvPr id="8" name="Retângulo 7"/>
          <p:cNvSpPr/>
          <p:nvPr/>
        </p:nvSpPr>
        <p:spPr>
          <a:xfrm>
            <a:off x="218605" y="3645024"/>
            <a:ext cx="1928733" cy="369332"/>
          </a:xfrm>
          <a:prstGeom prst="rect">
            <a:avLst/>
          </a:prstGeom>
        </p:spPr>
        <p:txBody>
          <a:bodyPr wrap="none">
            <a:spAutoFit/>
          </a:bodyPr>
          <a:lstStyle/>
          <a:p>
            <a:r>
              <a:rPr lang="pt-BR" b="1" dirty="0">
                <a:latin typeface="Arial" pitchFamily="34" charset="0"/>
                <a:cs typeface="Arial" pitchFamily="34" charset="0"/>
              </a:rPr>
              <a:t>8c) Explicação:</a:t>
            </a:r>
            <a:r>
              <a:rPr lang="pt-BR" dirty="0">
                <a:latin typeface="Arial" pitchFamily="34" charset="0"/>
                <a:cs typeface="Arial" pitchFamily="34" charset="0"/>
              </a:rPr>
              <a:t> </a:t>
            </a:r>
            <a:endParaRPr lang="pt-BR" dirty="0"/>
          </a:p>
        </p:txBody>
      </p:sp>
    </p:spTree>
    <p:extLst>
      <p:ext uri="{BB962C8B-B14F-4D97-AF65-F5344CB8AC3E}">
        <p14:creationId xmlns:p14="http://schemas.microsoft.com/office/powerpoint/2010/main" val="29854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6632"/>
            <a:ext cx="7848872" cy="1569660"/>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9) (1 ponto)</a:t>
            </a:r>
            <a:r>
              <a:rPr lang="pt-BR" sz="1600" dirty="0">
                <a:latin typeface="Arial" pitchFamily="34" charset="0"/>
                <a:cs typeface="Arial" pitchFamily="34" charset="0"/>
              </a:rPr>
              <a:t> Os satélites precisam de energia elétrica para funcionar, assim como os automóveis e os equipamentos elétricos e eletrônicos que temos em casa. Se eles tivessem apenas baterias para fornecer a energia de que necessitam, elas acabariam logo e os satélites parariam de funcionar.</a:t>
            </a:r>
          </a:p>
        </p:txBody>
      </p:sp>
      <p:sp>
        <p:nvSpPr>
          <p:cNvPr id="4" name="Retângulo 3"/>
          <p:cNvSpPr/>
          <p:nvPr/>
        </p:nvSpPr>
        <p:spPr>
          <a:xfrm>
            <a:off x="190897" y="1667831"/>
            <a:ext cx="7848872" cy="1938992"/>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Para </a:t>
            </a:r>
            <a:r>
              <a:rPr lang="pt-BR" sz="1600" dirty="0">
                <a:latin typeface="Arial" pitchFamily="34" charset="0"/>
                <a:cs typeface="Arial" pitchFamily="34" charset="0"/>
              </a:rPr>
              <a:t>evitar esse problema, muitos satélites geram energia elétrica a partir </a:t>
            </a:r>
            <a:endParaRPr lang="pt-BR" sz="1600" dirty="0" smtClean="0">
              <a:latin typeface="Arial" pitchFamily="34" charset="0"/>
              <a:cs typeface="Arial" pitchFamily="34" charset="0"/>
            </a:endParaRPr>
          </a:p>
          <a:p>
            <a:pPr algn="just">
              <a:lnSpc>
                <a:spcPct val="150000"/>
              </a:lnSpc>
            </a:pPr>
            <a:r>
              <a:rPr lang="pt-BR" sz="1600" dirty="0" smtClean="0">
                <a:latin typeface="Arial" pitchFamily="34" charset="0"/>
                <a:cs typeface="Arial" pitchFamily="34" charset="0"/>
              </a:rPr>
              <a:t>da </a:t>
            </a:r>
            <a:r>
              <a:rPr lang="pt-BR" sz="1600" dirty="0">
                <a:latin typeface="Arial" pitchFamily="34" charset="0"/>
                <a:cs typeface="Arial" pitchFamily="34" charset="0"/>
              </a:rPr>
              <a:t>luz solar. A luz é convertida em eletricidade por um equipamento chamado </a:t>
            </a:r>
            <a:r>
              <a:rPr lang="pt-BR" sz="1600" u="sng" dirty="0" smtClean="0">
                <a:latin typeface="Arial" pitchFamily="34" charset="0"/>
                <a:cs typeface="Arial" pitchFamily="34" charset="0"/>
              </a:rPr>
              <a:t>painel </a:t>
            </a:r>
            <a:r>
              <a:rPr lang="pt-BR" sz="1600" u="sng" dirty="0">
                <a:latin typeface="Arial" pitchFamily="34" charset="0"/>
                <a:cs typeface="Arial" pitchFamily="34" charset="0"/>
              </a:rPr>
              <a:t>solar</a:t>
            </a:r>
            <a:r>
              <a:rPr lang="pt-BR" sz="1600" dirty="0">
                <a:latin typeface="Arial" pitchFamily="34" charset="0"/>
                <a:cs typeface="Arial" pitchFamily="34" charset="0"/>
              </a:rPr>
              <a:t>. Os painéis solares são grandes placas recobertas com pequenas lâminas chamadas </a:t>
            </a:r>
            <a:r>
              <a:rPr lang="pt-BR" sz="1600" u="sng" dirty="0">
                <a:latin typeface="Arial" pitchFamily="34" charset="0"/>
                <a:cs typeface="Arial" pitchFamily="34" charset="0"/>
              </a:rPr>
              <a:t>células solares</a:t>
            </a:r>
            <a:r>
              <a:rPr lang="pt-BR" sz="1600" dirty="0">
                <a:latin typeface="Arial" pitchFamily="34" charset="0"/>
                <a:cs typeface="Arial" pitchFamily="34" charset="0"/>
              </a:rPr>
              <a:t>. Essas células absorvem a luz solar e produzem a eletricidade, que é conduzida para o satélite por meio de fios elétricos.</a:t>
            </a:r>
          </a:p>
        </p:txBody>
      </p:sp>
      <p:sp>
        <p:nvSpPr>
          <p:cNvPr id="5" name="Retângulo 4"/>
          <p:cNvSpPr/>
          <p:nvPr/>
        </p:nvSpPr>
        <p:spPr>
          <a:xfrm>
            <a:off x="190897" y="3573268"/>
            <a:ext cx="7848872" cy="2308324"/>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 </a:t>
            </a:r>
            <a:r>
              <a:rPr lang="pt-BR" sz="1600" dirty="0">
                <a:latin typeface="Arial" pitchFamily="34" charset="0"/>
                <a:cs typeface="Arial" pitchFamily="34" charset="0"/>
              </a:rPr>
              <a:t>energia elétrica produzida pelos painéis solares depende da quantidade de energia contida na luz solar. Quanto mais energia na luz, mais eletricidade é gerada. A energia contida na luz solar varia com a distância até o Sol. Este fenômeno é semelhante ao que ocorre quando aproximamos ou afastamos nossa mão de uma lâmpada ou de uma vela. Se chegarmos muito perto, nossa mão poderá ser queimada. De uma grande distância, nós nem sentiremos o calor.</a:t>
            </a:r>
          </a:p>
        </p:txBody>
      </p:sp>
      <p:pic>
        <p:nvPicPr>
          <p:cNvPr id="6" name="Imagem 5"/>
          <p:cNvPicPr>
            <a:picLocks noChangeAspect="1"/>
          </p:cNvPicPr>
          <p:nvPr/>
        </p:nvPicPr>
        <p:blipFill>
          <a:blip r:embed="rId2"/>
          <a:stretch>
            <a:fillRect/>
          </a:stretch>
        </p:blipFill>
        <p:spPr>
          <a:xfrm>
            <a:off x="8183785" y="2492896"/>
            <a:ext cx="3500611" cy="2153095"/>
          </a:xfrm>
          <a:prstGeom prst="rect">
            <a:avLst/>
          </a:prstGeom>
        </p:spPr>
      </p:pic>
    </p:spTree>
    <p:extLst>
      <p:ext uri="{BB962C8B-B14F-4D97-AF65-F5344CB8AC3E}">
        <p14:creationId xmlns:p14="http://schemas.microsoft.com/office/powerpoint/2010/main" val="29081232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920880" cy="1893339"/>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Nos planetas mais próximos ao Sol, como Mercúrio e Vênus, a intensidade da radiação solar é mais forte. Para os planetas mais distantes, como Netuno e Plutão, o Sol é pouco mais que uma estrela comum, como as que vemos no céu durante a noite.  A energia total gerada pelos painéis também depende do seu tamanho. Quanto maior, mais energia. Quanto menor, menos energia. </a:t>
            </a:r>
          </a:p>
        </p:txBody>
      </p:sp>
      <p:sp>
        <p:nvSpPr>
          <p:cNvPr id="4" name="Retângulo 3"/>
          <p:cNvSpPr/>
          <p:nvPr/>
        </p:nvSpPr>
        <p:spPr>
          <a:xfrm>
            <a:off x="118889" y="1916832"/>
            <a:ext cx="11662608" cy="785343"/>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Considerando estes fatos, assinale entre as alternativas abaixo quais são </a:t>
            </a:r>
            <a:r>
              <a:rPr lang="pt-BR" sz="1600" dirty="0" smtClean="0">
                <a:latin typeface="Arial" pitchFamily="34" charset="0"/>
                <a:cs typeface="Arial" pitchFamily="34" charset="0"/>
              </a:rPr>
              <a:t>verdadeiras </a:t>
            </a:r>
          </a:p>
          <a:p>
            <a:pPr algn="just">
              <a:lnSpc>
                <a:spcPct val="150000"/>
              </a:lnSpc>
            </a:pPr>
            <a:r>
              <a:rPr lang="pt-BR" sz="1600" dirty="0" smtClean="0">
                <a:latin typeface="Arial" pitchFamily="34" charset="0"/>
                <a:cs typeface="Arial" pitchFamily="34" charset="0"/>
              </a:rPr>
              <a:t>(</a:t>
            </a:r>
            <a:r>
              <a:rPr lang="pt-BR" sz="1600" b="1" dirty="0">
                <a:latin typeface="Arial" pitchFamily="34" charset="0"/>
                <a:cs typeface="Arial" pitchFamily="34" charset="0"/>
              </a:rPr>
              <a:t>V</a:t>
            </a:r>
            <a:r>
              <a:rPr lang="pt-BR" sz="1600" dirty="0">
                <a:latin typeface="Arial" pitchFamily="34" charset="0"/>
                <a:cs typeface="Arial" pitchFamily="34" charset="0"/>
              </a:rPr>
              <a:t>) e quais são falsas (</a:t>
            </a:r>
            <a:r>
              <a:rPr lang="pt-BR" sz="1600" b="1" dirty="0">
                <a:latin typeface="Arial" pitchFamily="34" charset="0"/>
                <a:cs typeface="Arial" pitchFamily="34" charset="0"/>
              </a:rPr>
              <a:t>F</a:t>
            </a:r>
            <a:r>
              <a:rPr lang="pt-BR" sz="1600" dirty="0">
                <a:latin typeface="Arial" pitchFamily="34" charset="0"/>
                <a:cs typeface="Arial" pitchFamily="34" charset="0"/>
              </a:rPr>
              <a:t>): </a:t>
            </a:r>
            <a:r>
              <a:rPr lang="pt-BR" sz="1600" b="1" dirty="0">
                <a:latin typeface="Arial" pitchFamily="34" charset="0"/>
                <a:cs typeface="Arial" pitchFamily="34" charset="0"/>
              </a:rPr>
              <a:t>(Cada item correto vale 0,3 ponto, mas se acertar os três ganha 1,0 ponto)</a:t>
            </a:r>
            <a:endParaRPr lang="pt-BR" sz="1600" dirty="0">
              <a:latin typeface="Arial" pitchFamily="34" charset="0"/>
              <a:cs typeface="Arial" pitchFamily="34" charset="0"/>
            </a:endParaRPr>
          </a:p>
        </p:txBody>
      </p:sp>
      <p:sp>
        <p:nvSpPr>
          <p:cNvPr id="5" name="Retângulo 4"/>
          <p:cNvSpPr/>
          <p:nvPr/>
        </p:nvSpPr>
        <p:spPr>
          <a:xfrm>
            <a:off x="121621" y="2996952"/>
            <a:ext cx="11662564" cy="3046988"/>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(a) </a:t>
            </a:r>
            <a:r>
              <a:rPr lang="pt-BR" sz="1600" dirty="0">
                <a:latin typeface="Arial" pitchFamily="34" charset="0"/>
                <a:cs typeface="Arial" pitchFamily="34" charset="0"/>
              </a:rPr>
              <a:t>(   ) A figura acima mostra um satélite e indica duas partes diferentes de seu corpo (</a:t>
            </a:r>
            <a:r>
              <a:rPr lang="pt-BR" sz="1600" b="1" dirty="0">
                <a:latin typeface="Arial" pitchFamily="34" charset="0"/>
                <a:cs typeface="Arial" pitchFamily="34" charset="0"/>
              </a:rPr>
              <a:t>A</a:t>
            </a:r>
            <a:r>
              <a:rPr lang="pt-BR" sz="1600" dirty="0">
                <a:latin typeface="Arial" pitchFamily="34" charset="0"/>
                <a:cs typeface="Arial" pitchFamily="34" charset="0"/>
              </a:rPr>
              <a:t> e </a:t>
            </a:r>
            <a:r>
              <a:rPr lang="pt-BR" sz="1600" b="1" dirty="0">
                <a:latin typeface="Arial" pitchFamily="34" charset="0"/>
                <a:cs typeface="Arial" pitchFamily="34" charset="0"/>
              </a:rPr>
              <a:t>B</a:t>
            </a:r>
            <a:r>
              <a:rPr lang="pt-BR" sz="1600" dirty="0">
                <a:latin typeface="Arial" pitchFamily="34" charset="0"/>
                <a:cs typeface="Arial" pitchFamily="34" charset="0"/>
              </a:rPr>
              <a:t>). Os painéis </a:t>
            </a:r>
            <a:r>
              <a:rPr lang="pt-BR" sz="1600" dirty="0" smtClean="0">
                <a:latin typeface="Arial" pitchFamily="34" charset="0"/>
                <a:cs typeface="Arial" pitchFamily="34" charset="0"/>
              </a:rPr>
              <a:t> solares </a:t>
            </a:r>
            <a:r>
              <a:rPr lang="pt-BR" sz="1600" dirty="0">
                <a:latin typeface="Arial" pitchFamily="34" charset="0"/>
                <a:cs typeface="Arial" pitchFamily="34" charset="0"/>
              </a:rPr>
              <a:t>do satélite estão na parte indicada com a letra </a:t>
            </a:r>
            <a:r>
              <a:rPr lang="pt-BR" sz="1600" b="1" dirty="0">
                <a:latin typeface="Arial" pitchFamily="34" charset="0"/>
                <a:cs typeface="Arial" pitchFamily="34" charset="0"/>
              </a:rPr>
              <a:t>A</a:t>
            </a:r>
            <a:r>
              <a:rPr lang="pt-BR" sz="1600" dirty="0">
                <a:latin typeface="Arial" pitchFamily="34" charset="0"/>
                <a:cs typeface="Arial" pitchFamily="34" charset="0"/>
              </a:rPr>
              <a:t>. </a:t>
            </a:r>
          </a:p>
          <a:p>
            <a:pPr algn="just">
              <a:lnSpc>
                <a:spcPct val="150000"/>
              </a:lnSpc>
            </a:pPr>
            <a:r>
              <a:rPr lang="pt-BR" sz="1600" b="1" dirty="0">
                <a:latin typeface="Arial" pitchFamily="34" charset="0"/>
                <a:cs typeface="Arial" pitchFamily="34" charset="0"/>
              </a:rPr>
              <a:t>(b) </a:t>
            </a:r>
            <a:r>
              <a:rPr lang="pt-BR" sz="1600" dirty="0">
                <a:latin typeface="Arial" pitchFamily="34" charset="0"/>
                <a:cs typeface="Arial" pitchFamily="34" charset="0"/>
              </a:rPr>
              <a:t>(   ) Suponha que dois satélites idênticos sejam construídos, e que ambos requeiram a mesma quantidade de energia elétrica para funcionar. Se um deles for enviado para o planeta Mercúrio, então seus painéis solares deverão ser maiores que os do satélite que ficará em órbita da Terra, caso contrário ele não terá energia suficiente para funcionar. </a:t>
            </a:r>
          </a:p>
          <a:p>
            <a:pPr algn="just">
              <a:lnSpc>
                <a:spcPct val="150000"/>
              </a:lnSpc>
            </a:pPr>
            <a:r>
              <a:rPr lang="pt-BR" sz="1600" b="1" dirty="0">
                <a:latin typeface="Arial" pitchFamily="34" charset="0"/>
                <a:cs typeface="Arial" pitchFamily="34" charset="0"/>
              </a:rPr>
              <a:t>(c) </a:t>
            </a:r>
            <a:r>
              <a:rPr lang="pt-BR" sz="1600" dirty="0">
                <a:latin typeface="Arial" pitchFamily="34" charset="0"/>
                <a:cs typeface="Arial" pitchFamily="34" charset="0"/>
              </a:rPr>
              <a:t>(   ) Se um satélite for mandado para fora do Sistema Solar, ele precisará substituir os painéis solares por um equipamento diferente para produzir eletricidade, já que a distância até o Sol será tão grande que a luz solar será insuficiente para as suas necessidades.</a:t>
            </a:r>
          </a:p>
        </p:txBody>
      </p:sp>
      <p:sp>
        <p:nvSpPr>
          <p:cNvPr id="6" name="Retângulo 5"/>
          <p:cNvSpPr/>
          <p:nvPr/>
        </p:nvSpPr>
        <p:spPr>
          <a:xfrm>
            <a:off x="541701" y="3095935"/>
            <a:ext cx="320922" cy="369332"/>
          </a:xfrm>
          <a:prstGeom prst="rect">
            <a:avLst/>
          </a:prstGeom>
        </p:spPr>
        <p:txBody>
          <a:bodyPr wrap="none">
            <a:spAutoFit/>
          </a:bodyPr>
          <a:lstStyle/>
          <a:p>
            <a:r>
              <a:rPr lang="pt-BR" b="1" dirty="0">
                <a:solidFill>
                  <a:srgbClr val="FF0000"/>
                </a:solidFill>
              </a:rPr>
              <a:t>V</a:t>
            </a:r>
          </a:p>
        </p:txBody>
      </p:sp>
      <p:sp>
        <p:nvSpPr>
          <p:cNvPr id="7" name="Retângulo 6"/>
          <p:cNvSpPr/>
          <p:nvPr/>
        </p:nvSpPr>
        <p:spPr>
          <a:xfrm>
            <a:off x="620513" y="3820142"/>
            <a:ext cx="290464" cy="369332"/>
          </a:xfrm>
          <a:prstGeom prst="rect">
            <a:avLst/>
          </a:prstGeom>
        </p:spPr>
        <p:txBody>
          <a:bodyPr wrap="none">
            <a:spAutoFit/>
          </a:bodyPr>
          <a:lstStyle/>
          <a:p>
            <a:r>
              <a:rPr lang="pt-BR" b="1" dirty="0">
                <a:solidFill>
                  <a:srgbClr val="FF0000"/>
                </a:solidFill>
              </a:rPr>
              <a:t>F</a:t>
            </a:r>
          </a:p>
        </p:txBody>
      </p:sp>
      <p:sp>
        <p:nvSpPr>
          <p:cNvPr id="8" name="Retângulo 7"/>
          <p:cNvSpPr/>
          <p:nvPr/>
        </p:nvSpPr>
        <p:spPr>
          <a:xfrm>
            <a:off x="532093" y="4902142"/>
            <a:ext cx="320922" cy="369332"/>
          </a:xfrm>
          <a:prstGeom prst="rect">
            <a:avLst/>
          </a:prstGeom>
        </p:spPr>
        <p:txBody>
          <a:bodyPr wrap="none">
            <a:spAutoFit/>
          </a:bodyPr>
          <a:lstStyle/>
          <a:p>
            <a:r>
              <a:rPr lang="pt-BR" b="1" dirty="0">
                <a:solidFill>
                  <a:srgbClr val="FF0000"/>
                </a:solidFill>
              </a:rPr>
              <a:t>V</a:t>
            </a:r>
          </a:p>
        </p:txBody>
      </p:sp>
    </p:spTree>
    <p:extLst>
      <p:ext uri="{BB962C8B-B14F-4D97-AF65-F5344CB8AC3E}">
        <p14:creationId xmlns:p14="http://schemas.microsoft.com/office/powerpoint/2010/main" val="336479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26901" y="4666818"/>
            <a:ext cx="11521280" cy="1200329"/>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002060"/>
                </a:solidFill>
                <a:latin typeface="Arial" pitchFamily="34" charset="0"/>
                <a:cs typeface="Arial" pitchFamily="34" charset="0"/>
              </a:rPr>
              <a:t>O </a:t>
            </a:r>
            <a:r>
              <a:rPr lang="pt-BR" sz="1600" dirty="0">
                <a:solidFill>
                  <a:srgbClr val="002060"/>
                </a:solidFill>
                <a:latin typeface="Arial" pitchFamily="34" charset="0"/>
                <a:cs typeface="Arial" pitchFamily="34" charset="0"/>
              </a:rPr>
              <a:t>enunciado da questão claramente informa que para os planetas mais distantes, como Netuno e Plutão, o Sol é pouco mais que uma estrela comum, como as que vemos no céu durante a noite. Portanto, se um satélite for enviado para fora do Sistema Solar, o mesmo necessitará de uma fonte alternativa de energia (energia nuclear, por exemplo).</a:t>
            </a:r>
          </a:p>
        </p:txBody>
      </p:sp>
      <p:sp>
        <p:nvSpPr>
          <p:cNvPr id="4" name="Retângulo 3"/>
          <p:cNvSpPr/>
          <p:nvPr/>
        </p:nvSpPr>
        <p:spPr>
          <a:xfrm>
            <a:off x="285076" y="476672"/>
            <a:ext cx="7322646" cy="1200329"/>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002060"/>
                </a:solidFill>
                <a:latin typeface="Arial" pitchFamily="34" charset="0"/>
                <a:cs typeface="Arial" pitchFamily="34" charset="0"/>
              </a:rPr>
              <a:t>Além </a:t>
            </a:r>
            <a:r>
              <a:rPr lang="pt-BR" sz="1600" dirty="0">
                <a:solidFill>
                  <a:srgbClr val="002060"/>
                </a:solidFill>
                <a:latin typeface="Arial" pitchFamily="34" charset="0"/>
                <a:cs typeface="Arial" pitchFamily="34" charset="0"/>
              </a:rPr>
              <a:t>de assumir que o aluno saiba reconhecer um satélite, </a:t>
            </a:r>
            <a:r>
              <a:rPr lang="pt-BR" sz="1600" dirty="0" smtClean="0">
                <a:solidFill>
                  <a:srgbClr val="002060"/>
                </a:solidFill>
                <a:latin typeface="Arial" pitchFamily="34" charset="0"/>
                <a:cs typeface="Arial" pitchFamily="34" charset="0"/>
              </a:rPr>
              <a:t>o enunciado </a:t>
            </a:r>
            <a:r>
              <a:rPr lang="pt-BR" sz="1600" dirty="0">
                <a:solidFill>
                  <a:srgbClr val="002060"/>
                </a:solidFill>
                <a:latin typeface="Arial" pitchFamily="34" charset="0"/>
                <a:cs typeface="Arial" pitchFamily="34" charset="0"/>
              </a:rPr>
              <a:t>da questão informa que os painéis solares são grandes placas.</a:t>
            </a:r>
          </a:p>
        </p:txBody>
      </p:sp>
      <p:sp>
        <p:nvSpPr>
          <p:cNvPr id="5" name="Retângulo 4"/>
          <p:cNvSpPr/>
          <p:nvPr/>
        </p:nvSpPr>
        <p:spPr>
          <a:xfrm>
            <a:off x="261503" y="2344812"/>
            <a:ext cx="11450674" cy="2308324"/>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	 </a:t>
            </a:r>
            <a:r>
              <a:rPr lang="pt-BR" sz="1600" dirty="0" smtClean="0">
                <a:latin typeface="Arial" pitchFamily="34" charset="0"/>
                <a:cs typeface="Arial" pitchFamily="34" charset="0"/>
              </a:rPr>
              <a:t>           </a:t>
            </a:r>
            <a:r>
              <a:rPr lang="pt-BR" sz="1600" dirty="0" smtClean="0">
                <a:solidFill>
                  <a:srgbClr val="002060"/>
                </a:solidFill>
                <a:latin typeface="Arial" pitchFamily="34" charset="0"/>
                <a:cs typeface="Arial" pitchFamily="34" charset="0"/>
              </a:rPr>
              <a:t>O </a:t>
            </a:r>
            <a:r>
              <a:rPr lang="pt-BR" sz="1600" dirty="0">
                <a:solidFill>
                  <a:srgbClr val="002060"/>
                </a:solidFill>
                <a:latin typeface="Arial" pitchFamily="34" charset="0"/>
                <a:cs typeface="Arial" pitchFamily="34" charset="0"/>
              </a:rPr>
              <a:t>enunciado da questão claramente informa que: </a:t>
            </a:r>
            <a:r>
              <a:rPr lang="pt-BR" sz="1600" b="1" i="1" dirty="0">
                <a:solidFill>
                  <a:srgbClr val="002060"/>
                </a:solidFill>
                <a:latin typeface="Arial" pitchFamily="34" charset="0"/>
                <a:cs typeface="Arial" pitchFamily="34" charset="0"/>
              </a:rPr>
              <a:t>i)</a:t>
            </a:r>
            <a:r>
              <a:rPr lang="pt-BR" sz="1600" dirty="0">
                <a:solidFill>
                  <a:srgbClr val="002060"/>
                </a:solidFill>
                <a:latin typeface="Arial" pitchFamily="34" charset="0"/>
                <a:cs typeface="Arial" pitchFamily="34" charset="0"/>
              </a:rPr>
              <a:t> a energia contida na luz solar varia com a distância até o Sol; </a:t>
            </a:r>
            <a:r>
              <a:rPr lang="pt-BR" sz="1600" b="1" i="1" dirty="0" err="1">
                <a:solidFill>
                  <a:srgbClr val="002060"/>
                </a:solidFill>
                <a:latin typeface="Arial" pitchFamily="34" charset="0"/>
                <a:cs typeface="Arial" pitchFamily="34" charset="0"/>
              </a:rPr>
              <a:t>ii</a:t>
            </a:r>
            <a:r>
              <a:rPr lang="pt-BR" sz="1600" b="1" i="1" dirty="0">
                <a:solidFill>
                  <a:srgbClr val="002060"/>
                </a:solidFill>
                <a:latin typeface="Arial" pitchFamily="34" charset="0"/>
                <a:cs typeface="Arial" pitchFamily="34" charset="0"/>
              </a:rPr>
              <a:t>)</a:t>
            </a:r>
            <a:r>
              <a:rPr lang="pt-BR" sz="1600" dirty="0">
                <a:solidFill>
                  <a:srgbClr val="002060"/>
                </a:solidFill>
                <a:latin typeface="Arial" pitchFamily="34" charset="0"/>
                <a:cs typeface="Arial" pitchFamily="34" charset="0"/>
              </a:rPr>
              <a:t> Nos planetas mais próximos ao Sol, como Mercúrio e Vênus, a intensidade solar é mais forte; </a:t>
            </a:r>
            <a:r>
              <a:rPr lang="pt-BR" sz="1600" b="1" i="1" dirty="0" err="1">
                <a:solidFill>
                  <a:srgbClr val="002060"/>
                </a:solidFill>
                <a:latin typeface="Arial" pitchFamily="34" charset="0"/>
                <a:cs typeface="Arial" pitchFamily="34" charset="0"/>
              </a:rPr>
              <a:t>iii</a:t>
            </a:r>
            <a:r>
              <a:rPr lang="pt-BR" sz="1600" b="1" i="1" dirty="0">
                <a:solidFill>
                  <a:srgbClr val="002060"/>
                </a:solidFill>
                <a:latin typeface="Arial" pitchFamily="34" charset="0"/>
                <a:cs typeface="Arial" pitchFamily="34" charset="0"/>
              </a:rPr>
              <a:t>)</a:t>
            </a:r>
            <a:r>
              <a:rPr lang="pt-BR" sz="1600" dirty="0">
                <a:solidFill>
                  <a:srgbClr val="002060"/>
                </a:solidFill>
                <a:latin typeface="Arial" pitchFamily="34" charset="0"/>
                <a:cs typeface="Arial" pitchFamily="34" charset="0"/>
              </a:rPr>
              <a:t> A energia total gerada pelos painéis também depende do seu tamanho.  Quanto maior, mais energia.  Quanto menor, menos energia. Baseado nessas informações, o aluno deverá ser capaz de deduzir que, como Mercúrio está mais próximo ao Sol do que a Terra, os painéis solares do satélite em órbita de Mercúrio deverão ser menores do que os do satélite que orbita em torno da Terra.</a:t>
            </a:r>
          </a:p>
        </p:txBody>
      </p:sp>
      <p:sp>
        <p:nvSpPr>
          <p:cNvPr id="6" name="Retângulo 5"/>
          <p:cNvSpPr/>
          <p:nvPr/>
        </p:nvSpPr>
        <p:spPr>
          <a:xfrm>
            <a:off x="262905" y="548680"/>
            <a:ext cx="1928733" cy="369332"/>
          </a:xfrm>
          <a:prstGeom prst="rect">
            <a:avLst/>
          </a:prstGeom>
        </p:spPr>
        <p:txBody>
          <a:bodyPr wrap="none">
            <a:spAutoFit/>
          </a:bodyPr>
          <a:lstStyle/>
          <a:p>
            <a:r>
              <a:rPr lang="pt-BR" b="1" dirty="0">
                <a:latin typeface="Arial" pitchFamily="34" charset="0"/>
                <a:cs typeface="Arial" pitchFamily="34" charset="0"/>
              </a:rPr>
              <a:t>9a) Explicação:</a:t>
            </a:r>
            <a:r>
              <a:rPr lang="pt-BR" dirty="0">
                <a:latin typeface="Arial" pitchFamily="34" charset="0"/>
                <a:cs typeface="Arial" pitchFamily="34" charset="0"/>
              </a:rPr>
              <a:t> </a:t>
            </a:r>
            <a:endParaRPr lang="pt-BR" dirty="0"/>
          </a:p>
        </p:txBody>
      </p:sp>
      <p:sp>
        <p:nvSpPr>
          <p:cNvPr id="7" name="Retângulo 6"/>
          <p:cNvSpPr/>
          <p:nvPr/>
        </p:nvSpPr>
        <p:spPr>
          <a:xfrm>
            <a:off x="262905" y="2414404"/>
            <a:ext cx="1747594" cy="338554"/>
          </a:xfrm>
          <a:prstGeom prst="rect">
            <a:avLst/>
          </a:prstGeom>
        </p:spPr>
        <p:txBody>
          <a:bodyPr wrap="none">
            <a:spAutoFit/>
          </a:bodyPr>
          <a:lstStyle/>
          <a:p>
            <a:r>
              <a:rPr lang="pt-BR" sz="1600" b="1" dirty="0">
                <a:latin typeface="Arial" pitchFamily="34" charset="0"/>
                <a:cs typeface="Arial" pitchFamily="34" charset="0"/>
              </a:rPr>
              <a:t>9b) Explicação:</a:t>
            </a:r>
            <a:r>
              <a:rPr lang="pt-BR" sz="1600" dirty="0">
                <a:latin typeface="Arial" pitchFamily="34" charset="0"/>
                <a:cs typeface="Arial" pitchFamily="34" charset="0"/>
              </a:rPr>
              <a:t> </a:t>
            </a:r>
            <a:endParaRPr lang="pt-BR" sz="1600" dirty="0"/>
          </a:p>
        </p:txBody>
      </p:sp>
      <p:sp>
        <p:nvSpPr>
          <p:cNvPr id="8" name="Retângulo 7"/>
          <p:cNvSpPr/>
          <p:nvPr/>
        </p:nvSpPr>
        <p:spPr>
          <a:xfrm>
            <a:off x="262905" y="4725144"/>
            <a:ext cx="1736373" cy="338554"/>
          </a:xfrm>
          <a:prstGeom prst="rect">
            <a:avLst/>
          </a:prstGeom>
        </p:spPr>
        <p:txBody>
          <a:bodyPr wrap="none">
            <a:spAutoFit/>
          </a:bodyPr>
          <a:lstStyle/>
          <a:p>
            <a:r>
              <a:rPr lang="pt-BR" sz="1600" b="1" dirty="0">
                <a:latin typeface="Arial" pitchFamily="34" charset="0"/>
                <a:cs typeface="Arial" pitchFamily="34" charset="0"/>
              </a:rPr>
              <a:t>9c) Explicação:</a:t>
            </a:r>
            <a:r>
              <a:rPr lang="pt-BR" sz="1600" dirty="0">
                <a:latin typeface="Arial" pitchFamily="34" charset="0"/>
                <a:cs typeface="Arial" pitchFamily="34" charset="0"/>
              </a:rPr>
              <a:t> </a:t>
            </a:r>
            <a:endParaRPr lang="pt-BR" sz="1600" dirty="0"/>
          </a:p>
        </p:txBody>
      </p:sp>
    </p:spTree>
    <p:extLst>
      <p:ext uri="{BB962C8B-B14F-4D97-AF65-F5344CB8AC3E}">
        <p14:creationId xmlns:p14="http://schemas.microsoft.com/office/powerpoint/2010/main" val="3725109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90" y="116632"/>
            <a:ext cx="5472607" cy="3323987"/>
          </a:xfrm>
          <a:prstGeom prst="rect">
            <a:avLst/>
          </a:prstGeom>
        </p:spPr>
        <p:txBody>
          <a:bodyPr wrap="square">
            <a:spAutoFit/>
          </a:bodyPr>
          <a:lstStyle/>
          <a:p>
            <a:pPr algn="just">
              <a:lnSpc>
                <a:spcPct val="150000"/>
              </a:lnSpc>
            </a:pPr>
            <a:r>
              <a:rPr lang="pt-BR" sz="1400" b="1" dirty="0">
                <a:latin typeface="Arial" pitchFamily="34" charset="0"/>
                <a:cs typeface="Arial" pitchFamily="34" charset="0"/>
              </a:rPr>
              <a:t>Questão 10) (1 ponto)</a:t>
            </a:r>
            <a:r>
              <a:rPr lang="pt-BR" sz="1400" dirty="0">
                <a:latin typeface="Arial" pitchFamily="34" charset="0"/>
                <a:cs typeface="Arial" pitchFamily="34" charset="0"/>
              </a:rPr>
              <a:t> Os satélites de sensoriamento remoto são também chamados de satélites de observação da Terra.  Em conjunto com os chineses, os cientistas brasileiros do Instituto Nacional de Pesquisas Espaciais (INPE) desenvolveram o Satélite Sino-Brasileiro de Recursos Terrestres, conhecido como CBERS. A imagem ao lado foi obtida com o satélite CBERS e mostra a cidade de Brasília.  Por meio das imagens fornecidas pelo CBERS, pode-se construir mapas das cidades e verificar a poluição dos rios, lagos e oceanos. Para captar imagens, os sensores a bordo do CBERS ficam sempre apontados para a Terra.</a:t>
            </a:r>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07805" y="260648"/>
            <a:ext cx="2398323" cy="2716684"/>
          </a:xfrm>
          <a:prstGeom prst="rect">
            <a:avLst/>
          </a:prstGeom>
          <a:blipFill dpi="0" rotWithShape="0">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Retângulo 3"/>
          <p:cNvSpPr/>
          <p:nvPr/>
        </p:nvSpPr>
        <p:spPr>
          <a:xfrm>
            <a:off x="118889" y="3424685"/>
            <a:ext cx="11664895" cy="2308324"/>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10a</a:t>
            </a:r>
            <a:r>
              <a:rPr lang="pt-BR" sz="1600" b="1" dirty="0">
                <a:latin typeface="Arial" pitchFamily="34" charset="0"/>
                <a:cs typeface="Arial" pitchFamily="34" charset="0"/>
              </a:rPr>
              <a:t>) (0,5 ponto)</a:t>
            </a:r>
            <a:r>
              <a:rPr lang="pt-BR" sz="1600" dirty="0">
                <a:latin typeface="Arial" pitchFamily="34" charset="0"/>
                <a:cs typeface="Arial" pitchFamily="34" charset="0"/>
              </a:rPr>
              <a:t> As imagens geradas a partir de satélites de sensoriamento remoto podem ser utilizadas para a confecção de diversos tipos de mapas. Uma característica fundamental para se definir a utilização de um mapa, é a </a:t>
            </a:r>
            <a:r>
              <a:rPr lang="pt-BR" sz="1600" b="1" dirty="0">
                <a:latin typeface="Arial" pitchFamily="34" charset="0"/>
                <a:cs typeface="Arial" pitchFamily="34" charset="0"/>
              </a:rPr>
              <a:t>escala</a:t>
            </a:r>
            <a:r>
              <a:rPr lang="pt-BR" sz="1600" dirty="0">
                <a:latin typeface="Arial" pitchFamily="34" charset="0"/>
                <a:cs typeface="Arial" pitchFamily="34" charset="0"/>
              </a:rPr>
              <a:t> em que ele foi desenhado. A escala determina a proporção entre as dimensões reais de um objeto e as dimensões com que o mesmo é representado no mapa. Assim, por exemplo, se uma ponte mede </a:t>
            </a:r>
            <a:r>
              <a:rPr lang="pt-BR" sz="1600" i="1" dirty="0">
                <a:latin typeface="Arial" pitchFamily="34" charset="0"/>
                <a:cs typeface="Arial" pitchFamily="34" charset="0"/>
              </a:rPr>
              <a:t>100 m</a:t>
            </a:r>
            <a:r>
              <a:rPr lang="pt-BR" sz="1600" dirty="0">
                <a:latin typeface="Arial" pitchFamily="34" charset="0"/>
                <a:cs typeface="Arial" pitchFamily="34" charset="0"/>
              </a:rPr>
              <a:t> e aparece em um mapa medindo </a:t>
            </a:r>
            <a:r>
              <a:rPr lang="pt-BR" sz="1600" i="1" dirty="0">
                <a:latin typeface="Arial" pitchFamily="34" charset="0"/>
                <a:cs typeface="Arial" pitchFamily="34" charset="0"/>
              </a:rPr>
              <a:t>1 m</a:t>
            </a:r>
            <a:r>
              <a:rPr lang="pt-BR" sz="1600" dirty="0">
                <a:latin typeface="Arial" pitchFamily="34" charset="0"/>
                <a:cs typeface="Arial" pitchFamily="34" charset="0"/>
              </a:rPr>
              <a:t>, dizemos que a escala deste mapa é de </a:t>
            </a:r>
            <a:r>
              <a:rPr lang="pt-BR" sz="1600" i="1" dirty="0">
                <a:latin typeface="Arial" pitchFamily="34" charset="0"/>
                <a:cs typeface="Arial" pitchFamily="34" charset="0"/>
              </a:rPr>
              <a:t>1/100</a:t>
            </a:r>
            <a:r>
              <a:rPr lang="pt-BR" sz="1600" dirty="0">
                <a:latin typeface="Arial" pitchFamily="34" charset="0"/>
                <a:cs typeface="Arial" pitchFamily="34" charset="0"/>
              </a:rPr>
              <a:t>.  Sabendo-se que neste mapa o comprimento de uma rua é de </a:t>
            </a:r>
            <a:r>
              <a:rPr lang="pt-BR" sz="1600" i="1" dirty="0">
                <a:latin typeface="Arial" pitchFamily="34" charset="0"/>
                <a:cs typeface="Arial" pitchFamily="34" charset="0"/>
              </a:rPr>
              <a:t>0,5 m</a:t>
            </a:r>
            <a:r>
              <a:rPr lang="pt-BR" sz="1600" dirty="0">
                <a:latin typeface="Arial" pitchFamily="34" charset="0"/>
                <a:cs typeface="Arial" pitchFamily="34" charset="0"/>
              </a:rPr>
              <a:t>, o comprimento real desta rua é de:</a:t>
            </a:r>
          </a:p>
        </p:txBody>
      </p:sp>
      <p:sp>
        <p:nvSpPr>
          <p:cNvPr id="5" name="Retângulo 4"/>
          <p:cNvSpPr/>
          <p:nvPr/>
        </p:nvSpPr>
        <p:spPr>
          <a:xfrm>
            <a:off x="1446025" y="5805264"/>
            <a:ext cx="9010622" cy="369332"/>
          </a:xfrm>
          <a:prstGeom prst="rect">
            <a:avLst/>
          </a:prstGeom>
        </p:spPr>
        <p:txBody>
          <a:bodyPr wrap="square">
            <a:spAutoFit/>
          </a:bodyPr>
          <a:lstStyle/>
          <a:p>
            <a:r>
              <a:rPr lang="pt-BR" b="1" dirty="0"/>
              <a:t>a)</a:t>
            </a:r>
            <a:r>
              <a:rPr lang="pt-BR" dirty="0"/>
              <a:t> 5 m		</a:t>
            </a:r>
            <a:r>
              <a:rPr lang="pt-BR" b="1" dirty="0"/>
              <a:t>b)</a:t>
            </a:r>
            <a:r>
              <a:rPr lang="pt-BR" dirty="0"/>
              <a:t> 50 m		</a:t>
            </a:r>
            <a:r>
              <a:rPr lang="pt-BR" b="1" dirty="0"/>
              <a:t>c) </a:t>
            </a:r>
            <a:r>
              <a:rPr lang="pt-BR" dirty="0"/>
              <a:t>500 m		</a:t>
            </a:r>
            <a:r>
              <a:rPr lang="pt-BR" b="1" dirty="0"/>
              <a:t>d)</a:t>
            </a:r>
            <a:r>
              <a:rPr lang="pt-BR" dirty="0"/>
              <a:t> 5.000 m	</a:t>
            </a:r>
            <a:r>
              <a:rPr lang="pt-BR" dirty="0" smtClean="0"/>
              <a:t> </a:t>
            </a:r>
            <a:r>
              <a:rPr lang="pt-BR" b="1" dirty="0" smtClean="0"/>
              <a:t>e</a:t>
            </a:r>
            <a:r>
              <a:rPr lang="pt-BR" b="1" dirty="0"/>
              <a:t>)</a:t>
            </a:r>
            <a:r>
              <a:rPr lang="pt-BR" dirty="0"/>
              <a:t> 50.000 m</a:t>
            </a:r>
          </a:p>
        </p:txBody>
      </p:sp>
      <p:cxnSp>
        <p:nvCxnSpPr>
          <p:cNvPr id="7" name="Conector reto 6"/>
          <p:cNvCxnSpPr/>
          <p:nvPr/>
        </p:nvCxnSpPr>
        <p:spPr>
          <a:xfrm>
            <a:off x="3287241" y="6171714"/>
            <a:ext cx="93610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6991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55961" y="116632"/>
            <a:ext cx="8027824" cy="2067233"/>
          </a:xfrm>
          <a:prstGeom prst="rect">
            <a:avLst/>
          </a:prstGeom>
        </p:spPr>
        <p:txBody>
          <a:bodyPr wrap="square">
            <a:spAutoFit/>
          </a:bodyPr>
          <a:lstStyle/>
          <a:p>
            <a:pPr algn="just">
              <a:lnSpc>
                <a:spcPts val="216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Trata-se </a:t>
            </a:r>
            <a:r>
              <a:rPr lang="pt-BR" sz="1600" dirty="0">
                <a:solidFill>
                  <a:srgbClr val="FF0000"/>
                </a:solidFill>
                <a:latin typeface="Arial" pitchFamily="34" charset="0"/>
                <a:cs typeface="Arial" pitchFamily="34" charset="0"/>
              </a:rPr>
              <a:t>de uma questão de escala de mapas.  O enunciado informa que uma ponte com </a:t>
            </a:r>
            <a:r>
              <a:rPr lang="pt-BR" sz="1600" i="1" dirty="0">
                <a:solidFill>
                  <a:srgbClr val="FF0000"/>
                </a:solidFill>
                <a:latin typeface="Arial" pitchFamily="34" charset="0"/>
                <a:cs typeface="Arial" pitchFamily="34" charset="0"/>
              </a:rPr>
              <a:t>100 m</a:t>
            </a:r>
            <a:r>
              <a:rPr lang="pt-BR" sz="1600" dirty="0">
                <a:solidFill>
                  <a:srgbClr val="FF0000"/>
                </a:solidFill>
                <a:latin typeface="Arial" pitchFamily="34" charset="0"/>
                <a:cs typeface="Arial" pitchFamily="34" charset="0"/>
              </a:rPr>
              <a:t> de comprimento é representada no mapa com a dimensão cem vezes menor, ou seja, a escala do mapa é de </a:t>
            </a:r>
            <a:r>
              <a:rPr lang="pt-BR" sz="1600" i="1" dirty="0">
                <a:solidFill>
                  <a:srgbClr val="FF0000"/>
                </a:solidFill>
                <a:latin typeface="Arial" pitchFamily="34" charset="0"/>
                <a:cs typeface="Arial" pitchFamily="34" charset="0"/>
              </a:rPr>
              <a:t>1/100</a:t>
            </a:r>
            <a:r>
              <a:rPr lang="pt-BR" sz="1600" dirty="0">
                <a:solidFill>
                  <a:srgbClr val="FF0000"/>
                </a:solidFill>
                <a:latin typeface="Arial" pitchFamily="34" charset="0"/>
                <a:cs typeface="Arial" pitchFamily="34" charset="0"/>
              </a:rPr>
              <a:t>.  A pergunta é feita de maneira inversa, ou seja, quanto medirá uma rua que no mapa é representada por </a:t>
            </a:r>
            <a:r>
              <a:rPr lang="pt-BR" sz="1600" i="1" dirty="0">
                <a:solidFill>
                  <a:srgbClr val="FF0000"/>
                </a:solidFill>
                <a:latin typeface="Arial" pitchFamily="34" charset="0"/>
                <a:cs typeface="Arial" pitchFamily="34" charset="0"/>
              </a:rPr>
              <a:t>0,5 m</a:t>
            </a:r>
            <a:r>
              <a:rPr lang="pt-BR" sz="1600" dirty="0">
                <a:solidFill>
                  <a:srgbClr val="FF0000"/>
                </a:solidFill>
                <a:latin typeface="Arial" pitchFamily="34" charset="0"/>
                <a:cs typeface="Arial" pitchFamily="34" charset="0"/>
              </a:rPr>
              <a:t>?  Em função da escala do mapa, tudo que nele aparece representado possui a dimensão real 100 vezes maior.  Portanto, se a rua </a:t>
            </a:r>
            <a:r>
              <a:rPr lang="pt-BR" sz="1600" dirty="0" smtClean="0">
                <a:solidFill>
                  <a:srgbClr val="FF0000"/>
                </a:solidFill>
                <a:latin typeface="Arial" pitchFamily="34" charset="0"/>
                <a:cs typeface="Arial" pitchFamily="34" charset="0"/>
              </a:rPr>
              <a:t>é mostrada </a:t>
            </a:r>
            <a:r>
              <a:rPr lang="pt-BR" sz="1600" dirty="0">
                <a:solidFill>
                  <a:srgbClr val="FF0000"/>
                </a:solidFill>
                <a:latin typeface="Arial" pitchFamily="34" charset="0"/>
                <a:cs typeface="Arial" pitchFamily="34" charset="0"/>
              </a:rPr>
              <a:t>no mapa com o comprimento de </a:t>
            </a:r>
            <a:r>
              <a:rPr lang="pt-BR" sz="1600" i="1" dirty="0">
                <a:solidFill>
                  <a:srgbClr val="FF0000"/>
                </a:solidFill>
                <a:latin typeface="Arial" pitchFamily="34" charset="0"/>
                <a:cs typeface="Arial" pitchFamily="34" charset="0"/>
              </a:rPr>
              <a:t>0,5 m</a:t>
            </a:r>
            <a:r>
              <a:rPr lang="pt-BR" sz="1600" dirty="0">
                <a:solidFill>
                  <a:srgbClr val="FF0000"/>
                </a:solidFill>
                <a:latin typeface="Arial" pitchFamily="34" charset="0"/>
                <a:cs typeface="Arial" pitchFamily="34" charset="0"/>
              </a:rPr>
              <a:t>, o seu tamanho real é cem vezes maior, qual seja: </a:t>
            </a:r>
            <a:r>
              <a:rPr lang="pt-BR" sz="1600" i="1" dirty="0">
                <a:solidFill>
                  <a:srgbClr val="FF0000"/>
                </a:solidFill>
                <a:latin typeface="Arial" pitchFamily="34" charset="0"/>
                <a:cs typeface="Arial" pitchFamily="34" charset="0"/>
              </a:rPr>
              <a:t>50 m</a:t>
            </a:r>
            <a:r>
              <a:rPr lang="pt-BR" sz="1600" dirty="0" smtClean="0">
                <a:solidFill>
                  <a:srgbClr val="FF0000"/>
                </a:solidFill>
                <a:latin typeface="Arial" pitchFamily="34" charset="0"/>
                <a:cs typeface="Arial" pitchFamily="34" charset="0"/>
              </a:rPr>
              <a:t>.</a:t>
            </a:r>
            <a:endParaRPr lang="pt-BR" sz="1600" dirty="0">
              <a:solidFill>
                <a:srgbClr val="FF0000"/>
              </a:solidFill>
              <a:latin typeface="Arial" pitchFamily="34" charset="0"/>
              <a:cs typeface="Arial" pitchFamily="34" charset="0"/>
            </a:endParaRPr>
          </a:p>
        </p:txBody>
      </p:sp>
      <p:sp>
        <p:nvSpPr>
          <p:cNvPr id="5" name="Retângulo 4"/>
          <p:cNvSpPr/>
          <p:nvPr/>
        </p:nvSpPr>
        <p:spPr>
          <a:xfrm>
            <a:off x="158606" y="2348880"/>
            <a:ext cx="11592888" cy="1502976"/>
          </a:xfrm>
          <a:prstGeom prst="rect">
            <a:avLst/>
          </a:prstGeom>
        </p:spPr>
        <p:txBody>
          <a:bodyPr wrap="square">
            <a:spAutoFit/>
          </a:bodyPr>
          <a:lstStyle/>
          <a:p>
            <a:pPr algn="just">
              <a:lnSpc>
                <a:spcPts val="2160"/>
              </a:lnSpc>
            </a:pPr>
            <a:r>
              <a:rPr lang="pt-BR" sz="1600" b="1" dirty="0" smtClean="0">
                <a:latin typeface="Arial" pitchFamily="34" charset="0"/>
                <a:cs typeface="Arial" pitchFamily="34" charset="0"/>
              </a:rPr>
              <a:t>Pergunta 10b</a:t>
            </a:r>
            <a:r>
              <a:rPr lang="pt-BR" sz="1600" b="1" dirty="0">
                <a:latin typeface="Arial" pitchFamily="34" charset="0"/>
                <a:cs typeface="Arial" pitchFamily="34" charset="0"/>
              </a:rPr>
              <a:t>) (0,5 ponto)</a:t>
            </a:r>
            <a:r>
              <a:rPr lang="pt-BR" sz="1600" dirty="0">
                <a:latin typeface="Arial" pitchFamily="34" charset="0"/>
                <a:cs typeface="Arial" pitchFamily="34" charset="0"/>
              </a:rPr>
              <a:t> O Distrito Federal, cuja capital é Brasília, pode ser geometricamente representado por um retângulo cujos lados são aproximadamente iguais a </a:t>
            </a:r>
            <a:r>
              <a:rPr lang="pt-BR" sz="1600" i="1" dirty="0">
                <a:latin typeface="Arial" pitchFamily="34" charset="0"/>
                <a:cs typeface="Arial" pitchFamily="34" charset="0"/>
              </a:rPr>
              <a:t>50 km</a:t>
            </a:r>
            <a:r>
              <a:rPr lang="pt-BR" sz="1600" dirty="0">
                <a:latin typeface="Arial" pitchFamily="34" charset="0"/>
                <a:cs typeface="Arial" pitchFamily="34" charset="0"/>
              </a:rPr>
              <a:t> e </a:t>
            </a:r>
            <a:r>
              <a:rPr lang="pt-BR" sz="1600" i="1" dirty="0">
                <a:latin typeface="Arial" pitchFamily="34" charset="0"/>
                <a:cs typeface="Arial" pitchFamily="34" charset="0"/>
              </a:rPr>
              <a:t>100 km</a:t>
            </a:r>
            <a:r>
              <a:rPr lang="pt-BR" sz="1600" dirty="0">
                <a:latin typeface="Arial" pitchFamily="34" charset="0"/>
                <a:cs typeface="Arial" pitchFamily="34" charset="0"/>
              </a:rPr>
              <a:t>.  Suponha que o Governo do Distrito Federal contrate você para desenhar um mapa do Distrito Federal.  Considerando-se que o mapa será impresso no tamanho </a:t>
            </a:r>
            <a:r>
              <a:rPr lang="pt-BR" sz="1600" i="1" dirty="0">
                <a:latin typeface="Arial" pitchFamily="34" charset="0"/>
                <a:cs typeface="Arial" pitchFamily="34" charset="0"/>
              </a:rPr>
              <a:t>5 cm </a:t>
            </a:r>
            <a:r>
              <a:rPr lang="pt-BR" sz="1600" i="1" dirty="0">
                <a:latin typeface="Arial" pitchFamily="34" charset="0"/>
                <a:cs typeface="Arial" pitchFamily="34" charset="0"/>
                <a:sym typeface="Symbol"/>
              </a:rPr>
              <a:t></a:t>
            </a:r>
            <a:r>
              <a:rPr lang="pt-BR" sz="1600" i="1" dirty="0">
                <a:latin typeface="Arial" pitchFamily="34" charset="0"/>
                <a:cs typeface="Arial" pitchFamily="34" charset="0"/>
              </a:rPr>
              <a:t> 10 cm</a:t>
            </a:r>
            <a:r>
              <a:rPr lang="pt-BR" sz="1600" dirty="0">
                <a:latin typeface="Arial" pitchFamily="34" charset="0"/>
                <a:cs typeface="Arial" pitchFamily="34" charset="0"/>
              </a:rPr>
              <a:t> em uma folha de papel, qual seria a escala mais adequada para representar o Distrito Federal, fazendo o melhor uso possível dessa folha?</a:t>
            </a:r>
          </a:p>
        </p:txBody>
      </p:sp>
      <p:sp>
        <p:nvSpPr>
          <p:cNvPr id="6" name="Retângulo 5"/>
          <p:cNvSpPr/>
          <p:nvPr/>
        </p:nvSpPr>
        <p:spPr>
          <a:xfrm>
            <a:off x="1302083" y="3851856"/>
            <a:ext cx="10079966" cy="369332"/>
          </a:xfrm>
          <a:prstGeom prst="rect">
            <a:avLst/>
          </a:prstGeom>
        </p:spPr>
        <p:txBody>
          <a:bodyPr wrap="square">
            <a:spAutoFit/>
          </a:bodyPr>
          <a:lstStyle/>
          <a:p>
            <a:r>
              <a:rPr lang="pt-BR" b="1" dirty="0"/>
              <a:t>a)</a:t>
            </a:r>
            <a:r>
              <a:rPr lang="pt-BR" dirty="0"/>
              <a:t> 1/100		</a:t>
            </a:r>
            <a:r>
              <a:rPr lang="pt-BR" b="1" dirty="0"/>
              <a:t>b)</a:t>
            </a:r>
            <a:r>
              <a:rPr lang="pt-BR" dirty="0"/>
              <a:t> 1/1.000		</a:t>
            </a:r>
            <a:r>
              <a:rPr lang="pt-BR" b="1" dirty="0"/>
              <a:t>c) </a:t>
            </a:r>
            <a:r>
              <a:rPr lang="pt-BR" dirty="0"/>
              <a:t>1/10.000	 </a:t>
            </a:r>
            <a:r>
              <a:rPr lang="pt-BR" b="1" dirty="0"/>
              <a:t>d)</a:t>
            </a:r>
            <a:r>
              <a:rPr lang="pt-BR" dirty="0"/>
              <a:t> 1/100.000 	</a:t>
            </a:r>
            <a:r>
              <a:rPr lang="pt-BR" b="1" dirty="0"/>
              <a:t>e)</a:t>
            </a:r>
            <a:r>
              <a:rPr lang="pt-BR" dirty="0"/>
              <a:t> 1/1.000.000</a:t>
            </a:r>
          </a:p>
        </p:txBody>
      </p:sp>
      <p:sp>
        <p:nvSpPr>
          <p:cNvPr id="7" name="Retângulo 6"/>
          <p:cNvSpPr/>
          <p:nvPr/>
        </p:nvSpPr>
        <p:spPr>
          <a:xfrm>
            <a:off x="155960" y="4444663"/>
            <a:ext cx="11595533" cy="1569660"/>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É </a:t>
            </a:r>
            <a:r>
              <a:rPr lang="pt-BR" sz="1600" dirty="0">
                <a:solidFill>
                  <a:srgbClr val="FF0000"/>
                </a:solidFill>
                <a:latin typeface="Arial" pitchFamily="34" charset="0"/>
                <a:cs typeface="Arial" pitchFamily="34" charset="0"/>
              </a:rPr>
              <a:t>uma questão também de escala de mapas. Veja que pretende-se representar uma área de 50 x 100 km por um mapa de 5 x 10 cm. Note que 50 x 100 km é igual a 50.000 x 100.000 m e isto é igual a 5.000.000 x 10.000.000 de cm. Ou seja, os 5.000.000 de cm serão reduzidos para 5 cm, o que é o mesmo que afirmamos que a cada 1.000.000 de cm faremos corresponder a 1 cm e assim a escala é 1/1.000.000.</a:t>
            </a:r>
          </a:p>
        </p:txBody>
      </p:sp>
      <p:cxnSp>
        <p:nvCxnSpPr>
          <p:cNvPr id="8" name="Conector reto 7"/>
          <p:cNvCxnSpPr/>
          <p:nvPr/>
        </p:nvCxnSpPr>
        <p:spPr>
          <a:xfrm>
            <a:off x="9654990" y="4221188"/>
            <a:ext cx="1481123"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Retângulo 3"/>
          <p:cNvSpPr/>
          <p:nvPr/>
        </p:nvSpPr>
        <p:spPr>
          <a:xfrm>
            <a:off x="181661" y="125868"/>
            <a:ext cx="1792478" cy="338554"/>
          </a:xfrm>
          <a:prstGeom prst="rect">
            <a:avLst/>
          </a:prstGeom>
        </p:spPr>
        <p:txBody>
          <a:bodyPr wrap="none">
            <a:spAutoFit/>
          </a:bodyPr>
          <a:lstStyle/>
          <a:p>
            <a:r>
              <a:rPr lang="pt-BR" sz="1600" b="1" dirty="0">
                <a:latin typeface="Arial" pitchFamily="34" charset="0"/>
                <a:cs typeface="Arial" pitchFamily="34" charset="0"/>
              </a:rPr>
              <a:t>Explicação 10a):</a:t>
            </a:r>
            <a:endParaRPr lang="pt-BR" sz="1600" dirty="0"/>
          </a:p>
        </p:txBody>
      </p:sp>
      <p:sp>
        <p:nvSpPr>
          <p:cNvPr id="9" name="Retângulo 8"/>
          <p:cNvSpPr/>
          <p:nvPr/>
        </p:nvSpPr>
        <p:spPr>
          <a:xfrm>
            <a:off x="172425" y="4530606"/>
            <a:ext cx="1861407" cy="338554"/>
          </a:xfrm>
          <a:prstGeom prst="rect">
            <a:avLst/>
          </a:prstGeom>
        </p:spPr>
        <p:txBody>
          <a:bodyPr wrap="none">
            <a:spAutoFit/>
          </a:bodyPr>
          <a:lstStyle/>
          <a:p>
            <a:r>
              <a:rPr lang="pt-BR" sz="1600" b="1" dirty="0">
                <a:latin typeface="Arial" pitchFamily="34" charset="0"/>
                <a:cs typeface="Arial" pitchFamily="34" charset="0"/>
              </a:rPr>
              <a:t>Explicação 10b): </a:t>
            </a:r>
            <a:endParaRPr lang="pt-BR" sz="1600" dirty="0"/>
          </a:p>
        </p:txBody>
      </p:sp>
    </p:spTree>
    <p:extLst>
      <p:ext uri="{BB962C8B-B14F-4D97-AF65-F5344CB8AC3E}">
        <p14:creationId xmlns:p14="http://schemas.microsoft.com/office/powerpoint/2010/main" val="3923357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3301430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6632"/>
            <a:ext cx="7848872" cy="2632003"/>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2) (1 ponto)</a:t>
            </a:r>
            <a:r>
              <a:rPr lang="pt-BR" sz="1600" dirty="0">
                <a:latin typeface="Arial" pitchFamily="34" charset="0"/>
                <a:cs typeface="Arial" pitchFamily="34" charset="0"/>
              </a:rPr>
              <a:t> Em 1981 foi inaugurado o maior telescópio brasileiro instalado no Brasil. Ele está localizado no Observatório do Pico dos Dias, entre  os municípios mineiros de Brasópolis e </a:t>
            </a:r>
            <a:r>
              <a:rPr lang="pt-BR" sz="1600" dirty="0" err="1">
                <a:latin typeface="Arial" pitchFamily="34" charset="0"/>
                <a:cs typeface="Arial" pitchFamily="34" charset="0"/>
              </a:rPr>
              <a:t>Piranguçu</a:t>
            </a:r>
            <a:r>
              <a:rPr lang="pt-BR" sz="1600" dirty="0">
                <a:latin typeface="Arial" pitchFamily="34" charset="0"/>
                <a:cs typeface="Arial" pitchFamily="34" charset="0"/>
              </a:rPr>
              <a:t>, a 1.864 m de altitude, 900 m acima do nível médio da região, a 37 km de Itajubá, 300 km do Rio de Janeiro e a 250 km de São Paulo.  Lá tem um telescópio cujo espelho tem 1,6 m de diâmetro e outros dois com 60 cm de diâmetro cada um. Todos astrônomos do Brasil podem usar estes telescópios e as Escolas podem agendar para visitá-los.</a:t>
            </a:r>
          </a:p>
        </p:txBody>
      </p:sp>
      <p:sp>
        <p:nvSpPr>
          <p:cNvPr id="4" name="Retângulo 3"/>
          <p:cNvSpPr/>
          <p:nvPr/>
        </p:nvSpPr>
        <p:spPr>
          <a:xfrm>
            <a:off x="180254" y="4424067"/>
            <a:ext cx="11594554" cy="1200329"/>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Note </a:t>
            </a:r>
            <a:r>
              <a:rPr lang="pt-BR" sz="1600" dirty="0">
                <a:solidFill>
                  <a:srgbClr val="FF0000"/>
                </a:solidFill>
                <a:latin typeface="Arial" pitchFamily="34" charset="0"/>
                <a:cs typeface="Arial" pitchFamily="34" charset="0"/>
              </a:rPr>
              <a:t>que no enunciado foram dados os diâmetros dos espelhos e na equação da área do círculo foi usado o raio, assim sendo, deveríamos, inicialmente, dividir os diâmetros por dois e obter: 0,8 m para o telescópio grande e 0,3 m para o telescópio pequeno. Observe que é necessário transformar 60 cm para 0,6 m, para que dividido por dois se obtenha 0,3 m</a:t>
            </a:r>
            <a:r>
              <a:rPr lang="pt-BR" sz="1600" dirty="0" smtClean="0">
                <a:solidFill>
                  <a:srgbClr val="FF0000"/>
                </a:solidFill>
                <a:latin typeface="Arial" pitchFamily="34" charset="0"/>
                <a:cs typeface="Arial" pitchFamily="34" charset="0"/>
              </a:rPr>
              <a:t>..</a:t>
            </a:r>
            <a:endParaRPr lang="pt-BR" sz="1600" dirty="0">
              <a:solidFill>
                <a:srgbClr val="FF0000"/>
              </a:solidFill>
              <a:latin typeface="Arial" pitchFamily="34" charset="0"/>
              <a:cs typeface="Arial" pitchFamily="34" charset="0"/>
            </a:endParaRPr>
          </a:p>
        </p:txBody>
      </p:sp>
      <p:sp>
        <p:nvSpPr>
          <p:cNvPr id="5" name="Retângulo 4"/>
          <p:cNvSpPr/>
          <p:nvPr/>
        </p:nvSpPr>
        <p:spPr>
          <a:xfrm>
            <a:off x="157506" y="4509120"/>
            <a:ext cx="1529586" cy="338554"/>
          </a:xfrm>
          <a:prstGeom prst="rect">
            <a:avLst/>
          </a:prstGeom>
        </p:spPr>
        <p:txBody>
          <a:bodyPr wrap="none">
            <a:spAutoFit/>
          </a:bodyPr>
          <a:lstStyle/>
          <a:p>
            <a:r>
              <a:rPr lang="pt-BR" sz="1600" b="1" dirty="0">
                <a:latin typeface="Arial" pitchFamily="34" charset="0"/>
                <a:cs typeface="Arial" pitchFamily="34" charset="0"/>
              </a:rPr>
              <a:t>Resposta 2a):</a:t>
            </a:r>
            <a:endParaRPr lang="pt-BR" sz="1600" dirty="0"/>
          </a:p>
        </p:txBody>
      </p:sp>
      <p:sp>
        <p:nvSpPr>
          <p:cNvPr id="6" name="Retângulo 5"/>
          <p:cNvSpPr/>
          <p:nvPr/>
        </p:nvSpPr>
        <p:spPr>
          <a:xfrm>
            <a:off x="4975156" y="6352985"/>
            <a:ext cx="4769254" cy="338554"/>
          </a:xfrm>
          <a:prstGeom prst="rect">
            <a:avLst/>
          </a:prstGeom>
        </p:spPr>
        <p:txBody>
          <a:bodyPr wrap="none">
            <a:spAutoFit/>
          </a:bodyPr>
          <a:lstStyle/>
          <a:p>
            <a:r>
              <a:rPr lang="pt-BR" sz="1600" dirty="0">
                <a:solidFill>
                  <a:srgbClr val="FF0000"/>
                </a:solidFill>
                <a:latin typeface="Arial" pitchFamily="34" charset="0"/>
                <a:cs typeface="Arial" pitchFamily="34" charset="0"/>
              </a:rPr>
              <a:t>Qualquer resultado muito próximo de 7 é aceitável</a:t>
            </a:r>
            <a:endParaRPr lang="pt-BR" sz="1600" dirty="0">
              <a:solidFill>
                <a:srgbClr val="FF0000"/>
              </a:solidFill>
            </a:endParaRPr>
          </a:p>
        </p:txBody>
      </p:sp>
      <p:sp>
        <p:nvSpPr>
          <p:cNvPr id="7" name="Retângulo 6"/>
          <p:cNvSpPr/>
          <p:nvPr/>
        </p:nvSpPr>
        <p:spPr>
          <a:xfrm>
            <a:off x="190897" y="5589240"/>
            <a:ext cx="2759089" cy="369332"/>
          </a:xfrm>
          <a:prstGeom prst="rect">
            <a:avLst/>
          </a:prstGeom>
        </p:spPr>
        <p:txBody>
          <a:bodyPr wrap="none">
            <a:spAutoFit/>
          </a:bodyPr>
          <a:lstStyle/>
          <a:p>
            <a:r>
              <a:rPr lang="pt-BR" dirty="0">
                <a:solidFill>
                  <a:srgbClr val="FF0000"/>
                </a:solidFill>
                <a:latin typeface="Arial" pitchFamily="34" charset="0"/>
                <a:cs typeface="Arial" pitchFamily="34" charset="0"/>
              </a:rPr>
              <a:t>[3 x (0,8)</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 / [3 x (0,3)</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a:t>
            </a:r>
          </a:p>
        </p:txBody>
      </p:sp>
      <p:sp>
        <p:nvSpPr>
          <p:cNvPr id="8" name="Retângulo 7"/>
          <p:cNvSpPr/>
          <p:nvPr/>
        </p:nvSpPr>
        <p:spPr>
          <a:xfrm>
            <a:off x="2754666" y="5589240"/>
            <a:ext cx="1045479" cy="369332"/>
          </a:xfrm>
          <a:prstGeom prst="rect">
            <a:avLst/>
          </a:prstGeom>
        </p:spPr>
        <p:txBody>
          <a:bodyPr wrap="none">
            <a:spAutoFit/>
          </a:bodyPr>
          <a:lstStyle/>
          <a:p>
            <a:r>
              <a:rPr lang="pt-BR" dirty="0">
                <a:solidFill>
                  <a:srgbClr val="FF0000"/>
                </a:solidFill>
                <a:latin typeface="Arial" pitchFamily="34" charset="0"/>
                <a:cs typeface="Arial" pitchFamily="34" charset="0"/>
              </a:rPr>
              <a:t>[8 / 3]</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a:t>
            </a:r>
          </a:p>
        </p:txBody>
      </p:sp>
      <p:sp>
        <p:nvSpPr>
          <p:cNvPr id="9" name="Retângulo 8"/>
          <p:cNvSpPr/>
          <p:nvPr/>
        </p:nvSpPr>
        <p:spPr>
          <a:xfrm>
            <a:off x="3661231" y="5589240"/>
            <a:ext cx="960519" cy="369332"/>
          </a:xfrm>
          <a:prstGeom prst="rect">
            <a:avLst/>
          </a:prstGeom>
        </p:spPr>
        <p:txBody>
          <a:bodyPr wrap="none">
            <a:spAutoFit/>
          </a:bodyPr>
          <a:lstStyle/>
          <a:p>
            <a:r>
              <a:rPr lang="pt-BR" dirty="0">
                <a:solidFill>
                  <a:srgbClr val="FF0000"/>
                </a:solidFill>
                <a:latin typeface="Arial" pitchFamily="34" charset="0"/>
                <a:cs typeface="Arial" pitchFamily="34" charset="0"/>
              </a:rPr>
              <a:t>64 / 9 =</a:t>
            </a:r>
          </a:p>
        </p:txBody>
      </p:sp>
      <p:sp>
        <p:nvSpPr>
          <p:cNvPr id="10" name="Retângulo 9"/>
          <p:cNvSpPr/>
          <p:nvPr/>
        </p:nvSpPr>
        <p:spPr>
          <a:xfrm>
            <a:off x="4488126" y="5589240"/>
            <a:ext cx="1129348" cy="369332"/>
          </a:xfrm>
          <a:prstGeom prst="rect">
            <a:avLst/>
          </a:prstGeom>
        </p:spPr>
        <p:txBody>
          <a:bodyPr wrap="none">
            <a:spAutoFit/>
          </a:bodyPr>
          <a:lstStyle/>
          <a:p>
            <a:r>
              <a:rPr lang="pt-BR" dirty="0">
                <a:solidFill>
                  <a:srgbClr val="FF0000"/>
                </a:solidFill>
                <a:latin typeface="Arial" pitchFamily="34" charset="0"/>
                <a:cs typeface="Arial" pitchFamily="34" charset="0"/>
              </a:rPr>
              <a:t>7,11... ou</a:t>
            </a:r>
          </a:p>
        </p:txBody>
      </p:sp>
      <p:sp>
        <p:nvSpPr>
          <p:cNvPr id="11" name="Retângulo 10"/>
          <p:cNvSpPr/>
          <p:nvPr/>
        </p:nvSpPr>
        <p:spPr>
          <a:xfrm>
            <a:off x="1406153" y="5982536"/>
            <a:ext cx="2759089" cy="369332"/>
          </a:xfrm>
          <a:prstGeom prst="rect">
            <a:avLst/>
          </a:prstGeom>
        </p:spPr>
        <p:txBody>
          <a:bodyPr wrap="none">
            <a:spAutoFit/>
          </a:bodyPr>
          <a:lstStyle/>
          <a:p>
            <a:r>
              <a:rPr lang="pt-BR" dirty="0">
                <a:solidFill>
                  <a:srgbClr val="FF0000"/>
                </a:solidFill>
                <a:latin typeface="Arial" pitchFamily="34" charset="0"/>
                <a:cs typeface="Arial" pitchFamily="34" charset="0"/>
              </a:rPr>
              <a:t>[3 x (0,8)</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 / [3 x (0,3)</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a:t>
            </a:r>
          </a:p>
        </p:txBody>
      </p:sp>
      <p:sp>
        <p:nvSpPr>
          <p:cNvPr id="12" name="Retângulo 11"/>
          <p:cNvSpPr/>
          <p:nvPr/>
        </p:nvSpPr>
        <p:spPr>
          <a:xfrm>
            <a:off x="4061992" y="5982536"/>
            <a:ext cx="1045479" cy="369332"/>
          </a:xfrm>
          <a:prstGeom prst="rect">
            <a:avLst/>
          </a:prstGeom>
        </p:spPr>
        <p:txBody>
          <a:bodyPr wrap="none">
            <a:spAutoFit/>
          </a:bodyPr>
          <a:lstStyle/>
          <a:p>
            <a:r>
              <a:rPr lang="pt-BR" dirty="0">
                <a:solidFill>
                  <a:srgbClr val="FF0000"/>
                </a:solidFill>
                <a:latin typeface="Arial" pitchFamily="34" charset="0"/>
                <a:cs typeface="Arial" pitchFamily="34" charset="0"/>
              </a:rPr>
              <a:t>[8 / 3]</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a:t>
            </a:r>
          </a:p>
        </p:txBody>
      </p:sp>
      <p:sp>
        <p:nvSpPr>
          <p:cNvPr id="13" name="Retângulo 12"/>
          <p:cNvSpPr/>
          <p:nvPr/>
        </p:nvSpPr>
        <p:spPr>
          <a:xfrm>
            <a:off x="4998554" y="5982536"/>
            <a:ext cx="1237839" cy="369332"/>
          </a:xfrm>
          <a:prstGeom prst="rect">
            <a:avLst/>
          </a:prstGeom>
        </p:spPr>
        <p:txBody>
          <a:bodyPr wrap="none">
            <a:spAutoFit/>
          </a:bodyPr>
          <a:lstStyle/>
          <a:p>
            <a:r>
              <a:rPr lang="pt-BR" dirty="0">
                <a:solidFill>
                  <a:srgbClr val="FF0000"/>
                </a:solidFill>
                <a:latin typeface="Arial" pitchFamily="34" charset="0"/>
                <a:cs typeface="Arial" pitchFamily="34" charset="0"/>
              </a:rPr>
              <a:t>[2,66...]</a:t>
            </a:r>
            <a:r>
              <a:rPr lang="pt-BR" baseline="30000" dirty="0">
                <a:solidFill>
                  <a:srgbClr val="FF0000"/>
                </a:solidFill>
                <a:latin typeface="Arial" pitchFamily="34" charset="0"/>
                <a:cs typeface="Arial" pitchFamily="34" charset="0"/>
              </a:rPr>
              <a:t>2</a:t>
            </a:r>
            <a:r>
              <a:rPr lang="pt-BR" dirty="0">
                <a:solidFill>
                  <a:srgbClr val="FF0000"/>
                </a:solidFill>
                <a:latin typeface="Arial" pitchFamily="34" charset="0"/>
                <a:cs typeface="Arial" pitchFamily="34" charset="0"/>
              </a:rPr>
              <a:t> =</a:t>
            </a:r>
          </a:p>
        </p:txBody>
      </p:sp>
      <p:sp>
        <p:nvSpPr>
          <p:cNvPr id="14" name="Retângulo 13"/>
          <p:cNvSpPr/>
          <p:nvPr/>
        </p:nvSpPr>
        <p:spPr>
          <a:xfrm>
            <a:off x="6124720" y="5982536"/>
            <a:ext cx="633507" cy="369332"/>
          </a:xfrm>
          <a:prstGeom prst="rect">
            <a:avLst/>
          </a:prstGeom>
        </p:spPr>
        <p:txBody>
          <a:bodyPr wrap="none">
            <a:spAutoFit/>
          </a:bodyPr>
          <a:lstStyle/>
          <a:p>
            <a:r>
              <a:rPr lang="pt-BR" dirty="0">
                <a:solidFill>
                  <a:srgbClr val="FF0000"/>
                </a:solidFill>
                <a:latin typeface="Arial" pitchFamily="34" charset="0"/>
                <a:cs typeface="Arial" pitchFamily="34" charset="0"/>
              </a:rPr>
              <a:t>7,07</a:t>
            </a:r>
          </a:p>
        </p:txBody>
      </p:sp>
      <p:sp>
        <p:nvSpPr>
          <p:cNvPr id="15" name="Retângulo 14"/>
          <p:cNvSpPr/>
          <p:nvPr/>
        </p:nvSpPr>
        <p:spPr>
          <a:xfrm>
            <a:off x="190897" y="2622386"/>
            <a:ext cx="11712178" cy="1893339"/>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2a</a:t>
            </a:r>
            <a:r>
              <a:rPr lang="pt-BR" sz="1600" b="1" dirty="0">
                <a:latin typeface="Arial" pitchFamily="34" charset="0"/>
                <a:cs typeface="Arial" pitchFamily="34" charset="0"/>
              </a:rPr>
              <a:t>) (0,5 ponto) </a:t>
            </a:r>
            <a:r>
              <a:rPr lang="pt-BR" sz="1600" dirty="0">
                <a:latin typeface="Arial" pitchFamily="34" charset="0"/>
                <a:cs typeface="Arial" pitchFamily="34" charset="0"/>
              </a:rPr>
              <a:t>Aproximando os espelhos dos telescópios por discos planos, e lembrando que a área de um disco é dada por </a:t>
            </a:r>
            <a:r>
              <a:rPr lang="pt-BR" sz="1600" dirty="0">
                <a:latin typeface="Arial" pitchFamily="34" charset="0"/>
                <a:cs typeface="Arial" pitchFamily="34" charset="0"/>
                <a:sym typeface="Symbol"/>
              </a:rPr>
              <a:t></a:t>
            </a:r>
            <a:r>
              <a:rPr lang="pt-BR" sz="1600" dirty="0">
                <a:latin typeface="Arial" pitchFamily="34" charset="0"/>
                <a:cs typeface="Arial" pitchFamily="34" charset="0"/>
              </a:rPr>
              <a:t>R</a:t>
            </a:r>
            <a:r>
              <a:rPr lang="pt-BR" sz="1600" b="1" baseline="30000" dirty="0">
                <a:latin typeface="Arial" pitchFamily="34" charset="0"/>
                <a:cs typeface="Arial" pitchFamily="34" charset="0"/>
              </a:rPr>
              <a:t>2</a:t>
            </a:r>
            <a:r>
              <a:rPr lang="pt-BR" sz="1600" dirty="0">
                <a:latin typeface="Arial" pitchFamily="34" charset="0"/>
                <a:cs typeface="Arial" pitchFamily="34" charset="0"/>
              </a:rPr>
              <a:t>, onde </a:t>
            </a:r>
            <a:r>
              <a:rPr lang="pt-BR" sz="1600" dirty="0">
                <a:latin typeface="Arial" pitchFamily="34" charset="0"/>
                <a:cs typeface="Arial" pitchFamily="34" charset="0"/>
                <a:sym typeface="Symbol"/>
              </a:rPr>
              <a:t></a:t>
            </a:r>
            <a:r>
              <a:rPr lang="pt-BR" sz="1600" dirty="0">
                <a:latin typeface="Arial" pitchFamily="34" charset="0"/>
                <a:cs typeface="Arial" pitchFamily="34" charset="0"/>
              </a:rPr>
              <a:t> vale aproximadamente 3 e R é o raio do disco, </a:t>
            </a:r>
            <a:r>
              <a:rPr lang="pt-BR" sz="1600" u="sng" dirty="0">
                <a:latin typeface="Arial" pitchFamily="34" charset="0"/>
                <a:cs typeface="Arial" pitchFamily="34" charset="0"/>
              </a:rPr>
              <a:t>pergunta-se</a:t>
            </a:r>
            <a:r>
              <a:rPr lang="pt-BR" sz="1600" dirty="0">
                <a:latin typeface="Arial" pitchFamily="34" charset="0"/>
                <a:cs typeface="Arial" pitchFamily="34" charset="0"/>
              </a:rPr>
              <a:t>: quantas vezes a área do espelho do telescópio de </a:t>
            </a:r>
            <a:r>
              <a:rPr lang="pt-BR" sz="1600" u="sng" dirty="0">
                <a:latin typeface="Arial" pitchFamily="34" charset="0"/>
                <a:cs typeface="Arial" pitchFamily="34" charset="0"/>
              </a:rPr>
              <a:t>1,6 m de diâmetro</a:t>
            </a:r>
            <a:r>
              <a:rPr lang="pt-BR" sz="1600" dirty="0">
                <a:latin typeface="Arial" pitchFamily="34" charset="0"/>
                <a:cs typeface="Arial" pitchFamily="34" charset="0"/>
              </a:rPr>
              <a:t> é maior do que a área do espelho do telescópio de 60 cm de diâmetro? </a:t>
            </a:r>
            <a:r>
              <a:rPr lang="pt-BR" sz="1600" b="1" dirty="0">
                <a:latin typeface="Arial" pitchFamily="34" charset="0"/>
                <a:cs typeface="Arial" pitchFamily="34" charset="0"/>
              </a:rPr>
              <a:t>Ajuda</a:t>
            </a:r>
            <a:r>
              <a:rPr lang="pt-BR" sz="1600" dirty="0">
                <a:latin typeface="Arial" pitchFamily="34" charset="0"/>
                <a:cs typeface="Arial" pitchFamily="34" charset="0"/>
              </a:rPr>
              <a:t>: Se tivéssemos perguntado quantas vezes a sua professora é mais pesada do que você, então seria necessário </a:t>
            </a:r>
            <a:r>
              <a:rPr lang="pt-BR" sz="1600" u="sng" dirty="0">
                <a:latin typeface="Arial" pitchFamily="34" charset="0"/>
                <a:cs typeface="Arial" pitchFamily="34" charset="0"/>
              </a:rPr>
              <a:t>dividir</a:t>
            </a:r>
            <a:r>
              <a:rPr lang="pt-BR" sz="1600" dirty="0">
                <a:latin typeface="Arial" pitchFamily="34" charset="0"/>
                <a:cs typeface="Arial" pitchFamily="34" charset="0"/>
              </a:rPr>
              <a:t> o peso da sua professora pelo seu peso, certo? A </a:t>
            </a:r>
            <a:r>
              <a:rPr lang="pt-BR" sz="1600" dirty="0" err="1">
                <a:latin typeface="Arial" pitchFamily="34" charset="0"/>
                <a:cs typeface="Arial" pitchFamily="34" charset="0"/>
              </a:rPr>
              <a:t>idéia</a:t>
            </a:r>
            <a:r>
              <a:rPr lang="pt-BR" sz="1600" dirty="0">
                <a:latin typeface="Arial" pitchFamily="34" charset="0"/>
                <a:cs typeface="Arial" pitchFamily="34" charset="0"/>
              </a:rPr>
              <a:t> é a mesma. Gostou da ajuda?</a:t>
            </a:r>
          </a:p>
        </p:txBody>
      </p:sp>
    </p:spTree>
    <p:extLst>
      <p:ext uri="{BB962C8B-B14F-4D97-AF65-F5344CB8AC3E}">
        <p14:creationId xmlns:p14="http://schemas.microsoft.com/office/powerpoint/2010/main" val="132767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500" fill="hold"/>
                                        <p:tgtEl>
                                          <p:spTgt spid="10"/>
                                        </p:tgtEl>
                                        <p:attrNameLst>
                                          <p:attrName>ppt_w</p:attrName>
                                        </p:attrNameLst>
                                      </p:cBhvr>
                                      <p:tavLst>
                                        <p:tav tm="0">
                                          <p:val>
                                            <p:fltVal val="0"/>
                                          </p:val>
                                        </p:tav>
                                        <p:tav tm="100000">
                                          <p:val>
                                            <p:strVal val="#ppt_w"/>
                                          </p:val>
                                        </p:tav>
                                      </p:tavLst>
                                    </p:anim>
                                    <p:anim calcmode="lin" valueType="num">
                                      <p:cBhvr>
                                        <p:cTn id="33" dur="500" fill="hold"/>
                                        <p:tgtEl>
                                          <p:spTgt spid="10"/>
                                        </p:tgtEl>
                                        <p:attrNameLst>
                                          <p:attrName>ppt_h</p:attrName>
                                        </p:attrNameLst>
                                      </p:cBhvr>
                                      <p:tavLst>
                                        <p:tav tm="0">
                                          <p:val>
                                            <p:fltVal val="0"/>
                                          </p:val>
                                        </p:tav>
                                        <p:tav tm="100000">
                                          <p:val>
                                            <p:strVal val="#ppt_h"/>
                                          </p:val>
                                        </p:tav>
                                      </p:tavLst>
                                    </p:anim>
                                    <p:animEffect transition="in" filter="fad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p:cTn id="39" dur="500" fill="hold"/>
                                        <p:tgtEl>
                                          <p:spTgt spid="11"/>
                                        </p:tgtEl>
                                        <p:attrNameLst>
                                          <p:attrName>ppt_w</p:attrName>
                                        </p:attrNameLst>
                                      </p:cBhvr>
                                      <p:tavLst>
                                        <p:tav tm="0">
                                          <p:val>
                                            <p:fltVal val="0"/>
                                          </p:val>
                                        </p:tav>
                                        <p:tav tm="100000">
                                          <p:val>
                                            <p:strVal val="#ppt_w"/>
                                          </p:val>
                                        </p:tav>
                                      </p:tavLst>
                                    </p:anim>
                                    <p:anim calcmode="lin" valueType="num">
                                      <p:cBhvr>
                                        <p:cTn id="40" dur="500" fill="hold"/>
                                        <p:tgtEl>
                                          <p:spTgt spid="11"/>
                                        </p:tgtEl>
                                        <p:attrNameLst>
                                          <p:attrName>ppt_h</p:attrName>
                                        </p:attrNameLst>
                                      </p:cBhvr>
                                      <p:tavLst>
                                        <p:tav tm="0">
                                          <p:val>
                                            <p:fltVal val="0"/>
                                          </p:val>
                                        </p:tav>
                                        <p:tav tm="100000">
                                          <p:val>
                                            <p:strVal val="#ppt_h"/>
                                          </p:val>
                                        </p:tav>
                                      </p:tavLst>
                                    </p:anim>
                                    <p:animEffect transition="in" filter="fade">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 calcmode="lin" valueType="num">
                                      <p:cBhvr>
                                        <p:cTn id="46" dur="500" fill="hold"/>
                                        <p:tgtEl>
                                          <p:spTgt spid="12"/>
                                        </p:tgtEl>
                                        <p:attrNameLst>
                                          <p:attrName>ppt_w</p:attrName>
                                        </p:attrNameLst>
                                      </p:cBhvr>
                                      <p:tavLst>
                                        <p:tav tm="0">
                                          <p:val>
                                            <p:fltVal val="0"/>
                                          </p:val>
                                        </p:tav>
                                        <p:tav tm="100000">
                                          <p:val>
                                            <p:strVal val="#ppt_w"/>
                                          </p:val>
                                        </p:tav>
                                      </p:tavLst>
                                    </p:anim>
                                    <p:anim calcmode="lin" valueType="num">
                                      <p:cBhvr>
                                        <p:cTn id="47" dur="500" fill="hold"/>
                                        <p:tgtEl>
                                          <p:spTgt spid="12"/>
                                        </p:tgtEl>
                                        <p:attrNameLst>
                                          <p:attrName>ppt_h</p:attrName>
                                        </p:attrNameLst>
                                      </p:cBhvr>
                                      <p:tavLst>
                                        <p:tav tm="0">
                                          <p:val>
                                            <p:fltVal val="0"/>
                                          </p:val>
                                        </p:tav>
                                        <p:tav tm="100000">
                                          <p:val>
                                            <p:strVal val="#ppt_h"/>
                                          </p:val>
                                        </p:tav>
                                      </p:tavLst>
                                    </p:anim>
                                    <p:animEffect transition="in" filter="fade">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p:cTn id="53" dur="500" fill="hold"/>
                                        <p:tgtEl>
                                          <p:spTgt spid="13"/>
                                        </p:tgtEl>
                                        <p:attrNameLst>
                                          <p:attrName>ppt_w</p:attrName>
                                        </p:attrNameLst>
                                      </p:cBhvr>
                                      <p:tavLst>
                                        <p:tav tm="0">
                                          <p:val>
                                            <p:fltVal val="0"/>
                                          </p:val>
                                        </p:tav>
                                        <p:tav tm="100000">
                                          <p:val>
                                            <p:strVal val="#ppt_w"/>
                                          </p:val>
                                        </p:tav>
                                      </p:tavLst>
                                    </p:anim>
                                    <p:anim calcmode="lin" valueType="num">
                                      <p:cBhvr>
                                        <p:cTn id="54" dur="500" fill="hold"/>
                                        <p:tgtEl>
                                          <p:spTgt spid="13"/>
                                        </p:tgtEl>
                                        <p:attrNameLst>
                                          <p:attrName>ppt_h</p:attrName>
                                        </p:attrNameLst>
                                      </p:cBhvr>
                                      <p:tavLst>
                                        <p:tav tm="0">
                                          <p:val>
                                            <p:fltVal val="0"/>
                                          </p:val>
                                        </p:tav>
                                        <p:tav tm="100000">
                                          <p:val>
                                            <p:strVal val="#ppt_h"/>
                                          </p:val>
                                        </p:tav>
                                      </p:tavLst>
                                    </p:anim>
                                    <p:animEffect transition="in" filter="fade">
                                      <p:cBhvr>
                                        <p:cTn id="55" dur="500"/>
                                        <p:tgtEl>
                                          <p:spTgt spid="13"/>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p:cTn id="60" dur="500" fill="hold"/>
                                        <p:tgtEl>
                                          <p:spTgt spid="14"/>
                                        </p:tgtEl>
                                        <p:attrNameLst>
                                          <p:attrName>ppt_w</p:attrName>
                                        </p:attrNameLst>
                                      </p:cBhvr>
                                      <p:tavLst>
                                        <p:tav tm="0">
                                          <p:val>
                                            <p:fltVal val="0"/>
                                          </p:val>
                                        </p:tav>
                                        <p:tav tm="100000">
                                          <p:val>
                                            <p:strVal val="#ppt_w"/>
                                          </p:val>
                                        </p:tav>
                                      </p:tavLst>
                                    </p:anim>
                                    <p:anim calcmode="lin" valueType="num">
                                      <p:cBhvr>
                                        <p:cTn id="61" dur="500" fill="hold"/>
                                        <p:tgtEl>
                                          <p:spTgt spid="14"/>
                                        </p:tgtEl>
                                        <p:attrNameLst>
                                          <p:attrName>ppt_h</p:attrName>
                                        </p:attrNameLst>
                                      </p:cBhvr>
                                      <p:tavLst>
                                        <p:tav tm="0">
                                          <p:val>
                                            <p:fltVal val="0"/>
                                          </p:val>
                                        </p:tav>
                                        <p:tav tm="100000">
                                          <p:val>
                                            <p:strVal val="#ppt_h"/>
                                          </p:val>
                                        </p:tav>
                                      </p:tavLst>
                                    </p:anim>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70248" y="116632"/>
            <a:ext cx="7992888" cy="3001334"/>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2b</a:t>
            </a:r>
            <a:r>
              <a:rPr lang="pt-BR" sz="1600" b="1" dirty="0">
                <a:latin typeface="Arial" pitchFamily="34" charset="0"/>
                <a:cs typeface="Arial" pitchFamily="34" charset="0"/>
              </a:rPr>
              <a:t>) (0,5 ponto)</a:t>
            </a:r>
            <a:r>
              <a:rPr lang="pt-BR" sz="1600" dirty="0">
                <a:latin typeface="Arial" pitchFamily="34" charset="0"/>
                <a:cs typeface="Arial" pitchFamily="34" charset="0"/>
              </a:rPr>
              <a:t> Em 2004 foi inaugurado o telescópio SOAR, o qual foi construído por brasileiros e norte americanos. Ele está instalado na montanha Cerro </a:t>
            </a:r>
            <a:r>
              <a:rPr lang="pt-BR" sz="1600" dirty="0" err="1">
                <a:latin typeface="Arial" pitchFamily="34" charset="0"/>
                <a:cs typeface="Arial" pitchFamily="34" charset="0"/>
              </a:rPr>
              <a:t>Pachón</a:t>
            </a:r>
            <a:r>
              <a:rPr lang="pt-BR" sz="1600" dirty="0">
                <a:latin typeface="Arial" pitchFamily="34" charset="0"/>
                <a:cs typeface="Arial" pitchFamily="34" charset="0"/>
              </a:rPr>
              <a:t>, nos Andes Chilenos, numa altitude de 2.700 metros acima do nível do mar. O espelho dele tem </a:t>
            </a:r>
            <a:r>
              <a:rPr lang="pt-BR" sz="1600" u="sng" dirty="0">
                <a:latin typeface="Arial" pitchFamily="34" charset="0"/>
                <a:cs typeface="Arial" pitchFamily="34" charset="0"/>
              </a:rPr>
              <a:t>4,1 m de diâmetro</a:t>
            </a:r>
            <a:r>
              <a:rPr lang="pt-BR" sz="1600" dirty="0">
                <a:latin typeface="Arial" pitchFamily="34" charset="0"/>
                <a:cs typeface="Arial" pitchFamily="34" charset="0"/>
              </a:rPr>
              <a:t> e o telescópio tem tecnologia de última geração. Quanto maior o diâmetro do espelho, mais luz ele capta e, portanto, melhor é o telescópio. Aproximando o espelho do SOAR também por um disco plano, </a:t>
            </a:r>
            <a:r>
              <a:rPr lang="pt-BR" sz="1600" u="sng" dirty="0">
                <a:latin typeface="Arial" pitchFamily="34" charset="0"/>
                <a:cs typeface="Arial" pitchFamily="34" charset="0"/>
              </a:rPr>
              <a:t>pergunta-se:</a:t>
            </a:r>
            <a:r>
              <a:rPr lang="pt-BR" sz="1600" dirty="0">
                <a:latin typeface="Arial" pitchFamily="34" charset="0"/>
                <a:cs typeface="Arial" pitchFamily="34" charset="0"/>
              </a:rPr>
              <a:t> quantas vezes a área do espelho do SOAR é maior do que a área do espelho do telescópio que está no Brasil e tem </a:t>
            </a:r>
            <a:r>
              <a:rPr lang="pt-BR" sz="1600" u="sng" dirty="0">
                <a:latin typeface="Arial" pitchFamily="34" charset="0"/>
                <a:cs typeface="Arial" pitchFamily="34" charset="0"/>
              </a:rPr>
              <a:t>1,6 m de diâmetro</a:t>
            </a:r>
            <a:r>
              <a:rPr lang="pt-BR" sz="1600" dirty="0">
                <a:latin typeface="Arial" pitchFamily="34" charset="0"/>
                <a:cs typeface="Arial" pitchFamily="34" charset="0"/>
              </a:rPr>
              <a:t>?</a:t>
            </a:r>
          </a:p>
        </p:txBody>
      </p:sp>
      <p:sp>
        <p:nvSpPr>
          <p:cNvPr id="4" name="Retângulo 3"/>
          <p:cNvSpPr/>
          <p:nvPr/>
        </p:nvSpPr>
        <p:spPr>
          <a:xfrm>
            <a:off x="80410" y="3058492"/>
            <a:ext cx="11691033" cy="785343"/>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Novamente </a:t>
            </a:r>
            <a:r>
              <a:rPr lang="pt-BR" sz="1600" dirty="0">
                <a:solidFill>
                  <a:srgbClr val="FF0000"/>
                </a:solidFill>
                <a:latin typeface="Arial" pitchFamily="34" charset="0"/>
                <a:cs typeface="Arial" pitchFamily="34" charset="0"/>
              </a:rPr>
              <a:t>temos que dividir por dois os diâmetros dos espelhos para obter os seus raios, ou seja, 2,05 m para o telescópio SOAR e 0,8 m para o telescópio que está em Minas Gerais. </a:t>
            </a:r>
          </a:p>
        </p:txBody>
      </p:sp>
      <p:sp>
        <p:nvSpPr>
          <p:cNvPr id="5" name="Retângulo 4"/>
          <p:cNvSpPr/>
          <p:nvPr/>
        </p:nvSpPr>
        <p:spPr>
          <a:xfrm>
            <a:off x="70248" y="3132261"/>
            <a:ext cx="1540806" cy="338554"/>
          </a:xfrm>
          <a:prstGeom prst="rect">
            <a:avLst/>
          </a:prstGeom>
        </p:spPr>
        <p:txBody>
          <a:bodyPr wrap="none">
            <a:spAutoFit/>
          </a:bodyPr>
          <a:lstStyle/>
          <a:p>
            <a:r>
              <a:rPr lang="pt-BR" sz="1600" b="1" dirty="0">
                <a:latin typeface="Arial" pitchFamily="34" charset="0"/>
                <a:cs typeface="Arial" pitchFamily="34" charset="0"/>
              </a:rPr>
              <a:t>Resposta 2b):</a:t>
            </a:r>
            <a:endParaRPr lang="pt-BR" sz="1600" dirty="0"/>
          </a:p>
        </p:txBody>
      </p:sp>
      <p:sp>
        <p:nvSpPr>
          <p:cNvPr id="6" name="Retângulo 5"/>
          <p:cNvSpPr/>
          <p:nvPr/>
        </p:nvSpPr>
        <p:spPr>
          <a:xfrm>
            <a:off x="80410" y="4264251"/>
            <a:ext cx="4849404" cy="416011"/>
          </a:xfrm>
          <a:prstGeom prst="rect">
            <a:avLst/>
          </a:prstGeom>
        </p:spPr>
        <p:txBody>
          <a:bodyPr wrap="none">
            <a:spAutoFit/>
          </a:bodyPr>
          <a:lstStyle/>
          <a:p>
            <a:pPr>
              <a:lnSpc>
                <a:spcPct val="150000"/>
              </a:lnSpc>
            </a:pPr>
            <a:r>
              <a:rPr lang="pt-BR" sz="1600" dirty="0">
                <a:solidFill>
                  <a:srgbClr val="FF0000"/>
                </a:solidFill>
                <a:latin typeface="Arial" pitchFamily="34" charset="0"/>
                <a:cs typeface="Arial" pitchFamily="34" charset="0"/>
              </a:rPr>
              <a:t>Pode-se aceitar qualquer resultado próximo de 6,5.</a:t>
            </a:r>
          </a:p>
        </p:txBody>
      </p:sp>
      <p:sp>
        <p:nvSpPr>
          <p:cNvPr id="7" name="Retângulo 6"/>
          <p:cNvSpPr/>
          <p:nvPr/>
        </p:nvSpPr>
        <p:spPr>
          <a:xfrm>
            <a:off x="80410" y="3859342"/>
            <a:ext cx="2598788" cy="338554"/>
          </a:xfrm>
          <a:prstGeom prst="rect">
            <a:avLst/>
          </a:prstGeom>
        </p:spPr>
        <p:txBody>
          <a:bodyPr wrap="none">
            <a:spAutoFit/>
          </a:bodyPr>
          <a:lstStyle/>
          <a:p>
            <a:r>
              <a:rPr lang="pt-BR" sz="1600" dirty="0">
                <a:solidFill>
                  <a:srgbClr val="FF0000"/>
                </a:solidFill>
                <a:latin typeface="Arial" pitchFamily="34" charset="0"/>
                <a:cs typeface="Arial" pitchFamily="34" charset="0"/>
              </a:rPr>
              <a:t>[3 x (2,05)</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 [3 x (0,8)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8" name="Retângulo 7"/>
          <p:cNvSpPr/>
          <p:nvPr/>
        </p:nvSpPr>
        <p:spPr>
          <a:xfrm>
            <a:off x="2495153" y="3874731"/>
            <a:ext cx="1239442"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[20,5 / 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9" name="Retângulo 8"/>
          <p:cNvSpPr/>
          <p:nvPr/>
        </p:nvSpPr>
        <p:spPr>
          <a:xfrm>
            <a:off x="3614367" y="3880596"/>
            <a:ext cx="1447832" cy="338554"/>
          </a:xfrm>
          <a:prstGeom prst="rect">
            <a:avLst/>
          </a:prstGeom>
        </p:spPr>
        <p:txBody>
          <a:bodyPr wrap="none">
            <a:spAutoFit/>
          </a:bodyPr>
          <a:lstStyle/>
          <a:p>
            <a:r>
              <a:rPr lang="pt-BR" sz="1600" dirty="0">
                <a:solidFill>
                  <a:srgbClr val="FF0000"/>
                </a:solidFill>
                <a:latin typeface="Arial" pitchFamily="34" charset="0"/>
                <a:cs typeface="Arial" pitchFamily="34" charset="0"/>
              </a:rPr>
              <a:t>420,25 / 64 = </a:t>
            </a:r>
          </a:p>
        </p:txBody>
      </p:sp>
      <p:sp>
        <p:nvSpPr>
          <p:cNvPr id="10" name="Retângulo 9"/>
          <p:cNvSpPr/>
          <p:nvPr/>
        </p:nvSpPr>
        <p:spPr>
          <a:xfrm>
            <a:off x="4896132" y="3859342"/>
            <a:ext cx="1042273" cy="338554"/>
          </a:xfrm>
          <a:prstGeom prst="rect">
            <a:avLst/>
          </a:prstGeom>
        </p:spPr>
        <p:txBody>
          <a:bodyPr wrap="none">
            <a:spAutoFit/>
          </a:bodyPr>
          <a:lstStyle/>
          <a:p>
            <a:r>
              <a:rPr lang="pt-BR" sz="1600" dirty="0">
                <a:solidFill>
                  <a:srgbClr val="FF0000"/>
                </a:solidFill>
                <a:latin typeface="Arial" pitchFamily="34" charset="0"/>
                <a:cs typeface="Arial" pitchFamily="34" charset="0"/>
              </a:rPr>
              <a:t>6,56... ou</a:t>
            </a:r>
          </a:p>
        </p:txBody>
      </p:sp>
      <p:sp>
        <p:nvSpPr>
          <p:cNvPr id="11" name="Retângulo 10"/>
          <p:cNvSpPr/>
          <p:nvPr/>
        </p:nvSpPr>
        <p:spPr>
          <a:xfrm>
            <a:off x="5876038" y="3874731"/>
            <a:ext cx="2598788" cy="338554"/>
          </a:xfrm>
          <a:prstGeom prst="rect">
            <a:avLst/>
          </a:prstGeom>
        </p:spPr>
        <p:txBody>
          <a:bodyPr wrap="none">
            <a:spAutoFit/>
          </a:bodyPr>
          <a:lstStyle/>
          <a:p>
            <a:r>
              <a:rPr lang="pt-BR" sz="1600" dirty="0">
                <a:solidFill>
                  <a:srgbClr val="FF0000"/>
                </a:solidFill>
                <a:latin typeface="Arial" pitchFamily="34" charset="0"/>
                <a:cs typeface="Arial" pitchFamily="34" charset="0"/>
              </a:rPr>
              <a:t>[3 x (2,05)</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 [3 x (0,8)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12" name="Retângulo 11"/>
          <p:cNvSpPr/>
          <p:nvPr/>
        </p:nvSpPr>
        <p:spPr>
          <a:xfrm>
            <a:off x="8327801" y="3859342"/>
            <a:ext cx="1239442"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[20,5 / 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13" name="Retângulo 12"/>
          <p:cNvSpPr/>
          <p:nvPr/>
        </p:nvSpPr>
        <p:spPr>
          <a:xfrm>
            <a:off x="9420970" y="3859342"/>
            <a:ext cx="1125629"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[2,56...]</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14" name="Retângulo 13"/>
          <p:cNvSpPr/>
          <p:nvPr/>
        </p:nvSpPr>
        <p:spPr>
          <a:xfrm>
            <a:off x="10464575" y="3859342"/>
            <a:ext cx="583814" cy="338554"/>
          </a:xfrm>
          <a:prstGeom prst="rect">
            <a:avLst/>
          </a:prstGeom>
        </p:spPr>
        <p:txBody>
          <a:bodyPr wrap="none">
            <a:spAutoFit/>
          </a:bodyPr>
          <a:lstStyle/>
          <a:p>
            <a:r>
              <a:rPr lang="pt-BR" sz="1600" dirty="0">
                <a:solidFill>
                  <a:srgbClr val="FF0000"/>
                </a:solidFill>
                <a:latin typeface="Arial" pitchFamily="34" charset="0"/>
                <a:cs typeface="Arial" pitchFamily="34" charset="0"/>
              </a:rPr>
              <a:t>6,55</a:t>
            </a:r>
          </a:p>
        </p:txBody>
      </p:sp>
      <p:sp>
        <p:nvSpPr>
          <p:cNvPr id="15" name="Retângulo 14"/>
          <p:cNvSpPr/>
          <p:nvPr/>
        </p:nvSpPr>
        <p:spPr>
          <a:xfrm>
            <a:off x="1429931" y="4740932"/>
            <a:ext cx="8892213" cy="1938992"/>
          </a:xfrm>
          <a:prstGeom prst="rect">
            <a:avLst/>
          </a:prstGeom>
        </p:spPr>
        <p:txBody>
          <a:bodyPr wrap="square">
            <a:spAutoFit/>
          </a:bodyPr>
          <a:lstStyle/>
          <a:p>
            <a:pPr algn="just">
              <a:lnSpc>
                <a:spcPct val="150000"/>
              </a:lnSpc>
            </a:pPr>
            <a:r>
              <a:rPr lang="pt-BR" sz="1600" b="1" dirty="0">
                <a:solidFill>
                  <a:srgbClr val="FF0000"/>
                </a:solidFill>
                <a:latin typeface="Arial" pitchFamily="34" charset="0"/>
                <a:cs typeface="Arial" pitchFamily="34" charset="0"/>
              </a:rPr>
              <a:t>Observação ao professor</a:t>
            </a:r>
            <a:r>
              <a:rPr lang="pt-BR" sz="1600" dirty="0">
                <a:solidFill>
                  <a:srgbClr val="FF0000"/>
                </a:solidFill>
                <a:latin typeface="Arial" pitchFamily="34" charset="0"/>
                <a:cs typeface="Arial" pitchFamily="34" charset="0"/>
              </a:rPr>
              <a:t>: Note que se o aluno usou os diâmetros (ambos em metros ou ambos em centímetros) diretamente na equação, ele obteve o mesmo resultado, pois estamos fazendo apenas razões. Este é um procedimento errado, porém, mesmo assim pode ser dado metade do valor da questão para ele. Claro que existem vários outros caminhos para se fazer as mesmas continhas; acima apenas ilustramos dois deles em cada item.</a:t>
            </a:r>
          </a:p>
        </p:txBody>
      </p:sp>
    </p:spTree>
    <p:extLst>
      <p:ext uri="{BB962C8B-B14F-4D97-AF65-F5344CB8AC3E}">
        <p14:creationId xmlns:p14="http://schemas.microsoft.com/office/powerpoint/2010/main" val="408652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500" fill="hold"/>
                                        <p:tgtEl>
                                          <p:spTgt spid="10"/>
                                        </p:tgtEl>
                                        <p:attrNameLst>
                                          <p:attrName>ppt_w</p:attrName>
                                        </p:attrNameLst>
                                      </p:cBhvr>
                                      <p:tavLst>
                                        <p:tav tm="0">
                                          <p:val>
                                            <p:fltVal val="0"/>
                                          </p:val>
                                        </p:tav>
                                        <p:tav tm="100000">
                                          <p:val>
                                            <p:strVal val="#ppt_w"/>
                                          </p:val>
                                        </p:tav>
                                      </p:tavLst>
                                    </p:anim>
                                    <p:anim calcmode="lin" valueType="num">
                                      <p:cBhvr>
                                        <p:cTn id="33" dur="500" fill="hold"/>
                                        <p:tgtEl>
                                          <p:spTgt spid="10"/>
                                        </p:tgtEl>
                                        <p:attrNameLst>
                                          <p:attrName>ppt_h</p:attrName>
                                        </p:attrNameLst>
                                      </p:cBhvr>
                                      <p:tavLst>
                                        <p:tav tm="0">
                                          <p:val>
                                            <p:fltVal val="0"/>
                                          </p:val>
                                        </p:tav>
                                        <p:tav tm="100000">
                                          <p:val>
                                            <p:strVal val="#ppt_h"/>
                                          </p:val>
                                        </p:tav>
                                      </p:tavLst>
                                    </p:anim>
                                    <p:animEffect transition="in" filter="fade">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p:cTn id="39" dur="500" fill="hold"/>
                                        <p:tgtEl>
                                          <p:spTgt spid="11"/>
                                        </p:tgtEl>
                                        <p:attrNameLst>
                                          <p:attrName>ppt_w</p:attrName>
                                        </p:attrNameLst>
                                      </p:cBhvr>
                                      <p:tavLst>
                                        <p:tav tm="0">
                                          <p:val>
                                            <p:fltVal val="0"/>
                                          </p:val>
                                        </p:tav>
                                        <p:tav tm="100000">
                                          <p:val>
                                            <p:strVal val="#ppt_w"/>
                                          </p:val>
                                        </p:tav>
                                      </p:tavLst>
                                    </p:anim>
                                    <p:anim calcmode="lin" valueType="num">
                                      <p:cBhvr>
                                        <p:cTn id="40" dur="500" fill="hold"/>
                                        <p:tgtEl>
                                          <p:spTgt spid="11"/>
                                        </p:tgtEl>
                                        <p:attrNameLst>
                                          <p:attrName>ppt_h</p:attrName>
                                        </p:attrNameLst>
                                      </p:cBhvr>
                                      <p:tavLst>
                                        <p:tav tm="0">
                                          <p:val>
                                            <p:fltVal val="0"/>
                                          </p:val>
                                        </p:tav>
                                        <p:tav tm="100000">
                                          <p:val>
                                            <p:strVal val="#ppt_h"/>
                                          </p:val>
                                        </p:tav>
                                      </p:tavLst>
                                    </p:anim>
                                    <p:animEffect transition="in" filter="fade">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12"/>
                                        </p:tgtEl>
                                        <p:attrNameLst>
                                          <p:attrName>style.visibility</p:attrName>
                                        </p:attrNameLst>
                                      </p:cBhvr>
                                      <p:to>
                                        <p:strVal val="visible"/>
                                      </p:to>
                                    </p:set>
                                    <p:anim calcmode="lin" valueType="num">
                                      <p:cBhvr>
                                        <p:cTn id="46" dur="500" fill="hold"/>
                                        <p:tgtEl>
                                          <p:spTgt spid="12"/>
                                        </p:tgtEl>
                                        <p:attrNameLst>
                                          <p:attrName>ppt_w</p:attrName>
                                        </p:attrNameLst>
                                      </p:cBhvr>
                                      <p:tavLst>
                                        <p:tav tm="0">
                                          <p:val>
                                            <p:fltVal val="0"/>
                                          </p:val>
                                        </p:tav>
                                        <p:tav tm="100000">
                                          <p:val>
                                            <p:strVal val="#ppt_w"/>
                                          </p:val>
                                        </p:tav>
                                      </p:tavLst>
                                    </p:anim>
                                    <p:anim calcmode="lin" valueType="num">
                                      <p:cBhvr>
                                        <p:cTn id="47" dur="500" fill="hold"/>
                                        <p:tgtEl>
                                          <p:spTgt spid="12"/>
                                        </p:tgtEl>
                                        <p:attrNameLst>
                                          <p:attrName>ppt_h</p:attrName>
                                        </p:attrNameLst>
                                      </p:cBhvr>
                                      <p:tavLst>
                                        <p:tav tm="0">
                                          <p:val>
                                            <p:fltVal val="0"/>
                                          </p:val>
                                        </p:tav>
                                        <p:tav tm="100000">
                                          <p:val>
                                            <p:strVal val="#ppt_h"/>
                                          </p:val>
                                        </p:tav>
                                      </p:tavLst>
                                    </p:anim>
                                    <p:animEffect transition="in" filter="fade">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13"/>
                                        </p:tgtEl>
                                        <p:attrNameLst>
                                          <p:attrName>style.visibility</p:attrName>
                                        </p:attrNameLst>
                                      </p:cBhvr>
                                      <p:to>
                                        <p:strVal val="visible"/>
                                      </p:to>
                                    </p:set>
                                    <p:anim calcmode="lin" valueType="num">
                                      <p:cBhvr>
                                        <p:cTn id="53" dur="500" fill="hold"/>
                                        <p:tgtEl>
                                          <p:spTgt spid="13"/>
                                        </p:tgtEl>
                                        <p:attrNameLst>
                                          <p:attrName>ppt_w</p:attrName>
                                        </p:attrNameLst>
                                      </p:cBhvr>
                                      <p:tavLst>
                                        <p:tav tm="0">
                                          <p:val>
                                            <p:fltVal val="0"/>
                                          </p:val>
                                        </p:tav>
                                        <p:tav tm="100000">
                                          <p:val>
                                            <p:strVal val="#ppt_w"/>
                                          </p:val>
                                        </p:tav>
                                      </p:tavLst>
                                    </p:anim>
                                    <p:anim calcmode="lin" valueType="num">
                                      <p:cBhvr>
                                        <p:cTn id="54" dur="500" fill="hold"/>
                                        <p:tgtEl>
                                          <p:spTgt spid="13"/>
                                        </p:tgtEl>
                                        <p:attrNameLst>
                                          <p:attrName>ppt_h</p:attrName>
                                        </p:attrNameLst>
                                      </p:cBhvr>
                                      <p:tavLst>
                                        <p:tav tm="0">
                                          <p:val>
                                            <p:fltVal val="0"/>
                                          </p:val>
                                        </p:tav>
                                        <p:tav tm="100000">
                                          <p:val>
                                            <p:strVal val="#ppt_h"/>
                                          </p:val>
                                        </p:tav>
                                      </p:tavLst>
                                    </p:anim>
                                    <p:animEffect transition="in" filter="fade">
                                      <p:cBhvr>
                                        <p:cTn id="55" dur="500"/>
                                        <p:tgtEl>
                                          <p:spTgt spid="13"/>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p:cTn id="60" dur="500" fill="hold"/>
                                        <p:tgtEl>
                                          <p:spTgt spid="14"/>
                                        </p:tgtEl>
                                        <p:attrNameLst>
                                          <p:attrName>ppt_w</p:attrName>
                                        </p:attrNameLst>
                                      </p:cBhvr>
                                      <p:tavLst>
                                        <p:tav tm="0">
                                          <p:val>
                                            <p:fltVal val="0"/>
                                          </p:val>
                                        </p:tav>
                                        <p:tav tm="100000">
                                          <p:val>
                                            <p:strVal val="#ppt_w"/>
                                          </p:val>
                                        </p:tav>
                                      </p:tavLst>
                                    </p:anim>
                                    <p:anim calcmode="lin" valueType="num">
                                      <p:cBhvr>
                                        <p:cTn id="61" dur="500" fill="hold"/>
                                        <p:tgtEl>
                                          <p:spTgt spid="14"/>
                                        </p:tgtEl>
                                        <p:attrNameLst>
                                          <p:attrName>ppt_h</p:attrName>
                                        </p:attrNameLst>
                                      </p:cBhvr>
                                      <p:tavLst>
                                        <p:tav tm="0">
                                          <p:val>
                                            <p:fltVal val="0"/>
                                          </p:val>
                                        </p:tav>
                                        <p:tav tm="100000">
                                          <p:val>
                                            <p:strVal val="#ppt_h"/>
                                          </p:val>
                                        </p:tav>
                                      </p:tavLst>
                                    </p:anim>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P spid="13" grpId="0"/>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632848" cy="1938992"/>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3) (1 ponto)</a:t>
            </a:r>
            <a:r>
              <a:rPr lang="pt-BR" sz="1600" dirty="0">
                <a:latin typeface="Arial" pitchFamily="34" charset="0"/>
                <a:cs typeface="Arial" pitchFamily="34" charset="0"/>
              </a:rPr>
              <a:t> Além de ter o telescópio de 1,6 de diâmetro no Brasil, e ser sócio do telescópio SOAR, instalado no Chile, com 4,1 m de diâmetro, o Brasil também é sócio de dois outros telescópios gigantescos chamados </a:t>
            </a:r>
            <a:r>
              <a:rPr lang="pt-BR" sz="1600" dirty="0" err="1">
                <a:latin typeface="Arial" pitchFamily="34" charset="0"/>
                <a:cs typeface="Arial" pitchFamily="34" charset="0"/>
              </a:rPr>
              <a:t>Gemini</a:t>
            </a:r>
            <a:r>
              <a:rPr lang="pt-BR" sz="1600" dirty="0">
                <a:latin typeface="Arial" pitchFamily="34" charset="0"/>
                <a:cs typeface="Arial" pitchFamily="34" charset="0"/>
              </a:rPr>
              <a:t> (ou Gêmeos), pois são dois telescópios idênticos, um instalado pertinho do SOAR no Chile e outro no Havaí. Estes telescópios </a:t>
            </a:r>
            <a:r>
              <a:rPr lang="pt-BR" sz="1600" dirty="0" err="1">
                <a:latin typeface="Arial" pitchFamily="34" charset="0"/>
                <a:cs typeface="Arial" pitchFamily="34" charset="0"/>
              </a:rPr>
              <a:t>Gemini</a:t>
            </a:r>
            <a:r>
              <a:rPr lang="pt-BR" sz="1600" dirty="0">
                <a:latin typeface="Arial" pitchFamily="34" charset="0"/>
                <a:cs typeface="Arial" pitchFamily="34" charset="0"/>
              </a:rPr>
              <a:t> tem diâmetros de </a:t>
            </a:r>
            <a:r>
              <a:rPr lang="pt-BR" sz="1600" u="sng" dirty="0">
                <a:latin typeface="Arial" pitchFamily="34" charset="0"/>
                <a:cs typeface="Arial" pitchFamily="34" charset="0"/>
              </a:rPr>
              <a:t>8,1 metros</a:t>
            </a:r>
            <a:r>
              <a:rPr lang="pt-BR" sz="1600" dirty="0">
                <a:latin typeface="Arial" pitchFamily="34" charset="0"/>
                <a:cs typeface="Arial" pitchFamily="34" charset="0"/>
              </a:rPr>
              <a:t>!</a:t>
            </a:r>
          </a:p>
        </p:txBody>
      </p:sp>
      <p:sp>
        <p:nvSpPr>
          <p:cNvPr id="4" name="Retângulo 3"/>
          <p:cNvSpPr/>
          <p:nvPr/>
        </p:nvSpPr>
        <p:spPr>
          <a:xfrm>
            <a:off x="118889" y="2288024"/>
            <a:ext cx="11664896" cy="1338828"/>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Perguntas 3a</a:t>
            </a:r>
            <a:r>
              <a:rPr lang="pt-BR" b="1" dirty="0">
                <a:latin typeface="Arial" pitchFamily="34" charset="0"/>
                <a:cs typeface="Arial" pitchFamily="34" charset="0"/>
              </a:rPr>
              <a:t>) (0,5 ponto) </a:t>
            </a:r>
            <a:r>
              <a:rPr lang="pt-BR" dirty="0">
                <a:latin typeface="Arial" pitchFamily="34" charset="0"/>
                <a:cs typeface="Arial" pitchFamily="34" charset="0"/>
              </a:rPr>
              <a:t>Aproximando o espelho do </a:t>
            </a:r>
            <a:r>
              <a:rPr lang="pt-BR" dirty="0" err="1">
                <a:latin typeface="Arial" pitchFamily="34" charset="0"/>
                <a:cs typeface="Arial" pitchFamily="34" charset="0"/>
              </a:rPr>
              <a:t>Gemini</a:t>
            </a:r>
            <a:r>
              <a:rPr lang="pt-BR" dirty="0">
                <a:latin typeface="Arial" pitchFamily="34" charset="0"/>
                <a:cs typeface="Arial" pitchFamily="34" charset="0"/>
              </a:rPr>
              <a:t> por um disco plano,</a:t>
            </a:r>
            <a:r>
              <a:rPr lang="pt-BR" b="1" dirty="0">
                <a:latin typeface="Arial" pitchFamily="34" charset="0"/>
                <a:cs typeface="Arial" pitchFamily="34" charset="0"/>
              </a:rPr>
              <a:t> </a:t>
            </a:r>
            <a:r>
              <a:rPr lang="pt-BR" u="sng" dirty="0">
                <a:latin typeface="Arial" pitchFamily="34" charset="0"/>
                <a:cs typeface="Arial" pitchFamily="34" charset="0"/>
              </a:rPr>
              <a:t>pergunta-se:</a:t>
            </a:r>
            <a:r>
              <a:rPr lang="pt-BR" dirty="0">
                <a:latin typeface="Arial" pitchFamily="34" charset="0"/>
                <a:cs typeface="Arial" pitchFamily="34" charset="0"/>
              </a:rPr>
              <a:t> quantas vezes a área do espelho do telescópio </a:t>
            </a:r>
            <a:r>
              <a:rPr lang="pt-BR" dirty="0" err="1">
                <a:latin typeface="Arial" pitchFamily="34" charset="0"/>
                <a:cs typeface="Arial" pitchFamily="34" charset="0"/>
              </a:rPr>
              <a:t>Gemini</a:t>
            </a:r>
            <a:r>
              <a:rPr lang="pt-BR" dirty="0">
                <a:latin typeface="Arial" pitchFamily="34" charset="0"/>
                <a:cs typeface="Arial" pitchFamily="34" charset="0"/>
              </a:rPr>
              <a:t> é maior do que a área do espelho do telescópio que está instalado no Brasil e tem 1,6 m de diâmetro?</a:t>
            </a:r>
          </a:p>
        </p:txBody>
      </p:sp>
      <p:sp>
        <p:nvSpPr>
          <p:cNvPr id="5" name="Retângulo 4"/>
          <p:cNvSpPr/>
          <p:nvPr/>
        </p:nvSpPr>
        <p:spPr>
          <a:xfrm>
            <a:off x="118889" y="3687470"/>
            <a:ext cx="11664895" cy="872034"/>
          </a:xfrm>
          <a:prstGeom prst="rect">
            <a:avLst/>
          </a:prstGeom>
        </p:spPr>
        <p:txBody>
          <a:bodyPr wrap="square">
            <a:spAutoFit/>
          </a:bodyPr>
          <a:lstStyle/>
          <a:p>
            <a:pPr algn="just">
              <a:lnSpc>
                <a:spcPct val="150000"/>
              </a:lnSpc>
            </a:pPr>
            <a:r>
              <a:rPr lang="pt-BR" dirty="0" smtClean="0">
                <a:latin typeface="Arial" pitchFamily="34" charset="0"/>
                <a:cs typeface="Arial" pitchFamily="34" charset="0"/>
              </a:rPr>
              <a:t>                        </a:t>
            </a:r>
            <a:r>
              <a:rPr lang="pt-BR" dirty="0" smtClean="0">
                <a:solidFill>
                  <a:srgbClr val="FF0000"/>
                </a:solidFill>
                <a:latin typeface="Arial" pitchFamily="34" charset="0"/>
                <a:cs typeface="Arial" pitchFamily="34" charset="0"/>
              </a:rPr>
              <a:t>Novamente </a:t>
            </a:r>
            <a:r>
              <a:rPr lang="pt-BR" dirty="0">
                <a:solidFill>
                  <a:srgbClr val="FF0000"/>
                </a:solidFill>
                <a:latin typeface="Arial" pitchFamily="34" charset="0"/>
                <a:cs typeface="Arial" pitchFamily="34" charset="0"/>
              </a:rPr>
              <a:t>temos que dividir por dois os diâmetros dos espelhos para obter os seus raios, ou seja: 4,05 m para o telescópio </a:t>
            </a:r>
            <a:r>
              <a:rPr lang="pt-BR" dirty="0" err="1">
                <a:solidFill>
                  <a:srgbClr val="FF0000"/>
                </a:solidFill>
                <a:latin typeface="Arial" pitchFamily="34" charset="0"/>
                <a:cs typeface="Arial" pitchFamily="34" charset="0"/>
              </a:rPr>
              <a:t>Gemini</a:t>
            </a:r>
            <a:r>
              <a:rPr lang="pt-BR" dirty="0">
                <a:solidFill>
                  <a:srgbClr val="FF0000"/>
                </a:solidFill>
                <a:latin typeface="Arial" pitchFamily="34" charset="0"/>
                <a:cs typeface="Arial" pitchFamily="34" charset="0"/>
              </a:rPr>
              <a:t> e 0,8 m para o telescópio que está em Minas Gerais. </a:t>
            </a:r>
          </a:p>
        </p:txBody>
      </p:sp>
      <p:sp>
        <p:nvSpPr>
          <p:cNvPr id="6" name="Retângulo 5"/>
          <p:cNvSpPr/>
          <p:nvPr/>
        </p:nvSpPr>
        <p:spPr>
          <a:xfrm>
            <a:off x="118889" y="3748390"/>
            <a:ext cx="1762021" cy="369332"/>
          </a:xfrm>
          <a:prstGeom prst="rect">
            <a:avLst/>
          </a:prstGeom>
        </p:spPr>
        <p:txBody>
          <a:bodyPr wrap="none">
            <a:spAutoFit/>
          </a:bodyPr>
          <a:lstStyle/>
          <a:p>
            <a:r>
              <a:rPr lang="pt-BR" b="1" dirty="0">
                <a:latin typeface="Arial" pitchFamily="34" charset="0"/>
                <a:cs typeface="Arial" pitchFamily="34" charset="0"/>
              </a:rPr>
              <a:t>Resposta 3a): </a:t>
            </a:r>
            <a:endParaRPr lang="pt-BR" dirty="0"/>
          </a:p>
        </p:txBody>
      </p:sp>
      <p:sp>
        <p:nvSpPr>
          <p:cNvPr id="7" name="Retângulo 6"/>
          <p:cNvSpPr/>
          <p:nvPr/>
        </p:nvSpPr>
        <p:spPr>
          <a:xfrm>
            <a:off x="118889" y="5301208"/>
            <a:ext cx="4969630" cy="369332"/>
          </a:xfrm>
          <a:prstGeom prst="rect">
            <a:avLst/>
          </a:prstGeom>
        </p:spPr>
        <p:txBody>
          <a:bodyPr wrap="none">
            <a:spAutoFit/>
          </a:bodyPr>
          <a:lstStyle/>
          <a:p>
            <a:r>
              <a:rPr lang="pt-BR" sz="1600" dirty="0">
                <a:solidFill>
                  <a:srgbClr val="FF0000"/>
                </a:solidFill>
                <a:latin typeface="Arial" pitchFamily="34" charset="0"/>
                <a:cs typeface="Arial" pitchFamily="34" charset="0"/>
              </a:rPr>
              <a:t>Pode-se aceitar qualquer resultado próximo de 25,6</a:t>
            </a:r>
            <a:r>
              <a:rPr lang="pt-BR" dirty="0">
                <a:latin typeface="Arial" pitchFamily="34" charset="0"/>
                <a:cs typeface="Arial" pitchFamily="34" charset="0"/>
              </a:rPr>
              <a:t>.</a:t>
            </a:r>
            <a:endParaRPr lang="pt-BR" dirty="0"/>
          </a:p>
        </p:txBody>
      </p:sp>
      <p:sp>
        <p:nvSpPr>
          <p:cNvPr id="8" name="Retângulo 7"/>
          <p:cNvSpPr/>
          <p:nvPr/>
        </p:nvSpPr>
        <p:spPr>
          <a:xfrm>
            <a:off x="145197" y="4797152"/>
            <a:ext cx="2598788" cy="338554"/>
          </a:xfrm>
          <a:prstGeom prst="rect">
            <a:avLst/>
          </a:prstGeom>
        </p:spPr>
        <p:txBody>
          <a:bodyPr wrap="none">
            <a:spAutoFit/>
          </a:bodyPr>
          <a:lstStyle/>
          <a:p>
            <a:r>
              <a:rPr lang="pt-BR" sz="1600" dirty="0">
                <a:solidFill>
                  <a:srgbClr val="FF0000"/>
                </a:solidFill>
                <a:latin typeface="Arial" pitchFamily="34" charset="0"/>
                <a:cs typeface="Arial" pitchFamily="34" charset="0"/>
              </a:rPr>
              <a:t>[3 x (4,05)</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 [3 x (0,8)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9" name="Retângulo 8"/>
          <p:cNvSpPr/>
          <p:nvPr/>
        </p:nvSpPr>
        <p:spPr>
          <a:xfrm>
            <a:off x="2647162" y="4797152"/>
            <a:ext cx="1239442" cy="338554"/>
          </a:xfrm>
          <a:prstGeom prst="rect">
            <a:avLst/>
          </a:prstGeom>
        </p:spPr>
        <p:txBody>
          <a:bodyPr wrap="none">
            <a:spAutoFit/>
          </a:bodyPr>
          <a:lstStyle/>
          <a:p>
            <a:r>
              <a:rPr lang="pt-BR" sz="1600" dirty="0">
                <a:solidFill>
                  <a:srgbClr val="FF0000"/>
                </a:solidFill>
                <a:latin typeface="Arial" pitchFamily="34" charset="0"/>
                <a:cs typeface="Arial" pitchFamily="34" charset="0"/>
              </a:rPr>
              <a:t>[40,5 / 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10" name="Retângulo 9"/>
          <p:cNvSpPr/>
          <p:nvPr/>
        </p:nvSpPr>
        <p:spPr>
          <a:xfrm>
            <a:off x="3791297" y="4797152"/>
            <a:ext cx="1503938" cy="338554"/>
          </a:xfrm>
          <a:prstGeom prst="rect">
            <a:avLst/>
          </a:prstGeom>
        </p:spPr>
        <p:txBody>
          <a:bodyPr wrap="none">
            <a:spAutoFit/>
          </a:bodyPr>
          <a:lstStyle/>
          <a:p>
            <a:r>
              <a:rPr lang="pt-BR" sz="1600" dirty="0">
                <a:solidFill>
                  <a:srgbClr val="FF0000"/>
                </a:solidFill>
                <a:latin typeface="Arial" pitchFamily="34" charset="0"/>
                <a:cs typeface="Arial" pitchFamily="34" charset="0"/>
              </a:rPr>
              <a:t>1620,25 / 64 =</a:t>
            </a:r>
          </a:p>
        </p:txBody>
      </p:sp>
      <p:sp>
        <p:nvSpPr>
          <p:cNvPr id="11" name="Retângulo 10"/>
          <p:cNvSpPr/>
          <p:nvPr/>
        </p:nvSpPr>
        <p:spPr>
          <a:xfrm>
            <a:off x="5195034" y="4797152"/>
            <a:ext cx="1042273"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25,6... ou</a:t>
            </a:r>
          </a:p>
        </p:txBody>
      </p:sp>
      <p:sp>
        <p:nvSpPr>
          <p:cNvPr id="12" name="Retângulo 11"/>
          <p:cNvSpPr/>
          <p:nvPr/>
        </p:nvSpPr>
        <p:spPr>
          <a:xfrm>
            <a:off x="6189916" y="4803607"/>
            <a:ext cx="2598788" cy="338554"/>
          </a:xfrm>
          <a:prstGeom prst="rect">
            <a:avLst/>
          </a:prstGeom>
        </p:spPr>
        <p:txBody>
          <a:bodyPr wrap="none">
            <a:spAutoFit/>
          </a:bodyPr>
          <a:lstStyle/>
          <a:p>
            <a:r>
              <a:rPr lang="pt-BR" sz="1600" dirty="0">
                <a:solidFill>
                  <a:srgbClr val="FF0000"/>
                </a:solidFill>
                <a:latin typeface="Arial" pitchFamily="34" charset="0"/>
                <a:cs typeface="Arial" pitchFamily="34" charset="0"/>
              </a:rPr>
              <a:t>[3 x (4,05)</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 [3 x (0,8)</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13" name="Retângulo 12"/>
          <p:cNvSpPr/>
          <p:nvPr/>
        </p:nvSpPr>
        <p:spPr>
          <a:xfrm>
            <a:off x="8615833" y="4781763"/>
            <a:ext cx="952505" cy="338554"/>
          </a:xfrm>
          <a:prstGeom prst="rect">
            <a:avLst/>
          </a:prstGeom>
        </p:spPr>
        <p:txBody>
          <a:bodyPr wrap="none">
            <a:spAutoFit/>
          </a:bodyPr>
          <a:lstStyle/>
          <a:p>
            <a:r>
              <a:rPr lang="pt-BR" sz="1600" dirty="0">
                <a:solidFill>
                  <a:srgbClr val="FF0000"/>
                </a:solidFill>
                <a:latin typeface="Arial" pitchFamily="34" charset="0"/>
                <a:cs typeface="Arial" pitchFamily="34" charset="0"/>
              </a:rPr>
              <a:t>[5,06]</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p>
        </p:txBody>
      </p:sp>
      <p:sp>
        <p:nvSpPr>
          <p:cNvPr id="14" name="Retângulo 13"/>
          <p:cNvSpPr/>
          <p:nvPr/>
        </p:nvSpPr>
        <p:spPr>
          <a:xfrm>
            <a:off x="9493308" y="4750985"/>
            <a:ext cx="583814"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25,6</a:t>
            </a:r>
          </a:p>
        </p:txBody>
      </p:sp>
      <p:sp>
        <p:nvSpPr>
          <p:cNvPr id="15" name="Retângulo 14"/>
          <p:cNvSpPr/>
          <p:nvPr/>
        </p:nvSpPr>
        <p:spPr>
          <a:xfrm>
            <a:off x="2149882" y="6093296"/>
            <a:ext cx="5601855" cy="369332"/>
          </a:xfrm>
          <a:prstGeom prst="rect">
            <a:avLst/>
          </a:prstGeom>
        </p:spPr>
        <p:txBody>
          <a:bodyPr wrap="none">
            <a:spAutoFit/>
          </a:bodyPr>
          <a:lstStyle/>
          <a:p>
            <a:r>
              <a:rPr lang="pt-BR" b="1" dirty="0">
                <a:solidFill>
                  <a:srgbClr val="FF0000"/>
                </a:solidFill>
              </a:rPr>
              <a:t>Observação: </a:t>
            </a:r>
            <a:r>
              <a:rPr lang="pt-BR" dirty="0">
                <a:solidFill>
                  <a:srgbClr val="FF0000"/>
                </a:solidFill>
              </a:rPr>
              <a:t>valem as mesmas observações da questão 2.</a:t>
            </a:r>
          </a:p>
        </p:txBody>
      </p:sp>
    </p:spTree>
    <p:extLst>
      <p:ext uri="{BB962C8B-B14F-4D97-AF65-F5344CB8AC3E}">
        <p14:creationId xmlns:p14="http://schemas.microsoft.com/office/powerpoint/2010/main" val="4290105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animEffect transition="in" filter="fade">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500" fill="hold"/>
                                        <p:tgtEl>
                                          <p:spTgt spid="9"/>
                                        </p:tgtEl>
                                        <p:attrNameLst>
                                          <p:attrName>ppt_w</p:attrName>
                                        </p:attrNameLst>
                                      </p:cBhvr>
                                      <p:tavLst>
                                        <p:tav tm="0">
                                          <p:val>
                                            <p:fltVal val="0"/>
                                          </p:val>
                                        </p:tav>
                                        <p:tav tm="100000">
                                          <p:val>
                                            <p:strVal val="#ppt_w"/>
                                          </p:val>
                                        </p:tav>
                                      </p:tavLst>
                                    </p:anim>
                                    <p:anim calcmode="lin" valueType="num">
                                      <p:cBhvr>
                                        <p:cTn id="19" dur="500" fill="hold"/>
                                        <p:tgtEl>
                                          <p:spTgt spid="9"/>
                                        </p:tgtEl>
                                        <p:attrNameLst>
                                          <p:attrName>ppt_h</p:attrName>
                                        </p:attrNameLst>
                                      </p:cBhvr>
                                      <p:tavLst>
                                        <p:tav tm="0">
                                          <p:val>
                                            <p:fltVal val="0"/>
                                          </p:val>
                                        </p:tav>
                                        <p:tav tm="100000">
                                          <p:val>
                                            <p:strVal val="#ppt_h"/>
                                          </p:val>
                                        </p:tav>
                                      </p:tavLst>
                                    </p:anim>
                                    <p:animEffect transition="in" filter="fad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ppt_w</p:attrName>
                                        </p:attrNameLst>
                                      </p:cBhvr>
                                      <p:tavLst>
                                        <p:tav tm="0">
                                          <p:val>
                                            <p:fltVal val="0"/>
                                          </p:val>
                                        </p:tav>
                                        <p:tav tm="100000">
                                          <p:val>
                                            <p:strVal val="#ppt_w"/>
                                          </p:val>
                                        </p:tav>
                                      </p:tavLst>
                                    </p:anim>
                                    <p:anim calcmode="lin" valueType="num">
                                      <p:cBhvr>
                                        <p:cTn id="26" dur="500" fill="hold"/>
                                        <p:tgtEl>
                                          <p:spTgt spid="10"/>
                                        </p:tgtEl>
                                        <p:attrNameLst>
                                          <p:attrName>ppt_h</p:attrName>
                                        </p:attrNameLst>
                                      </p:cBhvr>
                                      <p:tavLst>
                                        <p:tav tm="0">
                                          <p:val>
                                            <p:fltVal val="0"/>
                                          </p:val>
                                        </p:tav>
                                        <p:tav tm="100000">
                                          <p:val>
                                            <p:strVal val="#ppt_h"/>
                                          </p:val>
                                        </p:tav>
                                      </p:tavLst>
                                    </p:anim>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Effect transition="in" filter="fad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p:cTn id="39" dur="500" fill="hold"/>
                                        <p:tgtEl>
                                          <p:spTgt spid="12"/>
                                        </p:tgtEl>
                                        <p:attrNameLst>
                                          <p:attrName>ppt_w</p:attrName>
                                        </p:attrNameLst>
                                      </p:cBhvr>
                                      <p:tavLst>
                                        <p:tav tm="0">
                                          <p:val>
                                            <p:fltVal val="0"/>
                                          </p:val>
                                        </p:tav>
                                        <p:tav tm="100000">
                                          <p:val>
                                            <p:strVal val="#ppt_w"/>
                                          </p:val>
                                        </p:tav>
                                      </p:tavLst>
                                    </p:anim>
                                    <p:anim calcmode="lin" valueType="num">
                                      <p:cBhvr>
                                        <p:cTn id="40" dur="500" fill="hold"/>
                                        <p:tgtEl>
                                          <p:spTgt spid="12"/>
                                        </p:tgtEl>
                                        <p:attrNameLst>
                                          <p:attrName>ppt_h</p:attrName>
                                        </p:attrNameLst>
                                      </p:cBhvr>
                                      <p:tavLst>
                                        <p:tav tm="0">
                                          <p:val>
                                            <p:fltVal val="0"/>
                                          </p:val>
                                        </p:tav>
                                        <p:tav tm="100000">
                                          <p:val>
                                            <p:strVal val="#ppt_h"/>
                                          </p:val>
                                        </p:tav>
                                      </p:tavLst>
                                    </p:anim>
                                    <p:animEffect transition="in" filter="fade">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 calcmode="lin" valueType="num">
                                      <p:cBhvr>
                                        <p:cTn id="46" dur="500" fill="hold"/>
                                        <p:tgtEl>
                                          <p:spTgt spid="13"/>
                                        </p:tgtEl>
                                        <p:attrNameLst>
                                          <p:attrName>ppt_w</p:attrName>
                                        </p:attrNameLst>
                                      </p:cBhvr>
                                      <p:tavLst>
                                        <p:tav tm="0">
                                          <p:val>
                                            <p:fltVal val="0"/>
                                          </p:val>
                                        </p:tav>
                                        <p:tav tm="100000">
                                          <p:val>
                                            <p:strVal val="#ppt_w"/>
                                          </p:val>
                                        </p:tav>
                                      </p:tavLst>
                                    </p:anim>
                                    <p:anim calcmode="lin" valueType="num">
                                      <p:cBhvr>
                                        <p:cTn id="47" dur="500" fill="hold"/>
                                        <p:tgtEl>
                                          <p:spTgt spid="13"/>
                                        </p:tgtEl>
                                        <p:attrNameLst>
                                          <p:attrName>ppt_h</p:attrName>
                                        </p:attrNameLst>
                                      </p:cBhvr>
                                      <p:tavLst>
                                        <p:tav tm="0">
                                          <p:val>
                                            <p:fltVal val="0"/>
                                          </p:val>
                                        </p:tav>
                                        <p:tav tm="100000">
                                          <p:val>
                                            <p:strVal val="#ppt_h"/>
                                          </p:val>
                                        </p:tav>
                                      </p:tavLst>
                                    </p:anim>
                                    <p:animEffect transition="in" filter="fade">
                                      <p:cBhvr>
                                        <p:cTn id="48" dur="5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p:cTn id="53" dur="500" fill="hold"/>
                                        <p:tgtEl>
                                          <p:spTgt spid="14"/>
                                        </p:tgtEl>
                                        <p:attrNameLst>
                                          <p:attrName>ppt_w</p:attrName>
                                        </p:attrNameLst>
                                      </p:cBhvr>
                                      <p:tavLst>
                                        <p:tav tm="0">
                                          <p:val>
                                            <p:fltVal val="0"/>
                                          </p:val>
                                        </p:tav>
                                        <p:tav tm="100000">
                                          <p:val>
                                            <p:strVal val="#ppt_w"/>
                                          </p:val>
                                        </p:tav>
                                      </p:tavLst>
                                    </p:anim>
                                    <p:anim calcmode="lin" valueType="num">
                                      <p:cBhvr>
                                        <p:cTn id="54" dur="500" fill="hold"/>
                                        <p:tgtEl>
                                          <p:spTgt spid="14"/>
                                        </p:tgtEl>
                                        <p:attrNameLst>
                                          <p:attrName>ppt_h</p:attrName>
                                        </p:attrNameLst>
                                      </p:cBhvr>
                                      <p:tavLst>
                                        <p:tav tm="0">
                                          <p:val>
                                            <p:fltVal val="0"/>
                                          </p:val>
                                        </p:tav>
                                        <p:tav tm="100000">
                                          <p:val>
                                            <p:strVal val="#ppt_h"/>
                                          </p:val>
                                        </p:tav>
                                      </p:tavLst>
                                    </p:anim>
                                    <p:animEffect transition="in" filter="fade">
                                      <p:cBhvr>
                                        <p:cTn id="55" dur="500"/>
                                        <p:tgtEl>
                                          <p:spTgt spid="14"/>
                                        </p:tgtEl>
                                      </p:cBhvr>
                                    </p:animEffec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97207" y="116632"/>
            <a:ext cx="7510513" cy="3831818"/>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3b</a:t>
            </a:r>
            <a:r>
              <a:rPr lang="pt-BR" b="1" dirty="0">
                <a:latin typeface="Arial" pitchFamily="34" charset="0"/>
                <a:cs typeface="Arial" pitchFamily="34" charset="0"/>
              </a:rPr>
              <a:t>) (0,5 ponto) </a:t>
            </a:r>
            <a:r>
              <a:rPr lang="pt-BR" dirty="0">
                <a:latin typeface="Arial" pitchFamily="34" charset="0"/>
                <a:cs typeface="Arial" pitchFamily="34" charset="0"/>
              </a:rPr>
              <a:t>Além do telescópio SOAR e do </a:t>
            </a:r>
            <a:r>
              <a:rPr lang="pt-BR" dirty="0" err="1">
                <a:latin typeface="Arial" pitchFamily="34" charset="0"/>
                <a:cs typeface="Arial" pitchFamily="34" charset="0"/>
              </a:rPr>
              <a:t>Gemini</a:t>
            </a:r>
            <a:r>
              <a:rPr lang="pt-BR" dirty="0">
                <a:latin typeface="Arial" pitchFamily="34" charset="0"/>
                <a:cs typeface="Arial" pitchFamily="34" charset="0"/>
              </a:rPr>
              <a:t>, existem dezenas de outros telescópios de muitos países no norte dos Andes Chilenos. Isto porque o local tem muitas montanhas com 2 ou 3 mil metros acima do nível do mar e lá é um deserto, de modo que quase nunca chove, ao contrário do local onde está o Observatório do Pico dos Dias, em Minas Gerais. Ao lado está um mapa da América do Sul com os contornos dos seus países. Pinte (de qualquer cor) o norte do Chile. Viu como saber Geografia também é importante para ir bem na Olimpíada Brasileira de Astronomia e de Astronáutica ?</a:t>
            </a:r>
          </a:p>
        </p:txBody>
      </p:sp>
      <p:pic>
        <p:nvPicPr>
          <p:cNvPr id="1026" name="Picture 2" descr="americas"/>
          <p:cNvPicPr>
            <a:picLocks noChangeAspect="1" noChangeArrowheads="1"/>
          </p:cNvPicPr>
          <p:nvPr/>
        </p:nvPicPr>
        <p:blipFill>
          <a:blip r:embed="rId2" r:link="rId3">
            <a:extLst>
              <a:ext uri="{28A0092B-C50C-407E-A947-70E740481C1C}">
                <a14:useLocalDpi xmlns:a14="http://schemas.microsoft.com/office/drawing/2010/main" val="0"/>
              </a:ext>
            </a:extLst>
          </a:blip>
          <a:srcRect l="64342" t="55447"/>
          <a:stretch>
            <a:fillRect/>
          </a:stretch>
        </p:blipFill>
        <p:spPr bwMode="auto">
          <a:xfrm>
            <a:off x="7751737" y="2400180"/>
            <a:ext cx="2596005" cy="4402131"/>
          </a:xfrm>
          <a:prstGeom prst="rect">
            <a:avLst/>
          </a:prstGeom>
          <a:solidFill>
            <a:schemeClr val="bg1"/>
          </a:solidFill>
          <a:ln>
            <a:noFill/>
          </a:ln>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03288" y="4077370"/>
            <a:ext cx="485775" cy="1047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tângulo 3"/>
          <p:cNvSpPr/>
          <p:nvPr/>
        </p:nvSpPr>
        <p:spPr>
          <a:xfrm>
            <a:off x="99851" y="3985010"/>
            <a:ext cx="7507870" cy="1338828"/>
          </a:xfrm>
          <a:prstGeom prst="rect">
            <a:avLst/>
          </a:prstGeom>
        </p:spPr>
        <p:txBody>
          <a:bodyPr wrap="square">
            <a:spAutoFit/>
          </a:bodyPr>
          <a:lstStyle/>
          <a:p>
            <a:pPr algn="just">
              <a:lnSpc>
                <a:spcPct val="150000"/>
              </a:lnSpc>
            </a:pPr>
            <a:r>
              <a:rPr lang="pt-BR" dirty="0" smtClean="0">
                <a:latin typeface="Arial" pitchFamily="34" charset="0"/>
                <a:cs typeface="Arial" pitchFamily="34" charset="0"/>
              </a:rPr>
              <a:t>                          </a:t>
            </a:r>
            <a:r>
              <a:rPr lang="pt-BR" dirty="0" smtClean="0">
                <a:solidFill>
                  <a:srgbClr val="FF0000"/>
                </a:solidFill>
                <a:latin typeface="Arial" pitchFamily="34" charset="0"/>
                <a:cs typeface="Arial" pitchFamily="34" charset="0"/>
              </a:rPr>
              <a:t>Na </a:t>
            </a:r>
            <a:r>
              <a:rPr lang="pt-BR" dirty="0">
                <a:solidFill>
                  <a:srgbClr val="FF0000"/>
                </a:solidFill>
                <a:latin typeface="Arial" pitchFamily="34" charset="0"/>
                <a:cs typeface="Arial" pitchFamily="34" charset="0"/>
              </a:rPr>
              <a:t>figura ao lado está pintado de </a:t>
            </a:r>
            <a:r>
              <a:rPr lang="pt-BR" dirty="0" smtClean="0">
                <a:solidFill>
                  <a:srgbClr val="FF0000"/>
                </a:solidFill>
                <a:latin typeface="Arial" pitchFamily="34" charset="0"/>
                <a:cs typeface="Arial" pitchFamily="34" charset="0"/>
              </a:rPr>
              <a:t>vermelho </a:t>
            </a:r>
            <a:r>
              <a:rPr lang="pt-BR" dirty="0">
                <a:solidFill>
                  <a:srgbClr val="FF0000"/>
                </a:solidFill>
                <a:latin typeface="Arial" pitchFamily="34" charset="0"/>
                <a:cs typeface="Arial" pitchFamily="34" charset="0"/>
              </a:rPr>
              <a:t>a região do norte do Chile onde estão instalados o telescópio SOAR e o </a:t>
            </a:r>
            <a:r>
              <a:rPr lang="pt-BR" dirty="0" err="1">
                <a:solidFill>
                  <a:srgbClr val="FF0000"/>
                </a:solidFill>
                <a:latin typeface="Arial" pitchFamily="34" charset="0"/>
                <a:cs typeface="Arial" pitchFamily="34" charset="0"/>
              </a:rPr>
              <a:t>Gemini</a:t>
            </a:r>
            <a:r>
              <a:rPr lang="pt-BR" dirty="0">
                <a:solidFill>
                  <a:srgbClr val="FF0000"/>
                </a:solidFill>
                <a:latin typeface="Arial" pitchFamily="34" charset="0"/>
                <a:cs typeface="Arial" pitchFamily="34" charset="0"/>
              </a:rPr>
              <a:t>, além de muitos outros telescópios de outros países.</a:t>
            </a:r>
          </a:p>
        </p:txBody>
      </p:sp>
      <p:sp>
        <p:nvSpPr>
          <p:cNvPr id="5" name="Retângulo 4"/>
          <p:cNvSpPr/>
          <p:nvPr/>
        </p:nvSpPr>
        <p:spPr>
          <a:xfrm>
            <a:off x="101721" y="4063873"/>
            <a:ext cx="1710725" cy="369332"/>
          </a:xfrm>
          <a:prstGeom prst="rect">
            <a:avLst/>
          </a:prstGeom>
        </p:spPr>
        <p:txBody>
          <a:bodyPr wrap="none">
            <a:spAutoFit/>
          </a:bodyPr>
          <a:lstStyle/>
          <a:p>
            <a:r>
              <a:rPr lang="pt-BR" b="1" dirty="0">
                <a:latin typeface="Arial" pitchFamily="34" charset="0"/>
                <a:cs typeface="Arial" pitchFamily="34" charset="0"/>
              </a:rPr>
              <a:t>Resposta 3b):</a:t>
            </a:r>
            <a:endParaRPr lang="pt-BR" dirty="0"/>
          </a:p>
        </p:txBody>
      </p:sp>
    </p:spTree>
    <p:extLst>
      <p:ext uri="{BB962C8B-B14F-4D97-AF65-F5344CB8AC3E}">
        <p14:creationId xmlns:p14="http://schemas.microsoft.com/office/powerpoint/2010/main" val="332366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wipe(up)">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889" y="116632"/>
            <a:ext cx="4180065" cy="5832648"/>
          </a:xfrm>
          <a:prstGeom prst="rect">
            <a:avLst/>
          </a:prstGeom>
          <a:noFill/>
          <a:extLst>
            <a:ext uri="{909E8E84-426E-40DD-AFC4-6F175D3DCCD1}">
              <a14:hiddenFill xmlns:a14="http://schemas.microsoft.com/office/drawing/2010/main">
                <a:solidFill>
                  <a:srgbClr val="FFFFFF"/>
                </a:solidFill>
              </a14:hiddenFill>
            </a:ext>
          </a:extLst>
        </p:spPr>
      </p:pic>
      <p:sp>
        <p:nvSpPr>
          <p:cNvPr id="4" name="Retângulo 3"/>
          <p:cNvSpPr/>
          <p:nvPr/>
        </p:nvSpPr>
        <p:spPr>
          <a:xfrm>
            <a:off x="4499633" y="116632"/>
            <a:ext cx="3684152" cy="2308324"/>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4) (1 ponto) </a:t>
            </a:r>
            <a:r>
              <a:rPr lang="pt-BR" sz="1600" dirty="0">
                <a:latin typeface="Arial" pitchFamily="34" charset="0"/>
                <a:cs typeface="Arial" pitchFamily="34" charset="0"/>
              </a:rPr>
              <a:t>Para todos as escolas participantes da VII OBA (2004) enviamos, junto com os certificados, medalhas, CDs, livros, livretos, cartazes, revistas, </a:t>
            </a:r>
            <a:r>
              <a:rPr lang="pt-BR" sz="1600" dirty="0" err="1">
                <a:latin typeface="Arial" pitchFamily="34" charset="0"/>
                <a:cs typeface="Arial" pitchFamily="34" charset="0"/>
              </a:rPr>
              <a:t>etc</a:t>
            </a:r>
            <a:r>
              <a:rPr lang="pt-BR" sz="1600" dirty="0">
                <a:latin typeface="Arial" pitchFamily="34" charset="0"/>
                <a:cs typeface="Arial" pitchFamily="34" charset="0"/>
              </a:rPr>
              <a:t>, a cópia de um artigo chamado “O </a:t>
            </a:r>
            <a:r>
              <a:rPr lang="pt-BR" sz="1600" dirty="0" smtClean="0">
                <a:latin typeface="Arial" pitchFamily="34" charset="0"/>
                <a:cs typeface="Arial" pitchFamily="34" charset="0"/>
              </a:rPr>
              <a:t>problema </a:t>
            </a:r>
            <a:r>
              <a:rPr lang="pt-BR" sz="1600" dirty="0">
                <a:latin typeface="Arial" pitchFamily="34" charset="0"/>
                <a:cs typeface="Arial" pitchFamily="34" charset="0"/>
              </a:rPr>
              <a:t>do</a:t>
            </a:r>
          </a:p>
        </p:txBody>
      </p:sp>
      <p:sp>
        <p:nvSpPr>
          <p:cNvPr id="5" name="Retângulo 4"/>
          <p:cNvSpPr/>
          <p:nvPr/>
        </p:nvSpPr>
        <p:spPr>
          <a:xfrm>
            <a:off x="4511377" y="2276872"/>
            <a:ext cx="7140536" cy="3416320"/>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Ensino </a:t>
            </a:r>
            <a:r>
              <a:rPr lang="pt-BR" sz="1600" dirty="0">
                <a:latin typeface="Arial" pitchFamily="34" charset="0"/>
                <a:cs typeface="Arial" pitchFamily="34" charset="0"/>
              </a:rPr>
              <a:t>da órbita da Terra”, o qual foi publicado na Revista Física na Escola, volume 4, nº 2, páginas 12 a 16, em </a:t>
            </a:r>
            <a:r>
              <a:rPr lang="pt-BR" sz="1600" dirty="0" smtClean="0">
                <a:latin typeface="Arial" pitchFamily="34" charset="0"/>
                <a:cs typeface="Arial" pitchFamily="34" charset="0"/>
              </a:rPr>
              <a:t>2003</a:t>
            </a:r>
          </a:p>
          <a:p>
            <a:pPr algn="just">
              <a:lnSpc>
                <a:spcPct val="150000"/>
              </a:lnSpc>
            </a:pPr>
            <a:r>
              <a:rPr lang="pt-BR" sz="1600" dirty="0" smtClean="0">
                <a:latin typeface="Arial" pitchFamily="34" charset="0"/>
                <a:cs typeface="Arial" pitchFamily="34" charset="0"/>
              </a:rPr>
              <a:t>(</a:t>
            </a:r>
            <a:r>
              <a:rPr lang="pt-BR" sz="1600" dirty="0">
                <a:latin typeface="Arial" pitchFamily="34" charset="0"/>
                <a:cs typeface="Arial" pitchFamily="34" charset="0"/>
                <a:hlinkClick r:id="rId3"/>
              </a:rPr>
              <a:t>http://www.sbfisica.org.br/fne/Vol4/Num2/v4n2a06.pdf</a:t>
            </a:r>
            <a:r>
              <a:rPr lang="pt-BR" sz="1600" dirty="0">
                <a:latin typeface="Arial" pitchFamily="34" charset="0"/>
                <a:cs typeface="Arial" pitchFamily="34" charset="0"/>
              </a:rPr>
              <a:t>). A figura 4 do referido artigo está ao lado. Nela vemos 14 elipses com excentricidades (e) (ou achatamento) variando desde e = 0,0 até e = 0,999. Você sabe que as órbitas dos planetas são elípticas, certo? Esta é, aliás, a chamada 1ª Lei de Kepler. O ponto no centro de cada elipse marca o centro dela. O ponto à direita do centro é um dos focos da elipse e é a posição ocupada pelo Sol, caso algum astro gire ao redor dele com aquela órbita.</a:t>
            </a:r>
          </a:p>
        </p:txBody>
      </p:sp>
    </p:spTree>
    <p:extLst>
      <p:ext uri="{BB962C8B-B14F-4D97-AF65-F5344CB8AC3E}">
        <p14:creationId xmlns:p14="http://schemas.microsoft.com/office/powerpoint/2010/main" val="3339068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90897" y="116632"/>
            <a:ext cx="7848872" cy="2169825"/>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4a</a:t>
            </a:r>
            <a:r>
              <a:rPr lang="pt-BR" b="1" dirty="0">
                <a:latin typeface="Arial" pitchFamily="34" charset="0"/>
                <a:cs typeface="Arial" pitchFamily="34" charset="0"/>
              </a:rPr>
              <a:t>) (0,5 ponto) </a:t>
            </a:r>
            <a:r>
              <a:rPr lang="pt-BR" dirty="0">
                <a:latin typeface="Arial" pitchFamily="34" charset="0"/>
                <a:cs typeface="Arial" pitchFamily="34" charset="0"/>
              </a:rPr>
              <a:t>A órbita da Terra, apesar de elíptica, é quase circular. A órbita de Plutão é a mais excêntrica (achatada) de todos os planetas e vale e = 0,2482. Pinte (de qualquer cor) a elipse que melhor representa a órbita de Plutão e faça um X sobre a posição ocupada pelo Sol.</a:t>
            </a:r>
          </a:p>
        </p:txBody>
      </p:sp>
      <p:sp>
        <p:nvSpPr>
          <p:cNvPr id="5" name="Retângulo 4"/>
          <p:cNvSpPr/>
          <p:nvPr/>
        </p:nvSpPr>
        <p:spPr>
          <a:xfrm>
            <a:off x="190897" y="2291388"/>
            <a:ext cx="8928992" cy="1200329"/>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 O </a:t>
            </a:r>
            <a:r>
              <a:rPr lang="pt-BR" sz="1600" dirty="0">
                <a:solidFill>
                  <a:srgbClr val="FF0000"/>
                </a:solidFill>
                <a:latin typeface="Arial" pitchFamily="34" charset="0"/>
                <a:cs typeface="Arial" pitchFamily="34" charset="0"/>
              </a:rPr>
              <a:t>aluno deve ter pintado a elipse com excentricidade e = 0,2 e deve ter colocado um X sobre o ponto à direita do ponto central da elipse, conforme ilustra a figura </a:t>
            </a:r>
            <a:r>
              <a:rPr lang="pt-BR" sz="1600" dirty="0" smtClean="0">
                <a:solidFill>
                  <a:srgbClr val="FF0000"/>
                </a:solidFill>
                <a:latin typeface="Arial" pitchFamily="34" charset="0"/>
                <a:cs typeface="Arial" pitchFamily="34" charset="0"/>
              </a:rPr>
              <a:t>ao lado. </a:t>
            </a:r>
            <a:r>
              <a:rPr lang="pt-BR" sz="1600" dirty="0">
                <a:solidFill>
                  <a:srgbClr val="FF0000"/>
                </a:solidFill>
                <a:latin typeface="Arial" pitchFamily="34" charset="0"/>
                <a:cs typeface="Arial" pitchFamily="34" charset="0"/>
              </a:rPr>
              <a:t>Obs. Se o aluno escolheu a elipse com e = 0,3 ganha só metade dos pontos.</a:t>
            </a:r>
          </a:p>
        </p:txBody>
      </p:sp>
      <p:sp>
        <p:nvSpPr>
          <p:cNvPr id="6" name="Retângulo 5"/>
          <p:cNvSpPr/>
          <p:nvPr/>
        </p:nvSpPr>
        <p:spPr>
          <a:xfrm>
            <a:off x="190897" y="2358508"/>
            <a:ext cx="1529586" cy="338554"/>
          </a:xfrm>
          <a:prstGeom prst="rect">
            <a:avLst/>
          </a:prstGeom>
        </p:spPr>
        <p:txBody>
          <a:bodyPr wrap="none">
            <a:spAutoFit/>
          </a:bodyPr>
          <a:lstStyle/>
          <a:p>
            <a:r>
              <a:rPr lang="pt-BR" sz="1600" b="1" dirty="0">
                <a:latin typeface="Arial" pitchFamily="34" charset="0"/>
                <a:cs typeface="Arial" pitchFamily="34" charset="0"/>
              </a:rPr>
              <a:t>Resposta 4a):</a:t>
            </a:r>
            <a:endParaRPr lang="pt-BR" sz="1600" dirty="0"/>
          </a:p>
        </p:txBody>
      </p:sp>
      <p:grpSp>
        <p:nvGrpSpPr>
          <p:cNvPr id="15" name="Group 3"/>
          <p:cNvGrpSpPr>
            <a:grpSpLocks/>
          </p:cNvGrpSpPr>
          <p:nvPr/>
        </p:nvGrpSpPr>
        <p:grpSpPr bwMode="auto">
          <a:xfrm>
            <a:off x="9292246" y="2708920"/>
            <a:ext cx="1800200" cy="1558909"/>
            <a:chOff x="6023" y="3541"/>
            <a:chExt cx="2268" cy="2222"/>
          </a:xfrm>
          <a:solidFill>
            <a:srgbClr val="FFFF00"/>
          </a:solidFill>
        </p:grpSpPr>
        <p:sp>
          <p:nvSpPr>
            <p:cNvPr id="16" name="Oval 4"/>
            <p:cNvSpPr>
              <a:spLocks noChangeArrowheads="1"/>
            </p:cNvSpPr>
            <p:nvPr/>
          </p:nvSpPr>
          <p:spPr bwMode="auto">
            <a:xfrm>
              <a:off x="6023" y="3541"/>
              <a:ext cx="2268" cy="2222"/>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7" name="Oval 5"/>
            <p:cNvSpPr>
              <a:spLocks noChangeArrowheads="1"/>
            </p:cNvSpPr>
            <p:nvPr/>
          </p:nvSpPr>
          <p:spPr bwMode="auto">
            <a:xfrm>
              <a:off x="7124" y="4635"/>
              <a:ext cx="57" cy="57"/>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8" name="Oval 6"/>
            <p:cNvSpPr>
              <a:spLocks noChangeArrowheads="1"/>
            </p:cNvSpPr>
            <p:nvPr/>
          </p:nvSpPr>
          <p:spPr bwMode="auto">
            <a:xfrm>
              <a:off x="7339" y="4629"/>
              <a:ext cx="57" cy="57"/>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19" name="Retângulo 18"/>
          <p:cNvSpPr/>
          <p:nvPr/>
        </p:nvSpPr>
        <p:spPr>
          <a:xfrm>
            <a:off x="9799167" y="3597772"/>
            <a:ext cx="707245" cy="323165"/>
          </a:xfrm>
          <a:prstGeom prst="rect">
            <a:avLst/>
          </a:prstGeom>
        </p:spPr>
        <p:txBody>
          <a:bodyPr wrap="none">
            <a:spAutoFit/>
          </a:bodyPr>
          <a:lstStyle/>
          <a:p>
            <a:pPr lvl="0" algn="ctr" fontAlgn="base">
              <a:spcBef>
                <a:spcPct val="0"/>
              </a:spcBef>
              <a:spcAft>
                <a:spcPts val="1000"/>
              </a:spcAft>
            </a:pPr>
            <a:r>
              <a:rPr lang="pt-BR" sz="1500" dirty="0">
                <a:latin typeface="Calibri" pitchFamily="34" charset="0"/>
                <a:cs typeface="Arial" pitchFamily="34" charset="0"/>
              </a:rPr>
              <a:t>e = 0,2</a:t>
            </a:r>
            <a:endParaRPr lang="pt-BR" sz="1500" dirty="0">
              <a:latin typeface="Arial" pitchFamily="34" charset="0"/>
              <a:cs typeface="Arial" pitchFamily="34" charset="0"/>
            </a:endParaRPr>
          </a:p>
        </p:txBody>
      </p:sp>
      <p:sp>
        <p:nvSpPr>
          <p:cNvPr id="20" name="Retângulo 19"/>
          <p:cNvSpPr/>
          <p:nvPr/>
        </p:nvSpPr>
        <p:spPr>
          <a:xfrm>
            <a:off x="190897" y="3573016"/>
            <a:ext cx="8928992" cy="1754326"/>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4b</a:t>
            </a:r>
            <a:r>
              <a:rPr lang="pt-BR" b="1" dirty="0">
                <a:latin typeface="Arial" pitchFamily="34" charset="0"/>
                <a:cs typeface="Arial" pitchFamily="34" charset="0"/>
              </a:rPr>
              <a:t>) (0,5 ponto)</a:t>
            </a:r>
            <a:r>
              <a:rPr lang="pt-BR" dirty="0">
                <a:latin typeface="Arial" pitchFamily="34" charset="0"/>
                <a:cs typeface="Arial" pitchFamily="34" charset="0"/>
              </a:rPr>
              <a:t> Diferentemente dos planetas, os cometas em geral têm órbitas bastante excêntricas, ou seja achatadas. A órbita do cometa Halley, por exemplo, tem excentricidade e = 0,967. Escreva HALLEY sobre a figura que melhor representar a órbita deste cometa e faça um X sobre a posição ocupada pelo Sol</a:t>
            </a:r>
          </a:p>
        </p:txBody>
      </p:sp>
      <p:sp>
        <p:nvSpPr>
          <p:cNvPr id="21" name="Retângulo 20"/>
          <p:cNvSpPr/>
          <p:nvPr/>
        </p:nvSpPr>
        <p:spPr>
          <a:xfrm>
            <a:off x="1559049" y="5415495"/>
            <a:ext cx="7632848" cy="1200329"/>
          </a:xfrm>
          <a:prstGeom prst="rect">
            <a:avLst/>
          </a:prstGeom>
        </p:spPr>
        <p:txBody>
          <a:bodyPr wrap="square">
            <a:spAutoFit/>
          </a:bodyPr>
          <a:lstStyle/>
          <a:p>
            <a:pPr algn="just">
              <a:lnSpc>
                <a:spcPct val="150000"/>
              </a:lnSpc>
            </a:pPr>
            <a:r>
              <a:rPr lang="pt-BR" sz="1600" dirty="0" smtClean="0">
                <a:solidFill>
                  <a:srgbClr val="FF0000"/>
                </a:solidFill>
                <a:latin typeface="Arial" pitchFamily="34" charset="0"/>
                <a:cs typeface="Arial" pitchFamily="34" charset="0"/>
              </a:rPr>
              <a:t>O </a:t>
            </a:r>
            <a:r>
              <a:rPr lang="pt-BR" sz="1600" dirty="0">
                <a:solidFill>
                  <a:srgbClr val="FF0000"/>
                </a:solidFill>
                <a:latin typeface="Arial" pitchFamily="34" charset="0"/>
                <a:cs typeface="Arial" pitchFamily="34" charset="0"/>
              </a:rPr>
              <a:t>aluno deveria ter escolhido a elipse com a excentricidade e = 0,98 mas se usou a que tem a excentricidade e = 0,95 também vamos aceitar. O Sol, como sempre, está num dos focos e na figura da direita colocamos um X onde está o Sol.</a:t>
            </a:r>
          </a:p>
        </p:txBody>
      </p:sp>
      <p:sp>
        <p:nvSpPr>
          <p:cNvPr id="22" name="Retângulo 21"/>
          <p:cNvSpPr/>
          <p:nvPr/>
        </p:nvSpPr>
        <p:spPr>
          <a:xfrm>
            <a:off x="159486" y="5485753"/>
            <a:ext cx="1540806" cy="338554"/>
          </a:xfrm>
          <a:prstGeom prst="rect">
            <a:avLst/>
          </a:prstGeom>
        </p:spPr>
        <p:txBody>
          <a:bodyPr wrap="none">
            <a:spAutoFit/>
          </a:bodyPr>
          <a:lstStyle/>
          <a:p>
            <a:r>
              <a:rPr lang="pt-BR" sz="1600" b="1" dirty="0">
                <a:latin typeface="Arial" pitchFamily="34" charset="0"/>
                <a:cs typeface="Arial" pitchFamily="34" charset="0"/>
              </a:rPr>
              <a:t>Resposta 4b):</a:t>
            </a:r>
            <a:endParaRPr lang="pt-BR" sz="1600" dirty="0">
              <a:latin typeface="Arial" pitchFamily="34" charset="0"/>
              <a:cs typeface="Arial" pitchFamily="34" charset="0"/>
            </a:endParaRPr>
          </a:p>
        </p:txBody>
      </p:sp>
      <p:grpSp>
        <p:nvGrpSpPr>
          <p:cNvPr id="23" name="Group 10"/>
          <p:cNvGrpSpPr>
            <a:grpSpLocks/>
          </p:cNvGrpSpPr>
          <p:nvPr/>
        </p:nvGrpSpPr>
        <p:grpSpPr bwMode="auto">
          <a:xfrm>
            <a:off x="9292246" y="4841573"/>
            <a:ext cx="2272275" cy="1098406"/>
            <a:chOff x="8761" y="7715"/>
            <a:chExt cx="2111" cy="1224"/>
          </a:xfrm>
        </p:grpSpPr>
        <p:grpSp>
          <p:nvGrpSpPr>
            <p:cNvPr id="24" name="Group 11"/>
            <p:cNvGrpSpPr>
              <a:grpSpLocks/>
            </p:cNvGrpSpPr>
            <p:nvPr/>
          </p:nvGrpSpPr>
          <p:grpSpPr bwMode="auto">
            <a:xfrm>
              <a:off x="8761" y="8078"/>
              <a:ext cx="1997" cy="394"/>
              <a:chOff x="7511" y="8414"/>
              <a:chExt cx="2268" cy="454"/>
            </a:xfrm>
          </p:grpSpPr>
          <p:sp>
            <p:nvSpPr>
              <p:cNvPr id="26" name="Oval 12"/>
              <p:cNvSpPr>
                <a:spLocks noChangeArrowheads="1"/>
              </p:cNvSpPr>
              <p:nvPr/>
            </p:nvSpPr>
            <p:spPr bwMode="auto">
              <a:xfrm>
                <a:off x="7511" y="8414"/>
                <a:ext cx="2268" cy="45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7" name="Oval 13"/>
              <p:cNvSpPr>
                <a:spLocks noChangeArrowheads="1"/>
              </p:cNvSpPr>
              <p:nvPr/>
            </p:nvSpPr>
            <p:spPr bwMode="auto">
              <a:xfrm>
                <a:off x="8632" y="8621"/>
                <a:ext cx="57" cy="5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8" name="Oval 14"/>
              <p:cNvSpPr>
                <a:spLocks noChangeArrowheads="1"/>
              </p:cNvSpPr>
              <p:nvPr/>
            </p:nvSpPr>
            <p:spPr bwMode="auto">
              <a:xfrm>
                <a:off x="9692" y="8618"/>
                <a:ext cx="57" cy="57"/>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25" name="Text Box 15"/>
            <p:cNvSpPr txBox="1">
              <a:spLocks noChangeArrowheads="1"/>
            </p:cNvSpPr>
            <p:nvPr/>
          </p:nvSpPr>
          <p:spPr bwMode="auto">
            <a:xfrm>
              <a:off x="9125" y="8468"/>
              <a:ext cx="1275" cy="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200" b="1" i="0" u="none" strike="noStrike" cap="none" normalizeH="0" baseline="0" dirty="0" smtClean="0">
                  <a:ln>
                    <a:noFill/>
                  </a:ln>
                  <a:solidFill>
                    <a:schemeClr val="tx1"/>
                  </a:solidFill>
                  <a:effectLst/>
                  <a:latin typeface="Times New Roman" pitchFamily="18" charset="0"/>
                  <a:cs typeface="Arial" pitchFamily="34" charset="0"/>
                </a:rPr>
                <a:t>         e = 0,98</a:t>
              </a:r>
              <a:endParaRPr kumimoji="0" lang="pt-BR"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9" name="Retângulo 28"/>
          <p:cNvSpPr/>
          <p:nvPr/>
        </p:nvSpPr>
        <p:spPr>
          <a:xfrm>
            <a:off x="10025050" y="4828772"/>
            <a:ext cx="713337" cy="338554"/>
          </a:xfrm>
          <a:prstGeom prst="rect">
            <a:avLst/>
          </a:prstGeom>
        </p:spPr>
        <p:txBody>
          <a:bodyPr wrap="none">
            <a:spAutoFit/>
          </a:bodyPr>
          <a:lstStyle/>
          <a:p>
            <a:r>
              <a:rPr lang="pt-BR" sz="1600" b="1" dirty="0">
                <a:solidFill>
                  <a:srgbClr val="FF0000"/>
                </a:solidFill>
              </a:rPr>
              <a:t>Halley</a:t>
            </a:r>
            <a:endParaRPr lang="pt-BR" sz="1600" dirty="0">
              <a:solidFill>
                <a:srgbClr val="FF0000"/>
              </a:solidFill>
            </a:endParaRPr>
          </a:p>
        </p:txBody>
      </p:sp>
      <p:sp>
        <p:nvSpPr>
          <p:cNvPr id="30" name="Line 9"/>
          <p:cNvSpPr>
            <a:spLocks noChangeShapeType="1"/>
          </p:cNvSpPr>
          <p:nvPr/>
        </p:nvSpPr>
        <p:spPr bwMode="auto">
          <a:xfrm flipV="1">
            <a:off x="11278119" y="5251093"/>
            <a:ext cx="255111" cy="229061"/>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31" name="Line 8"/>
          <p:cNvSpPr>
            <a:spLocks noChangeShapeType="1"/>
          </p:cNvSpPr>
          <p:nvPr/>
        </p:nvSpPr>
        <p:spPr bwMode="auto">
          <a:xfrm>
            <a:off x="11296167" y="5288247"/>
            <a:ext cx="255111" cy="229061"/>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cxnSp>
        <p:nvCxnSpPr>
          <p:cNvPr id="7" name="Conector reto 6"/>
          <p:cNvCxnSpPr/>
          <p:nvPr/>
        </p:nvCxnSpPr>
        <p:spPr>
          <a:xfrm>
            <a:off x="10261223" y="3380291"/>
            <a:ext cx="245189" cy="3115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ector reto 34"/>
          <p:cNvCxnSpPr/>
          <p:nvPr/>
        </p:nvCxnSpPr>
        <p:spPr>
          <a:xfrm flipV="1">
            <a:off x="10236832" y="3372707"/>
            <a:ext cx="245189" cy="2874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9199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heel(1)">
                                      <p:cBhvr>
                                        <p:cTn id="7" dur="2000"/>
                                        <p:tgtEl>
                                          <p:spTgt spid="15"/>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heel(1)">
                                      <p:cBhvr>
                                        <p:cTn id="10" dur="2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barn(inVertical)">
                                      <p:cBhvr>
                                        <p:cTn id="15" dur="500"/>
                                        <p:tgtEl>
                                          <p:spTgt spid="35"/>
                                        </p:tgtEl>
                                      </p:cBhvr>
                                    </p:animEffect>
                                  </p:childTnLst>
                                </p:cTn>
                              </p:par>
                              <p:par>
                                <p:cTn id="16" presetID="16" presetClass="entr" presetSubtype="21"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1000"/>
                                        <p:tgtEl>
                                          <p:spTgt spid="23"/>
                                        </p:tgtEl>
                                      </p:cBhvr>
                                    </p:animEffect>
                                    <p:anim calcmode="lin" valueType="num">
                                      <p:cBhvr>
                                        <p:cTn id="29" dur="1000" fill="hold"/>
                                        <p:tgtEl>
                                          <p:spTgt spid="23"/>
                                        </p:tgtEl>
                                        <p:attrNameLst>
                                          <p:attrName>ppt_x</p:attrName>
                                        </p:attrNameLst>
                                      </p:cBhvr>
                                      <p:tavLst>
                                        <p:tav tm="0">
                                          <p:val>
                                            <p:strVal val="#ppt_x"/>
                                          </p:val>
                                        </p:tav>
                                        <p:tav tm="100000">
                                          <p:val>
                                            <p:strVal val="#ppt_x"/>
                                          </p:val>
                                        </p:tav>
                                      </p:tavLst>
                                    </p:anim>
                                    <p:anim calcmode="lin" valueType="num">
                                      <p:cBhvr>
                                        <p:cTn id="30" dur="1000" fill="hold"/>
                                        <p:tgtEl>
                                          <p:spTgt spid="23"/>
                                        </p:tgtEl>
                                        <p:attrNameLst>
                                          <p:attrName>ppt_y</p:attrName>
                                        </p:attrNameLst>
                                      </p:cBhvr>
                                      <p:tavLst>
                                        <p:tav tm="0">
                                          <p:val>
                                            <p:strVal val="#ppt_y-.1"/>
                                          </p:val>
                                        </p:tav>
                                        <p:tav tm="100000">
                                          <p:val>
                                            <p:strVal val="#ppt_y"/>
                                          </p:val>
                                        </p:tav>
                                      </p:tavLst>
                                    </p:anim>
                                  </p:childTnLst>
                                </p:cTn>
                              </p:par>
                              <p:par>
                                <p:cTn id="31" presetID="47" presetClass="entr" presetSubtype="0" fill="hold" grpId="0" nodeType="with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fade">
                                      <p:cBhvr>
                                        <p:cTn id="33" dur="1000"/>
                                        <p:tgtEl>
                                          <p:spTgt spid="29"/>
                                        </p:tgtEl>
                                      </p:cBhvr>
                                    </p:animEffect>
                                    <p:anim calcmode="lin" valueType="num">
                                      <p:cBhvr>
                                        <p:cTn id="34" dur="1000" fill="hold"/>
                                        <p:tgtEl>
                                          <p:spTgt spid="29"/>
                                        </p:tgtEl>
                                        <p:attrNameLst>
                                          <p:attrName>ppt_x</p:attrName>
                                        </p:attrNameLst>
                                      </p:cBhvr>
                                      <p:tavLst>
                                        <p:tav tm="0">
                                          <p:val>
                                            <p:strVal val="#ppt_x"/>
                                          </p:val>
                                        </p:tav>
                                        <p:tav tm="100000">
                                          <p:val>
                                            <p:strVal val="#ppt_x"/>
                                          </p:val>
                                        </p:tav>
                                      </p:tavLst>
                                    </p:anim>
                                    <p:anim calcmode="lin" valueType="num">
                                      <p:cBhvr>
                                        <p:cTn id="35"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barn(inVertical)">
                                      <p:cBhvr>
                                        <p:cTn id="40" dur="500"/>
                                        <p:tgtEl>
                                          <p:spTgt spid="31"/>
                                        </p:tgtEl>
                                      </p:cBhvr>
                                    </p:animEffect>
                                  </p:childTnLst>
                                </p:cTn>
                              </p:par>
                              <p:par>
                                <p:cTn id="41" presetID="16" presetClass="entr" presetSubtype="21"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barn(inVertical)">
                                      <p:cBhvr>
                                        <p:cTn id="43" dur="500"/>
                                        <p:tgtEl>
                                          <p:spTgt spid="30"/>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barn(inVertical)">
                                      <p:cBhvr>
                                        <p:cTn id="4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9" grpId="0"/>
      <p:bldP spid="21" grpId="0"/>
      <p:bldP spid="29" grpId="0"/>
      <p:bldP spid="30" grpId="0" animBg="1"/>
      <p:bldP spid="3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6632"/>
            <a:ext cx="7848872" cy="2308324"/>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5) (1 ponto) </a:t>
            </a:r>
            <a:r>
              <a:rPr lang="pt-BR" sz="1600" dirty="0">
                <a:latin typeface="Arial" pitchFamily="34" charset="0"/>
                <a:cs typeface="Arial" pitchFamily="34" charset="0"/>
              </a:rPr>
              <a:t>Sobre o globo terrestre são colocadas algumas linhas imaginárias, como por exemplo: Círculo Polar Ártico, Trópico de Câncer, Equador terrestre, Trópico de Capricórnio e Círculo Polar Antártico. Pois bem, na Rodovia dos Trabalhadores, no Estado de São Paulo, tem uma placa que diz: “Aqui passa o Trópico de Capricórnio”. Claro que </a:t>
            </a:r>
            <a:r>
              <a:rPr lang="pt-BR" sz="1600" dirty="0" smtClean="0">
                <a:latin typeface="Arial" pitchFamily="34" charset="0"/>
                <a:cs typeface="Arial" pitchFamily="34" charset="0"/>
              </a:rPr>
              <a:t>ele </a:t>
            </a:r>
            <a:r>
              <a:rPr lang="pt-BR" sz="1600" dirty="0">
                <a:latin typeface="Arial" pitchFamily="34" charset="0"/>
                <a:cs typeface="Arial" pitchFamily="34" charset="0"/>
              </a:rPr>
              <a:t>passa ali e em todos os pontos da Terra que estão à mesma latitude, ou seja</a:t>
            </a:r>
            <a:r>
              <a:rPr lang="pt-BR" sz="1600" dirty="0" smtClean="0">
                <a:latin typeface="Arial" pitchFamily="34" charset="0"/>
                <a:cs typeface="Arial" pitchFamily="34" charset="0"/>
              </a:rPr>
              <a:t>,</a:t>
            </a:r>
            <a:r>
              <a:rPr lang="pt-BR" sz="1600" dirty="0">
                <a:latin typeface="Arial" pitchFamily="34" charset="0"/>
                <a:cs typeface="Arial" pitchFamily="34" charset="0"/>
              </a:rPr>
              <a:t> à mesma distância angular do equador</a:t>
            </a:r>
            <a:r>
              <a:rPr lang="pt-BR" sz="1600" dirty="0" smtClean="0">
                <a:latin typeface="Arial" pitchFamily="34" charset="0"/>
                <a:cs typeface="Arial" pitchFamily="34" charset="0"/>
              </a:rPr>
              <a:t>.</a:t>
            </a:r>
            <a:r>
              <a:rPr lang="pt-BR" sz="1600" dirty="0">
                <a:latin typeface="Arial" pitchFamily="34" charset="0"/>
                <a:cs typeface="Arial" pitchFamily="34" charset="0"/>
              </a:rPr>
              <a:t> Na verdade</a:t>
            </a:r>
          </a:p>
        </p:txBody>
      </p:sp>
      <p:sp>
        <p:nvSpPr>
          <p:cNvPr id="4" name="Retângulo 3"/>
          <p:cNvSpPr/>
          <p:nvPr/>
        </p:nvSpPr>
        <p:spPr>
          <a:xfrm>
            <a:off x="210488" y="3070283"/>
            <a:ext cx="11429681" cy="1569660"/>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5a</a:t>
            </a:r>
            <a:r>
              <a:rPr lang="pt-BR" sz="1600" b="1" dirty="0">
                <a:latin typeface="Arial" pitchFamily="34" charset="0"/>
                <a:cs typeface="Arial" pitchFamily="34" charset="0"/>
              </a:rPr>
              <a:t>) (0,5 ponto) </a:t>
            </a:r>
            <a:r>
              <a:rPr lang="pt-BR" sz="1600" dirty="0">
                <a:latin typeface="Arial" pitchFamily="34" charset="0"/>
                <a:cs typeface="Arial" pitchFamily="34" charset="0"/>
              </a:rPr>
              <a:t>Veja a coincidência: num certo dia eu estava dirigindo pela Rodovia dos Trabalhadores e quando passei pela dita placa vi que </a:t>
            </a:r>
            <a:r>
              <a:rPr lang="pt-BR" sz="1600" u="sng" dirty="0">
                <a:latin typeface="Arial" pitchFamily="34" charset="0"/>
                <a:cs typeface="Arial" pitchFamily="34" charset="0"/>
              </a:rPr>
              <a:t>ela não tinha nenhuma sombra!</a:t>
            </a:r>
            <a:r>
              <a:rPr lang="pt-BR" sz="1600" dirty="0">
                <a:latin typeface="Arial" pitchFamily="34" charset="0"/>
                <a:cs typeface="Arial" pitchFamily="34" charset="0"/>
              </a:rPr>
              <a:t> E era um dia ensolarado! Qual era a hora solar verdadeira quando eu passei pela placa “Aqui passa o Trópico de Capricórnio”? Que ângulo o Sol fazia com o </a:t>
            </a:r>
            <a:r>
              <a:rPr lang="pt-BR" sz="1600" u="sng" dirty="0">
                <a:latin typeface="Arial" pitchFamily="34" charset="0"/>
                <a:cs typeface="Arial" pitchFamily="34" charset="0"/>
              </a:rPr>
              <a:t>horizonte</a:t>
            </a:r>
            <a:r>
              <a:rPr lang="pt-BR" sz="1600" dirty="0">
                <a:latin typeface="Arial" pitchFamily="34" charset="0"/>
                <a:cs typeface="Arial" pitchFamily="34" charset="0"/>
              </a:rPr>
              <a:t> naquele instante?</a:t>
            </a:r>
            <a:r>
              <a:rPr lang="pt-BR" sz="1600" b="1" dirty="0">
                <a:latin typeface="Arial" pitchFamily="34" charset="0"/>
                <a:cs typeface="Arial" pitchFamily="34" charset="0"/>
              </a:rPr>
              <a:t> (0,25 ponto cada resposta correta).</a:t>
            </a:r>
            <a:endParaRPr lang="pt-BR" sz="1600" dirty="0">
              <a:latin typeface="Arial" pitchFamily="34" charset="0"/>
              <a:cs typeface="Arial" pitchFamily="34" charset="0"/>
            </a:endParaRPr>
          </a:p>
        </p:txBody>
      </p:sp>
      <p:sp>
        <p:nvSpPr>
          <p:cNvPr id="5" name="Retângulo 4"/>
          <p:cNvSpPr/>
          <p:nvPr/>
        </p:nvSpPr>
        <p:spPr>
          <a:xfrm>
            <a:off x="1631057" y="4610224"/>
            <a:ext cx="6336704" cy="338554"/>
          </a:xfrm>
          <a:prstGeom prst="rect">
            <a:avLst/>
          </a:prstGeom>
        </p:spPr>
        <p:txBody>
          <a:bodyPr wrap="square">
            <a:spAutoFit/>
          </a:bodyPr>
          <a:lstStyle/>
          <a:p>
            <a:r>
              <a:rPr lang="pt-BR" sz="1600" dirty="0" smtClean="0">
                <a:solidFill>
                  <a:srgbClr val="FF0000"/>
                </a:solidFill>
                <a:latin typeface="Arial" pitchFamily="34" charset="0"/>
                <a:cs typeface="Arial" pitchFamily="34" charset="0"/>
              </a:rPr>
              <a:t>Hora </a:t>
            </a:r>
            <a:r>
              <a:rPr lang="pt-BR" sz="1600" dirty="0">
                <a:solidFill>
                  <a:srgbClr val="FF0000"/>
                </a:solidFill>
                <a:latin typeface="Arial" pitchFamily="34" charset="0"/>
                <a:cs typeface="Arial" pitchFamily="34" charset="0"/>
              </a:rPr>
              <a:t>solar verdadeira: 12 horas. Ângulo com o horizonte:  90 graus.</a:t>
            </a:r>
          </a:p>
        </p:txBody>
      </p:sp>
      <p:sp>
        <p:nvSpPr>
          <p:cNvPr id="6" name="Retângulo 5"/>
          <p:cNvSpPr/>
          <p:nvPr/>
        </p:nvSpPr>
        <p:spPr>
          <a:xfrm>
            <a:off x="210488" y="4603791"/>
            <a:ext cx="1587294" cy="338554"/>
          </a:xfrm>
          <a:prstGeom prst="rect">
            <a:avLst/>
          </a:prstGeom>
        </p:spPr>
        <p:txBody>
          <a:bodyPr wrap="none">
            <a:spAutoFit/>
          </a:bodyPr>
          <a:lstStyle/>
          <a:p>
            <a:r>
              <a:rPr lang="pt-BR" sz="1600" b="1" dirty="0">
                <a:latin typeface="Arial" pitchFamily="34" charset="0"/>
                <a:cs typeface="Arial" pitchFamily="34" charset="0"/>
              </a:rPr>
              <a:t>Resposta 5a):</a:t>
            </a:r>
            <a:r>
              <a:rPr lang="pt-BR" sz="1600" dirty="0">
                <a:latin typeface="Arial" pitchFamily="34" charset="0"/>
                <a:cs typeface="Arial" pitchFamily="34" charset="0"/>
              </a:rPr>
              <a:t> </a:t>
            </a:r>
          </a:p>
        </p:txBody>
      </p:sp>
      <p:sp>
        <p:nvSpPr>
          <p:cNvPr id="7" name="Retângulo 6"/>
          <p:cNvSpPr/>
          <p:nvPr/>
        </p:nvSpPr>
        <p:spPr>
          <a:xfrm>
            <a:off x="190897" y="2276632"/>
            <a:ext cx="11449272" cy="830997"/>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esta </a:t>
            </a:r>
            <a:r>
              <a:rPr lang="pt-BR" sz="1600" dirty="0">
                <a:latin typeface="Arial" pitchFamily="34" charset="0"/>
                <a:cs typeface="Arial" pitchFamily="34" charset="0"/>
              </a:rPr>
              <a:t>linha cruza 3 continentes e 11 países. O Brasil é tão grande que tem outra linha imaginária que passa por ele. Mas sobre ela faremos perguntas na IX OBA em 2006.</a:t>
            </a:r>
          </a:p>
        </p:txBody>
      </p:sp>
      <p:sp>
        <p:nvSpPr>
          <p:cNvPr id="8" name="Retângulo 7"/>
          <p:cNvSpPr/>
          <p:nvPr/>
        </p:nvSpPr>
        <p:spPr>
          <a:xfrm>
            <a:off x="190897" y="5053181"/>
            <a:ext cx="11449272" cy="830997"/>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Pergunta 5b) (0,5 ponto) </a:t>
            </a:r>
            <a:r>
              <a:rPr lang="pt-BR" sz="1600" dirty="0">
                <a:latin typeface="Arial" pitchFamily="34" charset="0"/>
                <a:cs typeface="Arial" pitchFamily="34" charset="0"/>
              </a:rPr>
              <a:t>Naquele dia estava ocorrendo um Solstício de Inverno ou de Verão? Afinal, em qual latitude fincaram aquela placa? </a:t>
            </a:r>
            <a:r>
              <a:rPr lang="pt-BR" sz="1600" b="1" dirty="0">
                <a:latin typeface="Arial" pitchFamily="34" charset="0"/>
                <a:cs typeface="Arial" pitchFamily="34" charset="0"/>
              </a:rPr>
              <a:t>(0,25 ponto cada resposta correta)</a:t>
            </a:r>
            <a:endParaRPr lang="pt-BR" sz="1600" dirty="0">
              <a:latin typeface="Arial" pitchFamily="34" charset="0"/>
              <a:cs typeface="Arial" pitchFamily="34" charset="0"/>
            </a:endParaRPr>
          </a:p>
        </p:txBody>
      </p:sp>
      <p:sp>
        <p:nvSpPr>
          <p:cNvPr id="9" name="Retângulo 8"/>
          <p:cNvSpPr/>
          <p:nvPr/>
        </p:nvSpPr>
        <p:spPr>
          <a:xfrm>
            <a:off x="1430844" y="5988249"/>
            <a:ext cx="1540806" cy="338554"/>
          </a:xfrm>
          <a:prstGeom prst="rect">
            <a:avLst/>
          </a:prstGeom>
        </p:spPr>
        <p:txBody>
          <a:bodyPr wrap="none">
            <a:spAutoFit/>
          </a:bodyPr>
          <a:lstStyle/>
          <a:p>
            <a:r>
              <a:rPr lang="pt-BR" sz="1600" b="1" dirty="0">
                <a:latin typeface="Arial" pitchFamily="34" charset="0"/>
                <a:cs typeface="Arial" pitchFamily="34" charset="0"/>
              </a:rPr>
              <a:t>Resposta 5b):</a:t>
            </a:r>
            <a:endParaRPr lang="pt-BR" sz="1600" dirty="0"/>
          </a:p>
        </p:txBody>
      </p:sp>
      <p:sp>
        <p:nvSpPr>
          <p:cNvPr id="10" name="Retângulo 9"/>
          <p:cNvSpPr/>
          <p:nvPr/>
        </p:nvSpPr>
        <p:spPr>
          <a:xfrm>
            <a:off x="2939871" y="5988249"/>
            <a:ext cx="7343354" cy="584775"/>
          </a:xfrm>
          <a:prstGeom prst="rect">
            <a:avLst/>
          </a:prstGeom>
        </p:spPr>
        <p:txBody>
          <a:bodyPr wrap="square">
            <a:spAutoFit/>
          </a:bodyPr>
          <a:lstStyle/>
          <a:p>
            <a:pPr algn="just"/>
            <a:r>
              <a:rPr lang="pt-BR" sz="1600" dirty="0">
                <a:solidFill>
                  <a:srgbClr val="FF0000"/>
                </a:solidFill>
                <a:latin typeface="Arial" pitchFamily="34" charset="0"/>
                <a:cs typeface="Arial" pitchFamily="34" charset="0"/>
              </a:rPr>
              <a:t>Solstício de verão. Latitude:  aproximadamente 23 graus Sul ou -23 graus ou só 23 graus.</a:t>
            </a:r>
            <a:endParaRPr lang="pt-BR" sz="1600" dirty="0"/>
          </a:p>
        </p:txBody>
      </p:sp>
    </p:spTree>
    <p:extLst>
      <p:ext uri="{BB962C8B-B14F-4D97-AF65-F5344CB8AC3E}">
        <p14:creationId xmlns:p14="http://schemas.microsoft.com/office/powerpoint/2010/main" val="3445908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theme/theme1.xml><?xml version="1.0" encoding="utf-8"?>
<a:theme xmlns:a="http://schemas.openxmlformats.org/drawingml/2006/main" name="Tema do Office">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1335</TotalTime>
  <Words>3873</Words>
  <Application>Microsoft Office PowerPoint</Application>
  <PresentationFormat>Personalizar</PresentationFormat>
  <Paragraphs>173</Paragraphs>
  <Slides>26</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26</vt:i4>
      </vt:variant>
    </vt:vector>
  </HeadingPairs>
  <TitlesOfParts>
    <vt:vector size="32" baseType="lpstr">
      <vt:lpstr>Arial</vt:lpstr>
      <vt:lpstr>Calibri</vt:lpstr>
      <vt:lpstr>Monotype Sorts</vt:lpstr>
      <vt:lpstr>Symbol</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GABARITO COMENTADO  DA PROVA  OBA 2005 - NÍVEL 1</dc:title>
  <dc:creator>OBA</dc:creator>
  <cp:lastModifiedBy>DVM Informatica</cp:lastModifiedBy>
  <cp:revision>48</cp:revision>
  <dcterms:created xsi:type="dcterms:W3CDTF">2020-08-31T15:54:38Z</dcterms:created>
  <dcterms:modified xsi:type="dcterms:W3CDTF">2020-09-11T00:21:08Z</dcterms:modified>
</cp:coreProperties>
</file>