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62"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3" r:id="rId60"/>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DEB"/>
    <a:srgbClr val="CADCD8"/>
    <a:srgbClr val="B0CAC4"/>
    <a:srgbClr val="C0B892"/>
    <a:srgbClr val="AEA472"/>
    <a:srgbClr val="A6C3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87" y="67"/>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45AFF-EAB5-4964-AC79-CA26C7DBB5A9}" type="datetimeFigureOut">
              <a:rPr lang="pt-BR" smtClean="0"/>
              <a:t>07/09/2020</a:t>
            </a:fld>
            <a:endParaRPr lang="pt-BR"/>
          </a:p>
        </p:txBody>
      </p:sp>
      <p:sp>
        <p:nvSpPr>
          <p:cNvPr id="4" name="Espaço Reservado para Imagem de Slide 3"/>
          <p:cNvSpPr>
            <a:spLocks noGrp="1" noRot="1" noChangeAspect="1"/>
          </p:cNvSpPr>
          <p:nvPr>
            <p:ph type="sldImg" idx="2"/>
          </p:nvPr>
        </p:nvSpPr>
        <p:spPr>
          <a:xfrm>
            <a:off x="454025" y="685800"/>
            <a:ext cx="594995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92CE3-547A-42E9-9055-17F7442EF016}" type="slidenum">
              <a:rPr lang="pt-BR" smtClean="0"/>
              <a:t>‹nº›</a:t>
            </a:fld>
            <a:endParaRPr lang="pt-BR"/>
          </a:p>
        </p:txBody>
      </p:sp>
    </p:spTree>
    <p:extLst>
      <p:ext uri="{BB962C8B-B14F-4D97-AF65-F5344CB8AC3E}">
        <p14:creationId xmlns:p14="http://schemas.microsoft.com/office/powerpoint/2010/main" val="363152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a:t>
            </a:fld>
            <a:endParaRPr lang="pt-BR"/>
          </a:p>
        </p:txBody>
      </p:sp>
    </p:spTree>
    <p:extLst>
      <p:ext uri="{BB962C8B-B14F-4D97-AF65-F5344CB8AC3E}">
        <p14:creationId xmlns:p14="http://schemas.microsoft.com/office/powerpoint/2010/main" val="201606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11</a:t>
            </a:fld>
            <a:endParaRPr lang="pt-BR"/>
          </a:p>
        </p:txBody>
      </p:sp>
    </p:spTree>
    <p:extLst>
      <p:ext uri="{BB962C8B-B14F-4D97-AF65-F5344CB8AC3E}">
        <p14:creationId xmlns:p14="http://schemas.microsoft.com/office/powerpoint/2010/main" val="126646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12</a:t>
            </a:fld>
            <a:endParaRPr lang="pt-BR"/>
          </a:p>
        </p:txBody>
      </p:sp>
    </p:spTree>
    <p:extLst>
      <p:ext uri="{BB962C8B-B14F-4D97-AF65-F5344CB8AC3E}">
        <p14:creationId xmlns:p14="http://schemas.microsoft.com/office/powerpoint/2010/main" val="2322571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13</a:t>
            </a:fld>
            <a:endParaRPr lang="pt-BR"/>
          </a:p>
        </p:txBody>
      </p:sp>
    </p:spTree>
    <p:extLst>
      <p:ext uri="{BB962C8B-B14F-4D97-AF65-F5344CB8AC3E}">
        <p14:creationId xmlns:p14="http://schemas.microsoft.com/office/powerpoint/2010/main" val="229636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14</a:t>
            </a:fld>
            <a:endParaRPr lang="pt-BR"/>
          </a:p>
        </p:txBody>
      </p:sp>
    </p:spTree>
    <p:extLst>
      <p:ext uri="{BB962C8B-B14F-4D97-AF65-F5344CB8AC3E}">
        <p14:creationId xmlns:p14="http://schemas.microsoft.com/office/powerpoint/2010/main" val="57282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15</a:t>
            </a:fld>
            <a:endParaRPr lang="pt-BR"/>
          </a:p>
        </p:txBody>
      </p:sp>
    </p:spTree>
    <p:extLst>
      <p:ext uri="{BB962C8B-B14F-4D97-AF65-F5344CB8AC3E}">
        <p14:creationId xmlns:p14="http://schemas.microsoft.com/office/powerpoint/2010/main" val="329030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16</a:t>
            </a:fld>
            <a:endParaRPr lang="pt-BR"/>
          </a:p>
        </p:txBody>
      </p:sp>
    </p:spTree>
    <p:extLst>
      <p:ext uri="{BB962C8B-B14F-4D97-AF65-F5344CB8AC3E}">
        <p14:creationId xmlns:p14="http://schemas.microsoft.com/office/powerpoint/2010/main" val="80484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17</a:t>
            </a:fld>
            <a:endParaRPr lang="pt-BR"/>
          </a:p>
        </p:txBody>
      </p:sp>
    </p:spTree>
    <p:extLst>
      <p:ext uri="{BB962C8B-B14F-4D97-AF65-F5344CB8AC3E}">
        <p14:creationId xmlns:p14="http://schemas.microsoft.com/office/powerpoint/2010/main" val="338068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18</a:t>
            </a:fld>
            <a:endParaRPr lang="pt-BR"/>
          </a:p>
        </p:txBody>
      </p:sp>
    </p:spTree>
    <p:extLst>
      <p:ext uri="{BB962C8B-B14F-4D97-AF65-F5344CB8AC3E}">
        <p14:creationId xmlns:p14="http://schemas.microsoft.com/office/powerpoint/2010/main" val="116311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19</a:t>
            </a:fld>
            <a:endParaRPr lang="pt-BR"/>
          </a:p>
        </p:txBody>
      </p:sp>
    </p:spTree>
    <p:extLst>
      <p:ext uri="{BB962C8B-B14F-4D97-AF65-F5344CB8AC3E}">
        <p14:creationId xmlns:p14="http://schemas.microsoft.com/office/powerpoint/2010/main" val="20052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20</a:t>
            </a:fld>
            <a:endParaRPr lang="pt-BR"/>
          </a:p>
        </p:txBody>
      </p:sp>
    </p:spTree>
    <p:extLst>
      <p:ext uri="{BB962C8B-B14F-4D97-AF65-F5344CB8AC3E}">
        <p14:creationId xmlns:p14="http://schemas.microsoft.com/office/powerpoint/2010/main" val="235268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a:t>
            </a:fld>
            <a:endParaRPr lang="pt-BR"/>
          </a:p>
        </p:txBody>
      </p:sp>
    </p:spTree>
    <p:extLst>
      <p:ext uri="{BB962C8B-B14F-4D97-AF65-F5344CB8AC3E}">
        <p14:creationId xmlns:p14="http://schemas.microsoft.com/office/powerpoint/2010/main" val="1613891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21</a:t>
            </a:fld>
            <a:endParaRPr lang="pt-BR"/>
          </a:p>
        </p:txBody>
      </p:sp>
    </p:spTree>
    <p:extLst>
      <p:ext uri="{BB962C8B-B14F-4D97-AF65-F5344CB8AC3E}">
        <p14:creationId xmlns:p14="http://schemas.microsoft.com/office/powerpoint/2010/main" val="1553651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22</a:t>
            </a:fld>
            <a:endParaRPr lang="pt-BR"/>
          </a:p>
        </p:txBody>
      </p:sp>
    </p:spTree>
    <p:extLst>
      <p:ext uri="{BB962C8B-B14F-4D97-AF65-F5344CB8AC3E}">
        <p14:creationId xmlns:p14="http://schemas.microsoft.com/office/powerpoint/2010/main" val="111851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23</a:t>
            </a:fld>
            <a:endParaRPr lang="pt-BR"/>
          </a:p>
        </p:txBody>
      </p:sp>
    </p:spTree>
    <p:extLst>
      <p:ext uri="{BB962C8B-B14F-4D97-AF65-F5344CB8AC3E}">
        <p14:creationId xmlns:p14="http://schemas.microsoft.com/office/powerpoint/2010/main" val="1746165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24</a:t>
            </a:fld>
            <a:endParaRPr lang="pt-BR"/>
          </a:p>
        </p:txBody>
      </p:sp>
    </p:spTree>
    <p:extLst>
      <p:ext uri="{BB962C8B-B14F-4D97-AF65-F5344CB8AC3E}">
        <p14:creationId xmlns:p14="http://schemas.microsoft.com/office/powerpoint/2010/main" val="2534915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25</a:t>
            </a:fld>
            <a:endParaRPr lang="pt-BR"/>
          </a:p>
        </p:txBody>
      </p:sp>
    </p:spTree>
    <p:extLst>
      <p:ext uri="{BB962C8B-B14F-4D97-AF65-F5344CB8AC3E}">
        <p14:creationId xmlns:p14="http://schemas.microsoft.com/office/powerpoint/2010/main" val="1352793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26</a:t>
            </a:fld>
            <a:endParaRPr lang="pt-BR"/>
          </a:p>
        </p:txBody>
      </p:sp>
    </p:spTree>
    <p:extLst>
      <p:ext uri="{BB962C8B-B14F-4D97-AF65-F5344CB8AC3E}">
        <p14:creationId xmlns:p14="http://schemas.microsoft.com/office/powerpoint/2010/main" val="36914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27</a:t>
            </a:fld>
            <a:endParaRPr lang="pt-BR"/>
          </a:p>
        </p:txBody>
      </p:sp>
    </p:spTree>
    <p:extLst>
      <p:ext uri="{BB962C8B-B14F-4D97-AF65-F5344CB8AC3E}">
        <p14:creationId xmlns:p14="http://schemas.microsoft.com/office/powerpoint/2010/main" val="549252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28</a:t>
            </a:fld>
            <a:endParaRPr lang="pt-BR"/>
          </a:p>
        </p:txBody>
      </p:sp>
    </p:spTree>
    <p:extLst>
      <p:ext uri="{BB962C8B-B14F-4D97-AF65-F5344CB8AC3E}">
        <p14:creationId xmlns:p14="http://schemas.microsoft.com/office/powerpoint/2010/main" val="62043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29</a:t>
            </a:fld>
            <a:endParaRPr lang="pt-BR"/>
          </a:p>
        </p:txBody>
      </p:sp>
    </p:spTree>
    <p:extLst>
      <p:ext uri="{BB962C8B-B14F-4D97-AF65-F5344CB8AC3E}">
        <p14:creationId xmlns:p14="http://schemas.microsoft.com/office/powerpoint/2010/main" val="4177496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30</a:t>
            </a:fld>
            <a:endParaRPr lang="pt-BR"/>
          </a:p>
        </p:txBody>
      </p:sp>
    </p:spTree>
    <p:extLst>
      <p:ext uri="{BB962C8B-B14F-4D97-AF65-F5344CB8AC3E}">
        <p14:creationId xmlns:p14="http://schemas.microsoft.com/office/powerpoint/2010/main" val="19611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a:t>
            </a:fld>
            <a:endParaRPr lang="pt-BR"/>
          </a:p>
        </p:txBody>
      </p:sp>
    </p:spTree>
    <p:extLst>
      <p:ext uri="{BB962C8B-B14F-4D97-AF65-F5344CB8AC3E}">
        <p14:creationId xmlns:p14="http://schemas.microsoft.com/office/powerpoint/2010/main" val="2269256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31</a:t>
            </a:fld>
            <a:endParaRPr lang="pt-BR"/>
          </a:p>
        </p:txBody>
      </p:sp>
    </p:spTree>
    <p:extLst>
      <p:ext uri="{BB962C8B-B14F-4D97-AF65-F5344CB8AC3E}">
        <p14:creationId xmlns:p14="http://schemas.microsoft.com/office/powerpoint/2010/main" val="3374131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32</a:t>
            </a:fld>
            <a:endParaRPr lang="pt-BR"/>
          </a:p>
        </p:txBody>
      </p:sp>
    </p:spTree>
    <p:extLst>
      <p:ext uri="{BB962C8B-B14F-4D97-AF65-F5344CB8AC3E}">
        <p14:creationId xmlns:p14="http://schemas.microsoft.com/office/powerpoint/2010/main" val="4043885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33</a:t>
            </a:fld>
            <a:endParaRPr lang="pt-BR"/>
          </a:p>
        </p:txBody>
      </p:sp>
    </p:spTree>
    <p:extLst>
      <p:ext uri="{BB962C8B-B14F-4D97-AF65-F5344CB8AC3E}">
        <p14:creationId xmlns:p14="http://schemas.microsoft.com/office/powerpoint/2010/main" val="3196824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34</a:t>
            </a:fld>
            <a:endParaRPr lang="pt-BR"/>
          </a:p>
        </p:txBody>
      </p:sp>
    </p:spTree>
    <p:extLst>
      <p:ext uri="{BB962C8B-B14F-4D97-AF65-F5344CB8AC3E}">
        <p14:creationId xmlns:p14="http://schemas.microsoft.com/office/powerpoint/2010/main" val="25495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35</a:t>
            </a:fld>
            <a:endParaRPr lang="pt-BR"/>
          </a:p>
        </p:txBody>
      </p:sp>
    </p:spTree>
    <p:extLst>
      <p:ext uri="{BB962C8B-B14F-4D97-AF65-F5344CB8AC3E}">
        <p14:creationId xmlns:p14="http://schemas.microsoft.com/office/powerpoint/2010/main" val="230547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36</a:t>
            </a:fld>
            <a:endParaRPr lang="pt-BR"/>
          </a:p>
        </p:txBody>
      </p:sp>
    </p:spTree>
    <p:extLst>
      <p:ext uri="{BB962C8B-B14F-4D97-AF65-F5344CB8AC3E}">
        <p14:creationId xmlns:p14="http://schemas.microsoft.com/office/powerpoint/2010/main" val="2038333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37</a:t>
            </a:fld>
            <a:endParaRPr lang="pt-BR"/>
          </a:p>
        </p:txBody>
      </p:sp>
    </p:spTree>
    <p:extLst>
      <p:ext uri="{BB962C8B-B14F-4D97-AF65-F5344CB8AC3E}">
        <p14:creationId xmlns:p14="http://schemas.microsoft.com/office/powerpoint/2010/main" val="391476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38</a:t>
            </a:fld>
            <a:endParaRPr lang="pt-BR"/>
          </a:p>
        </p:txBody>
      </p:sp>
    </p:spTree>
    <p:extLst>
      <p:ext uri="{BB962C8B-B14F-4D97-AF65-F5344CB8AC3E}">
        <p14:creationId xmlns:p14="http://schemas.microsoft.com/office/powerpoint/2010/main" val="547707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39</a:t>
            </a:fld>
            <a:endParaRPr lang="pt-BR"/>
          </a:p>
        </p:txBody>
      </p:sp>
    </p:spTree>
    <p:extLst>
      <p:ext uri="{BB962C8B-B14F-4D97-AF65-F5344CB8AC3E}">
        <p14:creationId xmlns:p14="http://schemas.microsoft.com/office/powerpoint/2010/main" val="1383294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40</a:t>
            </a:fld>
            <a:endParaRPr lang="pt-BR"/>
          </a:p>
        </p:txBody>
      </p:sp>
    </p:spTree>
    <p:extLst>
      <p:ext uri="{BB962C8B-B14F-4D97-AF65-F5344CB8AC3E}">
        <p14:creationId xmlns:p14="http://schemas.microsoft.com/office/powerpoint/2010/main" val="373076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a:t>
            </a:fld>
            <a:endParaRPr lang="pt-BR"/>
          </a:p>
        </p:txBody>
      </p:sp>
    </p:spTree>
    <p:extLst>
      <p:ext uri="{BB962C8B-B14F-4D97-AF65-F5344CB8AC3E}">
        <p14:creationId xmlns:p14="http://schemas.microsoft.com/office/powerpoint/2010/main" val="421282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41</a:t>
            </a:fld>
            <a:endParaRPr lang="pt-BR"/>
          </a:p>
        </p:txBody>
      </p:sp>
    </p:spTree>
    <p:extLst>
      <p:ext uri="{BB962C8B-B14F-4D97-AF65-F5344CB8AC3E}">
        <p14:creationId xmlns:p14="http://schemas.microsoft.com/office/powerpoint/2010/main" val="3543797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42</a:t>
            </a:fld>
            <a:endParaRPr lang="pt-BR"/>
          </a:p>
        </p:txBody>
      </p:sp>
    </p:spTree>
    <p:extLst>
      <p:ext uri="{BB962C8B-B14F-4D97-AF65-F5344CB8AC3E}">
        <p14:creationId xmlns:p14="http://schemas.microsoft.com/office/powerpoint/2010/main" val="59737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43</a:t>
            </a:fld>
            <a:endParaRPr lang="pt-BR"/>
          </a:p>
        </p:txBody>
      </p:sp>
    </p:spTree>
    <p:extLst>
      <p:ext uri="{BB962C8B-B14F-4D97-AF65-F5344CB8AC3E}">
        <p14:creationId xmlns:p14="http://schemas.microsoft.com/office/powerpoint/2010/main" val="2714852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44</a:t>
            </a:fld>
            <a:endParaRPr lang="pt-BR"/>
          </a:p>
        </p:txBody>
      </p:sp>
    </p:spTree>
    <p:extLst>
      <p:ext uri="{BB962C8B-B14F-4D97-AF65-F5344CB8AC3E}">
        <p14:creationId xmlns:p14="http://schemas.microsoft.com/office/powerpoint/2010/main" val="905910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45</a:t>
            </a:fld>
            <a:endParaRPr lang="pt-BR"/>
          </a:p>
        </p:txBody>
      </p:sp>
    </p:spTree>
    <p:extLst>
      <p:ext uri="{BB962C8B-B14F-4D97-AF65-F5344CB8AC3E}">
        <p14:creationId xmlns:p14="http://schemas.microsoft.com/office/powerpoint/2010/main" val="1173915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46</a:t>
            </a:fld>
            <a:endParaRPr lang="pt-BR"/>
          </a:p>
        </p:txBody>
      </p:sp>
    </p:spTree>
    <p:extLst>
      <p:ext uri="{BB962C8B-B14F-4D97-AF65-F5344CB8AC3E}">
        <p14:creationId xmlns:p14="http://schemas.microsoft.com/office/powerpoint/2010/main" val="3866289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47</a:t>
            </a:fld>
            <a:endParaRPr lang="pt-BR"/>
          </a:p>
        </p:txBody>
      </p:sp>
    </p:spTree>
    <p:extLst>
      <p:ext uri="{BB962C8B-B14F-4D97-AF65-F5344CB8AC3E}">
        <p14:creationId xmlns:p14="http://schemas.microsoft.com/office/powerpoint/2010/main" val="1536256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48</a:t>
            </a:fld>
            <a:endParaRPr lang="pt-BR"/>
          </a:p>
        </p:txBody>
      </p:sp>
    </p:spTree>
    <p:extLst>
      <p:ext uri="{BB962C8B-B14F-4D97-AF65-F5344CB8AC3E}">
        <p14:creationId xmlns:p14="http://schemas.microsoft.com/office/powerpoint/2010/main" val="2958378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49</a:t>
            </a:fld>
            <a:endParaRPr lang="pt-BR"/>
          </a:p>
        </p:txBody>
      </p:sp>
    </p:spTree>
    <p:extLst>
      <p:ext uri="{BB962C8B-B14F-4D97-AF65-F5344CB8AC3E}">
        <p14:creationId xmlns:p14="http://schemas.microsoft.com/office/powerpoint/2010/main" val="2774723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50</a:t>
            </a:fld>
            <a:endParaRPr lang="pt-BR"/>
          </a:p>
        </p:txBody>
      </p:sp>
    </p:spTree>
    <p:extLst>
      <p:ext uri="{BB962C8B-B14F-4D97-AF65-F5344CB8AC3E}">
        <p14:creationId xmlns:p14="http://schemas.microsoft.com/office/powerpoint/2010/main" val="98998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6</a:t>
            </a:fld>
            <a:endParaRPr lang="pt-BR"/>
          </a:p>
        </p:txBody>
      </p:sp>
    </p:spTree>
    <p:extLst>
      <p:ext uri="{BB962C8B-B14F-4D97-AF65-F5344CB8AC3E}">
        <p14:creationId xmlns:p14="http://schemas.microsoft.com/office/powerpoint/2010/main" val="3986555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51</a:t>
            </a:fld>
            <a:endParaRPr lang="pt-BR"/>
          </a:p>
        </p:txBody>
      </p:sp>
    </p:spTree>
    <p:extLst>
      <p:ext uri="{BB962C8B-B14F-4D97-AF65-F5344CB8AC3E}">
        <p14:creationId xmlns:p14="http://schemas.microsoft.com/office/powerpoint/2010/main" val="223336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52</a:t>
            </a:fld>
            <a:endParaRPr lang="pt-BR"/>
          </a:p>
        </p:txBody>
      </p:sp>
    </p:spTree>
    <p:extLst>
      <p:ext uri="{BB962C8B-B14F-4D97-AF65-F5344CB8AC3E}">
        <p14:creationId xmlns:p14="http://schemas.microsoft.com/office/powerpoint/2010/main" val="25141098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53</a:t>
            </a:fld>
            <a:endParaRPr lang="pt-BR"/>
          </a:p>
        </p:txBody>
      </p:sp>
    </p:spTree>
    <p:extLst>
      <p:ext uri="{BB962C8B-B14F-4D97-AF65-F5344CB8AC3E}">
        <p14:creationId xmlns:p14="http://schemas.microsoft.com/office/powerpoint/2010/main" val="413321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54</a:t>
            </a:fld>
            <a:endParaRPr lang="pt-BR"/>
          </a:p>
        </p:txBody>
      </p:sp>
    </p:spTree>
    <p:extLst>
      <p:ext uri="{BB962C8B-B14F-4D97-AF65-F5344CB8AC3E}">
        <p14:creationId xmlns:p14="http://schemas.microsoft.com/office/powerpoint/2010/main" val="1281351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55</a:t>
            </a:fld>
            <a:endParaRPr lang="pt-BR"/>
          </a:p>
        </p:txBody>
      </p:sp>
    </p:spTree>
    <p:extLst>
      <p:ext uri="{BB962C8B-B14F-4D97-AF65-F5344CB8AC3E}">
        <p14:creationId xmlns:p14="http://schemas.microsoft.com/office/powerpoint/2010/main" val="30681741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56</a:t>
            </a:fld>
            <a:endParaRPr lang="pt-BR"/>
          </a:p>
        </p:txBody>
      </p:sp>
    </p:spTree>
    <p:extLst>
      <p:ext uri="{BB962C8B-B14F-4D97-AF65-F5344CB8AC3E}">
        <p14:creationId xmlns:p14="http://schemas.microsoft.com/office/powerpoint/2010/main" val="358615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57</a:t>
            </a:fld>
            <a:endParaRPr lang="pt-BR"/>
          </a:p>
        </p:txBody>
      </p:sp>
    </p:spTree>
    <p:extLst>
      <p:ext uri="{BB962C8B-B14F-4D97-AF65-F5344CB8AC3E}">
        <p14:creationId xmlns:p14="http://schemas.microsoft.com/office/powerpoint/2010/main" val="2914929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58</a:t>
            </a:fld>
            <a:endParaRPr lang="pt-BR"/>
          </a:p>
        </p:txBody>
      </p:sp>
    </p:spTree>
    <p:extLst>
      <p:ext uri="{BB962C8B-B14F-4D97-AF65-F5344CB8AC3E}">
        <p14:creationId xmlns:p14="http://schemas.microsoft.com/office/powerpoint/2010/main" val="56525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7</a:t>
            </a:fld>
            <a:endParaRPr lang="pt-BR"/>
          </a:p>
        </p:txBody>
      </p:sp>
    </p:spTree>
    <p:extLst>
      <p:ext uri="{BB962C8B-B14F-4D97-AF65-F5344CB8AC3E}">
        <p14:creationId xmlns:p14="http://schemas.microsoft.com/office/powerpoint/2010/main" val="2932345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8</a:t>
            </a:fld>
            <a:endParaRPr lang="pt-BR"/>
          </a:p>
        </p:txBody>
      </p:sp>
    </p:spTree>
    <p:extLst>
      <p:ext uri="{BB962C8B-B14F-4D97-AF65-F5344CB8AC3E}">
        <p14:creationId xmlns:p14="http://schemas.microsoft.com/office/powerpoint/2010/main" val="347380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9</a:t>
            </a:fld>
            <a:endParaRPr lang="pt-BR"/>
          </a:p>
        </p:txBody>
      </p:sp>
    </p:spTree>
    <p:extLst>
      <p:ext uri="{BB962C8B-B14F-4D97-AF65-F5344CB8AC3E}">
        <p14:creationId xmlns:p14="http://schemas.microsoft.com/office/powerpoint/2010/main" val="141423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B92CE3-547A-42E9-9055-17F7442EF016}" type="slidenum">
              <a:rPr lang="pt-BR" smtClean="0"/>
              <a:t>10</a:t>
            </a:fld>
            <a:endParaRPr lang="pt-BR"/>
          </a:p>
        </p:txBody>
      </p:sp>
    </p:spTree>
    <p:extLst>
      <p:ext uri="{BB962C8B-B14F-4D97-AF65-F5344CB8AC3E}">
        <p14:creationId xmlns:p14="http://schemas.microsoft.com/office/powerpoint/2010/main" val="150785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407201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54322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87561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235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10920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197067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72D6F1E-FBE1-4B71-9823-45836441AC1E}" type="datetimeFigureOut">
              <a:rPr lang="pt-BR" smtClean="0"/>
              <a:t>07/09/2020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6049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72D6F1E-FBE1-4B71-9823-45836441AC1E}" type="datetimeFigureOut">
              <a:rPr lang="pt-BR" smtClean="0"/>
              <a:t>07/09/2020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041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2D6F1E-FBE1-4B71-9823-45836441AC1E}" type="datetimeFigureOut">
              <a:rPr lang="pt-BR" smtClean="0"/>
              <a:t>07/09/2020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6D375C-0A28-4F77-8485-C5C9EE0C814F}"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9280"/>
            <a:ext cx="1271182" cy="8119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4025" y="5877272"/>
            <a:ext cx="1721343" cy="114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290387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72D6F1E-FBE1-4B71-9823-45836441AC1E}" type="datetimeFigureOut">
              <a:rPr lang="pt-BR" smtClean="0"/>
              <a:t>07/09/2020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6D375C-0A28-4F77-8485-C5C9EE0C814F}" type="slidenum">
              <a:rPr lang="pt-BR" smtClean="0"/>
              <a:t>‹nº›</a:t>
            </a:fld>
            <a:endParaRPr lang="pt-BR"/>
          </a:p>
        </p:txBody>
      </p:sp>
    </p:spTree>
    <p:extLst>
      <p:ext uri="{BB962C8B-B14F-4D97-AF65-F5344CB8AC3E}">
        <p14:creationId xmlns:p14="http://schemas.microsoft.com/office/powerpoint/2010/main" val="32254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E5EDEB"/>
            </a:gs>
            <a:gs pos="97643">
              <a:srgbClr val="CADCD8"/>
            </a:gs>
            <a:gs pos="0">
              <a:srgbClr val="B0CAC4"/>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6F1E-FBE1-4B71-9823-45836441AC1E}" type="datetimeFigureOut">
              <a:rPr lang="pt-BR" smtClean="0"/>
              <a:t>07/09/2020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D375C-0A28-4F77-8485-C5C9EE0C814F}" type="slidenum">
              <a:rPr lang="pt-BR" smtClean="0"/>
              <a:t>‹nº›</a:t>
            </a:fld>
            <a:endParaRPr lang="pt-BR"/>
          </a:p>
        </p:txBody>
      </p:sp>
    </p:spTree>
    <p:extLst>
      <p:ext uri="{BB962C8B-B14F-4D97-AF65-F5344CB8AC3E}">
        <p14:creationId xmlns:p14="http://schemas.microsoft.com/office/powerpoint/2010/main" val="1188024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jpeg"/><Relationship Id="rId7"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36.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57.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49.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5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1.png"/><Relationship Id="rId4" Type="http://schemas.openxmlformats.org/officeDocument/2006/relationships/image" Target="../media/image82.png"/><Relationship Id="rId9"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2006 - NÍVEL 4</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16759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8F3068E-2B76-4F2F-B270-F39B8DB20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158" y="2924944"/>
            <a:ext cx="5725930" cy="3012326"/>
          </a:xfrm>
          <a:prstGeom prst="rect">
            <a:avLst/>
          </a:prstGeom>
        </p:spPr>
      </p:pic>
      <p:sp>
        <p:nvSpPr>
          <p:cNvPr id="4" name="Retângulo 3">
            <a:extLst>
              <a:ext uri="{FF2B5EF4-FFF2-40B4-BE49-F238E27FC236}">
                <a16:creationId xmlns:a16="http://schemas.microsoft.com/office/drawing/2014/main" id="{D4962963-4174-4F98-8172-1B5BE93C2F22}"/>
              </a:ext>
            </a:extLst>
          </p:cNvPr>
          <p:cNvSpPr/>
          <p:nvPr/>
        </p:nvSpPr>
        <p:spPr>
          <a:xfrm>
            <a:off x="262905" y="188640"/>
            <a:ext cx="7920880" cy="2949525"/>
          </a:xfrm>
          <a:prstGeom prst="rect">
            <a:avLst/>
          </a:prstGeom>
        </p:spPr>
        <p:txBody>
          <a:bodyPr wrap="square">
            <a:spAutoFit/>
          </a:bodyPr>
          <a:lstStyle/>
          <a:p>
            <a:pPr algn="just">
              <a:lnSpc>
                <a:spcPct val="150000"/>
              </a:lnSpc>
            </a:pPr>
            <a:r>
              <a:rPr lang="pt-BR" dirty="0">
                <a:latin typeface="Arial" panose="020B0604020202020204" pitchFamily="34" charset="0"/>
                <a:cs typeface="Arial" panose="020B0604020202020204" pitchFamily="34" charset="0"/>
              </a:rPr>
              <a:t>Na figura 1, na posição M1 mostramos, esquematicamente, a posição de Mercúrio num ponto de sua órbita vista “de cima”, em que a saliência (ou protuberância) no disco é uma referência fixa em seu equador. Em M2, mostramos como Mercúrio está após ter completado 1/3 de sua órbita e, portanto, completado 1/2 volta sobre seu próprio eixo, em virtude da razão entre o período rotacional e o orbital ser de 3/2. Em M3, mostramos como o planeta está após ter completado 2/3 de sua órbita. </a:t>
            </a:r>
          </a:p>
        </p:txBody>
      </p:sp>
      <p:sp>
        <p:nvSpPr>
          <p:cNvPr id="5" name="Retângulo 4">
            <a:extLst>
              <a:ext uri="{FF2B5EF4-FFF2-40B4-BE49-F238E27FC236}">
                <a16:creationId xmlns:a16="http://schemas.microsoft.com/office/drawing/2014/main" id="{90F0A3BE-1538-4164-B678-C90772477D15}"/>
              </a:ext>
            </a:extLst>
          </p:cNvPr>
          <p:cNvSpPr/>
          <p:nvPr/>
        </p:nvSpPr>
        <p:spPr>
          <a:xfrm>
            <a:off x="262905" y="3397966"/>
            <a:ext cx="5544616" cy="2125069"/>
          </a:xfrm>
          <a:prstGeom prst="rect">
            <a:avLst/>
          </a:prstGeom>
        </p:spPr>
        <p:txBody>
          <a:bodyPr wrap="square">
            <a:spAutoFit/>
          </a:bodyPr>
          <a:lstStyle/>
          <a:p>
            <a:pPr algn="just">
              <a:lnSpc>
                <a:spcPct val="150000"/>
              </a:lnSpc>
            </a:pPr>
            <a:r>
              <a:rPr lang="pt-BR" dirty="0">
                <a:latin typeface="Arial" panose="020B0604020202020204" pitchFamily="34" charset="0"/>
                <a:cs typeface="Arial" panose="020B0604020202020204" pitchFamily="34" charset="0"/>
              </a:rPr>
              <a:t>Mercúrio deu uma volta em torno de seu eixo neste intervalo de tempo. Na figura 2 temos as posições de Mercúrio em imediata sequência a M3, ou seja, em M4 o planeta terá completado uma volta com relação a M1 e assim por diante. </a:t>
            </a:r>
            <a:endParaRPr lang="pt-BR" dirty="0"/>
          </a:p>
        </p:txBody>
      </p:sp>
    </p:spTree>
    <p:extLst>
      <p:ext uri="{BB962C8B-B14F-4D97-AF65-F5344CB8AC3E}">
        <p14:creationId xmlns:p14="http://schemas.microsoft.com/office/powerpoint/2010/main" val="94610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D111D3E-4591-42DF-BDD1-0F3110C7DCC0}"/>
              </a:ext>
            </a:extLst>
          </p:cNvPr>
          <p:cNvSpPr/>
          <p:nvPr/>
        </p:nvSpPr>
        <p:spPr>
          <a:xfrm>
            <a:off x="190897" y="188640"/>
            <a:ext cx="1377300" cy="456535"/>
          </a:xfrm>
          <a:prstGeom prst="rect">
            <a:avLst/>
          </a:prstGeom>
        </p:spPr>
        <p:txBody>
          <a:bodyPr wrap="none">
            <a:spAutoFit/>
          </a:bodyPr>
          <a:lstStyle/>
          <a:p>
            <a:pPr>
              <a:lnSpc>
                <a:spcPct val="150000"/>
              </a:lnSpc>
            </a:pPr>
            <a:r>
              <a:rPr lang="pt-BR" b="1" dirty="0">
                <a:latin typeface="Arial" panose="020B0604020202020204" pitchFamily="34" charset="0"/>
                <a:cs typeface="Arial" panose="020B0604020202020204" pitchFamily="34" charset="0"/>
              </a:rPr>
              <a:t>Perguntas</a:t>
            </a:r>
            <a:r>
              <a:rPr lang="pt-BR" dirty="0">
                <a:latin typeface="Arial" panose="020B0604020202020204" pitchFamily="34" charset="0"/>
                <a:cs typeface="Arial" panose="020B0604020202020204" pitchFamily="34" charset="0"/>
              </a:rPr>
              <a:t>:</a:t>
            </a:r>
          </a:p>
        </p:txBody>
      </p:sp>
      <p:sp>
        <p:nvSpPr>
          <p:cNvPr id="4" name="Retângulo 3">
            <a:extLst>
              <a:ext uri="{FF2B5EF4-FFF2-40B4-BE49-F238E27FC236}">
                <a16:creationId xmlns:a16="http://schemas.microsoft.com/office/drawing/2014/main" id="{B2DDB1A0-20F7-4447-9411-DB38E391B62F}"/>
              </a:ext>
            </a:extLst>
          </p:cNvPr>
          <p:cNvSpPr/>
          <p:nvPr/>
        </p:nvSpPr>
        <p:spPr>
          <a:xfrm>
            <a:off x="190897" y="764704"/>
            <a:ext cx="7990834" cy="1287532"/>
          </a:xfrm>
          <a:prstGeom prst="rect">
            <a:avLst/>
          </a:prstGeom>
        </p:spPr>
        <p:txBody>
          <a:bodyPr wrap="square">
            <a:spAutoFit/>
          </a:bodyPr>
          <a:lstStyle/>
          <a:p>
            <a:pPr>
              <a:lnSpc>
                <a:spcPct val="150000"/>
              </a:lnSpc>
            </a:pPr>
            <a:r>
              <a:rPr lang="pt-BR" b="1" dirty="0">
                <a:latin typeface="Arial" panose="020B0604020202020204" pitchFamily="34" charset="0"/>
                <a:cs typeface="Arial" panose="020B0604020202020204" pitchFamily="34" charset="0"/>
              </a:rPr>
              <a:t>2a) (0,3 pontos) </a:t>
            </a:r>
            <a:r>
              <a:rPr lang="pt-BR" dirty="0">
                <a:latin typeface="Arial" panose="020B0604020202020204" pitchFamily="34" charset="0"/>
                <a:cs typeface="Arial" panose="020B0604020202020204" pitchFamily="34" charset="0"/>
              </a:rPr>
              <a:t>Desenhe (pinte) as posição dos dias e noites em cada uma dos posições da figura 2. Cubra o hemisfério correspondente à noite como mostrado na figura 1.</a:t>
            </a:r>
          </a:p>
        </p:txBody>
      </p:sp>
      <p:sp>
        <p:nvSpPr>
          <p:cNvPr id="5" name="Retângulo 4">
            <a:extLst>
              <a:ext uri="{FF2B5EF4-FFF2-40B4-BE49-F238E27FC236}">
                <a16:creationId xmlns:a16="http://schemas.microsoft.com/office/drawing/2014/main" id="{F6761D56-0976-414F-9146-FCBB4FF949F5}"/>
              </a:ext>
            </a:extLst>
          </p:cNvPr>
          <p:cNvSpPr/>
          <p:nvPr/>
        </p:nvSpPr>
        <p:spPr>
          <a:xfrm>
            <a:off x="190897" y="2420888"/>
            <a:ext cx="1762021"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2a): </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0D3CF081-B9E0-4F6B-8EF5-27B9E3699C27}"/>
              </a:ext>
            </a:extLst>
          </p:cNvPr>
          <p:cNvSpPr/>
          <p:nvPr/>
        </p:nvSpPr>
        <p:spPr>
          <a:xfrm>
            <a:off x="190897" y="3321601"/>
            <a:ext cx="5184576" cy="1287532"/>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Ao lado, na figura 2, estão sombreados os hemisférios não expostos à iluminação solar, como deve ser a resposta.</a:t>
            </a:r>
            <a:endParaRPr lang="pt-BR" b="1" dirty="0">
              <a:solidFill>
                <a:srgbClr val="FF000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CBF26B8-E15A-4832-A7CD-7C548E625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513" y="2866470"/>
            <a:ext cx="5857500" cy="3081543"/>
          </a:xfrm>
          <a:prstGeom prst="rect">
            <a:avLst/>
          </a:prstGeom>
        </p:spPr>
      </p:pic>
      <p:sp>
        <p:nvSpPr>
          <p:cNvPr id="8" name="Corda 7">
            <a:extLst>
              <a:ext uri="{FF2B5EF4-FFF2-40B4-BE49-F238E27FC236}">
                <a16:creationId xmlns:a16="http://schemas.microsoft.com/office/drawing/2014/main" id="{51D5987F-B1C5-42FC-8E76-75A6D584EB2C}"/>
              </a:ext>
            </a:extLst>
          </p:cNvPr>
          <p:cNvSpPr/>
          <p:nvPr/>
        </p:nvSpPr>
        <p:spPr>
          <a:xfrm rot="6807662">
            <a:off x="10066489" y="3190401"/>
            <a:ext cx="216024" cy="216024"/>
          </a:xfrm>
          <a:prstGeom prst="chor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orda 8">
            <a:extLst>
              <a:ext uri="{FF2B5EF4-FFF2-40B4-BE49-F238E27FC236}">
                <a16:creationId xmlns:a16="http://schemas.microsoft.com/office/drawing/2014/main" id="{CDBAA0F1-D714-4C35-B207-EB2EA50B5F44}"/>
              </a:ext>
            </a:extLst>
          </p:cNvPr>
          <p:cNvSpPr/>
          <p:nvPr/>
        </p:nvSpPr>
        <p:spPr>
          <a:xfrm rot="14058351">
            <a:off x="10935888" y="4717924"/>
            <a:ext cx="238762" cy="219427"/>
          </a:xfrm>
          <a:prstGeom prst="chor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orda 9">
            <a:extLst>
              <a:ext uri="{FF2B5EF4-FFF2-40B4-BE49-F238E27FC236}">
                <a16:creationId xmlns:a16="http://schemas.microsoft.com/office/drawing/2014/main" id="{3C43F334-2B89-4A5A-89C6-F4C682247582}"/>
              </a:ext>
            </a:extLst>
          </p:cNvPr>
          <p:cNvSpPr/>
          <p:nvPr/>
        </p:nvSpPr>
        <p:spPr>
          <a:xfrm rot="21030207">
            <a:off x="9198420" y="4723406"/>
            <a:ext cx="216024" cy="216024"/>
          </a:xfrm>
          <a:prstGeom prst="chor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9030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13921E8-9438-4E6F-B48F-2D5BAC5A51E3}"/>
              </a:ext>
            </a:extLst>
          </p:cNvPr>
          <p:cNvSpPr/>
          <p:nvPr/>
        </p:nvSpPr>
        <p:spPr>
          <a:xfrm>
            <a:off x="190897" y="277873"/>
            <a:ext cx="7992888" cy="1287532"/>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2b) (0,7 pontos) </a:t>
            </a:r>
            <a:r>
              <a:rPr lang="pt-BR" dirty="0">
                <a:latin typeface="Arial" panose="020B0604020202020204" pitchFamily="34" charset="0"/>
                <a:ea typeface="Times New Roman" panose="02020603050405020304" pitchFamily="18" charset="0"/>
                <a:cs typeface="Arial" panose="020B0604020202020204" pitchFamily="34" charset="0"/>
              </a:rPr>
              <a:t>Desenhe na figura 2 o local exato da protuberância (ou saliência) no equador de Mercúrio nas posições M4, M5 e M6, isto é, decorridos uma órbita completa a partir de M1, M2, M3, respectivamente.</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F28FA57B-969D-4985-BC30-0CFDECC69316}"/>
              </a:ext>
            </a:extLst>
          </p:cNvPr>
          <p:cNvSpPr/>
          <p:nvPr/>
        </p:nvSpPr>
        <p:spPr>
          <a:xfrm>
            <a:off x="190897" y="1800883"/>
            <a:ext cx="1774845"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2b):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9FC4297-DFD2-45CD-A5D5-6B68940AD274}"/>
              </a:ext>
            </a:extLst>
          </p:cNvPr>
          <p:cNvSpPr/>
          <p:nvPr/>
        </p:nvSpPr>
        <p:spPr>
          <a:xfrm>
            <a:off x="190897" y="2492896"/>
            <a:ext cx="11377264" cy="2118529"/>
          </a:xfrm>
          <a:prstGeom prst="rect">
            <a:avLst/>
          </a:prstGeom>
        </p:spPr>
        <p:txBody>
          <a:bodyPr wrap="square">
            <a:spAutoFit/>
          </a:bodyPr>
          <a:lstStyle/>
          <a:p>
            <a:pPr algn="just">
              <a:lnSpc>
                <a:spcPct val="15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Também na figura 2 estão desenhadas as posições corretas do planeta em M4, M5 e M6. A cada 1/3 da órbita em torno do Sol, o planeta dá 1/2 volta sobre seu eixo de rotação. Assim, após M3, as posições na </a:t>
            </a:r>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seqüência</a:t>
            </a: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M4, M5 e M6 apresentar-se-ão giradas de 1/2 volta com relação às posições M1, M2 e M3, pois em um ano de Mercúrio o planeta dá uma volta e meia sobre seu eixo. (Cada posição desenhada corretamente vale 0,2 pontos e acertando as 3 posições o aluno leva 0,7 pontos.)</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A85C137-21C5-466E-8559-08C620956EAC}"/>
              </a:ext>
            </a:extLst>
          </p:cNvPr>
          <p:cNvSpPr/>
          <p:nvPr/>
        </p:nvSpPr>
        <p:spPr>
          <a:xfrm>
            <a:off x="118889" y="74323"/>
            <a:ext cx="8136904" cy="1154227"/>
          </a:xfrm>
          <a:prstGeom prst="rect">
            <a:avLst/>
          </a:prstGeom>
        </p:spPr>
        <p:txBody>
          <a:bodyPr wrap="square">
            <a:spAutoFit/>
          </a:bodyPr>
          <a:lstStyle/>
          <a:p>
            <a:pPr algn="just">
              <a:lnSpc>
                <a:spcPct val="150000"/>
              </a:lnSpc>
            </a:pPr>
            <a:r>
              <a:rPr lang="pt-BR" sz="1600" b="1" dirty="0">
                <a:latin typeface="Arial" panose="020B0604020202020204" pitchFamily="34" charset="0"/>
                <a:cs typeface="Arial" panose="020B0604020202020204" pitchFamily="34" charset="0"/>
              </a:rPr>
              <a:t>Questão 3) (1 ponto) Comentário: </a:t>
            </a:r>
            <a:r>
              <a:rPr lang="pt-BR" sz="1600" dirty="0">
                <a:latin typeface="Arial" panose="020B0604020202020204" pitchFamily="34" charset="0"/>
                <a:cs typeface="Arial" panose="020B0604020202020204" pitchFamily="34" charset="0"/>
              </a:rPr>
              <a:t>Você sabe que as estações do ano são devidas à inclinação do eixo de rotação da Terra com relação à perpendicular ao plano da órbita terrestre. Esta inclinação é dada pelo ângulo </a:t>
            </a:r>
            <a:r>
              <a:rPr lang="pt-BR" sz="1600" dirty="0">
                <a:latin typeface="Arial" panose="020B0604020202020204" pitchFamily="34" charset="0"/>
                <a:cs typeface="Arial" panose="020B0604020202020204" pitchFamily="34" charset="0"/>
                <a:sym typeface="Symbol" panose="05050102010706020507" pitchFamily="18" charset="2"/>
              </a:rPr>
              <a:t></a:t>
            </a:r>
            <a:r>
              <a:rPr lang="pt-BR" sz="1600" dirty="0">
                <a:latin typeface="Arial" panose="020B0604020202020204" pitchFamily="34" charset="0"/>
                <a:cs typeface="Arial" panose="020B0604020202020204" pitchFamily="34" charset="0"/>
              </a:rPr>
              <a:t> na figura abaixo. </a:t>
            </a:r>
          </a:p>
        </p:txBody>
      </p:sp>
      <p:sp>
        <p:nvSpPr>
          <p:cNvPr id="4" name="Retângulo 3">
            <a:extLst>
              <a:ext uri="{FF2B5EF4-FFF2-40B4-BE49-F238E27FC236}">
                <a16:creationId xmlns:a16="http://schemas.microsoft.com/office/drawing/2014/main" id="{EFF7B249-37FB-4566-860E-3FD4D112DFDE}"/>
              </a:ext>
            </a:extLst>
          </p:cNvPr>
          <p:cNvSpPr/>
          <p:nvPr/>
        </p:nvSpPr>
        <p:spPr>
          <a:xfrm>
            <a:off x="117273" y="1223276"/>
            <a:ext cx="8282536" cy="785343"/>
          </a:xfrm>
          <a:prstGeom prst="rect">
            <a:avLst/>
          </a:prstGeom>
        </p:spPr>
        <p:txBody>
          <a:bodyPr wrap="square">
            <a:spAutoFit/>
          </a:bodyPr>
          <a:lstStyle/>
          <a:p>
            <a:pPr>
              <a:lnSpc>
                <a:spcPct val="150000"/>
              </a:lnSpc>
            </a:pPr>
            <a:r>
              <a:rPr lang="pt-BR" sz="1600" dirty="0">
                <a:latin typeface="Arial" panose="020B0604020202020204" pitchFamily="34" charset="0"/>
                <a:cs typeface="Arial" panose="020B0604020202020204" pitchFamily="34" charset="0"/>
              </a:rPr>
              <a:t>Na medida em que a Terra se movimenta ao longo do ano, a incidência dos raios solares vai se modificando.</a:t>
            </a:r>
          </a:p>
        </p:txBody>
      </p:sp>
      <p:sp>
        <p:nvSpPr>
          <p:cNvPr id="6" name="Retângulo 5">
            <a:extLst>
              <a:ext uri="{FF2B5EF4-FFF2-40B4-BE49-F238E27FC236}">
                <a16:creationId xmlns:a16="http://schemas.microsoft.com/office/drawing/2014/main" id="{37F8A5E3-326B-46EE-A6B3-0E8EC276C658}"/>
              </a:ext>
            </a:extLst>
          </p:cNvPr>
          <p:cNvSpPr/>
          <p:nvPr/>
        </p:nvSpPr>
        <p:spPr>
          <a:xfrm>
            <a:off x="117273" y="2026236"/>
            <a:ext cx="7202416" cy="1569660"/>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Num ciclo anual completo, existem quatro momentos importantes que demarcam o início das estações do ano, conhecidos como solstícios de inverno e verão (quando estas estações se iniciam) e equinócios de primavera e outono (quando estas estações se iniciam). </a:t>
            </a:r>
          </a:p>
        </p:txBody>
      </p:sp>
      <p:pic>
        <p:nvPicPr>
          <p:cNvPr id="8" name="Imagem 7">
            <a:extLst>
              <a:ext uri="{FF2B5EF4-FFF2-40B4-BE49-F238E27FC236}">
                <a16:creationId xmlns:a16="http://schemas.microsoft.com/office/drawing/2014/main" id="{92FC52B3-58A1-4BD3-9896-C1E898504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689" y="2806884"/>
            <a:ext cx="4464496" cy="1938992"/>
          </a:xfrm>
          <a:prstGeom prst="rect">
            <a:avLst/>
          </a:prstGeom>
        </p:spPr>
      </p:pic>
      <p:sp>
        <p:nvSpPr>
          <p:cNvPr id="9" name="Retângulo 8">
            <a:extLst>
              <a:ext uri="{FF2B5EF4-FFF2-40B4-BE49-F238E27FC236}">
                <a16:creationId xmlns:a16="http://schemas.microsoft.com/office/drawing/2014/main" id="{9F6A1FC2-545F-417D-8CAA-ED8A65D9F104}"/>
              </a:ext>
            </a:extLst>
          </p:cNvPr>
          <p:cNvSpPr/>
          <p:nvPr/>
        </p:nvSpPr>
        <p:spPr>
          <a:xfrm>
            <a:off x="117273" y="3601125"/>
            <a:ext cx="7130408" cy="1524007"/>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Nos equinócios os dias são iguais às noites e nos solstícios, os dias são os mais longos no hemisfério no qual o verão se inicia. Claro que quando uma estação está começando num hemisfério, a sua oposta está começando no outro. </a:t>
            </a:r>
          </a:p>
        </p:txBody>
      </p:sp>
      <p:sp>
        <p:nvSpPr>
          <p:cNvPr id="10" name="Retângulo 9">
            <a:extLst>
              <a:ext uri="{FF2B5EF4-FFF2-40B4-BE49-F238E27FC236}">
                <a16:creationId xmlns:a16="http://schemas.microsoft.com/office/drawing/2014/main" id="{28C6530A-5C3E-4FEA-A65B-2BAA3AA2EBE4}"/>
              </a:ext>
            </a:extLst>
          </p:cNvPr>
          <p:cNvSpPr/>
          <p:nvPr/>
        </p:nvSpPr>
        <p:spPr>
          <a:xfrm>
            <a:off x="1343025" y="4854575"/>
            <a:ext cx="9289032" cy="1899174"/>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Nos equinócios, o eixo de rotação da Terra está perpendicular à linha </a:t>
            </a:r>
            <a:r>
              <a:rPr lang="pt-BR" sz="1600" dirty="0" err="1">
                <a:latin typeface="Arial" panose="020B0604020202020204" pitchFamily="34" charset="0"/>
                <a:cs typeface="Arial" panose="020B0604020202020204" pitchFamily="34" charset="0"/>
              </a:rPr>
              <a:t>Sol-Terra</a:t>
            </a:r>
            <a:r>
              <a:rPr lang="pt-BR" sz="1600" dirty="0">
                <a:latin typeface="Arial" panose="020B0604020202020204" pitchFamily="34" charset="0"/>
                <a:cs typeface="Arial" panose="020B0604020202020204" pitchFamily="34" charset="0"/>
              </a:rPr>
              <a:t>, de forma que um dado ponto sobre o equador recebe perpendicularmente os raios do Sol ao meio dia solar verdadeiro. Na figura acima está representado o solstício de verão no Hemisfério Sul, mostrando ainda que o Sol está a pino sobre o trópico de Capricórnio. Isto significa que, ali, naquele momento, os raios solares incidem perpendicularmente ao plano do horizonte ao meio dia verdadeiro.</a:t>
            </a:r>
            <a:endParaRPr lang="pt-BR" sz="1600" dirty="0"/>
          </a:p>
        </p:txBody>
      </p:sp>
    </p:spTree>
    <p:extLst>
      <p:ext uri="{BB962C8B-B14F-4D97-AF65-F5344CB8AC3E}">
        <p14:creationId xmlns:p14="http://schemas.microsoft.com/office/powerpoint/2010/main" val="28439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1CD9A54-A47F-43B2-B1E8-8D19FD3FC401}"/>
              </a:ext>
            </a:extLst>
          </p:cNvPr>
          <p:cNvSpPr/>
          <p:nvPr/>
        </p:nvSpPr>
        <p:spPr>
          <a:xfrm>
            <a:off x="131459" y="138698"/>
            <a:ext cx="1255472" cy="416011"/>
          </a:xfrm>
          <a:prstGeom prst="rect">
            <a:avLst/>
          </a:prstGeom>
        </p:spPr>
        <p:txBody>
          <a:bodyPr wrap="none">
            <a:spAutoFit/>
          </a:bodyPr>
          <a:lstStyle/>
          <a:p>
            <a:pPr algn="just" hangingPunct="0">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0E774D54-11F5-41DB-B341-C0CB2299074B}"/>
              </a:ext>
            </a:extLst>
          </p:cNvPr>
          <p:cNvSpPr/>
          <p:nvPr/>
        </p:nvSpPr>
        <p:spPr>
          <a:xfrm>
            <a:off x="131459" y="554709"/>
            <a:ext cx="8124334" cy="1154675"/>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3a) (0,3 pontos) (0,1 ponto cada item). i)</a:t>
            </a:r>
            <a:r>
              <a:rPr lang="pt-BR" sz="1600" dirty="0">
                <a:latin typeface="Arial" panose="020B0604020202020204" pitchFamily="34" charset="0"/>
                <a:ea typeface="Times New Roman" panose="02020603050405020304" pitchFamily="18" charset="0"/>
                <a:cs typeface="Arial" panose="020B0604020202020204" pitchFamily="34" charset="0"/>
              </a:rPr>
              <a:t> Após o solstício de Verão do Hemisfério Sul, o que começa a acontecer com a duração do período diurno neste hemisfério? </a:t>
            </a:r>
            <a:r>
              <a:rPr lang="pt-BR" sz="1600" b="1" dirty="0" err="1">
                <a:latin typeface="Arial" panose="020B0604020202020204" pitchFamily="34" charset="0"/>
                <a:ea typeface="Times New Roman" panose="02020603050405020304" pitchFamily="18" charset="0"/>
                <a:cs typeface="Arial" panose="020B0604020202020204" pitchFamily="34" charset="0"/>
              </a:rPr>
              <a:t>ii</a:t>
            </a:r>
            <a:r>
              <a:rPr lang="pt-BR" sz="1600" b="1" dirty="0">
                <a:latin typeface="Arial" panose="020B0604020202020204" pitchFamily="34" charset="0"/>
                <a:ea typeface="Times New Roman" panose="02020603050405020304" pitchFamily="18" charset="0"/>
                <a:cs typeface="Arial" panose="020B0604020202020204" pitchFamily="34" charset="0"/>
              </a:rPr>
              <a:t>)</a:t>
            </a:r>
            <a:r>
              <a:rPr lang="pt-BR" sz="1600" dirty="0">
                <a:latin typeface="Arial" panose="020B0604020202020204" pitchFamily="34" charset="0"/>
                <a:ea typeface="Times New Roman" panose="02020603050405020304" pitchFamily="18" charset="0"/>
                <a:cs typeface="Arial" panose="020B0604020202020204" pitchFamily="34" charset="0"/>
              </a:rPr>
              <a:t> E no Hemisfério Norte? </a:t>
            </a:r>
            <a:r>
              <a:rPr lang="pt-BR" sz="1600" b="1" dirty="0" err="1">
                <a:latin typeface="Arial" panose="020B0604020202020204" pitchFamily="34" charset="0"/>
                <a:ea typeface="Times New Roman" panose="02020603050405020304" pitchFamily="18" charset="0"/>
                <a:cs typeface="Arial" panose="020B0604020202020204" pitchFamily="34" charset="0"/>
              </a:rPr>
              <a:t>iii</a:t>
            </a:r>
            <a:r>
              <a:rPr lang="pt-BR" sz="1600" b="1" dirty="0">
                <a:latin typeface="Arial" panose="020B0604020202020204" pitchFamily="34" charset="0"/>
                <a:ea typeface="Times New Roman" panose="02020603050405020304" pitchFamily="18" charset="0"/>
                <a:cs typeface="Arial" panose="020B0604020202020204" pitchFamily="34" charset="0"/>
              </a:rPr>
              <a:t>)</a:t>
            </a:r>
            <a:r>
              <a:rPr lang="pt-BR" sz="1600" dirty="0">
                <a:latin typeface="Arial" panose="020B0604020202020204" pitchFamily="34" charset="0"/>
                <a:ea typeface="Times New Roman" panose="02020603050405020304" pitchFamily="18" charset="0"/>
                <a:cs typeface="Arial" panose="020B0604020202020204" pitchFamily="34" charset="0"/>
              </a:rPr>
              <a:t> Esta variação irá durar até que evento?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461BFAA1-FA1B-482D-8B9C-C18B513693A6}"/>
              </a:ext>
            </a:extLst>
          </p:cNvPr>
          <p:cNvSpPr/>
          <p:nvPr/>
        </p:nvSpPr>
        <p:spPr>
          <a:xfrm>
            <a:off x="135947" y="1821446"/>
            <a:ext cx="1529586"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 3a):</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1672D4CC-347D-4B60-AEC5-E066F3C61B07}"/>
              </a:ext>
            </a:extLst>
          </p:cNvPr>
          <p:cNvSpPr/>
          <p:nvPr/>
        </p:nvSpPr>
        <p:spPr>
          <a:xfrm>
            <a:off x="133513" y="2420888"/>
            <a:ext cx="11578664" cy="785343"/>
          </a:xfrm>
          <a:prstGeom prst="rect">
            <a:avLst/>
          </a:prstGeom>
        </p:spPr>
        <p:txBody>
          <a:bodyPr wrap="square">
            <a:spAutoFit/>
          </a:bodyPr>
          <a:lstStyle/>
          <a:p>
            <a:pPr algn="just">
              <a:lnSpc>
                <a:spcPct val="150000"/>
              </a:lnSpc>
            </a:pPr>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i) O solstício de verão marca o dia mais longo do ano no hemisfério em que ocorre. Logo, a duração do período diurno decrescerá no Hemisfério Sul após a ocorrência do solstício de verão neste hemisfério.</a:t>
            </a:r>
            <a:endParaRPr lang="pt-BR" sz="1600" b="1"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CF75477B-0ED4-484F-8647-65AFE3099EFA}"/>
              </a:ext>
            </a:extLst>
          </p:cNvPr>
          <p:cNvSpPr/>
          <p:nvPr/>
        </p:nvSpPr>
        <p:spPr>
          <a:xfrm>
            <a:off x="131459" y="3429000"/>
            <a:ext cx="11578664" cy="1154675"/>
          </a:xfrm>
          <a:prstGeom prst="rect">
            <a:avLst/>
          </a:prstGeom>
        </p:spPr>
        <p:txBody>
          <a:bodyPr wrap="square">
            <a:spAutoFit/>
          </a:bodyPr>
          <a:lstStyle/>
          <a:p>
            <a:pPr algn="just">
              <a:lnSpc>
                <a:spcPct val="150000"/>
              </a:lnSpc>
            </a:pPr>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ii) Enquanto no Hemisfério Sul ocorre o solstício de verão, no Hemisfério Norte ocorre o solstício de inverno, no qual o período diurno é o mais curto do ano. Logo, o período diurno passará a crescer no Hemisfério Norte após o solstício de verão do Hemisfério Sul.</a:t>
            </a:r>
            <a:endParaRPr lang="pt-BR" sz="1600" b="1"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3D4D8DA6-AF53-401B-8FCB-8B037DC4E857}"/>
              </a:ext>
            </a:extLst>
          </p:cNvPr>
          <p:cNvSpPr/>
          <p:nvPr/>
        </p:nvSpPr>
        <p:spPr>
          <a:xfrm>
            <a:off x="131459" y="4797152"/>
            <a:ext cx="11578664" cy="1154675"/>
          </a:xfrm>
          <a:prstGeom prst="rect">
            <a:avLst/>
          </a:prstGeom>
        </p:spPr>
        <p:txBody>
          <a:bodyPr wrap="square">
            <a:spAutoFit/>
          </a:bodyPr>
          <a:lstStyle/>
          <a:p>
            <a:pPr algn="just" hangingPunct="0">
              <a:lnSpc>
                <a:spcPct val="150000"/>
              </a:lnSpc>
              <a:spcAft>
                <a:spcPts val="0"/>
              </a:spcAft>
            </a:pPr>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iii) As variações do período diurno decrescente no Hemisfério Sul e crescente no Hemisfério Norte perdurarão pelos 6 meses seguintes, até o próximo solstício, que será de inverno no Hemisfério Sul e de verão no Hemisfério Norte, marcando respectivamente o dia mais curto no Hemisfério Sul e mais longo no Hemisfério Norte.</a:t>
            </a:r>
            <a:endParaRPr lang="pt-BR"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038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9616C98-E332-4330-A1CD-D61386C7B953}"/>
              </a:ext>
            </a:extLst>
          </p:cNvPr>
          <p:cNvSpPr/>
          <p:nvPr/>
        </p:nvSpPr>
        <p:spPr>
          <a:xfrm>
            <a:off x="94163" y="20689"/>
            <a:ext cx="8208912" cy="1780809"/>
          </a:xfrm>
          <a:prstGeom prst="rect">
            <a:avLst/>
          </a:prstGeom>
        </p:spPr>
        <p:txBody>
          <a:bodyPr wrap="square">
            <a:spAutoFit/>
          </a:bodyPr>
          <a:lstStyle/>
          <a:p>
            <a:pPr algn="just" hangingPunct="0">
              <a:lnSpc>
                <a:spcPct val="150000"/>
              </a:lnSpc>
              <a:spcAft>
                <a:spcPts val="0"/>
              </a:spcAft>
            </a:pPr>
            <a:r>
              <a:rPr lang="pt-BR" sz="1500" b="1" dirty="0">
                <a:latin typeface="Arial" panose="020B0604020202020204" pitchFamily="34" charset="0"/>
                <a:ea typeface="Times New Roman" panose="02020603050405020304" pitchFamily="18" charset="0"/>
                <a:cs typeface="Arial" panose="020B0604020202020204" pitchFamily="34" charset="0"/>
              </a:rPr>
              <a:t>3b) (0,3 pontos ) (0,1 ponto cada item). i)</a:t>
            </a:r>
            <a:r>
              <a:rPr lang="pt-BR" sz="1500" dirty="0">
                <a:latin typeface="Arial" panose="020B0604020202020204" pitchFamily="34" charset="0"/>
                <a:ea typeface="Times New Roman" panose="02020603050405020304" pitchFamily="18" charset="0"/>
                <a:cs typeface="Arial" panose="020B0604020202020204" pitchFamily="34" charset="0"/>
              </a:rPr>
              <a:t> Em que região da Terra o Sol pode ser visto a pino ao longo do ano? </a:t>
            </a:r>
            <a:r>
              <a:rPr lang="pt-BR" sz="1500" b="1" dirty="0" err="1">
                <a:latin typeface="Arial" panose="020B0604020202020204" pitchFamily="34" charset="0"/>
                <a:ea typeface="Times New Roman" panose="02020603050405020304" pitchFamily="18" charset="0"/>
                <a:cs typeface="Arial" panose="020B0604020202020204" pitchFamily="34" charset="0"/>
              </a:rPr>
              <a:t>ii</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dirty="0">
                <a:latin typeface="Arial" panose="020B0604020202020204" pitchFamily="34" charset="0"/>
                <a:ea typeface="Times New Roman" panose="02020603050405020304" pitchFamily="18" charset="0"/>
                <a:cs typeface="Arial" panose="020B0604020202020204" pitchFamily="34" charset="0"/>
              </a:rPr>
              <a:t>Nesta região, quantas vezes, em cada ponto da superfície da Terra, a partir do Solstício considerado na figura acima, e até o próximo Solstício de verão do Hemisfério Sul, poderá ele ser visto a pino?</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b="1" dirty="0" err="1">
                <a:latin typeface="Arial" panose="020B0604020202020204" pitchFamily="34" charset="0"/>
                <a:ea typeface="Times New Roman" panose="02020603050405020304" pitchFamily="18" charset="0"/>
                <a:cs typeface="Arial" panose="020B0604020202020204" pitchFamily="34" charset="0"/>
              </a:rPr>
              <a:t>iii</a:t>
            </a:r>
            <a:r>
              <a:rPr lang="pt-BR" sz="1500" b="1" dirty="0">
                <a:latin typeface="Arial" panose="020B0604020202020204" pitchFamily="34" charset="0"/>
                <a:ea typeface="Times New Roman" panose="02020603050405020304" pitchFamily="18" charset="0"/>
                <a:cs typeface="Arial" panose="020B0604020202020204" pitchFamily="34" charset="0"/>
              </a:rPr>
              <a:t>)</a:t>
            </a:r>
            <a:r>
              <a:rPr lang="pt-BR" sz="1500" dirty="0">
                <a:latin typeface="Arial" panose="020B0604020202020204" pitchFamily="34" charset="0"/>
                <a:ea typeface="Times New Roman" panose="02020603050405020304" pitchFamily="18" charset="0"/>
                <a:cs typeface="Arial" panose="020B0604020202020204" pitchFamily="34" charset="0"/>
              </a:rPr>
              <a:t> O Sol pode incidir a pino em algum dia do ano entre um dos trópicos e o </a:t>
            </a:r>
            <a:r>
              <a:rPr lang="pt-BR" sz="1500" dirty="0" err="1">
                <a:latin typeface="Arial" panose="020B0604020202020204" pitchFamily="34" charset="0"/>
                <a:ea typeface="Times New Roman" panose="02020603050405020304" pitchFamily="18" charset="0"/>
                <a:cs typeface="Arial" panose="020B0604020202020204" pitchFamily="34" charset="0"/>
              </a:rPr>
              <a:t>pólo</a:t>
            </a:r>
            <a:r>
              <a:rPr lang="pt-BR" sz="1500" dirty="0">
                <a:latin typeface="Arial" panose="020B0604020202020204" pitchFamily="34" charset="0"/>
                <a:ea typeface="Times New Roman" panose="02020603050405020304" pitchFamily="18" charset="0"/>
                <a:cs typeface="Arial" panose="020B0604020202020204" pitchFamily="34" charset="0"/>
              </a:rPr>
              <a:t> do hemisfério correspondente? Por que? </a:t>
            </a:r>
            <a:endParaRPr lang="pt-BR" sz="1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7EFAEC57-643C-41AE-9A72-7FF4123364A7}"/>
              </a:ext>
            </a:extLst>
          </p:cNvPr>
          <p:cNvSpPr/>
          <p:nvPr/>
        </p:nvSpPr>
        <p:spPr>
          <a:xfrm>
            <a:off x="94162" y="1939997"/>
            <a:ext cx="1457450" cy="323165"/>
          </a:xfrm>
          <a:prstGeom prst="rect">
            <a:avLst/>
          </a:prstGeom>
        </p:spPr>
        <p:txBody>
          <a:bodyPr wrap="none">
            <a:spAutoFit/>
          </a:bodyPr>
          <a:lstStyle/>
          <a:p>
            <a:pPr algn="just"/>
            <a:r>
              <a:rPr lang="pt-BR" sz="1500" b="1" dirty="0">
                <a:latin typeface="Arial" panose="020B0604020202020204" pitchFamily="34" charset="0"/>
                <a:ea typeface="Times New Roman" panose="02020603050405020304" pitchFamily="18" charset="0"/>
                <a:cs typeface="Arial" panose="020B0604020202020204" pitchFamily="34" charset="0"/>
              </a:rPr>
              <a:t>Resposta 3b):</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CFEF108-9896-42B5-8BDD-01B1BAA84152}"/>
              </a:ext>
            </a:extLst>
          </p:cNvPr>
          <p:cNvSpPr/>
          <p:nvPr/>
        </p:nvSpPr>
        <p:spPr>
          <a:xfrm>
            <a:off x="94162" y="2359308"/>
            <a:ext cx="11714749" cy="1434560"/>
          </a:xfrm>
          <a:prstGeom prst="rect">
            <a:avLst/>
          </a:prstGeom>
        </p:spPr>
        <p:txBody>
          <a:bodyPr wrap="square">
            <a:spAutoFit/>
          </a:bodyPr>
          <a:lstStyle/>
          <a:p>
            <a:pPr algn="just">
              <a:lnSpc>
                <a:spcPct val="150000"/>
              </a:lnSpc>
            </a:pP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i) Da figura abaixo, podemos ver que o extremo Sul da possibilidade do Sol estar a pino é o Trópico de Capricórnio, quando o Sol fica a pino ao meio dia verdadeiro no dia do solstício de verão do Hemisfério Sul. Simetricamente, podemos imaginar a mesma situação durante o solstício de verão no Hemisfério Norte, com o Sol a pino no Trópico de Câncer. Portanto, a região em que o Sol pode ficar a pino sobre a Terra é qualquer lugar entre os trópicos. </a:t>
            </a:r>
            <a:endParaRPr lang="pt-BR" sz="1500" b="1"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44EFD94-2626-4F7A-9D0A-7F08317E491E}"/>
              </a:ext>
            </a:extLst>
          </p:cNvPr>
          <p:cNvSpPr/>
          <p:nvPr/>
        </p:nvSpPr>
        <p:spPr>
          <a:xfrm>
            <a:off x="94162" y="3890014"/>
            <a:ext cx="11714748" cy="1088311"/>
          </a:xfrm>
          <a:prstGeom prst="rect">
            <a:avLst/>
          </a:prstGeom>
        </p:spPr>
        <p:txBody>
          <a:bodyPr wrap="square">
            <a:spAutoFit/>
          </a:bodyPr>
          <a:lstStyle/>
          <a:p>
            <a:pPr algn="just">
              <a:lnSpc>
                <a:spcPct val="150000"/>
              </a:lnSpc>
            </a:pP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ii) No prazo de um ano, isto é entre os dois solstícios de verão considerados, em todos os pontos o Sol a pino terá ocorrido duas vezes, uma antes e outra depois do solstício de inverno do Hemisfério Sul. A exceção é o Trópico de Câncer, que só terá o Sol a pino durante o solstício de inverno do Hemisfério Sul.</a:t>
            </a:r>
            <a:endParaRPr lang="pt-BR" sz="1500" b="1"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D641F7FD-981E-4A9C-939C-27600352AB32}"/>
              </a:ext>
            </a:extLst>
          </p:cNvPr>
          <p:cNvSpPr/>
          <p:nvPr/>
        </p:nvSpPr>
        <p:spPr>
          <a:xfrm>
            <a:off x="81814" y="5074471"/>
            <a:ext cx="5846472" cy="395814"/>
          </a:xfrm>
          <a:prstGeom prst="rect">
            <a:avLst/>
          </a:prstGeom>
        </p:spPr>
        <p:txBody>
          <a:bodyPr wrap="none">
            <a:spAutoFit/>
          </a:bodyPr>
          <a:lstStyle/>
          <a:p>
            <a:pPr algn="just" hangingPunct="0">
              <a:lnSpc>
                <a:spcPct val="150000"/>
              </a:lnSpc>
              <a:spcAft>
                <a:spcPts val="0"/>
              </a:spcAft>
            </a:pP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iii) Não. O aluno deverá aludir às explicações acima expostas.</a:t>
            </a:r>
            <a:endParaRPr lang="pt-BR" sz="15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0426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D8E672A-7AB1-43F6-8225-F693CD1E9509}"/>
              </a:ext>
            </a:extLst>
          </p:cNvPr>
          <p:cNvSpPr/>
          <p:nvPr/>
        </p:nvSpPr>
        <p:spPr>
          <a:xfrm>
            <a:off x="190897" y="260648"/>
            <a:ext cx="7920880" cy="742063"/>
          </a:xfrm>
          <a:prstGeom prst="rect">
            <a:avLst/>
          </a:prstGeom>
        </p:spPr>
        <p:txBody>
          <a:bodyPr wrap="square">
            <a:spAutoFit/>
          </a:bodyPr>
          <a:lstStyle/>
          <a:p>
            <a:pPr algn="just">
              <a:lnSpc>
                <a:spcPct val="150000"/>
              </a:lnSpc>
            </a:pPr>
            <a:r>
              <a:rPr lang="pt-BR" sz="1500" b="1" dirty="0">
                <a:latin typeface="Arial" panose="020B0604020202020204" pitchFamily="34" charset="0"/>
                <a:ea typeface="Times New Roman" panose="02020603050405020304" pitchFamily="18" charset="0"/>
                <a:cs typeface="Arial" panose="020B0604020202020204" pitchFamily="34" charset="0"/>
              </a:rPr>
              <a:t>3c) (0,4 pontos ) (0,2 pontos cada item) i) </a:t>
            </a:r>
            <a:r>
              <a:rPr lang="pt-BR" sz="1500" dirty="0">
                <a:latin typeface="Arial" panose="020B0604020202020204" pitchFamily="34" charset="0"/>
                <a:ea typeface="Times New Roman" panose="02020603050405020304" pitchFamily="18" charset="0"/>
                <a:cs typeface="Arial" panose="020B0604020202020204" pitchFamily="34" charset="0"/>
              </a:rPr>
              <a:t>Em quais dias o Sol é visível no horizonte em ambos os </a:t>
            </a:r>
            <a:r>
              <a:rPr lang="pt-BR" sz="1500" dirty="0" err="1">
                <a:latin typeface="Arial" panose="020B0604020202020204" pitchFamily="34" charset="0"/>
                <a:ea typeface="Times New Roman" panose="02020603050405020304" pitchFamily="18" charset="0"/>
                <a:cs typeface="Arial" panose="020B0604020202020204" pitchFamily="34" charset="0"/>
              </a:rPr>
              <a:t>pólos</a:t>
            </a:r>
            <a:r>
              <a:rPr lang="pt-BR" sz="1500" dirty="0">
                <a:latin typeface="Arial" panose="020B0604020202020204" pitchFamily="34" charset="0"/>
                <a:ea typeface="Times New Roman" panose="02020603050405020304" pitchFamily="18" charset="0"/>
                <a:cs typeface="Arial" panose="020B0604020202020204" pitchFamily="34" charset="0"/>
              </a:rPr>
              <a:t>? </a:t>
            </a:r>
            <a:r>
              <a:rPr lang="pt-BR" sz="1500" b="1" dirty="0" err="1">
                <a:latin typeface="Arial" panose="020B0604020202020204" pitchFamily="34" charset="0"/>
                <a:ea typeface="Times New Roman" panose="02020603050405020304" pitchFamily="18" charset="0"/>
                <a:cs typeface="Arial" panose="020B0604020202020204" pitchFamily="34" charset="0"/>
              </a:rPr>
              <a:t>ii</a:t>
            </a:r>
            <a:r>
              <a:rPr lang="pt-BR" sz="1500" b="1" dirty="0">
                <a:latin typeface="Arial" panose="020B0604020202020204" pitchFamily="34" charset="0"/>
                <a:ea typeface="Times New Roman" panose="02020603050405020304" pitchFamily="18" charset="0"/>
                <a:cs typeface="Arial" panose="020B0604020202020204" pitchFamily="34" charset="0"/>
              </a:rPr>
              <a:t>)</a:t>
            </a:r>
            <a:r>
              <a:rPr lang="pt-BR" sz="1500" dirty="0">
                <a:latin typeface="Arial" panose="020B0604020202020204" pitchFamily="34" charset="0"/>
                <a:ea typeface="Times New Roman" panose="02020603050405020304" pitchFamily="18" charset="0"/>
                <a:cs typeface="Arial" panose="020B0604020202020204" pitchFamily="34" charset="0"/>
              </a:rPr>
              <a:t> Por fim, solstício significa Sol parado.</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dirty="0">
                <a:latin typeface="Arial" panose="020B0604020202020204" pitchFamily="34" charset="0"/>
                <a:ea typeface="Times New Roman" panose="02020603050405020304" pitchFamily="18" charset="0"/>
                <a:cs typeface="Arial" panose="020B0604020202020204" pitchFamily="34" charset="0"/>
              </a:rPr>
              <a:t>Você pode explicar o por quê?</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5790747-9EEA-4CF7-92A5-B449405AD75A}"/>
              </a:ext>
            </a:extLst>
          </p:cNvPr>
          <p:cNvSpPr/>
          <p:nvPr/>
        </p:nvSpPr>
        <p:spPr>
          <a:xfrm>
            <a:off x="190897" y="1412776"/>
            <a:ext cx="1447832" cy="395814"/>
          </a:xfrm>
          <a:prstGeom prst="rect">
            <a:avLst/>
          </a:prstGeom>
        </p:spPr>
        <p:txBody>
          <a:bodyPr wrap="none">
            <a:spAutoFit/>
          </a:bodyPr>
          <a:lstStyle/>
          <a:p>
            <a:pPr algn="just">
              <a:lnSpc>
                <a:spcPct val="150000"/>
              </a:lnSpc>
            </a:pPr>
            <a:r>
              <a:rPr lang="pt-BR" sz="1500" b="1" dirty="0">
                <a:latin typeface="Arial" panose="020B0604020202020204" pitchFamily="34" charset="0"/>
                <a:ea typeface="Times New Roman" panose="02020603050405020304" pitchFamily="18" charset="0"/>
                <a:cs typeface="Arial" panose="020B0604020202020204" pitchFamily="34" charset="0"/>
              </a:rPr>
              <a:t>Resposta 3c):</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1E56D455-8B1E-40E1-84FD-05BE4E153922}"/>
              </a:ext>
            </a:extLst>
          </p:cNvPr>
          <p:cNvSpPr/>
          <p:nvPr/>
        </p:nvSpPr>
        <p:spPr>
          <a:xfrm>
            <a:off x="190897" y="2160000"/>
            <a:ext cx="11593288" cy="1850058"/>
          </a:xfrm>
          <a:prstGeom prst="rect">
            <a:avLst/>
          </a:prstGeom>
        </p:spPr>
        <p:txBody>
          <a:bodyPr wrap="square">
            <a:spAutoFit/>
          </a:bodyPr>
          <a:lstStyle/>
          <a:p>
            <a:pPr algn="just">
              <a:lnSpc>
                <a:spcPct val="150000"/>
              </a:lnSpc>
            </a:pP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i) Nos equinócios tanto de outono quanto no de primavera. Em qualquer um destes momentos o Sol é visto ao mesmo tempo por alguém que esteja no Pólo Norte ou no Pólo Sul. No equinócio de primavera, de um dado hemisfério, o Sol “está nascendo”, isto é passará cada dia a dar uma volta completa cada vez mais acima do horizonte, até que, no solstício de verão estará a uma altura de 23 graus acima do horizonte (sua altura máxima no pólo), o ângulo</a:t>
            </a:r>
            <a:r>
              <a:rPr lang="pt-BR" sz="1400" dirty="0">
                <a:latin typeface="Arial" panose="020B0604020202020204" pitchFamily="34" charset="0"/>
                <a:cs typeface="Arial" panose="020B0604020202020204" pitchFamily="34" charset="0"/>
                <a:sym typeface="Symbol" panose="05050102010706020507" pitchFamily="18" charset="2"/>
              </a:rPr>
              <a:t> </a:t>
            </a:r>
            <a:r>
              <a:rPr lang="pt-BR" sz="1400" b="1"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da figura. Este ângulo é, não por acaso, o ângulo de inclinação do eixo terrestre e também a latitude dos trópicos.</a:t>
            </a:r>
            <a:endParaRPr lang="pt-BR" sz="1500" b="1"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4D335A3A-BA18-47EE-954D-4DD92576B46A}"/>
              </a:ext>
            </a:extLst>
          </p:cNvPr>
          <p:cNvSpPr/>
          <p:nvPr/>
        </p:nvSpPr>
        <p:spPr>
          <a:xfrm>
            <a:off x="190897" y="4149080"/>
            <a:ext cx="11593288" cy="1434560"/>
          </a:xfrm>
          <a:prstGeom prst="rect">
            <a:avLst/>
          </a:prstGeom>
        </p:spPr>
        <p:txBody>
          <a:bodyPr wrap="square">
            <a:spAutoFit/>
          </a:bodyPr>
          <a:lstStyle/>
          <a:p>
            <a:pPr algn="just">
              <a:lnSpc>
                <a:spcPct val="150000"/>
              </a:lnSpc>
            </a:pPr>
            <a:r>
              <a:rPr lang="pt-PT" sz="1500" b="1" dirty="0">
                <a:solidFill>
                  <a:srgbClr val="FF0000"/>
                </a:solidFill>
                <a:latin typeface="Arial" panose="020B0604020202020204" pitchFamily="34" charset="0"/>
                <a:ea typeface="Times New Roman" panose="02020603050405020304" pitchFamily="18" charset="0"/>
                <a:cs typeface="Arial" panose="020B0604020202020204" pitchFamily="34" charset="0"/>
              </a:rPr>
              <a:t>ii) Aqui queremos apenas que o estudante tenha notado que o Sol aparentemente se desloca a longo do ano de forma a permanecer no céu um tempo cada vez maior ou cada vez menor durante o período diurno. Nos solstícios, este deslocamento do Sol inverte o seu sentido. Em todo movimento, para que um sentido seja invertido, é preciso que o movimento pare. Este é o sentido maior do “Sol parado” e é isto que o estudante deve explicar em linhas gerais.</a:t>
            </a:r>
            <a:endParaRPr lang="pt-BR" sz="15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3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1ACE478-7BF3-403F-A2CB-DA1C75EE61B0}"/>
              </a:ext>
            </a:extLst>
          </p:cNvPr>
          <p:cNvSpPr/>
          <p:nvPr/>
        </p:nvSpPr>
        <p:spPr>
          <a:xfrm>
            <a:off x="118889" y="107002"/>
            <a:ext cx="8064896" cy="3001334"/>
          </a:xfrm>
          <a:prstGeom prst="rect">
            <a:avLst/>
          </a:prstGeom>
        </p:spPr>
        <p:txBody>
          <a:bodyPr wrap="square">
            <a:spAutoFit/>
          </a:bodyPr>
          <a:lstStyle/>
          <a:p>
            <a:pPr algn="just">
              <a:lnSpc>
                <a:spcPct val="150000"/>
              </a:lnSpc>
            </a:pPr>
            <a:r>
              <a:rPr lang="pt-BR" sz="1600" b="1" dirty="0">
                <a:latin typeface="Arial" panose="020B0604020202020204" pitchFamily="34" charset="0"/>
                <a:cs typeface="Arial" panose="020B0604020202020204" pitchFamily="34" charset="0"/>
              </a:rPr>
              <a:t>Questão 4 (1 ponto) Comentários: </a:t>
            </a:r>
            <a:r>
              <a:rPr lang="pt-BR" sz="1600" dirty="0">
                <a:latin typeface="Arial" panose="020B0604020202020204" pitchFamily="34" charset="0"/>
                <a:cs typeface="Arial" panose="020B0604020202020204" pitchFamily="34" charset="0"/>
              </a:rPr>
              <a:t>Na prova da OBA de 2005, falamos da luminosidade de uma estrela, ou seja, a quantidade de energia emitida por ela, por unidade de tempo. A luminosidade é uma característica intrínseca da estrela, ou seja, só depende dela mesma. A estrela </a:t>
            </a:r>
            <a:r>
              <a:rPr lang="pt-BR" sz="1600" dirty="0" err="1">
                <a:latin typeface="Arial" panose="020B0604020202020204" pitchFamily="34" charset="0"/>
                <a:cs typeface="Arial" panose="020B0604020202020204" pitchFamily="34" charset="0"/>
              </a:rPr>
              <a:t>Betelgeuse</a:t>
            </a:r>
            <a:r>
              <a:rPr lang="pt-BR" sz="1600" dirty="0">
                <a:latin typeface="Arial" panose="020B0604020202020204" pitchFamily="34" charset="0"/>
                <a:cs typeface="Arial" panose="020B0604020202020204" pitchFamily="34" charset="0"/>
              </a:rPr>
              <a:t> (alfa de Órion), por exemplo, tem uma luminosidade 200 vezes maior do que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mas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é a estrela mais brilhante do nosso céu noturno! O que acontece é que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apesar de não ser tão luminosa, está muitas vezes mais próxima da Terra que </a:t>
            </a:r>
            <a:r>
              <a:rPr lang="pt-BR" sz="1600" dirty="0" err="1">
                <a:latin typeface="Arial" panose="020B0604020202020204" pitchFamily="34" charset="0"/>
                <a:cs typeface="Arial" panose="020B0604020202020204" pitchFamily="34" charset="0"/>
              </a:rPr>
              <a:t>Betelgeuse</a:t>
            </a:r>
            <a:r>
              <a:rPr lang="pt-BR" sz="1600" dirty="0">
                <a:latin typeface="Arial" panose="020B0604020202020204" pitchFamily="34" charset="0"/>
                <a:cs typeface="Arial" panose="020B0604020202020204" pitchFamily="34" charset="0"/>
              </a:rPr>
              <a:t>. O mesmo ocorre, de forma muito mais acentuada, com o nosso Sol.</a:t>
            </a:r>
          </a:p>
        </p:txBody>
      </p:sp>
      <p:sp>
        <p:nvSpPr>
          <p:cNvPr id="4" name="Retângulo 3">
            <a:extLst>
              <a:ext uri="{FF2B5EF4-FFF2-40B4-BE49-F238E27FC236}">
                <a16:creationId xmlns:a16="http://schemas.microsoft.com/office/drawing/2014/main" id="{2BD642F0-FC62-4C6C-8DF2-0DCF300A1750}"/>
              </a:ext>
            </a:extLst>
          </p:cNvPr>
          <p:cNvSpPr/>
          <p:nvPr/>
        </p:nvSpPr>
        <p:spPr>
          <a:xfrm>
            <a:off x="118889" y="3414396"/>
            <a:ext cx="11661010" cy="1893339"/>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Ele tem uma luminosidade ainda menor que a de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mas está muito, mas muito mais próximo mesmo da Terra, e por isso é praticamente a única fonte de energia do nosso planeta. Como calcular isso? É simples: a luz emitida por uma estrela sai de sua superfície igualmente em todas as direções. Ou seja, a energia que sai da estrela vai se espalhando igualmente em todas as direções pelo espaço, conforme vai se afastando da estrela. Assim, não importa se estamos vendo a estrela de um lado ou de outro, importa apenas a distância.</a:t>
            </a:r>
          </a:p>
        </p:txBody>
      </p:sp>
    </p:spTree>
    <p:extLst>
      <p:ext uri="{BB962C8B-B14F-4D97-AF65-F5344CB8AC3E}">
        <p14:creationId xmlns:p14="http://schemas.microsoft.com/office/powerpoint/2010/main" val="256021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5F593B4-DF40-4CE6-96D1-B0B424C5EDA9}"/>
              </a:ext>
            </a:extLst>
          </p:cNvPr>
          <p:cNvSpPr/>
          <p:nvPr/>
        </p:nvSpPr>
        <p:spPr>
          <a:xfrm>
            <a:off x="118889" y="3068960"/>
            <a:ext cx="11665296" cy="1893339"/>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Quando a luz da estrela chegar neste lugar, ela terá se espalhado por toda a região que esteja à mesma distância d da estrela, ou seja, pela superfície de uma suposta esfera de raio </a:t>
            </a:r>
            <a:r>
              <a:rPr lang="pt-BR" sz="1600" b="1" dirty="0">
                <a:latin typeface="Arial" panose="020B0604020202020204" pitchFamily="34" charset="0"/>
                <a:cs typeface="Arial" panose="020B0604020202020204" pitchFamily="34" charset="0"/>
              </a:rPr>
              <a:t>d</a:t>
            </a:r>
            <a:r>
              <a:rPr lang="pt-BR" sz="1600" dirty="0">
                <a:latin typeface="Arial" panose="020B0604020202020204" pitchFamily="34" charset="0"/>
                <a:cs typeface="Arial" panose="020B0604020202020204" pitchFamily="34" charset="0"/>
              </a:rPr>
              <a:t>, que tem área </a:t>
            </a:r>
            <a:r>
              <a:rPr lang="pt-BR" sz="1600" b="1" dirty="0">
                <a:latin typeface="Arial" panose="020B0604020202020204" pitchFamily="34" charset="0"/>
                <a:cs typeface="Arial" panose="020B0604020202020204" pitchFamily="34" charset="0"/>
              </a:rPr>
              <a:t>(</a:t>
            </a:r>
            <a:r>
              <a:rPr lang="pt-PT" sz="1600" b="1" dirty="0">
                <a:latin typeface="Arial" panose="020B0604020202020204" pitchFamily="34" charset="0"/>
                <a:cs typeface="Arial" panose="020B0604020202020204" pitchFamily="34" charset="0"/>
              </a:rPr>
              <a:t>4.</a:t>
            </a:r>
            <a:r>
              <a:rPr lang="pt-PT" sz="1600" b="1" dirty="0">
                <a:latin typeface="Arial" panose="020B0604020202020204" pitchFamily="34" charset="0"/>
                <a:cs typeface="Arial" panose="020B0604020202020204" pitchFamily="34" charset="0"/>
                <a:sym typeface="Symbol" panose="05050102010706020507" pitchFamily="18" charset="2"/>
              </a:rPr>
              <a:t></a:t>
            </a:r>
            <a:r>
              <a:rPr lang="pt-PT" sz="1600" b="1" dirty="0">
                <a:latin typeface="Arial" panose="020B0604020202020204" pitchFamily="34" charset="0"/>
                <a:cs typeface="Arial" panose="020B0604020202020204" pitchFamily="34" charset="0"/>
              </a:rPr>
              <a:t>.d</a:t>
            </a:r>
            <a:r>
              <a:rPr lang="pt-PT" sz="1600" b="1" baseline="30000" dirty="0">
                <a:latin typeface="Arial" panose="020B0604020202020204" pitchFamily="34" charset="0"/>
                <a:cs typeface="Arial" panose="020B0604020202020204" pitchFamily="34" charset="0"/>
              </a:rPr>
              <a:t>2</a:t>
            </a:r>
            <a:r>
              <a:rPr lang="pt-BR" sz="1600" b="1" dirty="0">
                <a:latin typeface="Arial" panose="020B0604020202020204" pitchFamily="34" charset="0"/>
                <a:cs typeface="Arial" panose="020B0604020202020204" pitchFamily="34" charset="0"/>
              </a:rPr>
              <a:t>)</a:t>
            </a:r>
            <a:r>
              <a:rPr lang="pt-BR" sz="1600" dirty="0">
                <a:latin typeface="Arial" panose="020B0604020202020204" pitchFamily="34" charset="0"/>
                <a:cs typeface="Arial" panose="020B0604020202020204" pitchFamily="34" charset="0"/>
              </a:rPr>
              <a:t>. Assim, </a:t>
            </a:r>
            <a:r>
              <a:rPr lang="pt-BR" sz="1600" b="1" dirty="0">
                <a:latin typeface="Arial" panose="020B0604020202020204" pitchFamily="34" charset="0"/>
                <a:cs typeface="Arial" panose="020B0604020202020204" pitchFamily="34" charset="0"/>
              </a:rPr>
              <a:t>a energia que chega por unidade de tempo, por unidade de área, a essa distância é chamada de fluxo</a:t>
            </a:r>
            <a:r>
              <a:rPr lang="pt-BR" sz="1600" dirty="0">
                <a:latin typeface="Arial" panose="020B0604020202020204" pitchFamily="34" charset="0"/>
                <a:cs typeface="Arial" panose="020B0604020202020204" pitchFamily="34" charset="0"/>
              </a:rPr>
              <a:t> (</a:t>
            </a:r>
            <a:r>
              <a:rPr lang="pt-BR" sz="1600" b="1" dirty="0">
                <a:latin typeface="Arial" panose="020B0604020202020204" pitchFamily="34" charset="0"/>
                <a:cs typeface="Arial" panose="020B0604020202020204" pitchFamily="34" charset="0"/>
              </a:rPr>
              <a:t>F</a:t>
            </a:r>
            <a:r>
              <a:rPr lang="pt-BR" sz="1600" dirty="0">
                <a:latin typeface="Arial" panose="020B0604020202020204" pitchFamily="34" charset="0"/>
                <a:cs typeface="Arial" panose="020B0604020202020204" pitchFamily="34" charset="0"/>
              </a:rPr>
              <a:t>) e é dada por </a:t>
            </a:r>
            <a:r>
              <a:rPr lang="pt-BR" sz="1600" b="1" dirty="0">
                <a:latin typeface="Arial" panose="020B0604020202020204" pitchFamily="34" charset="0"/>
                <a:cs typeface="Arial" panose="020B0604020202020204" pitchFamily="34" charset="0"/>
              </a:rPr>
              <a:t>F = L / (</a:t>
            </a:r>
            <a:r>
              <a:rPr lang="pt-PT" sz="1600" b="1" dirty="0">
                <a:latin typeface="Arial" panose="020B0604020202020204" pitchFamily="34" charset="0"/>
                <a:cs typeface="Arial" panose="020B0604020202020204" pitchFamily="34" charset="0"/>
              </a:rPr>
              <a:t>4.</a:t>
            </a:r>
            <a:r>
              <a:rPr lang="pt-PT" sz="1600" b="1" dirty="0">
                <a:latin typeface="Arial" panose="020B0604020202020204" pitchFamily="34" charset="0"/>
                <a:cs typeface="Arial" panose="020B0604020202020204" pitchFamily="34" charset="0"/>
                <a:sym typeface="Symbol" panose="05050102010706020507" pitchFamily="18" charset="2"/>
              </a:rPr>
              <a:t></a:t>
            </a:r>
            <a:r>
              <a:rPr lang="pt-PT" sz="1600" b="1" dirty="0">
                <a:latin typeface="Arial" panose="020B0604020202020204" pitchFamily="34" charset="0"/>
                <a:cs typeface="Arial" panose="020B0604020202020204" pitchFamily="34" charset="0"/>
              </a:rPr>
              <a:t>.d</a:t>
            </a:r>
            <a:r>
              <a:rPr lang="pt-PT" sz="1600" b="1" baseline="30000" dirty="0">
                <a:latin typeface="Arial" panose="020B0604020202020204" pitchFamily="34" charset="0"/>
                <a:cs typeface="Arial" panose="020B0604020202020204" pitchFamily="34" charset="0"/>
              </a:rPr>
              <a:t>2</a:t>
            </a:r>
            <a:r>
              <a:rPr lang="pt-BR" sz="1600" b="1" dirty="0">
                <a:latin typeface="Arial" panose="020B0604020202020204" pitchFamily="34" charset="0"/>
                <a:cs typeface="Arial" panose="020B0604020202020204" pitchFamily="34" charset="0"/>
              </a:rPr>
              <a:t>)</a:t>
            </a:r>
            <a:r>
              <a:rPr lang="pt-BR" sz="1600" dirty="0">
                <a:latin typeface="Arial" panose="020B0604020202020204" pitchFamily="34" charset="0"/>
                <a:cs typeface="Arial" panose="020B0604020202020204" pitchFamily="34" charset="0"/>
              </a:rPr>
              <a:t>. Assim, podemos dizer que, embora </a:t>
            </a:r>
            <a:r>
              <a:rPr lang="pt-BR" sz="1600" dirty="0" err="1">
                <a:latin typeface="Arial" panose="020B0604020202020204" pitchFamily="34" charset="0"/>
                <a:cs typeface="Arial" panose="020B0604020202020204" pitchFamily="34" charset="0"/>
              </a:rPr>
              <a:t>Betelgeuse</a:t>
            </a:r>
            <a:r>
              <a:rPr lang="pt-BR" sz="1600" dirty="0">
                <a:latin typeface="Arial" panose="020B0604020202020204" pitchFamily="34" charset="0"/>
                <a:cs typeface="Arial" panose="020B0604020202020204" pitchFamily="34" charset="0"/>
              </a:rPr>
              <a:t> seja mais luminosa,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está mais perto, e então o fluxo de </a:t>
            </a:r>
            <a:r>
              <a:rPr lang="pt-BR" sz="1600" dirty="0" err="1">
                <a:latin typeface="Arial" panose="020B0604020202020204" pitchFamily="34" charset="0"/>
                <a:cs typeface="Arial" panose="020B0604020202020204" pitchFamily="34" charset="0"/>
              </a:rPr>
              <a:t>Sírius</a:t>
            </a:r>
            <a:r>
              <a:rPr lang="pt-BR" sz="1600" dirty="0">
                <a:latin typeface="Arial" panose="020B0604020202020204" pitchFamily="34" charset="0"/>
                <a:cs typeface="Arial" panose="020B0604020202020204" pitchFamily="34" charset="0"/>
              </a:rPr>
              <a:t> medido na Terra é maior – o que a faz aparecer mais brilhante do que </a:t>
            </a:r>
            <a:r>
              <a:rPr lang="pt-BR" sz="1600" dirty="0" err="1">
                <a:latin typeface="Arial" panose="020B0604020202020204" pitchFamily="34" charset="0"/>
                <a:cs typeface="Arial" panose="020B0604020202020204" pitchFamily="34" charset="0"/>
              </a:rPr>
              <a:t>Betelgeuse</a:t>
            </a:r>
            <a:r>
              <a:rPr lang="pt-BR" sz="1600" dirty="0">
                <a:latin typeface="Arial" panose="020B0604020202020204" pitchFamily="34" charset="0"/>
                <a:cs typeface="Arial" panose="020B0604020202020204" pitchFamily="34" charset="0"/>
              </a:rPr>
              <a:t>. </a:t>
            </a:r>
          </a:p>
        </p:txBody>
      </p:sp>
      <p:sp>
        <p:nvSpPr>
          <p:cNvPr id="6" name="Retângulo 5">
            <a:extLst>
              <a:ext uri="{FF2B5EF4-FFF2-40B4-BE49-F238E27FC236}">
                <a16:creationId xmlns:a16="http://schemas.microsoft.com/office/drawing/2014/main" id="{0571B4AC-C010-45E7-86C3-A3D923DB0D34}"/>
              </a:ext>
            </a:extLst>
          </p:cNvPr>
          <p:cNvSpPr/>
          <p:nvPr/>
        </p:nvSpPr>
        <p:spPr>
          <a:xfrm>
            <a:off x="118889" y="116632"/>
            <a:ext cx="8064896" cy="2632003"/>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E você já deve ter aprendido que o lugar geométrico de todos os pontos a uma mesma distância de outro ponto desenha no espaço uma superfície esférica, uma casca esférica. Suponha então que estamos em um lugar, a uma distância qualquer (que podemos representar pela letra d, como na fórmula abaixo) de uma estrela que tenha uma luminosidade qualquer (representada aqui pela letra ele maiúscula, L, na fórmula abaixo). Queremos saber quanta energia chega em uma unidade de área deste lugar, por unidade de tempo. </a:t>
            </a:r>
          </a:p>
        </p:txBody>
      </p:sp>
    </p:spTree>
    <p:extLst>
      <p:ext uri="{BB962C8B-B14F-4D97-AF65-F5344CB8AC3E}">
        <p14:creationId xmlns:p14="http://schemas.microsoft.com/office/powerpoint/2010/main" val="180504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7A1E9D0-D156-45EA-A88B-B66F193CAE96}"/>
              </a:ext>
            </a:extLst>
          </p:cNvPr>
          <p:cNvSpPr/>
          <p:nvPr/>
        </p:nvSpPr>
        <p:spPr>
          <a:xfrm>
            <a:off x="118889" y="116632"/>
            <a:ext cx="1255472" cy="338554"/>
          </a:xfrm>
          <a:prstGeom prst="rect">
            <a:avLst/>
          </a:prstGeom>
        </p:spPr>
        <p:txBody>
          <a:bodyPr wrap="none">
            <a:spAutoFit/>
          </a:bodyPr>
          <a:lstStyle/>
          <a:p>
            <a:pPr hangingPunct="0">
              <a:spcAft>
                <a:spcPts val="0"/>
              </a:spcAft>
            </a:pPr>
            <a:r>
              <a:rPr lang="pt-PT" sz="1600" b="1" dirty="0">
                <a:latin typeface="Arial" panose="020B0604020202020204" pitchFamily="34" charset="0"/>
                <a:ea typeface="Times New Roman" panose="02020603050405020304" pitchFamily="18" charset="0"/>
                <a:cs typeface="Arial" panose="020B0604020202020204" pitchFamily="34" charset="0"/>
              </a:rPr>
              <a:t>Perguntas:</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DFC069BA-D619-420E-AE7A-ECD9A094F63D}"/>
              </a:ext>
            </a:extLst>
          </p:cNvPr>
          <p:cNvSpPr/>
          <p:nvPr/>
        </p:nvSpPr>
        <p:spPr>
          <a:xfrm>
            <a:off x="118889" y="548680"/>
            <a:ext cx="8039364" cy="1893339"/>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4a)</a:t>
            </a:r>
            <a:r>
              <a:rPr lang="pt-PT" sz="1600" dirty="0">
                <a:latin typeface="Arial" panose="020B0604020202020204" pitchFamily="34" charset="0"/>
                <a:ea typeface="Times New Roman" panose="02020603050405020304" pitchFamily="18" charset="0"/>
                <a:cs typeface="Arial" panose="020B0604020202020204" pitchFamily="34" charset="0"/>
              </a:rPr>
              <a:t> </a:t>
            </a:r>
            <a:r>
              <a:rPr lang="pt-PT" sz="1600" b="1" dirty="0">
                <a:latin typeface="Arial" panose="020B0604020202020204" pitchFamily="34" charset="0"/>
                <a:ea typeface="Times New Roman" panose="02020603050405020304" pitchFamily="18" charset="0"/>
                <a:cs typeface="Arial" panose="020B0604020202020204" pitchFamily="34" charset="0"/>
              </a:rPr>
              <a:t>(0,6 pontos) </a:t>
            </a:r>
            <a:r>
              <a:rPr lang="pt-PT" sz="1600" dirty="0">
                <a:latin typeface="Arial" panose="020B0604020202020204" pitchFamily="34" charset="0"/>
                <a:ea typeface="Times New Roman" panose="02020603050405020304" pitchFamily="18" charset="0"/>
                <a:cs typeface="Arial" panose="020B0604020202020204" pitchFamily="34" charset="0"/>
              </a:rPr>
              <a:t>Você deve imaginar que a </a:t>
            </a:r>
            <a:r>
              <a:rPr lang="pt-PT" sz="1600" b="1" dirty="0">
                <a:latin typeface="Arial" panose="020B0604020202020204" pitchFamily="34" charset="0"/>
                <a:ea typeface="Times New Roman" panose="02020603050405020304" pitchFamily="18" charset="0"/>
                <a:cs typeface="Arial" panose="020B0604020202020204" pitchFamily="34" charset="0"/>
              </a:rPr>
              <a:t>luminosidade</a:t>
            </a:r>
            <a:r>
              <a:rPr lang="pt-PT" sz="1600" dirty="0">
                <a:latin typeface="Arial" panose="020B0604020202020204" pitchFamily="34" charset="0"/>
                <a:ea typeface="Times New Roman" panose="02020603050405020304" pitchFamily="18" charset="0"/>
                <a:cs typeface="Arial" panose="020B0604020202020204" pitchFamily="34" charset="0"/>
              </a:rPr>
              <a:t>, sendo uma medida de </a:t>
            </a:r>
            <a:r>
              <a:rPr lang="pt-PT" sz="1600" b="1" dirty="0">
                <a:latin typeface="Arial" panose="020B0604020202020204" pitchFamily="34" charset="0"/>
                <a:ea typeface="Times New Roman" panose="02020603050405020304" pitchFamily="18" charset="0"/>
                <a:cs typeface="Arial" panose="020B0604020202020204" pitchFamily="34" charset="0"/>
              </a:rPr>
              <a:t>energia por tempo</a:t>
            </a:r>
            <a:r>
              <a:rPr lang="pt-PT" sz="1600" dirty="0">
                <a:latin typeface="Arial" panose="020B0604020202020204" pitchFamily="34" charset="0"/>
                <a:ea typeface="Times New Roman" panose="02020603050405020304" pitchFamily="18" charset="0"/>
                <a:cs typeface="Arial" panose="020B0604020202020204" pitchFamily="34" charset="0"/>
              </a:rPr>
              <a:t>, pode ser medida em unidades de potência, isto é, energia por tempo. Vamos adotar aqui, como unidade de potência, o </a:t>
            </a:r>
            <a:r>
              <a:rPr lang="pt-PT" sz="1600" b="1" dirty="0">
                <a:latin typeface="Arial" panose="020B0604020202020204" pitchFamily="34" charset="0"/>
                <a:ea typeface="Times New Roman" panose="02020603050405020304" pitchFamily="18" charset="0"/>
                <a:cs typeface="Arial" panose="020B0604020202020204" pitchFamily="34" charset="0"/>
              </a:rPr>
              <a:t>Watt</a:t>
            </a:r>
            <a:r>
              <a:rPr lang="pt-PT" sz="1600" dirty="0">
                <a:latin typeface="Arial" panose="020B0604020202020204" pitchFamily="34" charset="0"/>
                <a:ea typeface="Times New Roman" panose="02020603050405020304" pitchFamily="18" charset="0"/>
                <a:cs typeface="Arial" panose="020B0604020202020204" pitchFamily="34" charset="0"/>
              </a:rPr>
              <a:t>, que é a unidade do sistema internacional de unidades (SI). Um Watt representa um Joule (a unidade de energia do SI) por segundo (Watt = Joule/segundo). </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CA4BAA84-2B17-4A49-964C-DA3791C492B5}"/>
              </a:ext>
            </a:extLst>
          </p:cNvPr>
          <p:cNvSpPr/>
          <p:nvPr/>
        </p:nvSpPr>
        <p:spPr>
          <a:xfrm>
            <a:off x="118888" y="2523319"/>
            <a:ext cx="11665297" cy="791179"/>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A luminosidade do Sol, </a:t>
            </a:r>
            <a:r>
              <a:rPr lang="pt-PT" sz="1600" b="1" dirty="0">
                <a:latin typeface="Arial" panose="020B0604020202020204" pitchFamily="34" charset="0"/>
                <a:ea typeface="Times New Roman" panose="02020603050405020304" pitchFamily="18" charset="0"/>
                <a:cs typeface="Arial" panose="020B0604020202020204" pitchFamily="34" charset="0"/>
              </a:rPr>
              <a:t>L</a:t>
            </a:r>
            <a:r>
              <a:rPr lang="pt-PT" sz="1600" b="1" baseline="-25000" dirty="0">
                <a:latin typeface="Arial" panose="020B0604020202020204" pitchFamily="34" charset="0"/>
                <a:ea typeface="Times New Roman" panose="02020603050405020304" pitchFamily="18" charset="0"/>
                <a:cs typeface="Arial" panose="020B0604020202020204" pitchFamily="34" charset="0"/>
              </a:rPr>
              <a:t>Sol</a:t>
            </a:r>
            <a:r>
              <a:rPr lang="pt-PT" sz="1600" dirty="0">
                <a:latin typeface="Arial" panose="020B0604020202020204" pitchFamily="34" charset="0"/>
                <a:ea typeface="Times New Roman" panose="02020603050405020304" pitchFamily="18" charset="0"/>
                <a:cs typeface="Arial" panose="020B0604020202020204" pitchFamily="34" charset="0"/>
              </a:rPr>
              <a:t>, é de </a:t>
            </a:r>
            <a:r>
              <a:rPr lang="pt-PT" sz="1600" b="1" dirty="0">
                <a:latin typeface="Arial" panose="020B0604020202020204" pitchFamily="34" charset="0"/>
                <a:ea typeface="Times New Roman" panose="02020603050405020304" pitchFamily="18" charset="0"/>
                <a:cs typeface="Arial" panose="020B0604020202020204" pitchFamily="34" charset="0"/>
              </a:rPr>
              <a:t>4·10</a:t>
            </a:r>
            <a:r>
              <a:rPr lang="pt-PT" sz="1600" b="1" baseline="30000" dirty="0">
                <a:latin typeface="Arial" panose="020B0604020202020204" pitchFamily="34" charset="0"/>
                <a:ea typeface="Times New Roman" panose="02020603050405020304" pitchFamily="18" charset="0"/>
                <a:cs typeface="Arial" panose="020B0604020202020204" pitchFamily="34" charset="0"/>
              </a:rPr>
              <a:t>26</a:t>
            </a:r>
            <a:r>
              <a:rPr lang="pt-PT" sz="1600" b="1" dirty="0">
                <a:latin typeface="Arial" panose="020B0604020202020204" pitchFamily="34" charset="0"/>
                <a:ea typeface="Times New Roman" panose="02020603050405020304" pitchFamily="18" charset="0"/>
                <a:cs typeface="Arial" panose="020B0604020202020204" pitchFamily="34" charset="0"/>
              </a:rPr>
              <a:t> Watts</a:t>
            </a:r>
            <a:r>
              <a:rPr lang="pt-PT" sz="1600" dirty="0">
                <a:latin typeface="Arial" panose="020B0604020202020204" pitchFamily="34" charset="0"/>
                <a:ea typeface="Times New Roman" panose="02020603050405020304" pitchFamily="18" charset="0"/>
                <a:cs typeface="Arial" panose="020B0604020202020204" pitchFamily="34" charset="0"/>
              </a:rPr>
              <a:t>. Calcule seu fluxo  aqui na Terra (</a:t>
            </a:r>
            <a:r>
              <a:rPr lang="pt-PT" sz="1600" b="1" dirty="0">
                <a:latin typeface="Arial" panose="020B0604020202020204" pitchFamily="34" charset="0"/>
                <a:ea typeface="Times New Roman" panose="02020603050405020304" pitchFamily="18" charset="0"/>
                <a:cs typeface="Arial" panose="020B0604020202020204" pitchFamily="34" charset="0"/>
              </a:rPr>
              <a:t>F</a:t>
            </a:r>
            <a:r>
              <a:rPr lang="pt-PT" sz="1600" b="1" baseline="-25000" dirty="0">
                <a:latin typeface="Arial" panose="020B0604020202020204" pitchFamily="34" charset="0"/>
                <a:ea typeface="Times New Roman" panose="02020603050405020304" pitchFamily="18" charset="0"/>
                <a:cs typeface="Arial" panose="020B0604020202020204" pitchFamily="34" charset="0"/>
              </a:rPr>
              <a:t>Sol-Terra</a:t>
            </a:r>
            <a:r>
              <a:rPr lang="pt-PT" sz="1600" dirty="0">
                <a:latin typeface="Arial" panose="020B0604020202020204" pitchFamily="34" charset="0"/>
                <a:ea typeface="Times New Roman" panose="02020603050405020304" pitchFamily="18" charset="0"/>
                <a:cs typeface="Arial" panose="020B0604020202020204" pitchFamily="34" charset="0"/>
              </a:rPr>
              <a:t>).  Quanta energia solar chega na Terra por segundo, por metro quadrado? </a:t>
            </a:r>
            <a:r>
              <a:rPr lang="pt-PT" sz="1600" b="1" dirty="0">
                <a:latin typeface="Arial" panose="020B0604020202020204" pitchFamily="34" charset="0"/>
                <a:ea typeface="Times New Roman" panose="02020603050405020304" pitchFamily="18" charset="0"/>
                <a:cs typeface="Arial" panose="020B0604020202020204" pitchFamily="34" charset="0"/>
              </a:rPr>
              <a:t>Dados:</a:t>
            </a:r>
            <a:r>
              <a:rPr lang="pt-PT" sz="1600" dirty="0">
                <a:latin typeface="Arial" panose="020B0604020202020204" pitchFamily="34" charset="0"/>
                <a:ea typeface="Times New Roman" panose="02020603050405020304" pitchFamily="18" charset="0"/>
                <a:cs typeface="Arial" panose="020B0604020202020204" pitchFamily="34" charset="0"/>
              </a:rPr>
              <a:t> distância Terra-Sol 150 milhões de quilômetros ou  </a:t>
            </a:r>
            <a:r>
              <a:rPr lang="pt-PT" sz="1600" b="1" dirty="0">
                <a:latin typeface="Arial" panose="020B0604020202020204" pitchFamily="34" charset="0"/>
                <a:ea typeface="Times New Roman" panose="02020603050405020304" pitchFamily="18" charset="0"/>
                <a:cs typeface="Arial" panose="020B0604020202020204" pitchFamily="34" charset="0"/>
              </a:rPr>
              <a:t>15·10</a:t>
            </a:r>
            <a:r>
              <a:rPr lang="pt-PT" sz="1600" b="1" baseline="30000" dirty="0">
                <a:latin typeface="Arial" panose="020B0604020202020204" pitchFamily="34" charset="0"/>
                <a:ea typeface="Times New Roman" panose="02020603050405020304" pitchFamily="18" charset="0"/>
                <a:cs typeface="Arial" panose="020B0604020202020204" pitchFamily="34" charset="0"/>
              </a:rPr>
              <a:t>10</a:t>
            </a:r>
            <a:r>
              <a:rPr lang="pt-PT" sz="1600" b="1" dirty="0">
                <a:latin typeface="Arial" panose="020B0604020202020204" pitchFamily="34" charset="0"/>
                <a:ea typeface="Times New Roman" panose="02020603050405020304" pitchFamily="18" charset="0"/>
                <a:cs typeface="Arial" panose="020B0604020202020204" pitchFamily="34" charset="0"/>
              </a:rPr>
              <a:t> m, </a:t>
            </a:r>
            <a:r>
              <a:rPr lang="pt-PT" sz="1600" dirty="0">
                <a:latin typeface="Arial" panose="020B0604020202020204" pitchFamily="34" charset="0"/>
                <a:ea typeface="Times New Roman" panose="02020603050405020304" pitchFamily="18" charset="0"/>
                <a:cs typeface="Arial" panose="020B0604020202020204" pitchFamily="34" charset="0"/>
              </a:rPr>
              <a:t>use</a:t>
            </a:r>
            <a:r>
              <a:rPr lang="pt-PT" sz="1600" b="1" dirty="0">
                <a:latin typeface="Arial" panose="020B0604020202020204" pitchFamily="34" charset="0"/>
                <a:ea typeface="Times New Roman" panose="02020603050405020304" pitchFamily="18" charset="0"/>
                <a:cs typeface="Arial" panose="020B0604020202020204" pitchFamily="34" charset="0"/>
              </a:rPr>
              <a:t> </a:t>
            </a:r>
            <a:r>
              <a:rPr lang="el-GR" sz="1600" b="1" dirty="0">
                <a:latin typeface="Arial" panose="020B0604020202020204" pitchFamily="34" charset="0"/>
                <a:ea typeface="Times New Roman" panose="02020603050405020304" pitchFamily="18" charset="0"/>
                <a:cs typeface="Arial" panose="020B0604020202020204" pitchFamily="34" charset="0"/>
              </a:rPr>
              <a:t>π</a:t>
            </a:r>
            <a:r>
              <a:rPr lang="pt-PT" sz="1600" b="1" dirty="0">
                <a:latin typeface="Arial" panose="020B0604020202020204" pitchFamily="34" charset="0"/>
                <a:ea typeface="Times New Roman" panose="02020603050405020304" pitchFamily="18" charset="0"/>
                <a:cs typeface="Arial" panose="020B0604020202020204" pitchFamily="34" charset="0"/>
              </a:rPr>
              <a:t> = 3.</a:t>
            </a:r>
            <a:endParaRPr lang="pt-BR" sz="1600" dirty="0"/>
          </a:p>
        </p:txBody>
      </p:sp>
      <p:sp>
        <p:nvSpPr>
          <p:cNvPr id="7" name="Retângulo 6">
            <a:extLst>
              <a:ext uri="{FF2B5EF4-FFF2-40B4-BE49-F238E27FC236}">
                <a16:creationId xmlns:a16="http://schemas.microsoft.com/office/drawing/2014/main" id="{E5E96138-70CD-4D6B-9803-CF7F2D82A670}"/>
              </a:ext>
            </a:extLst>
          </p:cNvPr>
          <p:cNvSpPr/>
          <p:nvPr/>
        </p:nvSpPr>
        <p:spPr>
          <a:xfrm>
            <a:off x="118888" y="3677817"/>
            <a:ext cx="1587294" cy="338554"/>
          </a:xfrm>
          <a:prstGeom prst="rect">
            <a:avLst/>
          </a:prstGeom>
        </p:spPr>
        <p:txBody>
          <a:bodyPr wrap="none">
            <a:spAutoFit/>
          </a:bodyPr>
          <a:lstStyle/>
          <a:p>
            <a:pPr algn="just"/>
            <a:r>
              <a:rPr lang="pt-PT" sz="1600" b="1" dirty="0">
                <a:latin typeface="Arial" panose="020B0604020202020204" pitchFamily="34" charset="0"/>
                <a:ea typeface="Times New Roman" panose="02020603050405020304" pitchFamily="18" charset="0"/>
                <a:cs typeface="Arial" panose="020B0604020202020204" pitchFamily="34" charset="0"/>
              </a:rPr>
              <a:t>Resposta 4a): </a:t>
            </a:r>
            <a:endParaRPr lang="pt-BR" sz="16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39F57506-70A2-426D-B315-537EE1B475D3}"/>
              </a:ext>
            </a:extLst>
          </p:cNvPr>
          <p:cNvSpPr/>
          <p:nvPr/>
        </p:nvSpPr>
        <p:spPr>
          <a:xfrm>
            <a:off x="810876" y="4450172"/>
            <a:ext cx="50045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F =</a:t>
            </a:r>
            <a:endParaRPr lang="pt-BR" dirty="0">
              <a:solidFill>
                <a:srgbClr val="FF0000"/>
              </a:solidFill>
            </a:endParaRPr>
          </a:p>
        </p:txBody>
      </p:sp>
      <p:sp>
        <p:nvSpPr>
          <p:cNvPr id="9" name="Retângulo 8">
            <a:extLst>
              <a:ext uri="{FF2B5EF4-FFF2-40B4-BE49-F238E27FC236}">
                <a16:creationId xmlns:a16="http://schemas.microsoft.com/office/drawing/2014/main" id="{FE4357C8-6307-496A-9F5B-EFB6D12687C5}"/>
              </a:ext>
            </a:extLst>
          </p:cNvPr>
          <p:cNvSpPr/>
          <p:nvPr/>
        </p:nvSpPr>
        <p:spPr>
          <a:xfrm>
            <a:off x="1208987" y="4453882"/>
            <a:ext cx="49667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L / </a:t>
            </a:r>
            <a:endParaRPr lang="pt-BR" dirty="0">
              <a:solidFill>
                <a:srgbClr val="FF0000"/>
              </a:solidFill>
            </a:endParaRPr>
          </a:p>
        </p:txBody>
      </p:sp>
      <p:sp>
        <p:nvSpPr>
          <p:cNvPr id="10" name="Retângulo 9">
            <a:extLst>
              <a:ext uri="{FF2B5EF4-FFF2-40B4-BE49-F238E27FC236}">
                <a16:creationId xmlns:a16="http://schemas.microsoft.com/office/drawing/2014/main" id="{9AE5BD31-7BB5-4984-8E72-C1F3A7EE50BC}"/>
              </a:ext>
            </a:extLst>
          </p:cNvPr>
          <p:cNvSpPr/>
          <p:nvPr/>
        </p:nvSpPr>
        <p:spPr>
          <a:xfrm>
            <a:off x="1536950" y="4436935"/>
            <a:ext cx="113364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(4.</a:t>
            </a:r>
            <a:r>
              <a:rPr lang="pt-PT" dirty="0">
                <a:solidFill>
                  <a:srgbClr val="FF0000"/>
                </a:solidFill>
                <a:latin typeface="Symbol" panose="05050102010706020507" pitchFamily="18" charset="2"/>
                <a:ea typeface="Times New Roman" panose="02020603050405020304" pitchFamily="18" charset="0"/>
                <a:cs typeface="Symbol" panose="05050102010706020507" pitchFamily="18" charset="2"/>
              </a:rPr>
              <a:t>p</a:t>
            </a:r>
            <a:r>
              <a:rPr lang="pt-PT" dirty="0">
                <a:solidFill>
                  <a:srgbClr val="FF0000"/>
                </a:solidFill>
                <a:latin typeface="Times New Roman" panose="02020603050405020304" pitchFamily="18" charset="0"/>
                <a:ea typeface="Times New Roman" panose="02020603050405020304" pitchFamily="18" charset="0"/>
              </a:rPr>
              <a:t>.d</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1" name="Retângulo 10">
            <a:extLst>
              <a:ext uri="{FF2B5EF4-FFF2-40B4-BE49-F238E27FC236}">
                <a16:creationId xmlns:a16="http://schemas.microsoft.com/office/drawing/2014/main" id="{AA6AFCF2-2D9A-48CE-B816-0FB11FE9BB2E}"/>
              </a:ext>
            </a:extLst>
          </p:cNvPr>
          <p:cNvSpPr/>
          <p:nvPr/>
        </p:nvSpPr>
        <p:spPr>
          <a:xfrm>
            <a:off x="2549418" y="4429842"/>
            <a:ext cx="1095172"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4 x 10</a:t>
            </a:r>
            <a:r>
              <a:rPr lang="pt-PT" baseline="30000" dirty="0">
                <a:solidFill>
                  <a:srgbClr val="FF0000"/>
                </a:solidFill>
                <a:latin typeface="Times New Roman" panose="02020603050405020304" pitchFamily="18" charset="0"/>
                <a:ea typeface="Times New Roman" panose="02020603050405020304" pitchFamily="18" charset="0"/>
              </a:rPr>
              <a:t>26</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2" name="Retângulo 11">
            <a:extLst>
              <a:ext uri="{FF2B5EF4-FFF2-40B4-BE49-F238E27FC236}">
                <a16:creationId xmlns:a16="http://schemas.microsoft.com/office/drawing/2014/main" id="{10C1EBF0-04B0-4800-AFA9-08DC1EF3429E}"/>
              </a:ext>
            </a:extLst>
          </p:cNvPr>
          <p:cNvSpPr/>
          <p:nvPr/>
        </p:nvSpPr>
        <p:spPr>
          <a:xfrm>
            <a:off x="3514351" y="4429842"/>
            <a:ext cx="60785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[4 x </a:t>
            </a:r>
            <a:endParaRPr lang="pt-BR" dirty="0">
              <a:solidFill>
                <a:srgbClr val="FF0000"/>
              </a:solidFill>
            </a:endParaRPr>
          </a:p>
        </p:txBody>
      </p:sp>
      <p:sp>
        <p:nvSpPr>
          <p:cNvPr id="13" name="Retângulo 12">
            <a:extLst>
              <a:ext uri="{FF2B5EF4-FFF2-40B4-BE49-F238E27FC236}">
                <a16:creationId xmlns:a16="http://schemas.microsoft.com/office/drawing/2014/main" id="{0609575D-8ECD-4B22-BA75-8973C342138D}"/>
              </a:ext>
            </a:extLst>
          </p:cNvPr>
          <p:cNvSpPr/>
          <p:nvPr/>
        </p:nvSpPr>
        <p:spPr>
          <a:xfrm>
            <a:off x="3994072" y="4429842"/>
            <a:ext cx="60785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3 x (</a:t>
            </a:r>
            <a:endParaRPr lang="pt-BR" dirty="0">
              <a:solidFill>
                <a:srgbClr val="FF0000"/>
              </a:solidFill>
            </a:endParaRPr>
          </a:p>
        </p:txBody>
      </p:sp>
      <p:sp>
        <p:nvSpPr>
          <p:cNvPr id="14" name="Retângulo 13">
            <a:extLst>
              <a:ext uri="{FF2B5EF4-FFF2-40B4-BE49-F238E27FC236}">
                <a16:creationId xmlns:a16="http://schemas.microsoft.com/office/drawing/2014/main" id="{20581CF2-378C-443D-ACDE-9121F3B0C7B5}"/>
              </a:ext>
            </a:extLst>
          </p:cNvPr>
          <p:cNvSpPr/>
          <p:nvPr/>
        </p:nvSpPr>
        <p:spPr>
          <a:xfrm>
            <a:off x="4439369" y="4434189"/>
            <a:ext cx="1334020"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15x10</a:t>
            </a:r>
            <a:r>
              <a:rPr lang="pt-PT" baseline="30000" dirty="0">
                <a:solidFill>
                  <a:srgbClr val="FF0000"/>
                </a:solidFill>
                <a:latin typeface="Times New Roman" panose="02020603050405020304" pitchFamily="18" charset="0"/>
                <a:ea typeface="Times New Roman" panose="02020603050405020304" pitchFamily="18" charset="0"/>
              </a:rPr>
              <a:t>10</a:t>
            </a:r>
            <a:r>
              <a:rPr lang="pt-PT" dirty="0">
                <a:solidFill>
                  <a:srgbClr val="FF0000"/>
                </a:solidFill>
                <a:latin typeface="Times New Roman" panose="02020603050405020304" pitchFamily="18" charset="0"/>
                <a:ea typeface="Times New Roman" panose="02020603050405020304" pitchFamily="18" charset="0"/>
              </a:rPr>
              <a:t>)</a:t>
            </a:r>
            <a:r>
              <a:rPr lang="pt-PT" b="1"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5" name="Retângulo 14">
            <a:extLst>
              <a:ext uri="{FF2B5EF4-FFF2-40B4-BE49-F238E27FC236}">
                <a16:creationId xmlns:a16="http://schemas.microsoft.com/office/drawing/2014/main" id="{E1BE5BF6-4054-4041-AD2F-BF60F84E2825}"/>
              </a:ext>
            </a:extLst>
          </p:cNvPr>
          <p:cNvSpPr/>
          <p:nvPr/>
        </p:nvSpPr>
        <p:spPr>
          <a:xfrm>
            <a:off x="5568918" y="4429842"/>
            <a:ext cx="122982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26</a:t>
            </a:r>
            <a:r>
              <a:rPr lang="pt-PT" dirty="0">
                <a:solidFill>
                  <a:srgbClr val="FF0000"/>
                </a:solidFill>
                <a:latin typeface="Times New Roman" panose="02020603050405020304" pitchFamily="18" charset="0"/>
                <a:ea typeface="Times New Roman" panose="02020603050405020304" pitchFamily="18" charset="0"/>
              </a:rPr>
              <a:t> / [ 3 x </a:t>
            </a:r>
            <a:endParaRPr lang="pt-BR" dirty="0">
              <a:solidFill>
                <a:srgbClr val="FF0000"/>
              </a:solidFill>
            </a:endParaRPr>
          </a:p>
        </p:txBody>
      </p:sp>
      <p:sp>
        <p:nvSpPr>
          <p:cNvPr id="16" name="Retângulo 15">
            <a:extLst>
              <a:ext uri="{FF2B5EF4-FFF2-40B4-BE49-F238E27FC236}">
                <a16:creationId xmlns:a16="http://schemas.microsoft.com/office/drawing/2014/main" id="{B5AD56F8-E486-4674-ACC6-0E0B2C40DF30}"/>
              </a:ext>
            </a:extLst>
          </p:cNvPr>
          <p:cNvSpPr/>
          <p:nvPr/>
        </p:nvSpPr>
        <p:spPr>
          <a:xfrm>
            <a:off x="6597663" y="4439657"/>
            <a:ext cx="76174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225 x </a:t>
            </a:r>
            <a:endParaRPr lang="pt-BR" dirty="0">
              <a:solidFill>
                <a:srgbClr val="FF0000"/>
              </a:solidFill>
            </a:endParaRPr>
          </a:p>
        </p:txBody>
      </p:sp>
      <p:sp>
        <p:nvSpPr>
          <p:cNvPr id="17" name="Retângulo 16">
            <a:extLst>
              <a:ext uri="{FF2B5EF4-FFF2-40B4-BE49-F238E27FC236}">
                <a16:creationId xmlns:a16="http://schemas.microsoft.com/office/drawing/2014/main" id="{AD24AAA2-2920-4DB4-AC64-3DB85CADDDBF}"/>
              </a:ext>
            </a:extLst>
          </p:cNvPr>
          <p:cNvSpPr/>
          <p:nvPr/>
        </p:nvSpPr>
        <p:spPr>
          <a:xfrm>
            <a:off x="7157688" y="4445231"/>
            <a:ext cx="89159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20</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8" name="Retângulo 17">
            <a:extLst>
              <a:ext uri="{FF2B5EF4-FFF2-40B4-BE49-F238E27FC236}">
                <a16:creationId xmlns:a16="http://schemas.microsoft.com/office/drawing/2014/main" id="{B05C31B3-C9DB-4808-A384-C5BE8D4802ED}"/>
              </a:ext>
            </a:extLst>
          </p:cNvPr>
          <p:cNvSpPr/>
          <p:nvPr/>
        </p:nvSpPr>
        <p:spPr>
          <a:xfrm>
            <a:off x="7873359" y="4429842"/>
            <a:ext cx="441146"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a:t>
            </a:r>
            <a:endParaRPr lang="pt-BR" dirty="0">
              <a:solidFill>
                <a:srgbClr val="FF0000"/>
              </a:solidFill>
            </a:endParaRPr>
          </a:p>
        </p:txBody>
      </p:sp>
      <p:sp>
        <p:nvSpPr>
          <p:cNvPr id="19" name="Retângulo 18">
            <a:extLst>
              <a:ext uri="{FF2B5EF4-FFF2-40B4-BE49-F238E27FC236}">
                <a16:creationId xmlns:a16="http://schemas.microsoft.com/office/drawing/2014/main" id="{4439D7AF-29EA-496D-93E0-2FC4BE542CFA}"/>
              </a:ext>
            </a:extLst>
          </p:cNvPr>
          <p:cNvSpPr/>
          <p:nvPr/>
        </p:nvSpPr>
        <p:spPr>
          <a:xfrm>
            <a:off x="8188894" y="4429842"/>
            <a:ext cx="83869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675) x </a:t>
            </a:r>
            <a:endParaRPr lang="pt-BR" dirty="0">
              <a:solidFill>
                <a:srgbClr val="FF0000"/>
              </a:solidFill>
            </a:endParaRPr>
          </a:p>
        </p:txBody>
      </p:sp>
      <p:sp>
        <p:nvSpPr>
          <p:cNvPr id="20" name="Retângulo 19">
            <a:extLst>
              <a:ext uri="{FF2B5EF4-FFF2-40B4-BE49-F238E27FC236}">
                <a16:creationId xmlns:a16="http://schemas.microsoft.com/office/drawing/2014/main" id="{6B7ADD53-BDD7-4974-9485-622DEC63AEE2}"/>
              </a:ext>
            </a:extLst>
          </p:cNvPr>
          <p:cNvSpPr/>
          <p:nvPr/>
        </p:nvSpPr>
        <p:spPr>
          <a:xfrm>
            <a:off x="8828454" y="4429842"/>
            <a:ext cx="66075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6 </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21" name="Retângulo 20">
            <a:extLst>
              <a:ext uri="{FF2B5EF4-FFF2-40B4-BE49-F238E27FC236}">
                <a16:creationId xmlns:a16="http://schemas.microsoft.com/office/drawing/2014/main" id="{ADC5D383-2DA5-42FE-9A39-BBC88355DB50}"/>
              </a:ext>
            </a:extLst>
          </p:cNvPr>
          <p:cNvSpPr/>
          <p:nvPr/>
        </p:nvSpPr>
        <p:spPr>
          <a:xfrm>
            <a:off x="9389122" y="4429842"/>
            <a:ext cx="89639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(1,48 x </a:t>
            </a:r>
            <a:endParaRPr lang="pt-BR" dirty="0">
              <a:solidFill>
                <a:srgbClr val="FF0000"/>
              </a:solidFill>
            </a:endParaRPr>
          </a:p>
        </p:txBody>
      </p:sp>
      <p:sp>
        <p:nvSpPr>
          <p:cNvPr id="22" name="Retângulo 21">
            <a:extLst>
              <a:ext uri="{FF2B5EF4-FFF2-40B4-BE49-F238E27FC236}">
                <a16:creationId xmlns:a16="http://schemas.microsoft.com/office/drawing/2014/main" id="{3822C52A-AD95-4F93-9CC8-99BBA266B956}"/>
              </a:ext>
            </a:extLst>
          </p:cNvPr>
          <p:cNvSpPr/>
          <p:nvPr/>
        </p:nvSpPr>
        <p:spPr>
          <a:xfrm>
            <a:off x="10050201" y="4429842"/>
            <a:ext cx="1217000"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a:t>
            </a:r>
            <a:r>
              <a:rPr lang="pt-PT" b="1" baseline="30000" dirty="0">
                <a:solidFill>
                  <a:srgbClr val="FF0000"/>
                </a:solidFill>
                <a:latin typeface="Times New Roman" panose="02020603050405020304" pitchFamily="18" charset="0"/>
                <a:ea typeface="Times New Roman" panose="02020603050405020304" pitchFamily="18" charset="0"/>
              </a:rPr>
              <a:t>3</a:t>
            </a:r>
            <a:r>
              <a:rPr lang="pt-PT" dirty="0">
                <a:solidFill>
                  <a:srgbClr val="FF0000"/>
                </a:solidFill>
                <a:latin typeface="Times New Roman" panose="02020603050405020304" pitchFamily="18" charset="0"/>
                <a:ea typeface="Times New Roman" panose="02020603050405020304" pitchFamily="18" charset="0"/>
              </a:rPr>
              <a:t>) x 10</a:t>
            </a:r>
            <a:r>
              <a:rPr lang="pt-PT" baseline="30000" dirty="0">
                <a:solidFill>
                  <a:srgbClr val="FF0000"/>
                </a:solidFill>
                <a:latin typeface="Times New Roman" panose="02020603050405020304" pitchFamily="18" charset="0"/>
                <a:ea typeface="Times New Roman" panose="02020603050405020304" pitchFamily="18" charset="0"/>
              </a:rPr>
              <a:t>6</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23" name="Retângulo 22">
            <a:extLst>
              <a:ext uri="{FF2B5EF4-FFF2-40B4-BE49-F238E27FC236}">
                <a16:creationId xmlns:a16="http://schemas.microsoft.com/office/drawing/2014/main" id="{185BDC22-E582-4E07-80E5-C9266485FF9A}"/>
              </a:ext>
            </a:extLst>
          </p:cNvPr>
          <p:cNvSpPr/>
          <p:nvPr/>
        </p:nvSpPr>
        <p:spPr>
          <a:xfrm>
            <a:off x="118888" y="5157193"/>
            <a:ext cx="2499402"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Logo, aproximadamente</a:t>
            </a:r>
            <a:r>
              <a:rPr lang="pt-PT" b="1" dirty="0">
                <a:latin typeface="Times New Roman" panose="02020603050405020304" pitchFamily="18" charset="0"/>
                <a:ea typeface="Times New Roman" panose="02020603050405020304" pitchFamily="18" charset="0"/>
              </a:rPr>
              <a:t>,</a:t>
            </a:r>
            <a:endParaRPr lang="pt-BR" dirty="0"/>
          </a:p>
        </p:txBody>
      </p:sp>
      <p:sp>
        <p:nvSpPr>
          <p:cNvPr id="24" name="Retângulo 23">
            <a:extLst>
              <a:ext uri="{FF2B5EF4-FFF2-40B4-BE49-F238E27FC236}">
                <a16:creationId xmlns:a16="http://schemas.microsoft.com/office/drawing/2014/main" id="{66D8DACD-2952-4BF4-8B39-2F1DF6975986}"/>
              </a:ext>
            </a:extLst>
          </p:cNvPr>
          <p:cNvSpPr/>
          <p:nvPr/>
        </p:nvSpPr>
        <p:spPr>
          <a:xfrm>
            <a:off x="2531318" y="5157193"/>
            <a:ext cx="506292" cy="369332"/>
          </a:xfrm>
          <a:prstGeom prst="rect">
            <a:avLst/>
          </a:prstGeom>
        </p:spPr>
        <p:txBody>
          <a:bodyPr wrap="none">
            <a:spAutoFit/>
          </a:bodyPr>
          <a:lstStyle/>
          <a:p>
            <a:r>
              <a:rPr lang="pt-PT" b="1" dirty="0">
                <a:latin typeface="Times New Roman" panose="02020603050405020304" pitchFamily="18" charset="0"/>
                <a:ea typeface="Times New Roman" panose="02020603050405020304" pitchFamily="18" charset="0"/>
              </a:rPr>
              <a:t>F =</a:t>
            </a:r>
            <a:endParaRPr lang="pt-BR" dirty="0"/>
          </a:p>
        </p:txBody>
      </p:sp>
      <p:sp>
        <p:nvSpPr>
          <p:cNvPr id="25" name="Retângulo 24">
            <a:extLst>
              <a:ext uri="{FF2B5EF4-FFF2-40B4-BE49-F238E27FC236}">
                <a16:creationId xmlns:a16="http://schemas.microsoft.com/office/drawing/2014/main" id="{B98EFC11-E08F-4697-A04D-602E149CD5B9}"/>
              </a:ext>
            </a:extLst>
          </p:cNvPr>
          <p:cNvSpPr/>
          <p:nvPr/>
        </p:nvSpPr>
        <p:spPr>
          <a:xfrm>
            <a:off x="2940551" y="5157193"/>
            <a:ext cx="704039" cy="369332"/>
          </a:xfrm>
          <a:prstGeom prst="rect">
            <a:avLst/>
          </a:prstGeom>
        </p:spPr>
        <p:txBody>
          <a:bodyPr wrap="none">
            <a:spAutoFit/>
          </a:bodyPr>
          <a:lstStyle/>
          <a:p>
            <a:r>
              <a:rPr lang="pt-PT" b="1" dirty="0">
                <a:latin typeface="Times New Roman" panose="02020603050405020304" pitchFamily="18" charset="0"/>
                <a:ea typeface="Times New Roman" panose="02020603050405020304" pitchFamily="18" charset="0"/>
              </a:rPr>
              <a:t>1,5 x </a:t>
            </a:r>
            <a:endParaRPr lang="pt-BR" dirty="0"/>
          </a:p>
        </p:txBody>
      </p:sp>
      <p:sp>
        <p:nvSpPr>
          <p:cNvPr id="26" name="Retângulo 25">
            <a:extLst>
              <a:ext uri="{FF2B5EF4-FFF2-40B4-BE49-F238E27FC236}">
                <a16:creationId xmlns:a16="http://schemas.microsoft.com/office/drawing/2014/main" id="{FA019743-5519-4FBA-B9A2-997B1378E927}"/>
              </a:ext>
            </a:extLst>
          </p:cNvPr>
          <p:cNvSpPr/>
          <p:nvPr/>
        </p:nvSpPr>
        <p:spPr>
          <a:xfrm>
            <a:off x="3490239" y="5157193"/>
            <a:ext cx="1167948" cy="369332"/>
          </a:xfrm>
          <a:prstGeom prst="rect">
            <a:avLst/>
          </a:prstGeom>
        </p:spPr>
        <p:txBody>
          <a:bodyPr wrap="none">
            <a:spAutoFit/>
          </a:bodyPr>
          <a:lstStyle/>
          <a:p>
            <a:r>
              <a:rPr lang="pt-PT" b="1" dirty="0">
                <a:latin typeface="Times New Roman" panose="02020603050405020304" pitchFamily="18" charset="0"/>
                <a:ea typeface="Times New Roman" panose="02020603050405020304" pitchFamily="18" charset="0"/>
              </a:rPr>
              <a:t>10</a:t>
            </a:r>
            <a:r>
              <a:rPr lang="pt-PT" b="1" baseline="30000" dirty="0">
                <a:latin typeface="Times New Roman" panose="02020603050405020304" pitchFamily="18" charset="0"/>
                <a:ea typeface="Times New Roman" panose="02020603050405020304" pitchFamily="18" charset="0"/>
              </a:rPr>
              <a:t>3</a:t>
            </a:r>
            <a:r>
              <a:rPr lang="pt-PT" b="1" dirty="0">
                <a:latin typeface="Times New Roman" panose="02020603050405020304" pitchFamily="18" charset="0"/>
                <a:ea typeface="Times New Roman" panose="02020603050405020304" pitchFamily="18" charset="0"/>
              </a:rPr>
              <a:t> W/m</a:t>
            </a:r>
            <a:r>
              <a:rPr lang="pt-PT" b="1" baseline="30000" dirty="0">
                <a:latin typeface="Times New Roman" panose="02020603050405020304" pitchFamily="18" charset="0"/>
                <a:ea typeface="Times New Roman" panose="02020603050405020304" pitchFamily="18" charset="0"/>
              </a:rPr>
              <a:t>2</a:t>
            </a:r>
            <a:r>
              <a:rPr lang="pt-PT" dirty="0">
                <a:latin typeface="Times New Roman" panose="02020603050405020304" pitchFamily="18" charset="0"/>
                <a:ea typeface="Times New Roman" panose="02020603050405020304" pitchFamily="18" charset="0"/>
              </a:rPr>
              <a:t>.</a:t>
            </a:r>
            <a:endParaRPr lang="pt-BR" dirty="0"/>
          </a:p>
        </p:txBody>
      </p:sp>
      <p:sp>
        <p:nvSpPr>
          <p:cNvPr id="27" name="Retângulo 26">
            <a:extLst>
              <a:ext uri="{FF2B5EF4-FFF2-40B4-BE49-F238E27FC236}">
                <a16:creationId xmlns:a16="http://schemas.microsoft.com/office/drawing/2014/main" id="{8C9DDE8B-A4B4-4487-BDE0-7F44E3508D0B}"/>
              </a:ext>
            </a:extLst>
          </p:cNvPr>
          <p:cNvSpPr/>
          <p:nvPr/>
        </p:nvSpPr>
        <p:spPr>
          <a:xfrm>
            <a:off x="1247418" y="5928680"/>
            <a:ext cx="9128752" cy="785343"/>
          </a:xfrm>
          <a:prstGeom prst="rect">
            <a:avLst/>
          </a:prstGeom>
        </p:spPr>
        <p:txBody>
          <a:bodyPr wrap="square">
            <a:spAutoFit/>
          </a:bodyPr>
          <a:lstStyle/>
          <a:p>
            <a:pPr algn="ctr" hangingPunct="0">
              <a:lnSpc>
                <a:spcPct val="150000"/>
              </a:lnSpc>
              <a:spcAft>
                <a:spcPts val="0"/>
              </a:spcAft>
              <a:tabLst>
                <a:tab pos="5805170" algn="l"/>
              </a:tabLst>
            </a:pPr>
            <a:r>
              <a:rPr lang="pt-PT"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O professor deve considerar aproximações corretas feitas que resultem em um valor próximo.</a:t>
            </a:r>
            <a:endParaRPr lang="pt-BR"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86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E965ACF-692B-47E7-AC13-338A366E3736}"/>
              </a:ext>
            </a:extLst>
          </p:cNvPr>
          <p:cNvSpPr/>
          <p:nvPr/>
        </p:nvSpPr>
        <p:spPr>
          <a:xfrm>
            <a:off x="118889" y="44624"/>
            <a:ext cx="8064896" cy="1893339"/>
          </a:xfrm>
          <a:prstGeom prst="rect">
            <a:avLst/>
          </a:prstGeom>
        </p:spPr>
        <p:txBody>
          <a:bodyPr wrap="square">
            <a:spAutoFit/>
          </a:bodyPr>
          <a:lstStyle/>
          <a:p>
            <a:pPr algn="just">
              <a:lnSpc>
                <a:spcPct val="150000"/>
              </a:lnSpc>
            </a:pPr>
            <a:r>
              <a:rPr lang="pt-BR" sz="1600" b="1" dirty="0">
                <a:latin typeface="Arial" panose="020B0604020202020204" pitchFamily="34" charset="0"/>
                <a:cs typeface="Arial" panose="020B0604020202020204" pitchFamily="34" charset="0"/>
              </a:rPr>
              <a:t>Questão 1) (1 ponto) Comentários:</a:t>
            </a:r>
            <a:r>
              <a:rPr lang="pt-BR" sz="1600" dirty="0">
                <a:latin typeface="Arial" panose="020B0604020202020204" pitchFamily="34" charset="0"/>
                <a:cs typeface="Arial" panose="020B0604020202020204" pitchFamily="34" charset="0"/>
              </a:rPr>
              <a:t> Em 2003, um evento astronômico que foi muito noticiado nos meios de comunicação, foi o fato de Marte, por estar mais perto da Terra, aparecer bem mais brilhante que usualmente. No instante de máximo brilho de Marte, o Sol, a Terra e Marte encontravam-se, nesta ordem, ao longo de uma mesma reta, ocasião esta chamada de oposição de Marte em relação à Terra. </a:t>
            </a:r>
          </a:p>
        </p:txBody>
      </p:sp>
      <p:sp>
        <p:nvSpPr>
          <p:cNvPr id="4" name="Retângulo 3">
            <a:extLst>
              <a:ext uri="{FF2B5EF4-FFF2-40B4-BE49-F238E27FC236}">
                <a16:creationId xmlns:a16="http://schemas.microsoft.com/office/drawing/2014/main" id="{5B489E0B-86E5-4857-99E4-0828FEBC3A9B}"/>
              </a:ext>
            </a:extLst>
          </p:cNvPr>
          <p:cNvSpPr/>
          <p:nvPr/>
        </p:nvSpPr>
        <p:spPr>
          <a:xfrm>
            <a:off x="118889" y="2067593"/>
            <a:ext cx="8064896" cy="785343"/>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Para entender melhor o que acontece, pense que, como a Terra está mais perto do Sol do que Marte, ela percorre sua órbita mais rapidamente do que Marte. </a:t>
            </a:r>
          </a:p>
        </p:txBody>
      </p:sp>
      <p:sp>
        <p:nvSpPr>
          <p:cNvPr id="5" name="Retângulo 4">
            <a:extLst>
              <a:ext uri="{FF2B5EF4-FFF2-40B4-BE49-F238E27FC236}">
                <a16:creationId xmlns:a16="http://schemas.microsoft.com/office/drawing/2014/main" id="{85235970-232E-4129-ABF5-27ED91554A9E}"/>
              </a:ext>
            </a:extLst>
          </p:cNvPr>
          <p:cNvSpPr/>
          <p:nvPr/>
        </p:nvSpPr>
        <p:spPr>
          <a:xfrm>
            <a:off x="118889" y="3060577"/>
            <a:ext cx="11665296" cy="1160511"/>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Assim, a Terra realiza seu movimento de translação em torno do Sol mais rapidamente do que Marte. Por consequência, algumas vezes os dois planetas estão em lados opostos do Sol, muito distantes, e outras vezes a Terra se encontra com seu vizinho e passa relativamente perto dele.</a:t>
            </a:r>
            <a:endParaRPr lang="pt-BR" sz="1600" dirty="0"/>
          </a:p>
        </p:txBody>
      </p:sp>
      <p:sp>
        <p:nvSpPr>
          <p:cNvPr id="6" name="Retângulo 5">
            <a:extLst>
              <a:ext uri="{FF2B5EF4-FFF2-40B4-BE49-F238E27FC236}">
                <a16:creationId xmlns:a16="http://schemas.microsoft.com/office/drawing/2014/main" id="{863C4B5C-1D9C-4319-8312-81CFB353ED86}"/>
              </a:ext>
            </a:extLst>
          </p:cNvPr>
          <p:cNvSpPr/>
          <p:nvPr/>
        </p:nvSpPr>
        <p:spPr>
          <a:xfrm>
            <a:off x="118889" y="4353265"/>
            <a:ext cx="11665296" cy="1154675"/>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Lembre-se que as órbitas são quase circulares e como Marte está a uma distância do Sol que é pouco maior que uma vez e meia a da Terra ao Sol, o máximo que a Terra e Marte podem estar próximos é sempre em torno da metade da distância da Terra ao Sol, ou seja, cerca de 75.000.000 km. </a:t>
            </a:r>
          </a:p>
        </p:txBody>
      </p:sp>
    </p:spTree>
    <p:extLst>
      <p:ext uri="{BB962C8B-B14F-4D97-AF65-F5344CB8AC3E}">
        <p14:creationId xmlns:p14="http://schemas.microsoft.com/office/powerpoint/2010/main" val="208908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9B2E984-49BE-426E-8208-31E5B474414A}"/>
              </a:ext>
            </a:extLst>
          </p:cNvPr>
          <p:cNvSpPr/>
          <p:nvPr/>
        </p:nvSpPr>
        <p:spPr>
          <a:xfrm>
            <a:off x="262905" y="332656"/>
            <a:ext cx="7776864" cy="872034"/>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4b) (0,4 pontos) </a:t>
            </a:r>
            <a:r>
              <a:rPr lang="pt-PT" dirty="0">
                <a:latin typeface="Arial" panose="020B0604020202020204" pitchFamily="34" charset="0"/>
                <a:ea typeface="Times New Roman" panose="02020603050405020304" pitchFamily="18" charset="0"/>
                <a:cs typeface="Arial" panose="020B0604020202020204" pitchFamily="34" charset="0"/>
              </a:rPr>
              <a:t>Se medirmos, de fato, o fluxo (</a:t>
            </a:r>
            <a:r>
              <a:rPr lang="pt-PT" b="1" dirty="0">
                <a:latin typeface="Arial" panose="020B0604020202020204" pitchFamily="34" charset="0"/>
                <a:ea typeface="Times New Roman" panose="02020603050405020304" pitchFamily="18" charset="0"/>
                <a:cs typeface="Arial" panose="020B0604020202020204" pitchFamily="34" charset="0"/>
              </a:rPr>
              <a:t>F</a:t>
            </a:r>
            <a:r>
              <a:rPr lang="pt-PT" b="1" baseline="-25000" dirty="0">
                <a:latin typeface="Arial" panose="020B0604020202020204" pitchFamily="34" charset="0"/>
                <a:ea typeface="Times New Roman" panose="02020603050405020304" pitchFamily="18" charset="0"/>
                <a:cs typeface="Arial" panose="020B0604020202020204" pitchFamily="34" charset="0"/>
              </a:rPr>
              <a:t>Sol-Terra</a:t>
            </a:r>
            <a:r>
              <a:rPr lang="pt-PT" dirty="0">
                <a:latin typeface="Arial" panose="020B0604020202020204" pitchFamily="34" charset="0"/>
                <a:ea typeface="Times New Roman" panose="02020603050405020304" pitchFamily="18" charset="0"/>
                <a:cs typeface="Arial" panose="020B0604020202020204" pitchFamily="34" charset="0"/>
              </a:rPr>
              <a:t>) na superfície terrestre, o valor será significativamente menor. Por quê?</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9442CAE7-3304-49FC-BD67-828B85F69AFC}"/>
              </a:ext>
            </a:extLst>
          </p:cNvPr>
          <p:cNvSpPr/>
          <p:nvPr/>
        </p:nvSpPr>
        <p:spPr>
          <a:xfrm>
            <a:off x="262905" y="1790668"/>
            <a:ext cx="1774845"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4b):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6F37DAB-1F82-4A03-9B77-A4D682E533D7}"/>
              </a:ext>
            </a:extLst>
          </p:cNvPr>
          <p:cNvSpPr/>
          <p:nvPr/>
        </p:nvSpPr>
        <p:spPr>
          <a:xfrm>
            <a:off x="262905" y="2745978"/>
            <a:ext cx="11449272" cy="2534027"/>
          </a:xfrm>
          <a:prstGeom prst="rect">
            <a:avLst/>
          </a:prstGeom>
        </p:spPr>
        <p:txBody>
          <a:bodyPr wrap="square">
            <a:spAutoFit/>
          </a:bodyPr>
          <a:lstStyle/>
          <a:p>
            <a:pPr algn="just" hangingPunct="0">
              <a:lnSpc>
                <a:spcPct val="150000"/>
              </a:lnSpc>
              <a:spcAft>
                <a:spcPts val="0"/>
              </a:spcAft>
              <a:tabLst>
                <a:tab pos="5805170" algn="l"/>
              </a:tabLst>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Por dois motivos. Como discutido na questão anterior, raramente a luz solar incide perpendicularmente sobre um mesmo ponto da superfície terrestre. Assim, quanto maior a inclinação da incidência dos raios solares, menor será a energia por unidade de área por unidade de tempo (isto é o fluxo) que atinge um dado ponto da superfície terrestre. Por outro lado, a atmosfera atua como um poderoso filtro da radiação solar. Qualquer um destes efeitos pode ser utilizado para obter a pontuação integral.</a:t>
            </a:r>
            <a:endParaRPr lang="pt-BR"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12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1E2A5EB-3240-461A-9AEA-E1136F91089B}"/>
              </a:ext>
            </a:extLst>
          </p:cNvPr>
          <p:cNvSpPr/>
          <p:nvPr/>
        </p:nvSpPr>
        <p:spPr>
          <a:xfrm>
            <a:off x="41175" y="71861"/>
            <a:ext cx="8208912" cy="2398349"/>
          </a:xfrm>
          <a:prstGeom prst="rect">
            <a:avLst/>
          </a:prstGeom>
        </p:spPr>
        <p:txBody>
          <a:bodyPr wrap="square">
            <a:spAutoFit/>
          </a:bodyPr>
          <a:lstStyle/>
          <a:p>
            <a:pPr algn="just">
              <a:lnSpc>
                <a:spcPct val="150000"/>
              </a:lnSpc>
            </a:pPr>
            <a:r>
              <a:rPr lang="pt-BR" sz="1700" b="1" dirty="0">
                <a:latin typeface="Arial" panose="020B0604020202020204" pitchFamily="34" charset="0"/>
                <a:ea typeface="Times New Roman" panose="02020603050405020304" pitchFamily="18" charset="0"/>
                <a:cs typeface="Arial" panose="020B0604020202020204" pitchFamily="34" charset="0"/>
              </a:rPr>
              <a:t>Questão 5) (1 ponto) Comentário: </a:t>
            </a:r>
            <a:r>
              <a:rPr lang="pt-BR" sz="1700" dirty="0">
                <a:latin typeface="Arial" panose="020B0604020202020204" pitchFamily="34" charset="0"/>
                <a:ea typeface="Times New Roman" panose="02020603050405020304" pitchFamily="18" charset="0"/>
                <a:cs typeface="Arial" panose="020B0604020202020204" pitchFamily="34" charset="0"/>
              </a:rPr>
              <a:t>Na OBA de 2005, a questão a seguir foi a de menor índice de acerto, apesar de explicarmos detalhadamente o funcionamento matemático de logaritmos e a sua utilidade astronômica. Acreditamos que tal tenha ocorrido pelo medo que muitos alunos têm de se defrontarem com logaritmo. Por isto mesmo estamos repetindo a questão, porque medos têm que ser enfrentados e vencidos. Afinal, asseguramos que a questão é simples.</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BD3AB755-6DB6-4433-B4A1-955C6778086F}"/>
              </a:ext>
            </a:extLst>
          </p:cNvPr>
          <p:cNvSpPr/>
          <p:nvPr/>
        </p:nvSpPr>
        <p:spPr>
          <a:xfrm>
            <a:off x="36536" y="2614827"/>
            <a:ext cx="11809313" cy="2398349"/>
          </a:xfrm>
          <a:prstGeom prst="rect">
            <a:avLst/>
          </a:prstGeom>
        </p:spPr>
        <p:txBody>
          <a:bodyPr wrap="square">
            <a:spAutoFit/>
          </a:bodyPr>
          <a:lstStyle/>
          <a:p>
            <a:pPr algn="just">
              <a:lnSpc>
                <a:spcPct val="150000"/>
              </a:lnSpc>
            </a:pPr>
            <a:r>
              <a:rPr lang="pt-BR" sz="1700" dirty="0">
                <a:latin typeface="Arial" panose="020B0604020202020204" pitchFamily="34" charset="0"/>
                <a:ea typeface="Times New Roman" panose="02020603050405020304" pitchFamily="18" charset="0"/>
                <a:cs typeface="Arial" panose="020B0604020202020204" pitchFamily="34" charset="0"/>
              </a:rPr>
              <a:t>Como vimos na OBA de 2005, desde a antiguidade, os astrônomos e estudiosos observam e tentam compreender as estrelas. Uma das primeiras formas de distingui-las entre si foi através do seu brilho. Assim, esses astrônomos logo as classificaram em categorias, denominadas genericamente de </a:t>
            </a:r>
            <a:r>
              <a:rPr lang="pt-BR" sz="1700" b="1" dirty="0">
                <a:latin typeface="Arial" panose="020B0604020202020204" pitchFamily="34" charset="0"/>
                <a:ea typeface="Times New Roman" panose="02020603050405020304" pitchFamily="18" charset="0"/>
                <a:cs typeface="Arial" panose="020B0604020202020204" pitchFamily="34" charset="0"/>
              </a:rPr>
              <a:t>magnitude</a:t>
            </a:r>
            <a:r>
              <a:rPr lang="pt-BR" sz="1700" dirty="0">
                <a:latin typeface="Arial" panose="020B0604020202020204" pitchFamily="34" charset="0"/>
                <a:ea typeface="Times New Roman" panose="02020603050405020304" pitchFamily="18" charset="0"/>
                <a:cs typeface="Arial" panose="020B0604020202020204" pitchFamily="34" charset="0"/>
              </a:rPr>
              <a:t>, termo ainda hoje utilizado. Foram estimadas seis magnitudes para classificar desde as estrelas mais brilhantes até aquelas menos brilhantes. Com o passar do tempo, verificou-se que esta distinção fundamentava-se em uma propriedade de percepção do olho humano. Posteriormente, foi possível matematizar a relação entre as magnitudes com o uso de logaritmos.</a:t>
            </a:r>
            <a:endParaRPr lang="pt-BR" sz="17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5A7B0B1-308C-4EF2-8335-A7D77BD7400C}"/>
              </a:ext>
            </a:extLst>
          </p:cNvPr>
          <p:cNvSpPr/>
          <p:nvPr/>
        </p:nvSpPr>
        <p:spPr>
          <a:xfrm>
            <a:off x="46881" y="5301208"/>
            <a:ext cx="11809312" cy="436273"/>
          </a:xfrm>
          <a:prstGeom prst="rect">
            <a:avLst/>
          </a:prstGeom>
        </p:spPr>
        <p:txBody>
          <a:bodyPr wrap="square">
            <a:spAutoFit/>
          </a:bodyPr>
          <a:lstStyle/>
          <a:p>
            <a:pPr algn="just">
              <a:lnSpc>
                <a:spcPct val="150000"/>
              </a:lnSpc>
            </a:pPr>
            <a:r>
              <a:rPr lang="pt-BR" sz="1700" dirty="0">
                <a:latin typeface="Arial" panose="020B0604020202020204" pitchFamily="34" charset="0"/>
                <a:ea typeface="Times New Roman" panose="02020603050405020304" pitchFamily="18" charset="0"/>
                <a:cs typeface="Arial" panose="020B0604020202020204" pitchFamily="34" charset="0"/>
              </a:rPr>
              <a:t>Percebeu-se então que as magnitudes definidas na antiguidade eram dadas por logaritmos da intensidade de luz.</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17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7093DD3-6789-4240-9117-4F0E8771F68B}"/>
              </a:ext>
            </a:extLst>
          </p:cNvPr>
          <p:cNvSpPr/>
          <p:nvPr/>
        </p:nvSpPr>
        <p:spPr>
          <a:xfrm>
            <a:off x="118889" y="11358"/>
            <a:ext cx="8064896" cy="2127057"/>
          </a:xfrm>
          <a:prstGeom prst="rect">
            <a:avLst/>
          </a:prstGeom>
        </p:spPr>
        <p:txBody>
          <a:bodyPr wrap="square">
            <a:spAutoFit/>
          </a:bodyPr>
          <a:lstStyle/>
          <a:p>
            <a:pPr algn="just">
              <a:lnSpc>
                <a:spcPct val="150000"/>
              </a:lnSpc>
            </a:pPr>
            <a:r>
              <a:rPr lang="pt-BR" sz="1500" b="1" dirty="0">
                <a:latin typeface="Arial" panose="020B0604020202020204" pitchFamily="34" charset="0"/>
                <a:ea typeface="Times New Roman" panose="02020603050405020304" pitchFamily="18" charset="0"/>
                <a:cs typeface="Arial" panose="020B0604020202020204" pitchFamily="34" charset="0"/>
              </a:rPr>
              <a:t>A diferença de magnitudes (m</a:t>
            </a:r>
            <a:r>
              <a:rPr lang="pt-BR" sz="1500" b="1" baseline="-25000" dirty="0">
                <a:latin typeface="Arial" panose="020B0604020202020204" pitchFamily="34" charset="0"/>
                <a:ea typeface="Times New Roman" panose="02020603050405020304" pitchFamily="18" charset="0"/>
                <a:cs typeface="Arial" panose="020B0604020202020204" pitchFamily="34" charset="0"/>
              </a:rPr>
              <a:t>1 </a:t>
            </a:r>
            <a:r>
              <a:rPr lang="pt-BR" sz="1500" b="1" dirty="0">
                <a:latin typeface="Arial" panose="020B0604020202020204" pitchFamily="34" charset="0"/>
                <a:ea typeface="Times New Roman" panose="02020603050405020304" pitchFamily="18" charset="0"/>
                <a:cs typeface="Arial" panose="020B0604020202020204" pitchFamily="34" charset="0"/>
              </a:rPr>
              <a:t>- m</a:t>
            </a:r>
            <a:r>
              <a:rPr lang="pt-BR" sz="1500" b="1" baseline="-25000" dirty="0">
                <a:latin typeface="Arial" panose="020B0604020202020204" pitchFamily="34" charset="0"/>
                <a:ea typeface="Times New Roman" panose="02020603050405020304" pitchFamily="18" charset="0"/>
                <a:cs typeface="Arial" panose="020B0604020202020204" pitchFamily="34" charset="0"/>
              </a:rPr>
              <a:t>2</a:t>
            </a:r>
            <a:r>
              <a:rPr lang="pt-BR" sz="1500" b="1" dirty="0">
                <a:latin typeface="Arial" panose="020B0604020202020204" pitchFamily="34" charset="0"/>
                <a:ea typeface="Times New Roman" panose="02020603050405020304" pitchFamily="18" charset="0"/>
                <a:cs typeface="Arial" panose="020B0604020202020204" pitchFamily="34" charset="0"/>
              </a:rPr>
              <a:t>) entre duas estrelas pode ser representada pela expressão m</a:t>
            </a:r>
            <a:r>
              <a:rPr lang="pt-BR" sz="1500" b="1" baseline="-25000" dirty="0">
                <a:latin typeface="Arial" panose="020B0604020202020204" pitchFamily="34" charset="0"/>
                <a:ea typeface="Times New Roman" panose="02020603050405020304" pitchFamily="18" charset="0"/>
                <a:cs typeface="Arial" panose="020B0604020202020204" pitchFamily="34" charset="0"/>
              </a:rPr>
              <a:t>1 </a:t>
            </a:r>
            <a:r>
              <a:rPr lang="pt-BR" sz="1500" b="1" dirty="0">
                <a:latin typeface="Arial" panose="020B0604020202020204" pitchFamily="34" charset="0"/>
                <a:ea typeface="Times New Roman" panose="02020603050405020304" pitchFamily="18" charset="0"/>
                <a:cs typeface="Arial" panose="020B0604020202020204" pitchFamily="34" charset="0"/>
              </a:rPr>
              <a:t>- m</a:t>
            </a:r>
            <a:r>
              <a:rPr lang="pt-BR" sz="1500" b="1" baseline="-25000" dirty="0">
                <a:latin typeface="Arial" panose="020B0604020202020204" pitchFamily="34" charset="0"/>
                <a:ea typeface="Times New Roman" panose="02020603050405020304" pitchFamily="18" charset="0"/>
                <a:cs typeface="Arial" panose="020B0604020202020204" pitchFamily="34" charset="0"/>
              </a:rPr>
              <a:t>2 </a:t>
            </a:r>
            <a:r>
              <a:rPr lang="pt-BR" sz="1500" b="1" dirty="0">
                <a:latin typeface="Arial" panose="020B0604020202020204" pitchFamily="34" charset="0"/>
                <a:ea typeface="Times New Roman" panose="02020603050405020304" pitchFamily="18" charset="0"/>
                <a:cs typeface="Arial" panose="020B0604020202020204" pitchFamily="34" charset="0"/>
              </a:rPr>
              <a:t>= -2,5 log (f</a:t>
            </a:r>
            <a:r>
              <a:rPr lang="pt-BR" sz="1500" b="1" baseline="-25000" dirty="0">
                <a:latin typeface="Arial" panose="020B0604020202020204" pitchFamily="34" charset="0"/>
                <a:ea typeface="Times New Roman" panose="02020603050405020304" pitchFamily="18" charset="0"/>
                <a:cs typeface="Arial" panose="020B0604020202020204" pitchFamily="34" charset="0"/>
              </a:rPr>
              <a:t> 1 </a:t>
            </a:r>
            <a:r>
              <a:rPr lang="pt-BR" sz="1500" b="1" dirty="0">
                <a:latin typeface="Arial" panose="020B0604020202020204" pitchFamily="34" charset="0"/>
                <a:ea typeface="Times New Roman" panose="02020603050405020304" pitchFamily="18" charset="0"/>
                <a:cs typeface="Arial" panose="020B0604020202020204" pitchFamily="34" charset="0"/>
              </a:rPr>
              <a:t>/ f</a:t>
            </a:r>
            <a:r>
              <a:rPr lang="pt-BR" sz="1500" b="1" baseline="-25000" dirty="0">
                <a:latin typeface="Arial" panose="020B0604020202020204" pitchFamily="34" charset="0"/>
                <a:ea typeface="Times New Roman" panose="02020603050405020304" pitchFamily="18" charset="0"/>
                <a:cs typeface="Arial" panose="020B0604020202020204" pitchFamily="34" charset="0"/>
              </a:rPr>
              <a:t>  2 </a:t>
            </a:r>
            <a:r>
              <a:rPr lang="pt-BR" sz="1500" b="1" dirty="0">
                <a:latin typeface="Arial" panose="020B0604020202020204" pitchFamily="34" charset="0"/>
                <a:ea typeface="Times New Roman" panose="02020603050405020304" pitchFamily="18" charset="0"/>
                <a:cs typeface="Arial" panose="020B0604020202020204" pitchFamily="34" charset="0"/>
              </a:rPr>
              <a:t>)</a:t>
            </a:r>
            <a:r>
              <a:rPr lang="pt-BR" sz="1500" dirty="0">
                <a:latin typeface="Arial" panose="020B0604020202020204" pitchFamily="34" charset="0"/>
                <a:ea typeface="Times New Roman" panose="02020603050405020304" pitchFamily="18" charset="0"/>
                <a:cs typeface="Arial" panose="020B0604020202020204" pitchFamily="34" charset="0"/>
              </a:rPr>
              <a:t>, onde o termo entre parênteses é a razão dos </a:t>
            </a:r>
            <a:r>
              <a:rPr lang="pt-BR" sz="1500" b="1" dirty="0">
                <a:latin typeface="Arial" panose="020B0604020202020204" pitchFamily="34" charset="0"/>
                <a:ea typeface="Times New Roman" panose="02020603050405020304" pitchFamily="18" charset="0"/>
                <a:cs typeface="Arial" panose="020B0604020202020204" pitchFamily="34" charset="0"/>
              </a:rPr>
              <a:t>fluxos luminosos</a:t>
            </a:r>
            <a:r>
              <a:rPr lang="pt-BR" sz="1500" dirty="0">
                <a:latin typeface="Arial" panose="020B0604020202020204" pitchFamily="34" charset="0"/>
                <a:ea typeface="Times New Roman" panose="02020603050405020304" pitchFamily="18" charset="0"/>
                <a:cs typeface="Arial" panose="020B0604020202020204" pitchFamily="34" charset="0"/>
              </a:rPr>
              <a:t> recebidos pelos detectores (e o primeiro detector da história foi o próprio olho humano!). Assim, uma estrela de sexta magnitude </a:t>
            </a:r>
            <a:r>
              <a:rPr lang="pt-BR" sz="1500" b="1" dirty="0">
                <a:latin typeface="Arial" panose="020B0604020202020204" pitchFamily="34" charset="0"/>
                <a:ea typeface="Times New Roman" panose="02020603050405020304" pitchFamily="18" charset="0"/>
                <a:cs typeface="Arial" panose="020B0604020202020204" pitchFamily="34" charset="0"/>
              </a:rPr>
              <a:t>(m</a:t>
            </a:r>
            <a:r>
              <a:rPr lang="pt-BR" sz="1500" b="1" baseline="-25000" dirty="0">
                <a:latin typeface="Arial" panose="020B0604020202020204" pitchFamily="34" charset="0"/>
                <a:ea typeface="Times New Roman" panose="02020603050405020304" pitchFamily="18" charset="0"/>
                <a:cs typeface="Arial" panose="020B0604020202020204" pitchFamily="34" charset="0"/>
              </a:rPr>
              <a:t>1</a:t>
            </a:r>
            <a:r>
              <a:rPr lang="pt-BR" sz="1500" b="1" dirty="0">
                <a:latin typeface="Arial" panose="020B0604020202020204" pitchFamily="34" charset="0"/>
                <a:ea typeface="Times New Roman" panose="02020603050405020304" pitchFamily="18" charset="0"/>
                <a:cs typeface="Arial" panose="020B0604020202020204" pitchFamily="34" charset="0"/>
              </a:rPr>
              <a:t> = 6)</a:t>
            </a:r>
            <a:r>
              <a:rPr lang="pt-BR" sz="1500" dirty="0">
                <a:latin typeface="Arial" panose="020B0604020202020204" pitchFamily="34" charset="0"/>
                <a:ea typeface="Times New Roman" panose="02020603050405020304" pitchFamily="18" charset="0"/>
                <a:cs typeface="Arial" panose="020B0604020202020204" pitchFamily="34" charset="0"/>
              </a:rPr>
              <a:t> faz chegar aos nossos olhos cem vezes menos luz do que uma estrela de primeira magnitude </a:t>
            </a:r>
            <a:r>
              <a:rPr lang="pt-BR" sz="1500" b="1" dirty="0">
                <a:latin typeface="Arial" panose="020B0604020202020204" pitchFamily="34" charset="0"/>
                <a:ea typeface="Times New Roman" panose="02020603050405020304" pitchFamily="18" charset="0"/>
                <a:cs typeface="Arial" panose="020B0604020202020204" pitchFamily="34" charset="0"/>
              </a:rPr>
              <a:t>(m</a:t>
            </a:r>
            <a:r>
              <a:rPr lang="pt-BR" sz="1500" b="1" baseline="-25000" dirty="0">
                <a:latin typeface="Arial" panose="020B0604020202020204" pitchFamily="34" charset="0"/>
                <a:ea typeface="Times New Roman" panose="02020603050405020304" pitchFamily="18" charset="0"/>
                <a:cs typeface="Arial" panose="020B0604020202020204" pitchFamily="34" charset="0"/>
              </a:rPr>
              <a:t>2</a:t>
            </a:r>
            <a:r>
              <a:rPr lang="pt-BR" sz="1500" b="1" dirty="0">
                <a:latin typeface="Arial" panose="020B0604020202020204" pitchFamily="34" charset="0"/>
                <a:ea typeface="Times New Roman" panose="02020603050405020304" pitchFamily="18" charset="0"/>
                <a:cs typeface="Arial" panose="020B0604020202020204" pitchFamily="34" charset="0"/>
              </a:rPr>
              <a:t> = 1)</a:t>
            </a:r>
            <a:r>
              <a:rPr lang="pt-BR" sz="1500" dirty="0">
                <a:latin typeface="Arial" panose="020B0604020202020204" pitchFamily="34" charset="0"/>
                <a:ea typeface="Times New Roman" panose="02020603050405020304" pitchFamily="18" charset="0"/>
                <a:cs typeface="Arial" panose="020B0604020202020204" pitchFamily="34" charset="0"/>
              </a:rPr>
              <a:t> (</a:t>
            </a:r>
            <a:r>
              <a:rPr lang="pt-BR" sz="1500" b="1" dirty="0">
                <a:latin typeface="Arial" panose="020B0604020202020204" pitchFamily="34" charset="0"/>
                <a:ea typeface="Times New Roman" panose="02020603050405020304" pitchFamily="18" charset="0"/>
                <a:cs typeface="Arial" panose="020B0604020202020204" pitchFamily="34" charset="0"/>
              </a:rPr>
              <a:t>f</a:t>
            </a:r>
            <a:r>
              <a:rPr lang="pt-BR" sz="1500" b="1" baseline="-25000" dirty="0">
                <a:latin typeface="Arial" panose="020B0604020202020204" pitchFamily="34" charset="0"/>
                <a:ea typeface="Times New Roman" panose="02020603050405020304" pitchFamily="18" charset="0"/>
                <a:cs typeface="Arial" panose="020B0604020202020204" pitchFamily="34" charset="0"/>
              </a:rPr>
              <a:t>2 </a:t>
            </a:r>
            <a:r>
              <a:rPr lang="pt-BR" sz="1500" b="1" dirty="0">
                <a:latin typeface="Arial" panose="020B0604020202020204" pitchFamily="34" charset="0"/>
                <a:ea typeface="Times New Roman" panose="02020603050405020304" pitchFamily="18" charset="0"/>
                <a:cs typeface="Arial" panose="020B0604020202020204" pitchFamily="34" charset="0"/>
              </a:rPr>
              <a:t>= 100 f</a:t>
            </a:r>
            <a:r>
              <a:rPr lang="pt-BR" sz="1500" b="1" baseline="-25000" dirty="0">
                <a:latin typeface="Arial" panose="020B0604020202020204" pitchFamily="34" charset="0"/>
                <a:ea typeface="Times New Roman" panose="02020603050405020304" pitchFamily="18" charset="0"/>
                <a:cs typeface="Arial" panose="020B0604020202020204" pitchFamily="34" charset="0"/>
              </a:rPr>
              <a:t>1</a:t>
            </a:r>
            <a:r>
              <a:rPr lang="pt-BR" sz="1500" dirty="0">
                <a:latin typeface="Arial" panose="020B0604020202020204" pitchFamily="34" charset="0"/>
                <a:ea typeface="Times New Roman" panose="02020603050405020304" pitchFamily="18" charset="0"/>
                <a:cs typeface="Arial" panose="020B0604020202020204" pitchFamily="34" charset="0"/>
              </a:rPr>
              <a:t>) (segundo a fórmula apresentada, temos: 6 – 1 = - 2,5 log(1/100) = -2,5 x -2 = 5). </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88334FCA-B82D-4600-853D-437840D241EA}"/>
              </a:ext>
            </a:extLst>
          </p:cNvPr>
          <p:cNvSpPr/>
          <p:nvPr/>
        </p:nvSpPr>
        <p:spPr>
          <a:xfrm>
            <a:off x="90112" y="2160000"/>
            <a:ext cx="11665296" cy="2127057"/>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O sinal negativo nos informa que, quanto mais brilhante for a estrela, menor será algebricamente sua magnitude. Estamos falando de magnitude visual, ou seja aquela que leva em conta simplesmente o brilho aparente de um dado astro, isto é, o brilho que vemos aqui da Terra. Assim, </a:t>
            </a:r>
            <a:r>
              <a:rPr lang="pt-BR" sz="1500" b="1" dirty="0">
                <a:latin typeface="Arial" panose="020B0604020202020204" pitchFamily="34" charset="0"/>
                <a:ea typeface="Times New Roman" panose="02020603050405020304" pitchFamily="18" charset="0"/>
                <a:cs typeface="Arial" panose="020B0604020202020204" pitchFamily="34" charset="0"/>
              </a:rPr>
              <a:t>planetas e o nosso satélite, a Lua, mesmo não produzindo luz, apresentam brilho mais intenso, simplesmente porque estão muito mais próximos do que qualquer estrela.</a:t>
            </a:r>
            <a:r>
              <a:rPr lang="pt-BR" sz="1500" dirty="0">
                <a:latin typeface="Arial" panose="020B0604020202020204" pitchFamily="34" charset="0"/>
                <a:ea typeface="Times New Roman" panose="02020603050405020304" pitchFamily="18" charset="0"/>
                <a:cs typeface="Arial" panose="020B0604020202020204" pitchFamily="34" charset="0"/>
              </a:rPr>
              <a:t> Para você ter uma </a:t>
            </a:r>
            <a:r>
              <a:rPr lang="pt-BR" sz="1500" dirty="0" err="1">
                <a:latin typeface="Arial" panose="020B0604020202020204" pitchFamily="34" charset="0"/>
                <a:ea typeface="Times New Roman" panose="02020603050405020304" pitchFamily="18" charset="0"/>
                <a:cs typeface="Arial" panose="020B0604020202020204" pitchFamily="34" charset="0"/>
              </a:rPr>
              <a:t>idéia</a:t>
            </a:r>
            <a:r>
              <a:rPr lang="pt-BR" sz="1500" dirty="0">
                <a:latin typeface="Arial" panose="020B0604020202020204" pitchFamily="34" charset="0"/>
                <a:ea typeface="Times New Roman" panose="02020603050405020304" pitchFamily="18" charset="0"/>
                <a:cs typeface="Arial" panose="020B0604020202020204" pitchFamily="34" charset="0"/>
              </a:rPr>
              <a:t>, a estrela mais luminosa no céu noturno, </a:t>
            </a:r>
            <a:r>
              <a:rPr lang="pt-BR" sz="1500" dirty="0" err="1">
                <a:latin typeface="Arial" panose="020B0604020202020204" pitchFamily="34" charset="0"/>
                <a:ea typeface="Times New Roman" panose="02020603050405020304" pitchFamily="18" charset="0"/>
                <a:cs typeface="Arial" panose="020B0604020202020204" pitchFamily="34" charset="0"/>
              </a:rPr>
              <a:t>Sírius</a:t>
            </a:r>
            <a:r>
              <a:rPr lang="pt-BR" sz="1500" dirty="0">
                <a:latin typeface="Arial" panose="020B0604020202020204" pitchFamily="34" charset="0"/>
                <a:ea typeface="Times New Roman" panose="02020603050405020304" pitchFamily="18" charset="0"/>
                <a:cs typeface="Arial" panose="020B0604020202020204" pitchFamily="34" charset="0"/>
              </a:rPr>
              <a:t>, brilha com uma magnitude visual de –1,5. Júpiter pode brilhar aproximadamente com uma magnitude visual -3 e a magnitude de Vênus pode chegar até a -4. A Lua cheia tem magnitude próxima de -13, e a magnitude do Sol é próxima de  </a:t>
            </a:r>
            <a:r>
              <a:rPr lang="pt-BR" sz="1500" b="1" dirty="0">
                <a:latin typeface="Arial" panose="020B0604020202020204" pitchFamily="34" charset="0"/>
                <a:ea typeface="Times New Roman" panose="02020603050405020304" pitchFamily="18" charset="0"/>
                <a:cs typeface="Arial" panose="020B0604020202020204" pitchFamily="34" charset="0"/>
              </a:rPr>
              <a:t>-26</a:t>
            </a:r>
            <a:r>
              <a:rPr lang="pt-BR" sz="1500" dirty="0">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4D969583-DC1E-4E40-A029-91FC5C2A4265}"/>
              </a:ext>
            </a:extLst>
          </p:cNvPr>
          <p:cNvSpPr/>
          <p:nvPr/>
        </p:nvSpPr>
        <p:spPr>
          <a:xfrm>
            <a:off x="90112" y="4326279"/>
            <a:ext cx="11607740" cy="2169825"/>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Você pode inclusive se perguntar porque a estrela mais brilhante apresenta magnitude negativa e não nula. Esta pergunta tem uma resposta histórica: as primeiras escalas deste tipo foram elaboradas por astrônomos gregos, que não observavam estrelas mais brilhantes do que Vega, que foi tomada como zero da escala. Outro dado curioso é o de que os logaritmos foram, utilizados largamente antes da invenção das calculadoras, porque facilitavam enormemente os cálculos ao transformarem contas de multiplicar 	ou dividir em contas de somar ou subtrair, devido à propriedade de que    </a:t>
            </a:r>
            <a:r>
              <a:rPr lang="pt-BR" sz="1500" b="1" dirty="0">
                <a:latin typeface="Arial" panose="020B0604020202020204" pitchFamily="34" charset="0"/>
                <a:ea typeface="Times New Roman" panose="02020603050405020304" pitchFamily="18" charset="0"/>
                <a:cs typeface="Arial" panose="020B0604020202020204" pitchFamily="34" charset="0"/>
              </a:rPr>
              <a:t>log(</a:t>
            </a:r>
            <a:r>
              <a:rPr lang="pt-BR" sz="1500" b="1" dirty="0" err="1">
                <a:latin typeface="Arial" panose="020B0604020202020204" pitchFamily="34" charset="0"/>
                <a:ea typeface="Times New Roman" panose="02020603050405020304" pitchFamily="18" charset="0"/>
                <a:cs typeface="Arial" panose="020B0604020202020204" pitchFamily="34" charset="0"/>
              </a:rPr>
              <a:t>a.b</a:t>
            </a:r>
            <a:r>
              <a:rPr lang="pt-BR" sz="1500" b="1" dirty="0">
                <a:latin typeface="Arial" panose="020B0604020202020204" pitchFamily="34" charset="0"/>
                <a:ea typeface="Times New Roman" panose="02020603050405020304" pitchFamily="18" charset="0"/>
                <a:cs typeface="Arial" panose="020B0604020202020204" pitchFamily="34" charset="0"/>
              </a:rPr>
              <a:t>) = log(a) + log(b)</a:t>
            </a:r>
            <a:r>
              <a:rPr lang="pt-BR" sz="1500" dirty="0">
                <a:latin typeface="Arial" panose="020B0604020202020204" pitchFamily="34" charset="0"/>
                <a:ea typeface="Times New Roman" panose="02020603050405020304" pitchFamily="18" charset="0"/>
                <a:cs typeface="Arial" panose="020B0604020202020204" pitchFamily="34" charset="0"/>
              </a:rPr>
              <a:t> e, portanto, 	   		</a:t>
            </a:r>
            <a:r>
              <a:rPr lang="pt-BR" sz="1500" b="1" dirty="0">
                <a:latin typeface="Arial" panose="020B0604020202020204" pitchFamily="34" charset="0"/>
                <a:ea typeface="Times New Roman" panose="02020603050405020304" pitchFamily="18" charset="0"/>
                <a:cs typeface="Arial" panose="020B0604020202020204" pitchFamily="34" charset="0"/>
              </a:rPr>
              <a:t>log(a/b)</a:t>
            </a:r>
            <a:r>
              <a:rPr lang="pt-BR" sz="1500" dirty="0">
                <a:latin typeface="Arial" panose="020B0604020202020204" pitchFamily="34" charset="0"/>
                <a:ea typeface="Times New Roman" panose="02020603050405020304" pitchFamily="18" charset="0"/>
                <a:cs typeface="Arial" panose="020B0604020202020204" pitchFamily="34" charset="0"/>
              </a:rPr>
              <a:t> = </a:t>
            </a:r>
            <a:r>
              <a:rPr lang="pt-BR" sz="1500" b="1" dirty="0">
                <a:latin typeface="Arial" panose="020B0604020202020204" pitchFamily="34" charset="0"/>
                <a:ea typeface="Times New Roman" panose="02020603050405020304" pitchFamily="18" charset="0"/>
                <a:cs typeface="Arial" panose="020B0604020202020204" pitchFamily="34" charset="0"/>
              </a:rPr>
              <a:t>log(a) – log(b).</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70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91F0C05-2046-45D3-BF97-C1F68F7D4F14}"/>
              </a:ext>
            </a:extLst>
          </p:cNvPr>
          <p:cNvSpPr/>
          <p:nvPr/>
        </p:nvSpPr>
        <p:spPr>
          <a:xfrm>
            <a:off x="190897" y="260648"/>
            <a:ext cx="1390124"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621072F-3578-4A14-85D4-CDA7410012EF}"/>
              </a:ext>
            </a:extLst>
          </p:cNvPr>
          <p:cNvSpPr/>
          <p:nvPr/>
        </p:nvSpPr>
        <p:spPr>
          <a:xfrm>
            <a:off x="190897" y="692696"/>
            <a:ext cx="7992888" cy="1703030"/>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5a) (0,5 ponto):</a:t>
            </a:r>
            <a:r>
              <a:rPr lang="pt-BR" dirty="0">
                <a:latin typeface="Arial" panose="020B0604020202020204" pitchFamily="34" charset="0"/>
                <a:ea typeface="Times New Roman" panose="02020603050405020304" pitchFamily="18" charset="0"/>
                <a:cs typeface="Arial" panose="020B0604020202020204" pitchFamily="34" charset="0"/>
              </a:rPr>
              <a:t> Por que Marte apresenta uma variação de magnitude muito maior do que Saturno? O fato do raio da órbita de Marte ser mais próximo do raio da órbita da Terra e o raio da órbita de Saturno ser muito maior, possui importância neste fato? Explique por quê.</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2B73EC06-F4F1-4D04-A881-69433FAA6BB6}"/>
              </a:ext>
            </a:extLst>
          </p:cNvPr>
          <p:cNvSpPr/>
          <p:nvPr/>
        </p:nvSpPr>
        <p:spPr>
          <a:xfrm>
            <a:off x="190897" y="2708920"/>
            <a:ext cx="169790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5a):</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83F67D14-F6C5-4E7A-BCC0-72BBE01D1496}"/>
              </a:ext>
            </a:extLst>
          </p:cNvPr>
          <p:cNvSpPr/>
          <p:nvPr/>
        </p:nvSpPr>
        <p:spPr>
          <a:xfrm>
            <a:off x="190897" y="3197334"/>
            <a:ext cx="11712177" cy="2632003"/>
          </a:xfrm>
          <a:prstGeom prst="rect">
            <a:avLst/>
          </a:prstGeom>
        </p:spPr>
        <p:txBody>
          <a:bodyPr wrap="square">
            <a:spAutoFit/>
          </a:bodyPr>
          <a:lstStyle/>
          <a:p>
            <a:pPr algn="just">
              <a:lnSpc>
                <a:spcPct val="150000"/>
              </a:lnSpc>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 magnitude de Marte varia grandemente em virtude de sua órbita ser apenas uma vez e meia a órbita da Terra e, assim, ele pode estar a uma distância de meia unidade astronômica, numa situação de oposição, até a pouco mais de duas unidades astronômicas da Terra, isto é a uma distância cinco vezes maior. Por outro lado, quanto mais distante está um planeta, menor será a variação relativa de sua distância com relação a Terra. Esta é a essência do raciocínio que o estudante poderá apresentar de diferentes formas até mesmo recorrendo a desenhos ou geometria. No caso de Saturno que dista quase 10 unidades astronômicas do Sol, a sua maior distancia da Terra é de cerca de 11 unidades astronômicas, enquanto a maior proximidade, na situação de oposição deste planeta, é da ordem de 9 unidades astronômicas.</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988AF6C-0725-4B61-BF87-3C4866E5B467}"/>
              </a:ext>
            </a:extLst>
          </p:cNvPr>
          <p:cNvSpPr/>
          <p:nvPr/>
        </p:nvSpPr>
        <p:spPr>
          <a:xfrm>
            <a:off x="117292" y="0"/>
            <a:ext cx="8184186" cy="2632003"/>
          </a:xfrm>
          <a:prstGeom prst="rect">
            <a:avLst/>
          </a:prstGeom>
        </p:spPr>
        <p:txBody>
          <a:bodyPr wrap="square">
            <a:spAutoFit/>
          </a:bodyPr>
          <a:lstStyle/>
          <a:p>
            <a:pPr algn="just" hangingPunct="0">
              <a:lnSpc>
                <a:spcPct val="150000"/>
              </a:lnSpc>
              <a:spcAft>
                <a:spcPts val="0"/>
              </a:spcAft>
            </a:pPr>
            <a:r>
              <a:rPr lang="pt-BR" sz="1600" b="1" dirty="0">
                <a:latin typeface="Arial" panose="020B0604020202020204" pitchFamily="34" charset="0"/>
                <a:ea typeface="Times New Roman" panose="02020603050405020304" pitchFamily="18" charset="0"/>
                <a:cs typeface="Arial" panose="020B0604020202020204" pitchFamily="34" charset="0"/>
              </a:rPr>
              <a:t>5b) (0,5 ponto):</a:t>
            </a:r>
            <a:r>
              <a:rPr lang="pt-BR" sz="1600" dirty="0">
                <a:latin typeface="Arial" panose="020B0604020202020204" pitchFamily="34" charset="0"/>
                <a:ea typeface="Times New Roman" panose="02020603050405020304" pitchFamily="18" charset="0"/>
                <a:cs typeface="Arial" panose="020B0604020202020204" pitchFamily="34" charset="0"/>
              </a:rPr>
              <a:t> </a:t>
            </a:r>
            <a:r>
              <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Vamos agora propor o mesmo problema da OBA de 2005. Mas não se preocupe, pois nós iremos ajudá-lo e, desta vez, ainda mais detalhadamente do que antes. Como discutimos acima, o brilho de uma estrela cai com a distância. </a:t>
            </a: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Você irá calcular qual seria a magnitude do Sol se ele estivesse a uma distância igual à de alfa do centauro, que é uma estrela de, aproximadamente, o mesmo brilho real do Sol.</a:t>
            </a:r>
            <a:r>
              <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Consideremos que alfa centauro se encontra a uma distância de </a:t>
            </a:r>
            <a:r>
              <a:rPr lang="pt-BR"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100.000</a:t>
            </a:r>
            <a:r>
              <a:rPr lang="pt-B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vezes a distância Terra-Sol.</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CA5288FF-3B34-43C3-8AB8-DC726099B1A2}"/>
              </a:ext>
            </a:extLst>
          </p:cNvPr>
          <p:cNvSpPr/>
          <p:nvPr/>
        </p:nvSpPr>
        <p:spPr>
          <a:xfrm>
            <a:off x="117291" y="2641739"/>
            <a:ext cx="11785783" cy="785343"/>
          </a:xfrm>
          <a:prstGeom prst="rect">
            <a:avLst/>
          </a:prstGeom>
        </p:spPr>
        <p:txBody>
          <a:bodyPr wrap="square">
            <a:spAutoFit/>
          </a:bodyPr>
          <a:lstStyle/>
          <a:p>
            <a:pPr algn="just">
              <a:lnSpc>
                <a:spcPct val="150000"/>
              </a:lnSpc>
            </a:pPr>
            <a:r>
              <a:rPr lang="pt-P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pt-P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Calcule, primeiro, a razão entre os fluxos atual do Sol, visto da Terra, e aquele visto se ele estivesse à distância de alfa do centauro, isto é, a uma distância 100.000 vezes maior do que a atual.</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94EDA69-4084-4D18-A125-266D581E9E34}"/>
              </a:ext>
            </a:extLst>
          </p:cNvPr>
          <p:cNvSpPr/>
          <p:nvPr/>
        </p:nvSpPr>
        <p:spPr>
          <a:xfrm>
            <a:off x="117291" y="3562469"/>
            <a:ext cx="6266295" cy="1893339"/>
          </a:xfrm>
          <a:prstGeom prst="rect">
            <a:avLst/>
          </a:prstGeom>
        </p:spPr>
        <p:txBody>
          <a:bodyPr wrap="square">
            <a:spAutoFit/>
          </a:bodyPr>
          <a:lstStyle/>
          <a:p>
            <a:pPr algn="just">
              <a:lnSpc>
                <a:spcPct val="150000"/>
              </a:lnSpc>
            </a:pPr>
            <a:r>
              <a:rPr lang="pt-P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ii)</a:t>
            </a:r>
            <a:r>
              <a:rPr lang="pt-P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 seguir, substitua na fórmula de magnitude apresentada acima esta razão dos fluxos, e utilize o valor informado da magnitude do Sol visto da Terra para calcular a magnitude que o Sol teria, visto da Terra, se ele estivesse junto ao lado de alfa do centauro. Dado</a:t>
            </a:r>
            <a:r>
              <a:rPr lang="pt-P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Log10</a:t>
            </a:r>
            <a:r>
              <a:rPr lang="pt-PT" sz="1600" b="1"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10  </a:t>
            </a:r>
            <a:r>
              <a:rPr lang="pt-P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10.</a:t>
            </a:r>
            <a:r>
              <a:rPr lang="pt-P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PT"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(Obs. 0,25 cada item correto)</a:t>
            </a:r>
            <a:endParaRPr lang="pt-BR" sz="1600" dirty="0">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AEB987B4-82A0-4B54-B837-B0CCA5F9C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625" y="3836485"/>
            <a:ext cx="4830427" cy="1345306"/>
          </a:xfrm>
          <a:prstGeom prst="rect">
            <a:avLst/>
          </a:prstGeom>
        </p:spPr>
      </p:pic>
    </p:spTree>
    <p:extLst>
      <p:ext uri="{BB962C8B-B14F-4D97-AF65-F5344CB8AC3E}">
        <p14:creationId xmlns:p14="http://schemas.microsoft.com/office/powerpoint/2010/main" val="3078653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1109DFD-0D43-4DF2-B952-CA1ED410A811}"/>
              </a:ext>
            </a:extLst>
          </p:cNvPr>
          <p:cNvSpPr/>
          <p:nvPr/>
        </p:nvSpPr>
        <p:spPr>
          <a:xfrm>
            <a:off x="124797" y="332656"/>
            <a:ext cx="1710725"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5b):</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6012D373-BC84-48B6-98BA-2EE56C38AD86}"/>
              </a:ext>
            </a:extLst>
          </p:cNvPr>
          <p:cNvSpPr/>
          <p:nvPr/>
        </p:nvSpPr>
        <p:spPr>
          <a:xfrm>
            <a:off x="124797" y="701988"/>
            <a:ext cx="8136904" cy="1703030"/>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i)</a:t>
            </a:r>
            <a:r>
              <a:rPr lang="pt-PT" dirty="0">
                <a:latin typeface="Arial" panose="020B0604020202020204" pitchFamily="34" charset="0"/>
                <a:ea typeface="Times New Roman" panose="02020603050405020304" pitchFamily="18" charset="0"/>
                <a:cs typeface="Arial" panose="020B0604020202020204" pitchFamily="34" charset="0"/>
              </a:rPr>
              <a:t> Sejam f</a:t>
            </a:r>
            <a:r>
              <a:rPr lang="pt-PT" baseline="-25000" dirty="0">
                <a:latin typeface="Arial" panose="020B0604020202020204" pitchFamily="34" charset="0"/>
                <a:ea typeface="Times New Roman" panose="02020603050405020304" pitchFamily="18" charset="0"/>
                <a:cs typeface="Arial" panose="020B0604020202020204" pitchFamily="34" charset="0"/>
              </a:rPr>
              <a:t>1</a:t>
            </a:r>
            <a:r>
              <a:rPr lang="pt-PT" dirty="0">
                <a:latin typeface="Arial" panose="020B0604020202020204" pitchFamily="34" charset="0"/>
                <a:ea typeface="Times New Roman" panose="02020603050405020304" pitchFamily="18" charset="0"/>
                <a:cs typeface="Arial" panose="020B0604020202020204" pitchFamily="34" charset="0"/>
              </a:rPr>
              <a:t> e m</a:t>
            </a:r>
            <a:r>
              <a:rPr lang="pt-PT" baseline="-25000" dirty="0">
                <a:latin typeface="Arial" panose="020B0604020202020204" pitchFamily="34" charset="0"/>
                <a:ea typeface="Times New Roman" panose="02020603050405020304" pitchFamily="18" charset="0"/>
                <a:cs typeface="Arial" panose="020B0604020202020204" pitchFamily="34" charset="0"/>
              </a:rPr>
              <a:t>1</a:t>
            </a:r>
            <a:r>
              <a:rPr lang="pt-PT" dirty="0">
                <a:latin typeface="Arial" panose="020B0604020202020204" pitchFamily="34" charset="0"/>
                <a:ea typeface="Times New Roman" panose="02020603050405020304" pitchFamily="18" charset="0"/>
                <a:cs typeface="Arial" panose="020B0604020202020204" pitchFamily="34" charset="0"/>
              </a:rPr>
              <a:t>, respectivamente, o fluxo e a magnitude do Sol observados a partir da Terra e f</a:t>
            </a:r>
            <a:r>
              <a:rPr lang="pt-PT" baseline="-25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 e m</a:t>
            </a:r>
            <a:r>
              <a:rPr lang="pt-PT" baseline="-25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 respectivamente, o fluxo e a magnitude do Sol observados a partir de Alfa Centauro. Utilizando a fórmula f</a:t>
            </a:r>
            <a:r>
              <a:rPr lang="pt-PT" baseline="-25000" dirty="0">
                <a:latin typeface="Arial" panose="020B0604020202020204" pitchFamily="34" charset="0"/>
                <a:ea typeface="Times New Roman" panose="02020603050405020304" pitchFamily="18" charset="0"/>
                <a:cs typeface="Arial" panose="020B0604020202020204" pitchFamily="34" charset="0"/>
              </a:rPr>
              <a:t>1</a:t>
            </a:r>
            <a:r>
              <a:rPr lang="pt-PT" dirty="0">
                <a:latin typeface="Arial" panose="020B0604020202020204" pitchFamily="34" charset="0"/>
                <a:ea typeface="Times New Roman" panose="02020603050405020304" pitchFamily="18" charset="0"/>
                <a:cs typeface="Arial" panose="020B0604020202020204" pitchFamily="34" charset="0"/>
              </a:rPr>
              <a:t>/f</a:t>
            </a:r>
            <a:r>
              <a:rPr lang="pt-PT" baseline="-25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 = (d</a:t>
            </a:r>
            <a:r>
              <a:rPr lang="pt-PT" baseline="-25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/d</a:t>
            </a:r>
            <a:r>
              <a:rPr lang="pt-PT" baseline="-25000" dirty="0">
                <a:latin typeface="Arial" panose="020B0604020202020204" pitchFamily="34" charset="0"/>
                <a:ea typeface="Times New Roman" panose="02020603050405020304" pitchFamily="18" charset="0"/>
                <a:cs typeface="Arial" panose="020B0604020202020204" pitchFamily="34" charset="0"/>
              </a:rPr>
              <a:t>1</a:t>
            </a:r>
            <a:r>
              <a:rPr lang="pt-PT" dirty="0">
                <a:latin typeface="Arial" panose="020B0604020202020204" pitchFamily="34" charset="0"/>
                <a:ea typeface="Times New Roman" panose="02020603050405020304" pitchFamily="18" charset="0"/>
                <a:cs typeface="Arial" panose="020B0604020202020204" pitchFamily="34" charset="0"/>
              </a:rPr>
              <a:t>)</a:t>
            </a:r>
            <a:r>
              <a:rPr lang="pt-PT" baseline="30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 apresentada, temos que: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44AC800A-0B52-454B-A6A5-60854CC699D7}"/>
              </a:ext>
            </a:extLst>
          </p:cNvPr>
          <p:cNvSpPr/>
          <p:nvPr/>
        </p:nvSpPr>
        <p:spPr>
          <a:xfrm>
            <a:off x="334913" y="2589684"/>
            <a:ext cx="78258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f</a:t>
            </a:r>
            <a:r>
              <a:rPr lang="pt-PT" baseline="-25000" dirty="0">
                <a:solidFill>
                  <a:srgbClr val="FF0000"/>
                </a:solidFill>
                <a:latin typeface="Times New Roman" panose="02020603050405020304" pitchFamily="18" charset="0"/>
                <a:ea typeface="Times New Roman" panose="02020603050405020304" pitchFamily="18" charset="0"/>
              </a:rPr>
              <a:t>1</a:t>
            </a:r>
            <a:r>
              <a:rPr lang="pt-PT" dirty="0">
                <a:solidFill>
                  <a:srgbClr val="FF0000"/>
                </a:solidFill>
                <a:latin typeface="Times New Roman" panose="02020603050405020304" pitchFamily="18" charset="0"/>
                <a:ea typeface="Times New Roman" panose="02020603050405020304" pitchFamily="18" charset="0"/>
              </a:rPr>
              <a:t>/f</a:t>
            </a:r>
            <a:r>
              <a:rPr lang="pt-PT" baseline="-25000" dirty="0">
                <a:solidFill>
                  <a:srgbClr val="FF0000"/>
                </a:solidFill>
                <a:latin typeface="Times New Roman" panose="02020603050405020304" pitchFamily="18" charset="0"/>
                <a:ea typeface="Times New Roman" panose="02020603050405020304" pitchFamily="18" charset="0"/>
              </a:rPr>
              <a:t>2 </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6" name="Retângulo 5">
            <a:extLst>
              <a:ext uri="{FF2B5EF4-FFF2-40B4-BE49-F238E27FC236}">
                <a16:creationId xmlns:a16="http://schemas.microsoft.com/office/drawing/2014/main" id="{C43D3F6C-FF03-4C7B-8C72-895954BD7955}"/>
              </a:ext>
            </a:extLst>
          </p:cNvPr>
          <p:cNvSpPr/>
          <p:nvPr/>
        </p:nvSpPr>
        <p:spPr>
          <a:xfrm>
            <a:off x="974709" y="2589684"/>
            <a:ext cx="51809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(d</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7" name="Retângulo 6">
            <a:extLst>
              <a:ext uri="{FF2B5EF4-FFF2-40B4-BE49-F238E27FC236}">
                <a16:creationId xmlns:a16="http://schemas.microsoft.com/office/drawing/2014/main" id="{A845B1D4-7693-4C3B-8792-EB6CB0F2F6A8}"/>
              </a:ext>
            </a:extLst>
          </p:cNvPr>
          <p:cNvSpPr/>
          <p:nvPr/>
        </p:nvSpPr>
        <p:spPr>
          <a:xfrm>
            <a:off x="1369208" y="2589684"/>
            <a:ext cx="776175"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d</a:t>
            </a:r>
            <a:r>
              <a:rPr lang="pt-PT" baseline="-25000" dirty="0">
                <a:solidFill>
                  <a:srgbClr val="FF0000"/>
                </a:solidFill>
                <a:latin typeface="Times New Roman" panose="02020603050405020304" pitchFamily="18" charset="0"/>
                <a:ea typeface="Times New Roman" panose="02020603050405020304" pitchFamily="18" charset="0"/>
              </a:rPr>
              <a:t>1</a:t>
            </a:r>
            <a:r>
              <a:rPr lang="pt-PT" dirty="0">
                <a:solidFill>
                  <a:srgbClr val="FF0000"/>
                </a:solidFill>
                <a:latin typeface="Times New Roman" panose="02020603050405020304" pitchFamily="18" charset="0"/>
                <a:ea typeface="Times New Roman" panose="02020603050405020304" pitchFamily="18" charset="0"/>
              </a:rPr>
              <a:t>)</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8" name="Retângulo 7">
            <a:extLst>
              <a:ext uri="{FF2B5EF4-FFF2-40B4-BE49-F238E27FC236}">
                <a16:creationId xmlns:a16="http://schemas.microsoft.com/office/drawing/2014/main" id="{806E5121-FBA8-4908-9941-BE86AB31A90F}"/>
              </a:ext>
            </a:extLst>
          </p:cNvPr>
          <p:cNvSpPr/>
          <p:nvPr/>
        </p:nvSpPr>
        <p:spPr>
          <a:xfrm>
            <a:off x="1991097" y="2589684"/>
            <a:ext cx="1281120"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(100.000)</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9" name="Retângulo 8">
            <a:extLst>
              <a:ext uri="{FF2B5EF4-FFF2-40B4-BE49-F238E27FC236}">
                <a16:creationId xmlns:a16="http://schemas.microsoft.com/office/drawing/2014/main" id="{DD14464A-AED9-4A8A-8F84-242BC7D3957A}"/>
              </a:ext>
            </a:extLst>
          </p:cNvPr>
          <p:cNvSpPr/>
          <p:nvPr/>
        </p:nvSpPr>
        <p:spPr>
          <a:xfrm>
            <a:off x="3272217" y="2586439"/>
            <a:ext cx="144302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logo  f</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f</a:t>
            </a:r>
            <a:r>
              <a:rPr lang="pt-PT" baseline="-25000" dirty="0">
                <a:solidFill>
                  <a:srgbClr val="FF0000"/>
                </a:solidFill>
                <a:latin typeface="Times New Roman" panose="02020603050405020304" pitchFamily="18" charset="0"/>
                <a:ea typeface="Times New Roman" panose="02020603050405020304" pitchFamily="18" charset="0"/>
              </a:rPr>
              <a:t>1</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0" name="Retângulo 9">
            <a:extLst>
              <a:ext uri="{FF2B5EF4-FFF2-40B4-BE49-F238E27FC236}">
                <a16:creationId xmlns:a16="http://schemas.microsoft.com/office/drawing/2014/main" id="{87F444D1-DF41-4A74-B01D-43D8A8E606FB}"/>
              </a:ext>
            </a:extLst>
          </p:cNvPr>
          <p:cNvSpPr/>
          <p:nvPr/>
        </p:nvSpPr>
        <p:spPr>
          <a:xfrm>
            <a:off x="4553337" y="2595769"/>
            <a:ext cx="1223412"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(100.000)</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1" name="Retângulo 10">
            <a:extLst>
              <a:ext uri="{FF2B5EF4-FFF2-40B4-BE49-F238E27FC236}">
                <a16:creationId xmlns:a16="http://schemas.microsoft.com/office/drawing/2014/main" id="{33423050-43F6-4754-8215-E0CDF5B2BBD3}"/>
              </a:ext>
            </a:extLst>
          </p:cNvPr>
          <p:cNvSpPr/>
          <p:nvPr/>
        </p:nvSpPr>
        <p:spPr>
          <a:xfrm>
            <a:off x="5686891" y="2586439"/>
            <a:ext cx="147508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então f</a:t>
            </a:r>
            <a:r>
              <a:rPr lang="pt-PT" baseline="-25000" dirty="0">
                <a:solidFill>
                  <a:srgbClr val="FF0000"/>
                </a:solidFill>
                <a:latin typeface="Times New Roman" panose="02020603050405020304" pitchFamily="18" charset="0"/>
                <a:ea typeface="Times New Roman" panose="02020603050405020304" pitchFamily="18" charset="0"/>
              </a:rPr>
              <a:t>1</a:t>
            </a:r>
            <a:r>
              <a:rPr lang="pt-PT" dirty="0">
                <a:solidFill>
                  <a:srgbClr val="FF0000"/>
                </a:solidFill>
                <a:latin typeface="Times New Roman" panose="02020603050405020304" pitchFamily="18" charset="0"/>
                <a:ea typeface="Times New Roman" panose="02020603050405020304" pitchFamily="18" charset="0"/>
              </a:rPr>
              <a:t> / f</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12" name="Retângulo 11">
            <a:extLst>
              <a:ext uri="{FF2B5EF4-FFF2-40B4-BE49-F238E27FC236}">
                <a16:creationId xmlns:a16="http://schemas.microsoft.com/office/drawing/2014/main" id="{E7A4EB71-F952-43D2-9DCD-B08975B3ADD7}"/>
              </a:ext>
            </a:extLst>
          </p:cNvPr>
          <p:cNvSpPr/>
          <p:nvPr/>
        </p:nvSpPr>
        <p:spPr>
          <a:xfrm>
            <a:off x="7025847" y="2595769"/>
            <a:ext cx="56938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10</a:t>
            </a:r>
            <a:endParaRPr lang="pt-BR" dirty="0">
              <a:solidFill>
                <a:srgbClr val="FF0000"/>
              </a:solidFill>
            </a:endParaRPr>
          </a:p>
        </p:txBody>
      </p:sp>
      <p:sp>
        <p:nvSpPr>
          <p:cNvPr id="13" name="Retângulo 12">
            <a:extLst>
              <a:ext uri="{FF2B5EF4-FFF2-40B4-BE49-F238E27FC236}">
                <a16:creationId xmlns:a16="http://schemas.microsoft.com/office/drawing/2014/main" id="{FE5102DB-17A1-4ED6-90B9-88D8200AC32E}"/>
              </a:ext>
            </a:extLst>
          </p:cNvPr>
          <p:cNvSpPr/>
          <p:nvPr/>
        </p:nvSpPr>
        <p:spPr>
          <a:xfrm>
            <a:off x="124797" y="3429000"/>
            <a:ext cx="11135630" cy="456535"/>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ii)</a:t>
            </a:r>
            <a:r>
              <a:rPr lang="pt-PT" dirty="0">
                <a:latin typeface="Arial" panose="020B0604020202020204" pitchFamily="34" charset="0"/>
                <a:ea typeface="Times New Roman" panose="02020603050405020304" pitchFamily="18" charset="0"/>
                <a:cs typeface="Arial" panose="020B0604020202020204" pitchFamily="34" charset="0"/>
              </a:rPr>
              <a:t> Utilizando o resultado anterior e a fórmula m</a:t>
            </a:r>
            <a:r>
              <a:rPr lang="pt-PT" baseline="-25000" dirty="0">
                <a:latin typeface="Arial" panose="020B0604020202020204" pitchFamily="34" charset="0"/>
                <a:ea typeface="Times New Roman" panose="02020603050405020304" pitchFamily="18" charset="0"/>
                <a:cs typeface="Arial" panose="020B0604020202020204" pitchFamily="34" charset="0"/>
              </a:rPr>
              <a:t>1</a:t>
            </a:r>
            <a:r>
              <a:rPr lang="pt-PT" dirty="0">
                <a:latin typeface="Arial" panose="020B0604020202020204" pitchFamily="34" charset="0"/>
                <a:ea typeface="Times New Roman" panose="02020603050405020304" pitchFamily="18" charset="0"/>
                <a:cs typeface="Arial" panose="020B0604020202020204" pitchFamily="34" charset="0"/>
              </a:rPr>
              <a:t> – m</a:t>
            </a:r>
            <a:r>
              <a:rPr lang="pt-PT" baseline="-25000" dirty="0">
                <a:latin typeface="Arial" panose="020B0604020202020204" pitchFamily="34" charset="0"/>
                <a:ea typeface="Times New Roman" panose="02020603050405020304" pitchFamily="18" charset="0"/>
                <a:cs typeface="Arial" panose="020B0604020202020204" pitchFamily="34" charset="0"/>
              </a:rPr>
              <a:t>2</a:t>
            </a:r>
            <a:r>
              <a:rPr lang="pt-PT" dirty="0">
                <a:latin typeface="Arial" panose="020B0604020202020204" pitchFamily="34" charset="0"/>
                <a:ea typeface="Times New Roman" panose="02020603050405020304" pitchFamily="18" charset="0"/>
                <a:cs typeface="Arial" panose="020B0604020202020204" pitchFamily="34" charset="0"/>
              </a:rPr>
              <a:t> = </a:t>
            </a:r>
            <a:endParaRPr lang="pt-BR" dirty="0">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230859E3-1417-4C5A-8472-8460866C4938}"/>
              </a:ext>
            </a:extLst>
          </p:cNvPr>
          <p:cNvSpPr/>
          <p:nvPr/>
        </p:nvSpPr>
        <p:spPr>
          <a:xfrm>
            <a:off x="5788743" y="3516203"/>
            <a:ext cx="998991"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–2,5 log </a:t>
            </a:r>
            <a:endParaRPr lang="pt-BR" dirty="0"/>
          </a:p>
        </p:txBody>
      </p:sp>
      <p:sp>
        <p:nvSpPr>
          <p:cNvPr id="15" name="Retângulo 14">
            <a:extLst>
              <a:ext uri="{FF2B5EF4-FFF2-40B4-BE49-F238E27FC236}">
                <a16:creationId xmlns:a16="http://schemas.microsoft.com/office/drawing/2014/main" id="{B595B727-ADDD-4B32-9882-D5CEB5B9A473}"/>
              </a:ext>
            </a:extLst>
          </p:cNvPr>
          <p:cNvSpPr/>
          <p:nvPr/>
        </p:nvSpPr>
        <p:spPr>
          <a:xfrm>
            <a:off x="6671617" y="3516203"/>
            <a:ext cx="1499128"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(f</a:t>
            </a:r>
            <a:r>
              <a:rPr lang="pt-PT" baseline="-25000" dirty="0">
                <a:latin typeface="Times New Roman" panose="02020603050405020304" pitchFamily="18" charset="0"/>
                <a:ea typeface="Times New Roman" panose="02020603050405020304" pitchFamily="18" charset="0"/>
              </a:rPr>
              <a:t>1</a:t>
            </a:r>
            <a:r>
              <a:rPr lang="pt-PT" dirty="0">
                <a:latin typeface="Times New Roman" panose="02020603050405020304" pitchFamily="18" charset="0"/>
                <a:ea typeface="Times New Roman" panose="02020603050405020304" pitchFamily="18" charset="0"/>
              </a:rPr>
              <a:t>/f</a:t>
            </a:r>
            <a:r>
              <a:rPr lang="pt-PT" baseline="-25000" dirty="0">
                <a:latin typeface="Times New Roman" panose="02020603050405020304" pitchFamily="18" charset="0"/>
                <a:ea typeface="Times New Roman" panose="02020603050405020304" pitchFamily="18" charset="0"/>
              </a:rPr>
              <a:t>2</a:t>
            </a:r>
            <a:r>
              <a:rPr lang="pt-PT" dirty="0">
                <a:latin typeface="Times New Roman" panose="02020603050405020304" pitchFamily="18" charset="0"/>
                <a:ea typeface="Times New Roman" panose="02020603050405020304" pitchFamily="18" charset="0"/>
              </a:rPr>
              <a:t> ) temos: </a:t>
            </a:r>
            <a:endParaRPr lang="pt-BR" dirty="0"/>
          </a:p>
        </p:txBody>
      </p:sp>
      <p:sp>
        <p:nvSpPr>
          <p:cNvPr id="16" name="Retângulo 15">
            <a:extLst>
              <a:ext uri="{FF2B5EF4-FFF2-40B4-BE49-F238E27FC236}">
                <a16:creationId xmlns:a16="http://schemas.microsoft.com/office/drawing/2014/main" id="{F590B37D-E234-4986-B59D-F369D003D392}"/>
              </a:ext>
            </a:extLst>
          </p:cNvPr>
          <p:cNvSpPr/>
          <p:nvPr/>
        </p:nvSpPr>
        <p:spPr>
          <a:xfrm>
            <a:off x="2488423" y="4228781"/>
            <a:ext cx="819455"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 26 – </a:t>
            </a:r>
            <a:endParaRPr lang="pt-BR" dirty="0">
              <a:solidFill>
                <a:srgbClr val="FF0000"/>
              </a:solidFill>
            </a:endParaRPr>
          </a:p>
        </p:txBody>
      </p:sp>
      <p:sp>
        <p:nvSpPr>
          <p:cNvPr id="17" name="Retângulo 16">
            <a:extLst>
              <a:ext uri="{FF2B5EF4-FFF2-40B4-BE49-F238E27FC236}">
                <a16:creationId xmlns:a16="http://schemas.microsoft.com/office/drawing/2014/main" id="{D12DAAE7-4860-4DF9-931A-403AF8559490}"/>
              </a:ext>
            </a:extLst>
          </p:cNvPr>
          <p:cNvSpPr/>
          <p:nvPr/>
        </p:nvSpPr>
        <p:spPr>
          <a:xfrm>
            <a:off x="3200722" y="4224050"/>
            <a:ext cx="62869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8" name="Retângulo 17">
            <a:extLst>
              <a:ext uri="{FF2B5EF4-FFF2-40B4-BE49-F238E27FC236}">
                <a16:creationId xmlns:a16="http://schemas.microsoft.com/office/drawing/2014/main" id="{4F110D7F-8B6D-4D66-822D-AC859A4C0DD2}"/>
              </a:ext>
            </a:extLst>
          </p:cNvPr>
          <p:cNvSpPr/>
          <p:nvPr/>
        </p:nvSpPr>
        <p:spPr>
          <a:xfrm>
            <a:off x="3713727" y="4224327"/>
            <a:ext cx="99899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–2,5 log </a:t>
            </a:r>
            <a:endParaRPr lang="pt-BR" dirty="0">
              <a:solidFill>
                <a:srgbClr val="FF0000"/>
              </a:solidFill>
            </a:endParaRPr>
          </a:p>
        </p:txBody>
      </p:sp>
      <p:sp>
        <p:nvSpPr>
          <p:cNvPr id="19" name="Retângulo 18">
            <a:extLst>
              <a:ext uri="{FF2B5EF4-FFF2-40B4-BE49-F238E27FC236}">
                <a16:creationId xmlns:a16="http://schemas.microsoft.com/office/drawing/2014/main" id="{284CE885-3570-4186-87AC-C2799B4B7739}"/>
              </a:ext>
            </a:extLst>
          </p:cNvPr>
          <p:cNvSpPr/>
          <p:nvPr/>
        </p:nvSpPr>
        <p:spPr>
          <a:xfrm>
            <a:off x="4527662" y="4224327"/>
            <a:ext cx="133882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10</a:t>
            </a:r>
            <a:r>
              <a:rPr lang="pt-PT" dirty="0">
                <a:solidFill>
                  <a:srgbClr val="FF0000"/>
                </a:solidFill>
                <a:latin typeface="Times New Roman" panose="02020603050405020304" pitchFamily="18" charset="0"/>
                <a:ea typeface="Times New Roman" panose="02020603050405020304" pitchFamily="18" charset="0"/>
              </a:rPr>
              <a:t>) então </a:t>
            </a:r>
            <a:endParaRPr lang="pt-BR" dirty="0">
              <a:solidFill>
                <a:srgbClr val="FF0000"/>
              </a:solidFill>
            </a:endParaRPr>
          </a:p>
        </p:txBody>
      </p:sp>
      <p:sp>
        <p:nvSpPr>
          <p:cNvPr id="20" name="Retângulo 19">
            <a:extLst>
              <a:ext uri="{FF2B5EF4-FFF2-40B4-BE49-F238E27FC236}">
                <a16:creationId xmlns:a16="http://schemas.microsoft.com/office/drawing/2014/main" id="{392321F3-199D-4829-9E3E-486F0FEB853A}"/>
              </a:ext>
            </a:extLst>
          </p:cNvPr>
          <p:cNvSpPr/>
          <p:nvPr/>
        </p:nvSpPr>
        <p:spPr>
          <a:xfrm>
            <a:off x="5695873" y="4224050"/>
            <a:ext cx="801823"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21" name="Retângulo 20">
            <a:extLst>
              <a:ext uri="{FF2B5EF4-FFF2-40B4-BE49-F238E27FC236}">
                <a16:creationId xmlns:a16="http://schemas.microsoft.com/office/drawing/2014/main" id="{6E6E2662-91C7-4AFF-B003-43BF15572835}"/>
              </a:ext>
            </a:extLst>
          </p:cNvPr>
          <p:cNvSpPr/>
          <p:nvPr/>
        </p:nvSpPr>
        <p:spPr>
          <a:xfrm>
            <a:off x="6337279" y="4220450"/>
            <a:ext cx="1056700"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 2,5 log </a:t>
            </a:r>
            <a:endParaRPr lang="pt-BR" dirty="0">
              <a:solidFill>
                <a:srgbClr val="FF0000"/>
              </a:solidFill>
            </a:endParaRPr>
          </a:p>
        </p:txBody>
      </p:sp>
      <p:sp>
        <p:nvSpPr>
          <p:cNvPr id="22" name="Retângulo 21">
            <a:extLst>
              <a:ext uri="{FF2B5EF4-FFF2-40B4-BE49-F238E27FC236}">
                <a16:creationId xmlns:a16="http://schemas.microsoft.com/office/drawing/2014/main" id="{5B6EEADB-E5A6-4237-8455-F0F46C9F945E}"/>
              </a:ext>
            </a:extLst>
          </p:cNvPr>
          <p:cNvSpPr/>
          <p:nvPr/>
        </p:nvSpPr>
        <p:spPr>
          <a:xfrm>
            <a:off x="7233562" y="4231896"/>
            <a:ext cx="1257075"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(10</a:t>
            </a:r>
            <a:r>
              <a:rPr lang="pt-PT" baseline="30000" dirty="0">
                <a:solidFill>
                  <a:srgbClr val="FF0000"/>
                </a:solidFill>
                <a:latin typeface="Times New Roman" panose="02020603050405020304" pitchFamily="18" charset="0"/>
                <a:ea typeface="Times New Roman" panose="02020603050405020304" pitchFamily="18" charset="0"/>
              </a:rPr>
              <a:t>10</a:t>
            </a:r>
            <a:r>
              <a:rPr lang="pt-PT" dirty="0">
                <a:solidFill>
                  <a:srgbClr val="FF0000"/>
                </a:solidFill>
                <a:latin typeface="Times New Roman" panose="02020603050405020304" pitchFamily="18" charset="0"/>
                <a:ea typeface="Times New Roman" panose="02020603050405020304" pitchFamily="18" charset="0"/>
              </a:rPr>
              <a:t>) + 26 </a:t>
            </a:r>
            <a:endParaRPr lang="pt-BR" dirty="0">
              <a:solidFill>
                <a:srgbClr val="FF0000"/>
              </a:solidFill>
            </a:endParaRPr>
          </a:p>
        </p:txBody>
      </p:sp>
      <p:sp>
        <p:nvSpPr>
          <p:cNvPr id="23" name="Retângulo 22">
            <a:extLst>
              <a:ext uri="{FF2B5EF4-FFF2-40B4-BE49-F238E27FC236}">
                <a16:creationId xmlns:a16="http://schemas.microsoft.com/office/drawing/2014/main" id="{091DB378-6394-4B2F-9DF7-46E2B36D4FB9}"/>
              </a:ext>
            </a:extLst>
          </p:cNvPr>
          <p:cNvSpPr/>
          <p:nvPr/>
        </p:nvSpPr>
        <p:spPr>
          <a:xfrm>
            <a:off x="8304560" y="4232740"/>
            <a:ext cx="99257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e, assim:</a:t>
            </a:r>
            <a:endParaRPr lang="pt-BR" dirty="0">
              <a:solidFill>
                <a:srgbClr val="FF0000"/>
              </a:solidFill>
            </a:endParaRPr>
          </a:p>
        </p:txBody>
      </p:sp>
      <p:sp>
        <p:nvSpPr>
          <p:cNvPr id="24" name="Retângulo 23">
            <a:extLst>
              <a:ext uri="{FF2B5EF4-FFF2-40B4-BE49-F238E27FC236}">
                <a16:creationId xmlns:a16="http://schemas.microsoft.com/office/drawing/2014/main" id="{0C802C99-8DBC-4F2F-809B-7244E53C17A6}"/>
              </a:ext>
            </a:extLst>
          </p:cNvPr>
          <p:cNvSpPr/>
          <p:nvPr/>
        </p:nvSpPr>
        <p:spPr>
          <a:xfrm>
            <a:off x="3680736" y="4931898"/>
            <a:ext cx="62869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a:t>
            </a:r>
            <a:r>
              <a:rPr lang="pt-PT" baseline="-25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25" name="Retângulo 24">
            <a:extLst>
              <a:ext uri="{FF2B5EF4-FFF2-40B4-BE49-F238E27FC236}">
                <a16:creationId xmlns:a16="http://schemas.microsoft.com/office/drawing/2014/main" id="{331F61FA-FD2F-4A76-990D-8DD8839588F1}"/>
              </a:ext>
            </a:extLst>
          </p:cNvPr>
          <p:cNvSpPr/>
          <p:nvPr/>
        </p:nvSpPr>
        <p:spPr>
          <a:xfrm>
            <a:off x="4218951" y="4931898"/>
            <a:ext cx="99257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2,5 x 10 </a:t>
            </a:r>
            <a:endParaRPr lang="pt-BR" dirty="0">
              <a:solidFill>
                <a:srgbClr val="FF0000"/>
              </a:solidFill>
            </a:endParaRPr>
          </a:p>
        </p:txBody>
      </p:sp>
      <p:sp>
        <p:nvSpPr>
          <p:cNvPr id="26" name="Retângulo 25">
            <a:extLst>
              <a:ext uri="{FF2B5EF4-FFF2-40B4-BE49-F238E27FC236}">
                <a16:creationId xmlns:a16="http://schemas.microsoft.com/office/drawing/2014/main" id="{239CFF7B-C9BA-41CA-B774-6D5BBCA1A99B}"/>
              </a:ext>
            </a:extLst>
          </p:cNvPr>
          <p:cNvSpPr/>
          <p:nvPr/>
        </p:nvSpPr>
        <p:spPr>
          <a:xfrm>
            <a:off x="5055430" y="4928736"/>
            <a:ext cx="833883"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 26 = </a:t>
            </a:r>
            <a:endParaRPr lang="pt-BR" dirty="0">
              <a:solidFill>
                <a:srgbClr val="FF0000"/>
              </a:solidFill>
            </a:endParaRPr>
          </a:p>
        </p:txBody>
      </p:sp>
      <p:sp>
        <p:nvSpPr>
          <p:cNvPr id="27" name="Retângulo 26">
            <a:extLst>
              <a:ext uri="{FF2B5EF4-FFF2-40B4-BE49-F238E27FC236}">
                <a16:creationId xmlns:a16="http://schemas.microsoft.com/office/drawing/2014/main" id="{3417476A-E61E-4EBD-9DA7-F8ECC8A905A6}"/>
              </a:ext>
            </a:extLst>
          </p:cNvPr>
          <p:cNvSpPr/>
          <p:nvPr/>
        </p:nvSpPr>
        <p:spPr>
          <a:xfrm>
            <a:off x="5773620" y="4928736"/>
            <a:ext cx="64633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25 – </a:t>
            </a:r>
            <a:endParaRPr lang="pt-BR" dirty="0">
              <a:solidFill>
                <a:srgbClr val="FF0000"/>
              </a:solidFill>
            </a:endParaRPr>
          </a:p>
        </p:txBody>
      </p:sp>
      <p:sp>
        <p:nvSpPr>
          <p:cNvPr id="28" name="Retângulo 27">
            <a:extLst>
              <a:ext uri="{FF2B5EF4-FFF2-40B4-BE49-F238E27FC236}">
                <a16:creationId xmlns:a16="http://schemas.microsoft.com/office/drawing/2014/main" id="{CE7FA5A4-B71B-44F7-8CDD-330E1C5D6975}"/>
              </a:ext>
            </a:extLst>
          </p:cNvPr>
          <p:cNvSpPr/>
          <p:nvPr/>
        </p:nvSpPr>
        <p:spPr>
          <a:xfrm>
            <a:off x="6288238" y="4928736"/>
            <a:ext cx="603050"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26 =</a:t>
            </a:r>
            <a:endParaRPr lang="pt-BR" dirty="0">
              <a:solidFill>
                <a:srgbClr val="FF0000"/>
              </a:solidFill>
            </a:endParaRPr>
          </a:p>
        </p:txBody>
      </p:sp>
      <p:sp>
        <p:nvSpPr>
          <p:cNvPr id="29" name="Retângulo 28">
            <a:extLst>
              <a:ext uri="{FF2B5EF4-FFF2-40B4-BE49-F238E27FC236}">
                <a16:creationId xmlns:a16="http://schemas.microsoft.com/office/drawing/2014/main" id="{212B6DA9-F719-480A-88DB-9350CBC8A1B8}"/>
              </a:ext>
            </a:extLst>
          </p:cNvPr>
          <p:cNvSpPr/>
          <p:nvPr/>
        </p:nvSpPr>
        <p:spPr>
          <a:xfrm>
            <a:off x="6818098" y="4899173"/>
            <a:ext cx="41549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–1</a:t>
            </a:r>
            <a:endParaRPr lang="pt-BR" dirty="0">
              <a:solidFill>
                <a:srgbClr val="FF0000"/>
              </a:solidFill>
            </a:endParaRPr>
          </a:p>
        </p:txBody>
      </p:sp>
      <p:sp>
        <p:nvSpPr>
          <p:cNvPr id="30" name="Retângulo 29">
            <a:extLst>
              <a:ext uri="{FF2B5EF4-FFF2-40B4-BE49-F238E27FC236}">
                <a16:creationId xmlns:a16="http://schemas.microsoft.com/office/drawing/2014/main" id="{25139BE4-FF07-4F2C-BE79-F1DC45160B2A}"/>
              </a:ext>
            </a:extLst>
          </p:cNvPr>
          <p:cNvSpPr/>
          <p:nvPr/>
        </p:nvSpPr>
        <p:spPr>
          <a:xfrm>
            <a:off x="7593642" y="4969869"/>
            <a:ext cx="1879041" cy="369332"/>
          </a:xfrm>
          <a:prstGeom prst="rect">
            <a:avLst/>
          </a:prstGeom>
        </p:spPr>
        <p:txBody>
          <a:bodyPr wrap="none">
            <a:spAutoFit/>
          </a:bodyPr>
          <a:lstStyle/>
          <a:p>
            <a:pPr algn="just"/>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Portanto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m</a:t>
            </a:r>
            <a:r>
              <a:rPr lang="pt-PT" b="1"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 = -1</a:t>
            </a:r>
            <a:endParaRPr lang="pt-BR" dirty="0">
              <a:solidFill>
                <a:srgbClr val="FF0000"/>
              </a:solidFill>
              <a:latin typeface="Arial" panose="020B0604020202020204" pitchFamily="34" charset="0"/>
              <a:cs typeface="Arial" panose="020B0604020202020204" pitchFamily="34" charset="0"/>
            </a:endParaRPr>
          </a:p>
        </p:txBody>
      </p:sp>
      <p:sp>
        <p:nvSpPr>
          <p:cNvPr id="31" name="Retângulo 30">
            <a:extLst>
              <a:ext uri="{FF2B5EF4-FFF2-40B4-BE49-F238E27FC236}">
                <a16:creationId xmlns:a16="http://schemas.microsoft.com/office/drawing/2014/main" id="{BD967AD3-886C-4629-99F7-3B17025FB018}"/>
              </a:ext>
            </a:extLst>
          </p:cNvPr>
          <p:cNvSpPr/>
          <p:nvPr/>
        </p:nvSpPr>
        <p:spPr>
          <a:xfrm>
            <a:off x="1137202" y="5981083"/>
            <a:ext cx="9636443" cy="553998"/>
          </a:xfrm>
          <a:prstGeom prst="rect">
            <a:avLst/>
          </a:prstGeom>
        </p:spPr>
        <p:txBody>
          <a:bodyPr wrap="square">
            <a:spAutoFit/>
          </a:bodyPr>
          <a:lstStyle/>
          <a:p>
            <a:pPr algn="ctr"/>
            <a:r>
              <a:rPr lang="pt-PT"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Na verdade, a magnitude de Alfa Centauro é aproximadamente zero o que a torna a quarta estrela mais brilhante do céu, o que esta compatível em termos de ordem de grandeza com os cálculos propostos.</a:t>
            </a:r>
            <a:endParaRPr lang="pt-BR" sz="1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6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additive="base">
                                        <p:cTn id="111" dur="500" fill="hold"/>
                                        <p:tgtEl>
                                          <p:spTgt spid="31"/>
                                        </p:tgtEl>
                                        <p:attrNameLst>
                                          <p:attrName>ppt_x</p:attrName>
                                        </p:attrNameLst>
                                      </p:cBhvr>
                                      <p:tavLst>
                                        <p:tav tm="0">
                                          <p:val>
                                            <p:strVal val="#ppt_x"/>
                                          </p:val>
                                        </p:tav>
                                        <p:tav tm="100000">
                                          <p:val>
                                            <p:strVal val="#ppt_x"/>
                                          </p:val>
                                        </p:tav>
                                      </p:tavLst>
                                    </p:anim>
                                    <p:anim calcmode="lin" valueType="num">
                                      <p:cBhvr additive="base">
                                        <p:cTn id="1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45E3CDA-0531-4B46-94DD-8009E1C72E97}"/>
              </a:ext>
            </a:extLst>
          </p:cNvPr>
          <p:cNvSpPr/>
          <p:nvPr/>
        </p:nvSpPr>
        <p:spPr>
          <a:xfrm>
            <a:off x="262905" y="128675"/>
            <a:ext cx="7920880" cy="1938992"/>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Questão 6) (1 ponto) Comentário</a:t>
            </a:r>
            <a:r>
              <a:rPr lang="pt-PT" sz="1600" dirty="0">
                <a:latin typeface="Arial" panose="020B0604020202020204" pitchFamily="34" charset="0"/>
                <a:ea typeface="Times New Roman" panose="02020603050405020304" pitchFamily="18" charset="0"/>
                <a:cs typeface="Arial" panose="020B0604020202020204" pitchFamily="34" charset="0"/>
              </a:rPr>
              <a:t>: Você já deve ter reparado que, em Astronomia, muitas vezes diversos assuntos estão inter-relacionados. Um deles é a discussão sobre buracos negros. Abaixo nós vamos fazer você chegar a uma compreensão de como é possível imaginá-los dentro de uma discussão simples. Vamos nos deparar com coisas pensadas ou derivadas das elaborações de Albert Einstein (1879 - 1955).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FA06108D-A0D8-44AE-A1C2-F40781785B2B}"/>
              </a:ext>
            </a:extLst>
          </p:cNvPr>
          <p:cNvSpPr/>
          <p:nvPr/>
        </p:nvSpPr>
        <p:spPr>
          <a:xfrm>
            <a:off x="262905" y="2193748"/>
            <a:ext cx="11422557" cy="2677656"/>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O primeiro passo é o da discussão sobre uma idéia muito utilizada para comparar a intensidade dos campos gravitacionais de diferentes corpos celestes. A idéia principal é a de imaginar a seguinte situação (note que ela é idealizada, ou seja, é construída somente para podermos ter um conceito em mãos): você está sobre a superfície de um corpo celeste qualquer (já percebeu o grau de idealização, não? Imagine se alguém pode estar sobre a “superfície” do Sol, por exemplo) e deseja atirar um objeto qualquer com uma velocidade tal que ele nunca mais volte a cair sobre o planeta (claro que outras idealizações estão presentes nesta concepção: não sofrer a ação de nenhum outro corpo, não colidir com nenhum outro corpo, etc).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9733EB6-21FF-4D0A-9322-D7F7BD343107}"/>
              </a:ext>
            </a:extLst>
          </p:cNvPr>
          <p:cNvSpPr/>
          <p:nvPr/>
        </p:nvSpPr>
        <p:spPr>
          <a:xfrm>
            <a:off x="262904" y="4794401"/>
            <a:ext cx="11422557" cy="1569660"/>
          </a:xfrm>
          <a:prstGeom prst="rect">
            <a:avLst/>
          </a:prstGeom>
        </p:spPr>
        <p:txBody>
          <a:bodyPr wrap="square">
            <a:spAutoFit/>
          </a:bodyPr>
          <a:lstStyle/>
          <a:p>
            <a:pPr algn="just" hangingPunct="0">
              <a:lnSpc>
                <a:spcPct val="150000"/>
              </a:lnSpc>
              <a:spcAft>
                <a:spcPts val="0"/>
              </a:spcAft>
            </a:pPr>
            <a:r>
              <a:rPr lang="pt-BR" sz="1600" dirty="0">
                <a:latin typeface="Arial" panose="020B0604020202020204" pitchFamily="34" charset="0"/>
                <a:ea typeface="Times New Roman" panose="02020603050405020304" pitchFamily="18" charset="0"/>
                <a:cs typeface="Arial" panose="020B0604020202020204" pitchFamily="34" charset="0"/>
              </a:rPr>
              <a:t>A velocidade mínima necessária para que o objeto escape do campo gravitacional do referido corpo é chamada de </a:t>
            </a:r>
            <a:r>
              <a:rPr lang="pt-BR" sz="1600" b="1" dirty="0">
                <a:latin typeface="Arial" panose="020B0604020202020204" pitchFamily="34" charset="0"/>
                <a:ea typeface="Times New Roman" panose="02020603050405020304" pitchFamily="18" charset="0"/>
                <a:cs typeface="Arial" panose="020B0604020202020204" pitchFamily="34" charset="0"/>
              </a:rPr>
              <a:t>“velocidade de escape”</a:t>
            </a:r>
            <a:r>
              <a:rPr lang="pt-BR" sz="1600" dirty="0">
                <a:latin typeface="Arial" panose="020B0604020202020204" pitchFamily="34" charset="0"/>
                <a:ea typeface="Times New Roman" panose="02020603050405020304" pitchFamily="18" charset="0"/>
                <a:cs typeface="Arial" panose="020B0604020202020204" pitchFamily="34" charset="0"/>
              </a:rPr>
              <a:t> deste corpo. Idealmente, um objeto lançado a partir da superfície de um corpo celeste, dotado da respectiva velocidade de escape é capaz de chegar ao infinito com velocidade zero, o que significa que ele nunca mais 	voltará.</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138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2246B89-E198-4D70-9AD1-4AEF8E7757B1}"/>
              </a:ext>
            </a:extLst>
          </p:cNvPr>
          <p:cNvSpPr/>
          <p:nvPr/>
        </p:nvSpPr>
        <p:spPr>
          <a:xfrm>
            <a:off x="190897" y="-27384"/>
            <a:ext cx="1324402" cy="436273"/>
          </a:xfrm>
          <a:prstGeom prst="rect">
            <a:avLst/>
          </a:prstGeom>
        </p:spPr>
        <p:txBody>
          <a:bodyPr wrap="none">
            <a:spAutoFit/>
          </a:bodyPr>
          <a:lstStyle/>
          <a:p>
            <a:pPr algn="just" hangingPunct="0">
              <a:lnSpc>
                <a:spcPct val="150000"/>
              </a:lnSpc>
              <a:spcAft>
                <a:spcPts val="0"/>
              </a:spcAft>
            </a:pPr>
            <a:r>
              <a:rPr lang="pt-BR" sz="1700" b="1" dirty="0">
                <a:latin typeface="Arial" panose="020B0604020202020204" pitchFamily="34" charset="0"/>
                <a:ea typeface="Times New Roman" panose="02020603050405020304" pitchFamily="18" charset="0"/>
                <a:cs typeface="Arial" panose="020B0604020202020204" pitchFamily="34" charset="0"/>
              </a:rPr>
              <a:t>Perguntas:</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D2FAC68A-8BFA-4A7E-9810-C99F0CCB75A3}"/>
              </a:ext>
            </a:extLst>
          </p:cNvPr>
          <p:cNvSpPr/>
          <p:nvPr/>
        </p:nvSpPr>
        <p:spPr>
          <a:xfrm>
            <a:off x="190897" y="476672"/>
            <a:ext cx="7992888" cy="1613519"/>
          </a:xfrm>
          <a:prstGeom prst="rect">
            <a:avLst/>
          </a:prstGeom>
        </p:spPr>
        <p:txBody>
          <a:bodyPr wrap="square">
            <a:spAutoFit/>
          </a:bodyPr>
          <a:lstStyle/>
          <a:p>
            <a:pPr algn="just" hangingPunct="0">
              <a:lnSpc>
                <a:spcPct val="150000"/>
              </a:lnSpc>
              <a:spcAft>
                <a:spcPts val="0"/>
              </a:spcAft>
            </a:pPr>
            <a:r>
              <a:rPr lang="pt-BR" sz="1700" b="1" dirty="0">
                <a:latin typeface="Arial" panose="020B0604020202020204" pitchFamily="34" charset="0"/>
                <a:ea typeface="Times New Roman" panose="02020603050405020304" pitchFamily="18" charset="0"/>
                <a:cs typeface="Arial" panose="020B0604020202020204" pitchFamily="34" charset="0"/>
              </a:rPr>
              <a:t>6a) (0,2 pontos) </a:t>
            </a:r>
            <a:r>
              <a:rPr lang="pt-BR" sz="1700" dirty="0">
                <a:latin typeface="Arial" panose="020B0604020202020204" pitchFamily="34" charset="0"/>
                <a:ea typeface="Times New Roman" panose="02020603050405020304" pitchFamily="18" charset="0"/>
                <a:cs typeface="Arial" panose="020B0604020202020204" pitchFamily="34" charset="0"/>
              </a:rPr>
              <a:t>Demonstre que o quadrado da velocidade de escape </a:t>
            </a:r>
            <a:r>
              <a:rPr lang="pt-BR" sz="1700" b="1" dirty="0">
                <a:latin typeface="Arial" panose="020B0604020202020204" pitchFamily="34" charset="0"/>
                <a:ea typeface="Times New Roman" panose="02020603050405020304" pitchFamily="18" charset="0"/>
                <a:cs typeface="Arial" panose="020B0604020202020204" pitchFamily="34" charset="0"/>
              </a:rPr>
              <a:t>(V</a:t>
            </a:r>
            <a:r>
              <a:rPr lang="pt-BR" sz="1700" b="1" baseline="-25000" dirty="0">
                <a:latin typeface="Arial" panose="020B0604020202020204" pitchFamily="34" charset="0"/>
                <a:ea typeface="Times New Roman" panose="02020603050405020304" pitchFamily="18" charset="0"/>
                <a:cs typeface="Arial" panose="020B0604020202020204" pitchFamily="34" charset="0"/>
              </a:rPr>
              <a:t>e</a:t>
            </a:r>
            <a:r>
              <a:rPr lang="pt-BR" sz="1700" b="1" baseline="30000" dirty="0">
                <a:latin typeface="Arial" panose="020B0604020202020204" pitchFamily="34" charset="0"/>
                <a:ea typeface="Times New Roman" panose="02020603050405020304" pitchFamily="18" charset="0"/>
                <a:cs typeface="Arial" panose="020B0604020202020204" pitchFamily="34" charset="0"/>
              </a:rPr>
              <a:t>2</a:t>
            </a:r>
            <a:r>
              <a:rPr lang="pt-BR" sz="1700" b="1" dirty="0">
                <a:latin typeface="Arial" panose="020B0604020202020204" pitchFamily="34" charset="0"/>
                <a:ea typeface="Times New Roman" panose="02020603050405020304" pitchFamily="18" charset="0"/>
                <a:cs typeface="Arial" panose="020B0604020202020204" pitchFamily="34" charset="0"/>
              </a:rPr>
              <a:t>)</a:t>
            </a:r>
            <a:r>
              <a:rPr lang="pt-BR" sz="1700" dirty="0">
                <a:latin typeface="Arial" panose="020B0604020202020204" pitchFamily="34" charset="0"/>
                <a:ea typeface="Times New Roman" panose="02020603050405020304" pitchFamily="18" charset="0"/>
                <a:cs typeface="Arial" panose="020B0604020202020204" pitchFamily="34" charset="0"/>
              </a:rPr>
              <a:t> de um corpo celeste X é dado pela expressão </a:t>
            </a:r>
            <a:r>
              <a:rPr lang="pt-BR" sz="1700" b="1" dirty="0">
                <a:latin typeface="Arial" panose="020B0604020202020204" pitchFamily="34" charset="0"/>
                <a:ea typeface="Times New Roman" panose="02020603050405020304" pitchFamily="18" charset="0"/>
                <a:cs typeface="Arial" panose="020B0604020202020204" pitchFamily="34" charset="0"/>
              </a:rPr>
              <a:t>V</a:t>
            </a:r>
            <a:r>
              <a:rPr lang="pt-BR" sz="1700" b="1" baseline="-25000" dirty="0">
                <a:latin typeface="Arial" panose="020B0604020202020204" pitchFamily="34" charset="0"/>
                <a:ea typeface="Times New Roman" panose="02020603050405020304" pitchFamily="18" charset="0"/>
                <a:cs typeface="Arial" panose="020B0604020202020204" pitchFamily="34" charset="0"/>
              </a:rPr>
              <a:t>e</a:t>
            </a:r>
            <a:r>
              <a:rPr lang="pt-BR" sz="1700" b="1" baseline="30000" dirty="0">
                <a:latin typeface="Arial" panose="020B0604020202020204" pitchFamily="34" charset="0"/>
                <a:ea typeface="Times New Roman" panose="02020603050405020304" pitchFamily="18" charset="0"/>
                <a:cs typeface="Arial" panose="020B0604020202020204" pitchFamily="34" charset="0"/>
              </a:rPr>
              <a:t>2</a:t>
            </a:r>
            <a:r>
              <a:rPr lang="pt-BR" sz="1700" b="1" dirty="0">
                <a:latin typeface="Arial" panose="020B0604020202020204" pitchFamily="34" charset="0"/>
                <a:ea typeface="Times New Roman" panose="02020603050405020304" pitchFamily="18" charset="0"/>
                <a:cs typeface="Arial" panose="020B0604020202020204" pitchFamily="34" charset="0"/>
              </a:rPr>
              <a:t> = 2GM</a:t>
            </a:r>
            <a:r>
              <a:rPr lang="pt-BR" sz="1700" b="1" baseline="-25000" dirty="0">
                <a:latin typeface="Arial" panose="020B0604020202020204" pitchFamily="34" charset="0"/>
                <a:ea typeface="Times New Roman" panose="02020603050405020304" pitchFamily="18" charset="0"/>
                <a:cs typeface="Arial" panose="020B0604020202020204" pitchFamily="34" charset="0"/>
              </a:rPr>
              <a:t>x</a:t>
            </a:r>
            <a:r>
              <a:rPr lang="pt-BR" sz="1700" b="1" dirty="0">
                <a:latin typeface="Arial" panose="020B0604020202020204" pitchFamily="34" charset="0"/>
                <a:ea typeface="Times New Roman" panose="02020603050405020304" pitchFamily="18" charset="0"/>
                <a:cs typeface="Arial" panose="020B0604020202020204" pitchFamily="34" charset="0"/>
              </a:rPr>
              <a:t>/</a:t>
            </a:r>
            <a:r>
              <a:rPr lang="pt-BR" sz="1700" b="1" dirty="0" err="1">
                <a:latin typeface="Arial" panose="020B0604020202020204" pitchFamily="34" charset="0"/>
                <a:ea typeface="Times New Roman" panose="02020603050405020304" pitchFamily="18" charset="0"/>
                <a:cs typeface="Arial" panose="020B0604020202020204" pitchFamily="34" charset="0"/>
              </a:rPr>
              <a:t>R</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x</a:t>
            </a:r>
            <a:r>
              <a:rPr lang="pt-BR" sz="1700" dirty="0">
                <a:latin typeface="Arial" panose="020B0604020202020204" pitchFamily="34" charset="0"/>
                <a:ea typeface="Times New Roman" panose="02020603050405020304" pitchFamily="18" charset="0"/>
                <a:cs typeface="Arial" panose="020B0604020202020204" pitchFamily="34" charset="0"/>
              </a:rPr>
              <a:t>, onde </a:t>
            </a:r>
            <a:r>
              <a:rPr lang="pt-BR" sz="1700" b="1" dirty="0" err="1">
                <a:latin typeface="Arial" panose="020B0604020202020204" pitchFamily="34" charset="0"/>
                <a:ea typeface="Times New Roman" panose="02020603050405020304" pitchFamily="18" charset="0"/>
                <a:cs typeface="Arial" panose="020B0604020202020204" pitchFamily="34" charset="0"/>
              </a:rPr>
              <a:t>M</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x</a:t>
            </a:r>
            <a:r>
              <a:rPr lang="pt-BR" sz="1700" baseline="-25000" dirty="0">
                <a:latin typeface="Arial" panose="020B0604020202020204" pitchFamily="34" charset="0"/>
                <a:ea typeface="Times New Roman" panose="02020603050405020304" pitchFamily="18" charset="0"/>
                <a:cs typeface="Arial" panose="020B0604020202020204" pitchFamily="34" charset="0"/>
              </a:rPr>
              <a:t> </a:t>
            </a:r>
            <a:r>
              <a:rPr lang="pt-BR" sz="1700" dirty="0">
                <a:latin typeface="Arial" panose="020B0604020202020204" pitchFamily="34" charset="0"/>
                <a:ea typeface="Times New Roman" panose="02020603050405020304" pitchFamily="18" charset="0"/>
                <a:cs typeface="Arial" panose="020B0604020202020204" pitchFamily="34" charset="0"/>
              </a:rPr>
              <a:t> é a massa do corpo celeste X e </a:t>
            </a:r>
            <a:r>
              <a:rPr lang="pt-BR" sz="1700" b="1" dirty="0" err="1">
                <a:latin typeface="Arial" panose="020B0604020202020204" pitchFamily="34" charset="0"/>
                <a:ea typeface="Times New Roman" panose="02020603050405020304" pitchFamily="18" charset="0"/>
                <a:cs typeface="Arial" panose="020B0604020202020204" pitchFamily="34" charset="0"/>
              </a:rPr>
              <a:t>R</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x</a:t>
            </a:r>
            <a:r>
              <a:rPr lang="pt-BR" sz="1700" dirty="0">
                <a:latin typeface="Arial" panose="020B0604020202020204" pitchFamily="34" charset="0"/>
                <a:ea typeface="Times New Roman" panose="02020603050405020304" pitchFamily="18" charset="0"/>
                <a:cs typeface="Arial" panose="020B0604020202020204" pitchFamily="34" charset="0"/>
              </a:rPr>
              <a:t> a distância entre o centro do corpo e sua superfície, ou seja o raio deste corpo. </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FAE83943-6EA3-446C-AFCD-AA575962F96D}"/>
              </a:ext>
            </a:extLst>
          </p:cNvPr>
          <p:cNvSpPr/>
          <p:nvPr/>
        </p:nvSpPr>
        <p:spPr>
          <a:xfrm>
            <a:off x="190897" y="2204864"/>
            <a:ext cx="11488420" cy="1227387"/>
          </a:xfrm>
          <a:prstGeom prst="rect">
            <a:avLst/>
          </a:prstGeom>
        </p:spPr>
        <p:txBody>
          <a:bodyPr wrap="square">
            <a:spAutoFit/>
          </a:bodyPr>
          <a:lstStyle/>
          <a:p>
            <a:pPr algn="just">
              <a:lnSpc>
                <a:spcPct val="150000"/>
              </a:lnSpc>
            </a:pPr>
            <a:r>
              <a:rPr lang="pt-BR" sz="1700" dirty="0">
                <a:latin typeface="Arial" panose="020B0604020202020204" pitchFamily="34" charset="0"/>
                <a:ea typeface="Times New Roman" panose="02020603050405020304" pitchFamily="18" charset="0"/>
                <a:cs typeface="Arial" panose="020B0604020202020204" pitchFamily="34" charset="0"/>
              </a:rPr>
              <a:t>Para tanto considere que as energias em jogo são a cinética do objeto, dada por </a:t>
            </a:r>
            <a:r>
              <a:rPr lang="pt-BR" sz="1700" b="1" dirty="0" err="1">
                <a:latin typeface="Arial" panose="020B0604020202020204" pitchFamily="34" charset="0"/>
                <a:ea typeface="Times New Roman" panose="02020603050405020304" pitchFamily="18" charset="0"/>
                <a:cs typeface="Arial" panose="020B0604020202020204" pitchFamily="34" charset="0"/>
              </a:rPr>
              <a:t>m</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obj</a:t>
            </a:r>
            <a:r>
              <a:rPr lang="pt-BR" sz="1700" b="1" baseline="-25000" dirty="0">
                <a:latin typeface="Arial" panose="020B0604020202020204" pitchFamily="34" charset="0"/>
                <a:ea typeface="Times New Roman" panose="02020603050405020304" pitchFamily="18" charset="0"/>
                <a:cs typeface="Arial" panose="020B0604020202020204" pitchFamily="34" charset="0"/>
              </a:rPr>
              <a:t> </a:t>
            </a:r>
            <a:r>
              <a:rPr lang="pt-BR" sz="1700" b="1" dirty="0">
                <a:latin typeface="Arial" panose="020B0604020202020204" pitchFamily="34" charset="0"/>
                <a:ea typeface="Times New Roman" panose="02020603050405020304" pitchFamily="18" charset="0"/>
                <a:cs typeface="Arial" panose="020B0604020202020204" pitchFamily="34" charset="0"/>
              </a:rPr>
              <a:t>v</a:t>
            </a:r>
            <a:r>
              <a:rPr lang="pt-BR" sz="1700" b="1" baseline="30000" dirty="0">
                <a:latin typeface="Arial" panose="020B0604020202020204" pitchFamily="34" charset="0"/>
                <a:ea typeface="Times New Roman" panose="02020603050405020304" pitchFamily="18" charset="0"/>
                <a:cs typeface="Arial" panose="020B0604020202020204" pitchFamily="34" charset="0"/>
              </a:rPr>
              <a:t>2</a:t>
            </a:r>
            <a:r>
              <a:rPr lang="pt-BR" sz="1700" b="1" dirty="0">
                <a:latin typeface="Arial" panose="020B0604020202020204" pitchFamily="34" charset="0"/>
                <a:ea typeface="Times New Roman" panose="02020603050405020304" pitchFamily="18" charset="0"/>
                <a:cs typeface="Arial" panose="020B0604020202020204" pitchFamily="34" charset="0"/>
              </a:rPr>
              <a:t> /2</a:t>
            </a:r>
            <a:r>
              <a:rPr lang="pt-BR" sz="1700" dirty="0">
                <a:latin typeface="Arial" panose="020B0604020202020204" pitchFamily="34" charset="0"/>
                <a:ea typeface="Times New Roman" panose="02020603050405020304" pitchFamily="18" charset="0"/>
                <a:cs typeface="Arial" panose="020B0604020202020204" pitchFamily="34" charset="0"/>
              </a:rPr>
              <a:t> , onde </a:t>
            </a:r>
            <a:r>
              <a:rPr lang="pt-BR" sz="1700" b="1" dirty="0" err="1">
                <a:latin typeface="Arial" panose="020B0604020202020204" pitchFamily="34" charset="0"/>
                <a:ea typeface="Times New Roman" panose="02020603050405020304" pitchFamily="18" charset="0"/>
                <a:cs typeface="Arial" panose="020B0604020202020204" pitchFamily="34" charset="0"/>
              </a:rPr>
              <a:t>m</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obj</a:t>
            </a:r>
            <a:r>
              <a:rPr lang="pt-BR" sz="1700" dirty="0">
                <a:latin typeface="Arial" panose="020B0604020202020204" pitchFamily="34" charset="0"/>
                <a:ea typeface="Times New Roman" panose="02020603050405020304" pitchFamily="18" charset="0"/>
                <a:cs typeface="Arial" panose="020B0604020202020204" pitchFamily="34" charset="0"/>
              </a:rPr>
              <a:t> é a massa do objeto lançado, e a energia potencial gravitacional, dada por -</a:t>
            </a:r>
            <a:r>
              <a:rPr lang="pt-BR" sz="1700" b="1" dirty="0" err="1">
                <a:latin typeface="Arial" panose="020B0604020202020204" pitchFamily="34" charset="0"/>
                <a:ea typeface="Times New Roman" panose="02020603050405020304" pitchFamily="18" charset="0"/>
                <a:cs typeface="Arial" panose="020B0604020202020204" pitchFamily="34" charset="0"/>
              </a:rPr>
              <a:t>Gm</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obj</a:t>
            </a:r>
            <a:r>
              <a:rPr lang="pt-BR" sz="1700" b="1" dirty="0">
                <a:latin typeface="Arial" panose="020B0604020202020204" pitchFamily="34" charset="0"/>
                <a:ea typeface="Times New Roman" panose="02020603050405020304" pitchFamily="18" charset="0"/>
                <a:cs typeface="Arial" panose="020B0604020202020204" pitchFamily="34" charset="0"/>
              </a:rPr>
              <a:t> </a:t>
            </a:r>
            <a:r>
              <a:rPr lang="pt-BR" sz="1700" b="1" dirty="0" err="1">
                <a:latin typeface="Arial" panose="020B0604020202020204" pitchFamily="34" charset="0"/>
                <a:ea typeface="Times New Roman" panose="02020603050405020304" pitchFamily="18" charset="0"/>
                <a:cs typeface="Arial" panose="020B0604020202020204" pitchFamily="34" charset="0"/>
              </a:rPr>
              <a:t>M</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x</a:t>
            </a:r>
            <a:r>
              <a:rPr lang="pt-BR" sz="1700" b="1" dirty="0">
                <a:latin typeface="Arial" panose="020B0604020202020204" pitchFamily="34" charset="0"/>
                <a:ea typeface="Times New Roman" panose="02020603050405020304" pitchFamily="18" charset="0"/>
                <a:cs typeface="Arial" panose="020B0604020202020204" pitchFamily="34" charset="0"/>
              </a:rPr>
              <a:t>/</a:t>
            </a:r>
            <a:r>
              <a:rPr lang="pt-BR" sz="1700" b="1" dirty="0" err="1">
                <a:latin typeface="Arial" panose="020B0604020202020204" pitchFamily="34" charset="0"/>
                <a:ea typeface="Times New Roman" panose="02020603050405020304" pitchFamily="18" charset="0"/>
                <a:cs typeface="Arial" panose="020B0604020202020204" pitchFamily="34" charset="0"/>
              </a:rPr>
              <a:t>R</a:t>
            </a:r>
            <a:r>
              <a:rPr lang="pt-BR" sz="1700" b="1" baseline="-25000" dirty="0" err="1">
                <a:latin typeface="Arial" panose="020B0604020202020204" pitchFamily="34" charset="0"/>
                <a:ea typeface="Times New Roman" panose="02020603050405020304" pitchFamily="18" charset="0"/>
                <a:cs typeface="Arial" panose="020B0604020202020204" pitchFamily="34" charset="0"/>
              </a:rPr>
              <a:t>x</a:t>
            </a:r>
            <a:r>
              <a:rPr lang="pt-BR" sz="1700" dirty="0">
                <a:latin typeface="Arial" panose="020B0604020202020204" pitchFamily="34" charset="0"/>
                <a:ea typeface="Times New Roman" panose="02020603050405020304" pitchFamily="18" charset="0"/>
                <a:cs typeface="Arial" panose="020B0604020202020204" pitchFamily="34" charset="0"/>
              </a:rPr>
              <a:t>, onde </a:t>
            </a:r>
            <a:r>
              <a:rPr lang="pt-BR" sz="1700" b="1" dirty="0">
                <a:latin typeface="Arial" panose="020B0604020202020204" pitchFamily="34" charset="0"/>
                <a:ea typeface="Times New Roman" panose="02020603050405020304" pitchFamily="18" charset="0"/>
                <a:cs typeface="Arial" panose="020B0604020202020204" pitchFamily="34" charset="0"/>
              </a:rPr>
              <a:t>G</a:t>
            </a:r>
            <a:r>
              <a:rPr lang="pt-BR" sz="1700" dirty="0">
                <a:latin typeface="Arial" panose="020B0604020202020204" pitchFamily="34" charset="0"/>
                <a:ea typeface="Times New Roman" panose="02020603050405020304" pitchFamily="18" charset="0"/>
                <a:cs typeface="Arial" panose="020B0604020202020204" pitchFamily="34" charset="0"/>
              </a:rPr>
              <a:t> é a constante de gravitação universal e que a soma delas se conserva!</a:t>
            </a:r>
            <a:endParaRPr lang="pt-BR" sz="1700" dirty="0"/>
          </a:p>
        </p:txBody>
      </p:sp>
      <p:sp>
        <p:nvSpPr>
          <p:cNvPr id="6" name="Retângulo 5">
            <a:extLst>
              <a:ext uri="{FF2B5EF4-FFF2-40B4-BE49-F238E27FC236}">
                <a16:creationId xmlns:a16="http://schemas.microsoft.com/office/drawing/2014/main" id="{6F16581A-248F-40AB-8DF6-F0AC1749252B}"/>
              </a:ext>
            </a:extLst>
          </p:cNvPr>
          <p:cNvSpPr/>
          <p:nvPr/>
        </p:nvSpPr>
        <p:spPr>
          <a:xfrm>
            <a:off x="209109" y="3501008"/>
            <a:ext cx="1677062" cy="436273"/>
          </a:xfrm>
          <a:prstGeom prst="rect">
            <a:avLst/>
          </a:prstGeom>
        </p:spPr>
        <p:txBody>
          <a:bodyPr wrap="none">
            <a:spAutoFit/>
          </a:bodyPr>
          <a:lstStyle/>
          <a:p>
            <a:pPr algn="just">
              <a:lnSpc>
                <a:spcPct val="150000"/>
              </a:lnSpc>
            </a:pPr>
            <a:r>
              <a:rPr lang="pt-BR" sz="1700" b="1" dirty="0">
                <a:latin typeface="Arial" panose="020B0604020202020204" pitchFamily="34" charset="0"/>
                <a:ea typeface="Times New Roman" panose="02020603050405020304" pitchFamily="18" charset="0"/>
                <a:cs typeface="Arial" panose="020B0604020202020204" pitchFamily="34" charset="0"/>
              </a:rPr>
              <a:t>Resposta 6a): </a:t>
            </a:r>
            <a:endParaRPr lang="pt-BR" sz="17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E2CE1960-A2C1-41B4-AD34-1AB58CB558FC}"/>
              </a:ext>
            </a:extLst>
          </p:cNvPr>
          <p:cNvSpPr/>
          <p:nvPr/>
        </p:nvSpPr>
        <p:spPr>
          <a:xfrm>
            <a:off x="223757" y="4070731"/>
            <a:ext cx="11488419" cy="828688"/>
          </a:xfrm>
          <a:prstGeom prst="rect">
            <a:avLst/>
          </a:prstGeom>
        </p:spPr>
        <p:txBody>
          <a:bodyPr wrap="square">
            <a:spAutoFit/>
          </a:bodyPr>
          <a:lstStyle/>
          <a:p>
            <a:pPr algn="just">
              <a:lnSpc>
                <a:spcPct val="150000"/>
              </a:lnSpc>
            </a:pPr>
            <a:r>
              <a:rPr lang="pt-PT" sz="1700" b="1" dirty="0">
                <a:solidFill>
                  <a:srgbClr val="FF0000"/>
                </a:solidFill>
                <a:latin typeface="Arial" panose="020B0604020202020204" pitchFamily="34" charset="0"/>
                <a:ea typeface="Times New Roman" panose="02020603050405020304" pitchFamily="18" charset="0"/>
                <a:cs typeface="Arial" panose="020B0604020202020204" pitchFamily="34" charset="0"/>
              </a:rPr>
              <a:t>Para que o corpo chegue ao infinito com velocidade zero, deve ser dada uma quantidade de energia mínima igual à energia potencial gravitacional na superfície de um dado corpo, isto é, </a:t>
            </a:r>
            <a:endParaRPr lang="pt-BR" sz="1700" b="1"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A3096C05-95E9-4195-AACB-2DD385B41CD8}"/>
              </a:ext>
            </a:extLst>
          </p:cNvPr>
          <p:cNvSpPr/>
          <p:nvPr/>
        </p:nvSpPr>
        <p:spPr>
          <a:xfrm>
            <a:off x="752476" y="5144024"/>
            <a:ext cx="561372"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a:t>
            </a:r>
            <a:r>
              <a:rPr lang="pt-PT" baseline="-25000" dirty="0">
                <a:solidFill>
                  <a:srgbClr val="FF0000"/>
                </a:solidFill>
                <a:latin typeface="Times New Roman" panose="02020603050405020304" pitchFamily="18" charset="0"/>
                <a:ea typeface="Times New Roman" panose="02020603050405020304" pitchFamily="18" charset="0"/>
              </a:rPr>
              <a:t>obj</a:t>
            </a:r>
            <a:endParaRPr lang="pt-BR" dirty="0">
              <a:solidFill>
                <a:srgbClr val="FF0000"/>
              </a:solidFill>
            </a:endParaRPr>
          </a:p>
        </p:txBody>
      </p:sp>
      <p:sp>
        <p:nvSpPr>
          <p:cNvPr id="9" name="Retângulo 8">
            <a:extLst>
              <a:ext uri="{FF2B5EF4-FFF2-40B4-BE49-F238E27FC236}">
                <a16:creationId xmlns:a16="http://schemas.microsoft.com/office/drawing/2014/main" id="{5D7DD4E1-5722-438E-A2C3-F818B745240B}"/>
              </a:ext>
            </a:extLst>
          </p:cNvPr>
          <p:cNvSpPr/>
          <p:nvPr/>
        </p:nvSpPr>
        <p:spPr>
          <a:xfrm>
            <a:off x="1192935" y="5150109"/>
            <a:ext cx="644728"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(v</a:t>
            </a:r>
            <a:r>
              <a:rPr lang="pt-PT" baseline="-25000" dirty="0">
                <a:solidFill>
                  <a:srgbClr val="FF0000"/>
                </a:solidFill>
                <a:latin typeface="Times New Roman" panose="02020603050405020304" pitchFamily="18" charset="0"/>
                <a:ea typeface="Times New Roman" panose="02020603050405020304" pitchFamily="18" charset="0"/>
              </a:rPr>
              <a:t>e</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0" name="Retângulo 9">
            <a:extLst>
              <a:ext uri="{FF2B5EF4-FFF2-40B4-BE49-F238E27FC236}">
                <a16:creationId xmlns:a16="http://schemas.microsoft.com/office/drawing/2014/main" id="{F4767EBF-FF00-49A3-A9E3-2DB7A6B648FA}"/>
              </a:ext>
            </a:extLst>
          </p:cNvPr>
          <p:cNvSpPr/>
          <p:nvPr/>
        </p:nvSpPr>
        <p:spPr>
          <a:xfrm>
            <a:off x="1706648" y="5156194"/>
            <a:ext cx="56938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 - </a:t>
            </a:r>
            <a:endParaRPr lang="pt-BR" dirty="0">
              <a:solidFill>
                <a:srgbClr val="FF0000"/>
              </a:solidFill>
            </a:endParaRPr>
          </a:p>
        </p:txBody>
      </p:sp>
      <p:sp>
        <p:nvSpPr>
          <p:cNvPr id="11" name="Retângulo 10">
            <a:extLst>
              <a:ext uri="{FF2B5EF4-FFF2-40B4-BE49-F238E27FC236}">
                <a16:creationId xmlns:a16="http://schemas.microsoft.com/office/drawing/2014/main" id="{C344A2DD-DC20-453F-B3D2-00EE01B0D85A}"/>
              </a:ext>
            </a:extLst>
          </p:cNvPr>
          <p:cNvSpPr/>
          <p:nvPr/>
        </p:nvSpPr>
        <p:spPr>
          <a:xfrm>
            <a:off x="2135113" y="5162279"/>
            <a:ext cx="72808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Gm</a:t>
            </a:r>
            <a:r>
              <a:rPr lang="pt-PT" baseline="-25000" dirty="0">
                <a:solidFill>
                  <a:srgbClr val="FF0000"/>
                </a:solidFill>
                <a:latin typeface="Times New Roman" panose="02020603050405020304" pitchFamily="18" charset="0"/>
                <a:ea typeface="Times New Roman" panose="02020603050405020304" pitchFamily="18" charset="0"/>
              </a:rPr>
              <a:t>obj</a:t>
            </a:r>
            <a:endParaRPr lang="pt-BR" dirty="0">
              <a:solidFill>
                <a:srgbClr val="FF0000"/>
              </a:solidFill>
            </a:endParaRPr>
          </a:p>
        </p:txBody>
      </p:sp>
      <p:sp>
        <p:nvSpPr>
          <p:cNvPr id="12" name="Retângulo 11">
            <a:extLst>
              <a:ext uri="{FF2B5EF4-FFF2-40B4-BE49-F238E27FC236}">
                <a16:creationId xmlns:a16="http://schemas.microsoft.com/office/drawing/2014/main" id="{A315C259-D231-426A-80EE-BB27FFC11AC3}"/>
              </a:ext>
            </a:extLst>
          </p:cNvPr>
          <p:cNvSpPr/>
          <p:nvPr/>
        </p:nvSpPr>
        <p:spPr>
          <a:xfrm>
            <a:off x="2772741" y="5150109"/>
            <a:ext cx="530915"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a:t>
            </a:r>
            <a:r>
              <a:rPr lang="pt-PT" baseline="-25000" dirty="0">
                <a:solidFill>
                  <a:srgbClr val="FF0000"/>
                </a:solidFill>
                <a:latin typeface="Times New Roman" panose="02020603050405020304" pitchFamily="18" charset="0"/>
                <a:ea typeface="Times New Roman" panose="02020603050405020304" pitchFamily="18" charset="0"/>
              </a:rPr>
              <a:t>x</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3" name="Retângulo 12">
            <a:extLst>
              <a:ext uri="{FF2B5EF4-FFF2-40B4-BE49-F238E27FC236}">
                <a16:creationId xmlns:a16="http://schemas.microsoft.com/office/drawing/2014/main" id="{4B17181C-C059-47BA-B27E-0A1F0786AC05}"/>
              </a:ext>
            </a:extLst>
          </p:cNvPr>
          <p:cNvSpPr/>
          <p:nvPr/>
        </p:nvSpPr>
        <p:spPr>
          <a:xfrm>
            <a:off x="3154823" y="5156194"/>
            <a:ext cx="58381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R</a:t>
            </a:r>
            <a:r>
              <a:rPr lang="pt-PT" baseline="-25000" dirty="0">
                <a:solidFill>
                  <a:srgbClr val="FF0000"/>
                </a:solidFill>
                <a:latin typeface="Times New Roman" panose="02020603050405020304" pitchFamily="18" charset="0"/>
                <a:ea typeface="Times New Roman" panose="02020603050405020304" pitchFamily="18" charset="0"/>
              </a:rPr>
              <a:t>x </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4" name="Retângulo 13">
            <a:extLst>
              <a:ext uri="{FF2B5EF4-FFF2-40B4-BE49-F238E27FC236}">
                <a16:creationId xmlns:a16="http://schemas.microsoft.com/office/drawing/2014/main" id="{0EED3640-DC12-40F6-B5FC-8F9286E0C59E}"/>
              </a:ext>
            </a:extLst>
          </p:cNvPr>
          <p:cNvSpPr/>
          <p:nvPr/>
        </p:nvSpPr>
        <p:spPr>
          <a:xfrm>
            <a:off x="3648234" y="5158316"/>
            <a:ext cx="300082"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0</a:t>
            </a:r>
            <a:endParaRPr lang="pt-BR" dirty="0">
              <a:solidFill>
                <a:srgbClr val="FF0000"/>
              </a:solidFill>
            </a:endParaRPr>
          </a:p>
        </p:txBody>
      </p:sp>
      <p:sp>
        <p:nvSpPr>
          <p:cNvPr id="15" name="Retângulo 14">
            <a:extLst>
              <a:ext uri="{FF2B5EF4-FFF2-40B4-BE49-F238E27FC236}">
                <a16:creationId xmlns:a16="http://schemas.microsoft.com/office/drawing/2014/main" id="{850E328A-BF37-44AC-8142-25CFE1E82C4C}"/>
              </a:ext>
            </a:extLst>
          </p:cNvPr>
          <p:cNvSpPr/>
          <p:nvPr/>
        </p:nvSpPr>
        <p:spPr>
          <a:xfrm>
            <a:off x="4030263" y="5158316"/>
            <a:ext cx="1993282" cy="369332"/>
          </a:xfrm>
          <a:prstGeom prst="rect">
            <a:avLst/>
          </a:prstGeom>
        </p:spPr>
        <p:txBody>
          <a:bodyPr wrap="square">
            <a:spAutoFit/>
          </a:bodyPr>
          <a:lstStyle/>
          <a:p>
            <a:pPr algn="just" hangingPunct="0">
              <a:spcAft>
                <a:spcPts val="0"/>
              </a:spcAft>
            </a:pPr>
            <a:r>
              <a:rPr lang="pt-PT" dirty="0">
                <a:latin typeface="Times New Roman" panose="02020603050405020304" pitchFamily="18" charset="0"/>
                <a:ea typeface="Times New Roman" panose="02020603050405020304" pitchFamily="18" charset="0"/>
              </a:rPr>
              <a:t>Logo</a:t>
            </a:r>
            <a:r>
              <a:rPr lang="pt-PT"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m</a:t>
            </a:r>
            <a:r>
              <a:rPr lang="en-US" baseline="-25000" dirty="0" err="1">
                <a:solidFill>
                  <a:srgbClr val="FF0000"/>
                </a:solidFill>
                <a:latin typeface="Times New Roman" panose="02020603050405020304" pitchFamily="18" charset="0"/>
                <a:ea typeface="Times New Roman" panose="02020603050405020304" pitchFamily="18" charset="0"/>
              </a:rPr>
              <a:t>obj</a:t>
            </a:r>
            <a:r>
              <a:rPr lang="en-US" baseline="-25000" dirty="0">
                <a:solidFill>
                  <a:srgbClr val="FF0000"/>
                </a:solidFill>
                <a:latin typeface="Times New Roman" panose="02020603050405020304" pitchFamily="18" charset="0"/>
                <a:ea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rPr>
              <a:t>(v</a:t>
            </a:r>
            <a:r>
              <a:rPr lang="en-US" baseline="-25000" dirty="0">
                <a:solidFill>
                  <a:srgbClr val="FF0000"/>
                </a:solidFill>
                <a:latin typeface="Times New Roman" panose="02020603050405020304" pitchFamily="18" charset="0"/>
                <a:ea typeface="Times New Roman" panose="02020603050405020304" pitchFamily="18" charset="0"/>
              </a:rPr>
              <a:t>e</a:t>
            </a:r>
            <a:r>
              <a:rPr lang="en-US" baseline="30000" dirty="0">
                <a:solidFill>
                  <a:srgbClr val="FF0000"/>
                </a:solidFill>
                <a:latin typeface="Times New Roman" panose="02020603050405020304" pitchFamily="18" charset="0"/>
                <a:ea typeface="Times New Roman" panose="02020603050405020304" pitchFamily="18" charset="0"/>
              </a:rPr>
              <a:t>2</a:t>
            </a:r>
            <a:r>
              <a:rPr lang="en-US" dirty="0">
                <a:solidFill>
                  <a:srgbClr val="FF0000"/>
                </a:solidFill>
                <a:latin typeface="Times New Roman" panose="02020603050405020304" pitchFamily="18" charset="0"/>
                <a:ea typeface="Times New Roman" panose="02020603050405020304" pitchFamily="18" charset="0"/>
              </a:rPr>
              <a:t> /2) = </a:t>
            </a:r>
            <a:endParaRPr lang="pt-BR" dirty="0">
              <a:solidFill>
                <a:srgbClr val="FF0000"/>
              </a:solidFill>
            </a:endParaRPr>
          </a:p>
        </p:txBody>
      </p:sp>
      <p:sp>
        <p:nvSpPr>
          <p:cNvPr id="16" name="Retângulo 15">
            <a:extLst>
              <a:ext uri="{FF2B5EF4-FFF2-40B4-BE49-F238E27FC236}">
                <a16:creationId xmlns:a16="http://schemas.microsoft.com/office/drawing/2014/main" id="{D52A1142-F5DB-48A3-ABE5-D6751969F608}"/>
              </a:ext>
            </a:extLst>
          </p:cNvPr>
          <p:cNvSpPr/>
          <p:nvPr/>
        </p:nvSpPr>
        <p:spPr>
          <a:xfrm>
            <a:off x="5913835" y="5149297"/>
            <a:ext cx="1362874" cy="369332"/>
          </a:xfrm>
          <a:prstGeom prst="rect">
            <a:avLst/>
          </a:prstGeom>
        </p:spPr>
        <p:txBody>
          <a:bodyPr wrap="none">
            <a:spAutoFit/>
          </a:bodyPr>
          <a:lstStyle/>
          <a:p>
            <a:r>
              <a:rPr lang="en-US" dirty="0" err="1">
                <a:solidFill>
                  <a:srgbClr val="FF0000"/>
                </a:solidFill>
                <a:latin typeface="Times New Roman" panose="02020603050405020304" pitchFamily="18" charset="0"/>
                <a:ea typeface="Times New Roman" panose="02020603050405020304" pitchFamily="18" charset="0"/>
              </a:rPr>
              <a:t>Gm</a:t>
            </a:r>
            <a:r>
              <a:rPr lang="en-US" baseline="-25000" dirty="0" err="1">
                <a:solidFill>
                  <a:srgbClr val="FF0000"/>
                </a:solidFill>
                <a:latin typeface="Times New Roman" panose="02020603050405020304" pitchFamily="18" charset="0"/>
                <a:ea typeface="Times New Roman" panose="02020603050405020304" pitchFamily="18" charset="0"/>
              </a:rPr>
              <a:t>obj</a:t>
            </a:r>
            <a:r>
              <a:rPr lang="en-US" dirty="0">
                <a:solidFill>
                  <a:srgbClr val="FF0000"/>
                </a:solidFill>
                <a:latin typeface="Times New Roman" panose="02020603050405020304" pitchFamily="18" charset="0"/>
                <a:ea typeface="Times New Roman" panose="02020603050405020304" pitchFamily="18" charset="0"/>
              </a:rPr>
              <a:t> M</a:t>
            </a:r>
            <a:r>
              <a:rPr lang="en-US" baseline="-25000" dirty="0">
                <a:solidFill>
                  <a:srgbClr val="FF0000"/>
                </a:solidFill>
                <a:latin typeface="Times New Roman" panose="02020603050405020304" pitchFamily="18" charset="0"/>
                <a:ea typeface="Times New Roman" panose="02020603050405020304" pitchFamily="18" charset="0"/>
              </a:rPr>
              <a:t>x</a:t>
            </a:r>
            <a:r>
              <a:rPr lang="en-US" dirty="0">
                <a:solidFill>
                  <a:srgbClr val="FF0000"/>
                </a:solidFill>
                <a:latin typeface="Times New Roman" panose="02020603050405020304" pitchFamily="18" charset="0"/>
                <a:ea typeface="Times New Roman" panose="02020603050405020304" pitchFamily="18" charset="0"/>
              </a:rPr>
              <a:t>/R</a:t>
            </a:r>
            <a:r>
              <a:rPr lang="en-US" baseline="-25000" dirty="0">
                <a:solidFill>
                  <a:srgbClr val="FF0000"/>
                </a:solidFill>
                <a:latin typeface="Times New Roman" panose="02020603050405020304" pitchFamily="18" charset="0"/>
                <a:ea typeface="Times New Roman" panose="02020603050405020304" pitchFamily="18" charset="0"/>
              </a:rPr>
              <a:t>x</a:t>
            </a:r>
            <a:endParaRPr lang="pt-BR" dirty="0">
              <a:solidFill>
                <a:srgbClr val="FF0000"/>
              </a:solidFill>
            </a:endParaRPr>
          </a:p>
        </p:txBody>
      </p:sp>
      <p:sp>
        <p:nvSpPr>
          <p:cNvPr id="17" name="Retângulo 16">
            <a:extLst>
              <a:ext uri="{FF2B5EF4-FFF2-40B4-BE49-F238E27FC236}">
                <a16:creationId xmlns:a16="http://schemas.microsoft.com/office/drawing/2014/main" id="{751C0866-3881-40AB-9607-A5A5C2EB5AAA}"/>
              </a:ext>
            </a:extLst>
          </p:cNvPr>
          <p:cNvSpPr/>
          <p:nvPr/>
        </p:nvSpPr>
        <p:spPr>
          <a:xfrm>
            <a:off x="1522019" y="5770131"/>
            <a:ext cx="1301062"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Isolando</a:t>
            </a:r>
            <a:r>
              <a:rPr lang="pt-PT" dirty="0">
                <a:solidFill>
                  <a:srgbClr val="FF0000"/>
                </a:solidFill>
                <a:latin typeface="Times New Roman" panose="02020603050405020304" pitchFamily="18" charset="0"/>
                <a:ea typeface="Times New Roman" panose="02020603050405020304" pitchFamily="18" charset="0"/>
              </a:rPr>
              <a:t> V</a:t>
            </a:r>
            <a:r>
              <a:rPr lang="pt-PT" baseline="-25000" dirty="0">
                <a:solidFill>
                  <a:srgbClr val="FF0000"/>
                </a:solidFill>
                <a:latin typeface="Times New Roman" panose="02020603050405020304" pitchFamily="18" charset="0"/>
                <a:ea typeface="Times New Roman" panose="02020603050405020304" pitchFamily="18" charset="0"/>
              </a:rPr>
              <a:t>e</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8" name="Retângulo 17">
            <a:extLst>
              <a:ext uri="{FF2B5EF4-FFF2-40B4-BE49-F238E27FC236}">
                <a16:creationId xmlns:a16="http://schemas.microsoft.com/office/drawing/2014/main" id="{0D0D0ECD-F31C-4B3B-A26B-DD9BBD9A72B9}"/>
              </a:ext>
            </a:extLst>
          </p:cNvPr>
          <p:cNvSpPr/>
          <p:nvPr/>
        </p:nvSpPr>
        <p:spPr>
          <a:xfrm>
            <a:off x="2772741" y="5766168"/>
            <a:ext cx="2764603"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chegamos à expressão </a:t>
            </a:r>
            <a:r>
              <a:rPr lang="pt-PT" dirty="0">
                <a:solidFill>
                  <a:srgbClr val="FF0000"/>
                </a:solidFill>
                <a:latin typeface="Times New Roman" panose="02020603050405020304" pitchFamily="18" charset="0"/>
                <a:ea typeface="Times New Roman" panose="02020603050405020304" pitchFamily="18" charset="0"/>
              </a:rPr>
              <a:t>V</a:t>
            </a:r>
            <a:r>
              <a:rPr lang="pt-PT" baseline="-25000" dirty="0">
                <a:solidFill>
                  <a:srgbClr val="FF0000"/>
                </a:solidFill>
                <a:latin typeface="Times New Roman" panose="02020603050405020304" pitchFamily="18" charset="0"/>
                <a:ea typeface="Times New Roman" panose="02020603050405020304" pitchFamily="18" charset="0"/>
              </a:rPr>
              <a:t>e</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9" name="Retângulo 18">
            <a:extLst>
              <a:ext uri="{FF2B5EF4-FFF2-40B4-BE49-F238E27FC236}">
                <a16:creationId xmlns:a16="http://schemas.microsoft.com/office/drawing/2014/main" id="{DB7D5A04-2CFA-44CD-B440-BB64BF330F2E}"/>
              </a:ext>
            </a:extLst>
          </p:cNvPr>
          <p:cNvSpPr/>
          <p:nvPr/>
        </p:nvSpPr>
        <p:spPr>
          <a:xfrm>
            <a:off x="5384315" y="5762205"/>
            <a:ext cx="110158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2GM</a:t>
            </a:r>
            <a:r>
              <a:rPr lang="pt-PT" baseline="-25000" dirty="0">
                <a:solidFill>
                  <a:srgbClr val="FF0000"/>
                </a:solidFill>
                <a:latin typeface="Times New Roman" panose="02020603050405020304" pitchFamily="18" charset="0"/>
                <a:ea typeface="Times New Roman" panose="02020603050405020304" pitchFamily="18" charset="0"/>
              </a:rPr>
              <a:t>x</a:t>
            </a:r>
            <a:r>
              <a:rPr lang="pt-PT" dirty="0">
                <a:solidFill>
                  <a:srgbClr val="FF0000"/>
                </a:solidFill>
                <a:latin typeface="Times New Roman" panose="02020603050405020304" pitchFamily="18" charset="0"/>
                <a:ea typeface="Times New Roman" panose="02020603050405020304" pitchFamily="18" charset="0"/>
              </a:rPr>
              <a:t>/R</a:t>
            </a:r>
            <a:r>
              <a:rPr lang="pt-PT" baseline="-25000" dirty="0">
                <a:solidFill>
                  <a:srgbClr val="FF0000"/>
                </a:solidFill>
                <a:latin typeface="Times New Roman" panose="02020603050405020304" pitchFamily="18" charset="0"/>
                <a:ea typeface="Times New Roman" panose="02020603050405020304" pitchFamily="18" charset="0"/>
              </a:rPr>
              <a:t>x</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Tree>
    <p:extLst>
      <p:ext uri="{BB962C8B-B14F-4D97-AF65-F5344CB8AC3E}">
        <p14:creationId xmlns:p14="http://schemas.microsoft.com/office/powerpoint/2010/main" val="54758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0F6AA79-BE3B-4F00-8C42-B234F54B7F0C}"/>
              </a:ext>
            </a:extLst>
          </p:cNvPr>
          <p:cNvSpPr/>
          <p:nvPr/>
        </p:nvSpPr>
        <p:spPr>
          <a:xfrm>
            <a:off x="118889" y="239517"/>
            <a:ext cx="8064896" cy="1893339"/>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6b) Comentário: </a:t>
            </a:r>
            <a:r>
              <a:rPr lang="pt-PT" sz="1600" dirty="0">
                <a:latin typeface="Arial" panose="020B0604020202020204" pitchFamily="34" charset="0"/>
                <a:ea typeface="Times New Roman" panose="02020603050405020304" pitchFamily="18" charset="0"/>
                <a:cs typeface="Arial" panose="020B0604020202020204" pitchFamily="34" charset="0"/>
              </a:rPr>
              <a:t>Começamos esta questão dizendo que iríamos chegar na discussão de buracos negros, certo? Pois bem, chegou a hora. Qual era uma das idéias fundamentais de Einstein? A de que a velocidade da luz é a velocidade máxima que qualquer corpo pode atingir. Na verdade, só os corpos sem massa podem atingi-la. E, é claro, a luz (no vácuo) anda a esta velocidade. Daí nasce a idéia de buracos negros.</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1F1DABB-6108-46F5-93F7-1BD58AB513B7}"/>
              </a:ext>
            </a:extLst>
          </p:cNvPr>
          <p:cNvSpPr/>
          <p:nvPr/>
        </p:nvSpPr>
        <p:spPr>
          <a:xfrm>
            <a:off x="86662" y="2130309"/>
            <a:ext cx="11697523" cy="1154675"/>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Mas vamos devagar. Primeiro, imagine um corpo cuja gravidade superficial seja tal que a velocidade de escape seja coincidente com a velocidade da luz. Olhando para a fórmula apresentada no item anterior, isto pode ser feito de duas maneiras: aumentando a massa do objeto ou diminuindo seu raio.</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4DF77A49-083A-4CC5-9835-38162FACC124}"/>
              </a:ext>
            </a:extLst>
          </p:cNvPr>
          <p:cNvSpPr/>
          <p:nvPr/>
        </p:nvSpPr>
        <p:spPr>
          <a:xfrm>
            <a:off x="86662" y="3284984"/>
            <a:ext cx="11697522" cy="1154675"/>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Na verdade, esta segunda é a maneira mais interessante de ver a coisa, pois podemos calcular um raio de buraco negro para cada massa, e assim vemos que cada objeto de nosso universo pode ser comprimido, teoricamente, até seu raio de buraco negro.</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4816A7A5-F9B0-4942-8299-D31F5F99AF48}"/>
              </a:ext>
            </a:extLst>
          </p:cNvPr>
          <p:cNvSpPr/>
          <p:nvPr/>
        </p:nvSpPr>
        <p:spPr>
          <a:xfrm>
            <a:off x="118888" y="4581128"/>
            <a:ext cx="11665295" cy="785343"/>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6b) (0,4 ponto): </a:t>
            </a:r>
            <a:r>
              <a:rPr lang="pt-PT" sz="1600" dirty="0">
                <a:latin typeface="Arial" panose="020B0604020202020204" pitchFamily="34" charset="0"/>
                <a:ea typeface="Times New Roman" panose="02020603050405020304" pitchFamily="18" charset="0"/>
                <a:cs typeface="Arial" panose="020B0604020202020204" pitchFamily="34" charset="0"/>
              </a:rPr>
              <a:t>Obtenha, a partir da relação </a:t>
            </a:r>
            <a:r>
              <a:rPr lang="pt-PT" sz="1600" b="1" dirty="0">
                <a:latin typeface="Arial" panose="020B0604020202020204" pitchFamily="34" charset="0"/>
                <a:ea typeface="Times New Roman" panose="02020603050405020304" pitchFamily="18" charset="0"/>
                <a:cs typeface="Arial" panose="020B0604020202020204" pitchFamily="34" charset="0"/>
              </a:rPr>
              <a:t>V</a:t>
            </a:r>
            <a:r>
              <a:rPr lang="pt-PT" sz="1600" b="1" baseline="-25000" dirty="0">
                <a:latin typeface="Arial" panose="020B0604020202020204" pitchFamily="34" charset="0"/>
                <a:ea typeface="Times New Roman" panose="02020603050405020304" pitchFamily="18" charset="0"/>
                <a:cs typeface="Arial" panose="020B0604020202020204" pitchFamily="34" charset="0"/>
              </a:rPr>
              <a:t>e</a:t>
            </a:r>
            <a:r>
              <a:rPr lang="pt-PT" sz="1600" b="1" baseline="30000" dirty="0">
                <a:latin typeface="Arial" panose="020B0604020202020204" pitchFamily="34" charset="0"/>
                <a:ea typeface="Times New Roman" panose="02020603050405020304" pitchFamily="18" charset="0"/>
                <a:cs typeface="Arial" panose="020B0604020202020204" pitchFamily="34" charset="0"/>
              </a:rPr>
              <a:t>2</a:t>
            </a:r>
            <a:r>
              <a:rPr lang="pt-PT" sz="1600" b="1" dirty="0">
                <a:latin typeface="Arial" panose="020B0604020202020204" pitchFamily="34" charset="0"/>
                <a:ea typeface="Times New Roman" panose="02020603050405020304" pitchFamily="18" charset="0"/>
                <a:cs typeface="Arial" panose="020B0604020202020204" pitchFamily="34" charset="0"/>
              </a:rPr>
              <a:t> = 2GM</a:t>
            </a:r>
            <a:r>
              <a:rPr lang="pt-PT" sz="1600" b="1" baseline="-25000" dirty="0">
                <a:latin typeface="Arial" panose="020B0604020202020204" pitchFamily="34" charset="0"/>
                <a:ea typeface="Times New Roman" panose="02020603050405020304" pitchFamily="18" charset="0"/>
                <a:cs typeface="Arial" panose="020B0604020202020204" pitchFamily="34" charset="0"/>
              </a:rPr>
              <a:t>x</a:t>
            </a:r>
            <a:r>
              <a:rPr lang="pt-PT" sz="1600" b="1" dirty="0">
                <a:latin typeface="Arial" panose="020B0604020202020204" pitchFamily="34" charset="0"/>
                <a:ea typeface="Times New Roman" panose="02020603050405020304" pitchFamily="18" charset="0"/>
                <a:cs typeface="Arial" panose="020B0604020202020204" pitchFamily="34" charset="0"/>
              </a:rPr>
              <a:t>/R</a:t>
            </a:r>
            <a:r>
              <a:rPr lang="pt-PT" sz="1600" b="1" baseline="-25000" dirty="0">
                <a:latin typeface="Arial" panose="020B0604020202020204" pitchFamily="34" charset="0"/>
                <a:ea typeface="Times New Roman" panose="02020603050405020304" pitchFamily="18" charset="0"/>
                <a:cs typeface="Arial" panose="020B0604020202020204" pitchFamily="34" charset="0"/>
              </a:rPr>
              <a:t>x</a:t>
            </a:r>
            <a:r>
              <a:rPr lang="pt-PT" sz="1600" dirty="0">
                <a:latin typeface="Arial" panose="020B0604020202020204" pitchFamily="34" charset="0"/>
                <a:ea typeface="Times New Roman" panose="02020603050405020304" pitchFamily="18" charset="0"/>
                <a:cs typeface="Arial" panose="020B0604020202020204" pitchFamily="34" charset="0"/>
              </a:rPr>
              <a:t>, o raio de buraco negro, </a:t>
            </a:r>
            <a:r>
              <a:rPr lang="pt-PT" sz="1600" b="1" dirty="0">
                <a:latin typeface="Arial" panose="020B0604020202020204" pitchFamily="34" charset="0"/>
                <a:ea typeface="Times New Roman" panose="02020603050405020304" pitchFamily="18" charset="0"/>
                <a:cs typeface="Arial" panose="020B0604020202020204" pitchFamily="34" charset="0"/>
              </a:rPr>
              <a:t>R</a:t>
            </a:r>
            <a:r>
              <a:rPr lang="pt-PT" sz="1600" b="1" baseline="-25000" dirty="0">
                <a:latin typeface="Arial" panose="020B0604020202020204" pitchFamily="34" charset="0"/>
                <a:ea typeface="Times New Roman" panose="02020603050405020304" pitchFamily="18" charset="0"/>
                <a:cs typeface="Arial" panose="020B0604020202020204" pitchFamily="34" charset="0"/>
              </a:rPr>
              <a:t>BN</a:t>
            </a:r>
            <a:r>
              <a:rPr lang="pt-PT" sz="1600" b="1" dirty="0">
                <a:latin typeface="Arial" panose="020B0604020202020204" pitchFamily="34" charset="0"/>
                <a:ea typeface="Times New Roman" panose="02020603050405020304" pitchFamily="18" charset="0"/>
                <a:cs typeface="Arial" panose="020B0604020202020204" pitchFamily="34" charset="0"/>
              </a:rPr>
              <a:t>,</a:t>
            </a:r>
            <a:r>
              <a:rPr lang="pt-PT" sz="1600" dirty="0">
                <a:latin typeface="Arial" panose="020B0604020202020204" pitchFamily="34" charset="0"/>
                <a:ea typeface="Times New Roman" panose="02020603050405020304" pitchFamily="18" charset="0"/>
                <a:cs typeface="Arial" panose="020B0604020202020204" pitchFamily="34" charset="0"/>
              </a:rPr>
              <a:t> para uma dada massa </a:t>
            </a:r>
            <a:r>
              <a:rPr lang="pt-PT" sz="1600" b="1" dirty="0">
                <a:latin typeface="Arial" panose="020B0604020202020204" pitchFamily="34" charset="0"/>
                <a:ea typeface="Times New Roman" panose="02020603050405020304" pitchFamily="18" charset="0"/>
                <a:cs typeface="Arial" panose="020B0604020202020204" pitchFamily="34" charset="0"/>
              </a:rPr>
              <a:t>M</a:t>
            </a:r>
            <a:r>
              <a:rPr lang="pt-PT" sz="1600" dirty="0">
                <a:latin typeface="Arial" panose="020B0604020202020204" pitchFamily="34" charset="0"/>
                <a:ea typeface="Times New Roman" panose="02020603050405020304" pitchFamily="18" charset="0"/>
                <a:cs typeface="Arial" panose="020B0604020202020204" pitchFamily="34" charset="0"/>
              </a:rPr>
              <a:t> qualquer. Utilize a letra </a:t>
            </a:r>
            <a:r>
              <a:rPr lang="pt-PT" sz="1600" b="1" dirty="0">
                <a:latin typeface="Arial" panose="020B0604020202020204" pitchFamily="34" charset="0"/>
                <a:ea typeface="Times New Roman" panose="02020603050405020304" pitchFamily="18" charset="0"/>
                <a:cs typeface="Arial" panose="020B0604020202020204" pitchFamily="34" charset="0"/>
              </a:rPr>
              <a:t>c</a:t>
            </a:r>
            <a:r>
              <a:rPr lang="pt-PT" sz="1600" dirty="0">
                <a:latin typeface="Arial" panose="020B0604020202020204" pitchFamily="34" charset="0"/>
                <a:ea typeface="Times New Roman" panose="02020603050405020304" pitchFamily="18" charset="0"/>
                <a:cs typeface="Arial" panose="020B0604020202020204" pitchFamily="34" charset="0"/>
              </a:rPr>
              <a:t> para designar a </a:t>
            </a:r>
            <a:r>
              <a:rPr lang="pt-PT" sz="1600" b="1" dirty="0">
                <a:latin typeface="Arial" panose="020B0604020202020204" pitchFamily="34" charset="0"/>
                <a:ea typeface="Times New Roman" panose="02020603050405020304" pitchFamily="18" charset="0"/>
                <a:cs typeface="Arial" panose="020B0604020202020204" pitchFamily="34" charset="0"/>
              </a:rPr>
              <a:t>velocidade da luz</a:t>
            </a:r>
            <a:r>
              <a:rPr lang="pt-PT" sz="1600" dirty="0">
                <a:latin typeface="Arial" panose="020B0604020202020204" pitchFamily="34" charset="0"/>
                <a:ea typeface="Times New Roman" panose="02020603050405020304" pitchFamily="18"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604E2073-4D4C-4CCB-95B3-05AFE241A4FA}"/>
              </a:ext>
            </a:extLst>
          </p:cNvPr>
          <p:cNvSpPr/>
          <p:nvPr/>
        </p:nvSpPr>
        <p:spPr>
          <a:xfrm>
            <a:off x="1271017" y="5877272"/>
            <a:ext cx="1598515"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 6b): </a:t>
            </a:r>
            <a:endParaRPr lang="pt-BR" sz="16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08AB7C8C-B4FA-4EE0-AC0F-15410D02483C}"/>
              </a:ext>
            </a:extLst>
          </p:cNvPr>
          <p:cNvSpPr/>
          <p:nvPr/>
        </p:nvSpPr>
        <p:spPr>
          <a:xfrm>
            <a:off x="2711177" y="5861883"/>
            <a:ext cx="609462"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c</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9" name="Retângulo 8">
            <a:extLst>
              <a:ext uri="{FF2B5EF4-FFF2-40B4-BE49-F238E27FC236}">
                <a16:creationId xmlns:a16="http://schemas.microsoft.com/office/drawing/2014/main" id="{3342D18B-70C6-462A-A6CA-E7BC1C8119A1}"/>
              </a:ext>
            </a:extLst>
          </p:cNvPr>
          <p:cNvSpPr/>
          <p:nvPr/>
        </p:nvSpPr>
        <p:spPr>
          <a:xfrm>
            <a:off x="3143225" y="5861883"/>
            <a:ext cx="813043"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2GM</a:t>
            </a:r>
            <a:r>
              <a:rPr lang="pt-PT" baseline="-25000" dirty="0">
                <a:solidFill>
                  <a:srgbClr val="FF0000"/>
                </a:solidFill>
                <a:latin typeface="Times New Roman" panose="02020603050405020304" pitchFamily="18" charset="0"/>
                <a:ea typeface="Times New Roman" panose="02020603050405020304" pitchFamily="18" charset="0"/>
              </a:rPr>
              <a:t>x</a:t>
            </a:r>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0" name="Retângulo 9">
            <a:extLst>
              <a:ext uri="{FF2B5EF4-FFF2-40B4-BE49-F238E27FC236}">
                <a16:creationId xmlns:a16="http://schemas.microsoft.com/office/drawing/2014/main" id="{CA3EAF13-3BB6-4166-ADA6-A94328C16A32}"/>
              </a:ext>
            </a:extLst>
          </p:cNvPr>
          <p:cNvSpPr/>
          <p:nvPr/>
        </p:nvSpPr>
        <p:spPr>
          <a:xfrm>
            <a:off x="3875460" y="5861883"/>
            <a:ext cx="551754"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R</a:t>
            </a:r>
            <a:r>
              <a:rPr lang="pt-PT" baseline="-25000" dirty="0">
                <a:solidFill>
                  <a:srgbClr val="FF0000"/>
                </a:solidFill>
                <a:latin typeface="Times New Roman" panose="02020603050405020304" pitchFamily="18" charset="0"/>
                <a:ea typeface="Times New Roman" panose="02020603050405020304" pitchFamily="18" charset="0"/>
              </a:rPr>
              <a:t>BN</a:t>
            </a:r>
            <a:endParaRPr lang="pt-BR" dirty="0">
              <a:solidFill>
                <a:srgbClr val="FF0000"/>
              </a:solidFill>
            </a:endParaRPr>
          </a:p>
        </p:txBody>
      </p:sp>
      <p:sp>
        <p:nvSpPr>
          <p:cNvPr id="11" name="Retângulo 10">
            <a:extLst>
              <a:ext uri="{FF2B5EF4-FFF2-40B4-BE49-F238E27FC236}">
                <a16:creationId xmlns:a16="http://schemas.microsoft.com/office/drawing/2014/main" id="{2861629B-BCB7-4034-9263-AACA8915E3F5}"/>
              </a:ext>
            </a:extLst>
          </p:cNvPr>
          <p:cNvSpPr/>
          <p:nvPr/>
        </p:nvSpPr>
        <p:spPr>
          <a:xfrm>
            <a:off x="4511089" y="5861883"/>
            <a:ext cx="1322798"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Logo</a:t>
            </a:r>
            <a:r>
              <a:rPr lang="pt-PT" dirty="0">
                <a:solidFill>
                  <a:srgbClr val="FF0000"/>
                </a:solidFill>
                <a:latin typeface="Times New Roman" panose="02020603050405020304" pitchFamily="18" charset="0"/>
                <a:ea typeface="Times New Roman" panose="02020603050405020304" pitchFamily="18" charset="0"/>
              </a:rPr>
              <a:t> R</a:t>
            </a:r>
            <a:r>
              <a:rPr lang="pt-PT" baseline="-25000" dirty="0">
                <a:solidFill>
                  <a:srgbClr val="FF0000"/>
                </a:solidFill>
                <a:latin typeface="Times New Roman" panose="02020603050405020304" pitchFamily="18" charset="0"/>
                <a:ea typeface="Times New Roman" panose="02020603050405020304" pitchFamily="18" charset="0"/>
              </a:rPr>
              <a:t>BN </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2" name="Retângulo 11">
            <a:extLst>
              <a:ext uri="{FF2B5EF4-FFF2-40B4-BE49-F238E27FC236}">
                <a16:creationId xmlns:a16="http://schemas.microsoft.com/office/drawing/2014/main" id="{827C6A70-09BE-4E85-BD12-FD5AC2B10F8E}"/>
              </a:ext>
            </a:extLst>
          </p:cNvPr>
          <p:cNvSpPr/>
          <p:nvPr/>
        </p:nvSpPr>
        <p:spPr>
          <a:xfrm>
            <a:off x="5663505" y="5861883"/>
            <a:ext cx="99257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2GM</a:t>
            </a:r>
            <a:r>
              <a:rPr lang="pt-PT" baseline="-25000" dirty="0">
                <a:solidFill>
                  <a:srgbClr val="FF0000"/>
                </a:solidFill>
                <a:latin typeface="Times New Roman" panose="02020603050405020304" pitchFamily="18" charset="0"/>
                <a:ea typeface="Times New Roman" panose="02020603050405020304" pitchFamily="18" charset="0"/>
              </a:rPr>
              <a:t>x</a:t>
            </a:r>
            <a:r>
              <a:rPr lang="pt-PT" dirty="0">
                <a:solidFill>
                  <a:srgbClr val="FF0000"/>
                </a:solidFill>
                <a:latin typeface="Times New Roman" panose="02020603050405020304" pitchFamily="18" charset="0"/>
                <a:ea typeface="Times New Roman" panose="02020603050405020304" pitchFamily="18" charset="0"/>
              </a:rPr>
              <a:t>/c</a:t>
            </a:r>
            <a:r>
              <a:rPr lang="pt-PT" baseline="30000" dirty="0">
                <a:solidFill>
                  <a:srgbClr val="FF0000"/>
                </a:solidFill>
                <a:latin typeface="Times New Roman" panose="02020603050405020304" pitchFamily="18" charset="0"/>
                <a:ea typeface="Times New Roman" panose="02020603050405020304" pitchFamily="18" charset="0"/>
              </a:rPr>
              <a:t>2</a:t>
            </a:r>
            <a:endParaRPr lang="pt-BR" dirty="0">
              <a:solidFill>
                <a:srgbClr val="FF0000"/>
              </a:solidFill>
            </a:endParaRPr>
          </a:p>
        </p:txBody>
      </p:sp>
    </p:spTree>
    <p:extLst>
      <p:ext uri="{BB962C8B-B14F-4D97-AF65-F5344CB8AC3E}">
        <p14:creationId xmlns:p14="http://schemas.microsoft.com/office/powerpoint/2010/main" val="18035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615D58D-EDBD-43B9-8901-9ADF35A32204}"/>
              </a:ext>
            </a:extLst>
          </p:cNvPr>
          <p:cNvSpPr/>
          <p:nvPr/>
        </p:nvSpPr>
        <p:spPr>
          <a:xfrm>
            <a:off x="0" y="95501"/>
            <a:ext cx="8253385" cy="1893339"/>
          </a:xfrm>
          <a:prstGeom prst="rect">
            <a:avLst/>
          </a:prstGeom>
        </p:spPr>
        <p:txBody>
          <a:bodyPr wrap="square">
            <a:spAutoFit/>
          </a:bodyPr>
          <a:lstStyle/>
          <a:p>
            <a:pPr algn="just">
              <a:lnSpc>
                <a:spcPct val="150000"/>
              </a:lnSpc>
            </a:pPr>
            <a:r>
              <a:rPr lang="pt-PT" sz="1600" b="1" dirty="0">
                <a:latin typeface="Arial" panose="020B0604020202020204" pitchFamily="34" charset="0"/>
                <a:ea typeface="Times New Roman" panose="02020603050405020304" pitchFamily="18" charset="0"/>
                <a:cs typeface="Arial" panose="020B0604020202020204" pitchFamily="34" charset="0"/>
              </a:rPr>
              <a:t>6c) Comentário: </a:t>
            </a:r>
            <a:r>
              <a:rPr lang="pt-PT" sz="1600" dirty="0">
                <a:latin typeface="Arial" panose="020B0604020202020204" pitchFamily="34" charset="0"/>
                <a:ea typeface="Times New Roman" panose="02020603050405020304" pitchFamily="18" charset="0"/>
                <a:cs typeface="Arial" panose="020B0604020202020204" pitchFamily="34" charset="0"/>
              </a:rPr>
              <a:t>Agora, imagine a situação de você lançar um objeto a partir da superfície de um corpo cuja velocidade de escape fosse igual à da luz, ou seja, um corpo cujo raio foi diminuído de acordo com a relação que você encontrou no item anterior. Em princípio, este objeto, se lançado com a da velocidade da luz, iria chegar ao “infinito” com velocidade zero. </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E2E5739-C8C3-45CA-B840-72A60F169BDD}"/>
              </a:ext>
            </a:extLst>
          </p:cNvPr>
          <p:cNvSpPr/>
          <p:nvPr/>
        </p:nvSpPr>
        <p:spPr>
          <a:xfrm>
            <a:off x="1" y="2060848"/>
            <a:ext cx="11903074" cy="1524007"/>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De onde então a idéia de buraco negro? Foi com o emprego da relatividade geral, elaborada por Einstein, que se demonstrou que o comportamento é um pouco diferente. Se um corpo qualquer é compactado para dentro de seu raio de buraco negro, um objeto que dali é lançado à velocidade da luz permanece sobre aquele raio (os fótons, as partículas associadas à luz, poderiam ali permanecer). </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1896D785-E7D0-4199-9F72-79916F51481E}"/>
              </a:ext>
            </a:extLst>
          </p:cNvPr>
          <p:cNvSpPr/>
          <p:nvPr/>
        </p:nvSpPr>
        <p:spPr>
          <a:xfrm>
            <a:off x="0" y="3573016"/>
            <a:ext cx="11903075" cy="1524007"/>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Se um objeto qualquer está abaixo do raio de buraco negro, ele cairá em direção ao centro do corpo </a:t>
            </a:r>
            <a:r>
              <a:rPr lang="pt-PT" sz="1600" b="1" dirty="0">
                <a:latin typeface="Arial" panose="020B0604020202020204" pitchFamily="34" charset="0"/>
                <a:ea typeface="Times New Roman" panose="02020603050405020304" pitchFamily="18" charset="0"/>
                <a:cs typeface="Arial" panose="020B0604020202020204" pitchFamily="34" charset="0"/>
              </a:rPr>
              <a:t>inevitavelmente</a:t>
            </a:r>
            <a:r>
              <a:rPr lang="pt-PT" sz="1600" dirty="0">
                <a:latin typeface="Arial" panose="020B0604020202020204" pitchFamily="34" charset="0"/>
                <a:ea typeface="Times New Roman" panose="02020603050405020304" pitchFamily="18" charset="0"/>
                <a:cs typeface="Arial" panose="020B0604020202020204" pitchFamily="34" charset="0"/>
              </a:rPr>
              <a:t>. </a:t>
            </a:r>
            <a:r>
              <a:rPr lang="pt-PT"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Na verdade, acredita-se, com os conhecimentos que temos hoje de estrutura da matéria, que se uma estrela, ao final de sua vida, começa a contrair-se e atinge um estado tal em que toda a sua massa está contida dentro de seu raio de buraco negro, nada poderá sustentá-la.</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A44EBA28-D7F5-4273-83D9-BB596421FE89}"/>
              </a:ext>
            </a:extLst>
          </p:cNvPr>
          <p:cNvSpPr/>
          <p:nvPr/>
        </p:nvSpPr>
        <p:spPr>
          <a:xfrm>
            <a:off x="-1" y="5085184"/>
            <a:ext cx="11903073" cy="1200329"/>
          </a:xfrm>
          <a:prstGeom prst="rect">
            <a:avLst/>
          </a:prstGeom>
        </p:spPr>
        <p:txBody>
          <a:bodyPr wrap="square">
            <a:spAutoFit/>
          </a:bodyPr>
          <a:lstStyle/>
          <a:p>
            <a:pPr algn="just">
              <a:lnSpc>
                <a:spcPct val="150000"/>
              </a:lnSpc>
            </a:pPr>
            <a:r>
              <a:rPr lang="pt-PT" sz="1600" dirty="0">
                <a:latin typeface="Arial" panose="020B0604020202020204" pitchFamily="34" charset="0"/>
                <a:ea typeface="Times New Roman" panose="02020603050405020304" pitchFamily="18" charset="0"/>
                <a:cs typeface="Arial" panose="020B0604020202020204" pitchFamily="34" charset="0"/>
              </a:rPr>
              <a:t>A massa desta estrela então irá desabar sobre si mesma e se concentrar no seu centro, num ponto de densidade infinita conhecido como singularidade. Esta é a imagem mais comum de um buraco negro: uma superfície da qual nem a luz escapa e 	    que, se transposta, não se é capaz de retornar. Um buraco do qual não sai (nem) luz: um buraco negro.</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06824884-5E96-4591-8FAD-9E7336D9FFDC}"/>
              </a:ext>
            </a:extLst>
          </p:cNvPr>
          <p:cNvSpPr/>
          <p:nvPr/>
        </p:nvSpPr>
        <p:spPr>
          <a:xfrm>
            <a:off x="118889" y="92371"/>
            <a:ext cx="8112178" cy="1154675"/>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Na situação real de estarmos olhando para o céu, Marte surge no leste exatamente quando o Sol se põe no oeste, estando os dois afastados por um ângulo de 180 graus ou 12 horas e, portanto, exatamente opostos no céu, daí o nome oposição.</a:t>
            </a:r>
          </a:p>
        </p:txBody>
      </p:sp>
      <p:sp>
        <p:nvSpPr>
          <p:cNvPr id="8" name="Retângulo 7">
            <a:extLst>
              <a:ext uri="{FF2B5EF4-FFF2-40B4-BE49-F238E27FC236}">
                <a16:creationId xmlns:a16="http://schemas.microsoft.com/office/drawing/2014/main" id="{1F994D13-5EBA-4CE6-9869-E793B118629C}"/>
              </a:ext>
            </a:extLst>
          </p:cNvPr>
          <p:cNvSpPr/>
          <p:nvPr/>
        </p:nvSpPr>
        <p:spPr>
          <a:xfrm>
            <a:off x="116683" y="1475302"/>
            <a:ext cx="8112177" cy="1154675"/>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Se Marte e a Terra seguissem órbitas perfeitamente circulares, em qualquer oposição os dois planetas estariam sempre à mesma distância um do outro. Só este fato já faria com que Marte aparecesse mais brilhante para nós do que em nosso céu cotidiano. </a:t>
            </a:r>
          </a:p>
        </p:txBody>
      </p:sp>
      <p:sp>
        <p:nvSpPr>
          <p:cNvPr id="9" name="Retângulo 8">
            <a:extLst>
              <a:ext uri="{FF2B5EF4-FFF2-40B4-BE49-F238E27FC236}">
                <a16:creationId xmlns:a16="http://schemas.microsoft.com/office/drawing/2014/main" id="{2E77A09C-4C31-45D8-8D5C-8B5F5CA3D7A3}"/>
              </a:ext>
            </a:extLst>
          </p:cNvPr>
          <p:cNvSpPr/>
          <p:nvPr/>
        </p:nvSpPr>
        <p:spPr>
          <a:xfrm>
            <a:off x="116683" y="2965594"/>
            <a:ext cx="11651452" cy="785343"/>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Como se não bastasse, no citado evento de 2003, este alinhamento ocorreu com Marte estando muito próximo do seu periélio, isso é o ponto da órbita do planeta em que ele se encontra mais próximo do Sol, sendo portanto uma oposição periélia. </a:t>
            </a:r>
          </a:p>
        </p:txBody>
      </p:sp>
      <p:sp>
        <p:nvSpPr>
          <p:cNvPr id="10" name="Retângulo 9">
            <a:extLst>
              <a:ext uri="{FF2B5EF4-FFF2-40B4-BE49-F238E27FC236}">
                <a16:creationId xmlns:a16="http://schemas.microsoft.com/office/drawing/2014/main" id="{E3A0D3DD-588B-4BBD-8C02-81F9F5788DBD}"/>
              </a:ext>
            </a:extLst>
          </p:cNvPr>
          <p:cNvSpPr/>
          <p:nvPr/>
        </p:nvSpPr>
        <p:spPr>
          <a:xfrm>
            <a:off x="116683" y="4221088"/>
            <a:ext cx="11651452" cy="1154675"/>
          </a:xfrm>
          <a:prstGeom prst="rect">
            <a:avLst/>
          </a:prstGeom>
        </p:spPr>
        <p:txBody>
          <a:bodyPr wrap="square">
            <a:spAutoFit/>
          </a:bodyPr>
          <a:lstStyle/>
          <a:p>
            <a:pPr algn="just">
              <a:lnSpc>
                <a:spcPct val="150000"/>
              </a:lnSpc>
            </a:pPr>
            <a:r>
              <a:rPr lang="pt-BR" sz="1600" dirty="0">
                <a:latin typeface="Arial" panose="020B0604020202020204" pitchFamily="34" charset="0"/>
                <a:cs typeface="Arial" panose="020B0604020202020204" pitchFamily="34" charset="0"/>
              </a:rPr>
              <a:t>Para se ter uma </a:t>
            </a:r>
            <a:r>
              <a:rPr lang="pt-BR" sz="1600" dirty="0" err="1">
                <a:latin typeface="Arial" panose="020B0604020202020204" pitchFamily="34" charset="0"/>
                <a:cs typeface="Arial" panose="020B0604020202020204" pitchFamily="34" charset="0"/>
              </a:rPr>
              <a:t>idéia</a:t>
            </a:r>
            <a:r>
              <a:rPr lang="pt-BR" sz="1600" dirty="0">
                <a:latin typeface="Arial" panose="020B0604020202020204" pitchFamily="34" charset="0"/>
                <a:cs typeface="Arial" panose="020B0604020202020204" pitchFamily="34" charset="0"/>
              </a:rPr>
              <a:t> da raridade de tal evento, mencionemos que as oposições de Marte acontecem a cada 26 meses. A cada 15 ou 17 anos, a oposição ocorre dentro de umas poucas semanas do periélio de Marte. Uma proximidade tal qual a de 2003 é tão rara que a última ocorrência de uma tal proximidade ocorreu há 73.000 anos! </a:t>
            </a:r>
          </a:p>
        </p:txBody>
      </p:sp>
    </p:spTree>
    <p:extLst>
      <p:ext uri="{BB962C8B-B14F-4D97-AF65-F5344CB8AC3E}">
        <p14:creationId xmlns:p14="http://schemas.microsoft.com/office/powerpoint/2010/main" val="407105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7B1B98D9-C10E-4417-9FC0-BFDCB995D6FB}"/>
              </a:ext>
            </a:extLst>
          </p:cNvPr>
          <p:cNvSpPr/>
          <p:nvPr/>
        </p:nvSpPr>
        <p:spPr>
          <a:xfrm>
            <a:off x="118889" y="116632"/>
            <a:ext cx="8136904" cy="1703030"/>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Pergunta 6c) (0,4 ponto) </a:t>
            </a:r>
            <a:r>
              <a:rPr lang="pt-PT" dirty="0">
                <a:latin typeface="Arial" panose="020B0604020202020204" pitchFamily="34" charset="0"/>
                <a:ea typeface="Times New Roman" panose="02020603050405020304" pitchFamily="18" charset="0"/>
                <a:cs typeface="Arial" panose="020B0604020202020204" pitchFamily="34" charset="0"/>
              </a:rPr>
              <a:t>O Sol tem um raio de cerca de setecentos mil quilômetros. Seu raio de buraco negro é de cerca de </a:t>
            </a:r>
            <a:r>
              <a:rPr lang="pt-PT" b="1" dirty="0">
                <a:latin typeface="Arial" panose="020B0604020202020204" pitchFamily="34" charset="0"/>
                <a:ea typeface="Times New Roman" panose="02020603050405020304" pitchFamily="18" charset="0"/>
                <a:cs typeface="Arial" panose="020B0604020202020204" pitchFamily="34" charset="0"/>
              </a:rPr>
              <a:t>3 km</a:t>
            </a:r>
            <a:r>
              <a:rPr lang="pt-PT" dirty="0">
                <a:latin typeface="Arial" panose="020B0604020202020204" pitchFamily="34" charset="0"/>
                <a:ea typeface="Times New Roman" panose="02020603050405020304" pitchFamily="18" charset="0"/>
                <a:cs typeface="Arial" panose="020B0604020202020204" pitchFamily="34" charset="0"/>
              </a:rPr>
              <a:t>. Se o Sol virasse hoje um buraco negro, aconteceria alguma coisa com a órbita da Terra? Em caso afirmativo, diga o que aconteceria. Em caso negativo, explique por quê.</a:t>
            </a:r>
            <a:endParaRPr lang="pt-BR"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7681EDEB-728F-4033-B036-5FA30409AF6D}"/>
              </a:ext>
            </a:extLst>
          </p:cNvPr>
          <p:cNvSpPr/>
          <p:nvPr/>
        </p:nvSpPr>
        <p:spPr>
          <a:xfrm>
            <a:off x="86054" y="1899443"/>
            <a:ext cx="1620957"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6c:</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A122001E-8C9A-4659-91C8-922751517D52}"/>
              </a:ext>
            </a:extLst>
          </p:cNvPr>
          <p:cNvSpPr/>
          <p:nvPr/>
        </p:nvSpPr>
        <p:spPr>
          <a:xfrm>
            <a:off x="118890" y="2158684"/>
            <a:ext cx="11593288" cy="2169825"/>
          </a:xfrm>
          <a:prstGeom prst="rect">
            <a:avLst/>
          </a:prstGeom>
        </p:spPr>
        <p:txBody>
          <a:bodyPr wrap="square">
            <a:spAutoFit/>
          </a:bodyPr>
          <a:lstStyle/>
          <a:p>
            <a:pPr algn="just">
              <a:lnSpc>
                <a:spcPct val="150000"/>
              </a:lnSpc>
            </a:pPr>
            <a:r>
              <a:rPr lang="pt-PT" sz="1500" dirty="0">
                <a:solidFill>
                  <a:srgbClr val="FF0000"/>
                </a:solidFill>
                <a:latin typeface="Arial" panose="020B0604020202020204" pitchFamily="34" charset="0"/>
                <a:ea typeface="Times New Roman" panose="02020603050405020304" pitchFamily="18" charset="0"/>
                <a:cs typeface="Arial" panose="020B0604020202020204" pitchFamily="34" charset="0"/>
              </a:rPr>
              <a:t>A resposta é não. Não aconteceria nada com a órbita terrestre e de nenhum planeta. O campo gravitacional do Sol é determinado apenas por sua massa. A força gravitacional devida a este campo é proporcional ao inverso do quadrado da distância ao centro de massa do Sol e é proporcional à sua massa. Nenhuma destas duas propriedades físicas é alterada no caso de um colapso do Sol, isto é se sua massa se concentrar num volume menor, para corpos que estão a distâncias maiores que o raio solar atual, por exemplo. Esta questão foi elaborada exatamente para acabar com a falsa concepção de que buracos negros são monstros vorazes que tudo devoram. </a:t>
            </a:r>
            <a:endParaRPr lang="pt-BR" sz="1500" dirty="0">
              <a:solidFill>
                <a:srgbClr val="FF0000"/>
              </a:solidFill>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C3B437A0-5A35-4047-B1B0-55F00990B992}"/>
              </a:ext>
            </a:extLst>
          </p:cNvPr>
          <p:cNvSpPr/>
          <p:nvPr/>
        </p:nvSpPr>
        <p:spPr>
          <a:xfrm>
            <a:off x="118889" y="4211503"/>
            <a:ext cx="11593288" cy="2169825"/>
          </a:xfrm>
          <a:prstGeom prst="rect">
            <a:avLst/>
          </a:prstGeom>
        </p:spPr>
        <p:txBody>
          <a:bodyPr wrap="square">
            <a:spAutoFit/>
          </a:bodyPr>
          <a:lstStyle/>
          <a:p>
            <a:pPr algn="just">
              <a:lnSpc>
                <a:spcPct val="150000"/>
              </a:lnSpc>
            </a:pPr>
            <a:r>
              <a:rPr lang="pt-PT" sz="1500" dirty="0">
                <a:solidFill>
                  <a:srgbClr val="FF0000"/>
                </a:solidFill>
                <a:latin typeface="Arial" panose="020B0604020202020204" pitchFamily="34" charset="0"/>
                <a:ea typeface="Times New Roman" panose="02020603050405020304" pitchFamily="18" charset="0"/>
                <a:cs typeface="Arial" panose="020B0604020202020204" pitchFamily="34" charset="0"/>
              </a:rPr>
              <a:t>Para esclarecer este ponto, acrescentamos que algo seria "devorado" pelo buraco negro formado pelo Sol colapsado apenas se um corpo passasse a uma distância menor que o raio de buraco negro dele. Vejamos um contra-exemplo, vocês já ouviram falar de cometas que "caíram" no Sol. Entretanto, este cair pode significar apenas que seu periélio fosse inferior aos 700.000 km de raio do Sol, resultando numa colisão. Vamos imaginar o caso deste cometa passando próximo ao Sol colapsado. O Sol ter virado buraco negro seria sua salvação, pois ele passaria a seguros 497.000 km do horizonte de eventos e não iria colidir com a superfície do Sol, 	   muito menos seria engolido pelo buraco negro.</a:t>
            </a:r>
            <a:endParaRPr lang="pt-BR"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9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852A802-7178-43B5-ADCB-960B5F7B7BB3}"/>
              </a:ext>
            </a:extLst>
          </p:cNvPr>
          <p:cNvSpPr/>
          <p:nvPr/>
        </p:nvSpPr>
        <p:spPr>
          <a:xfrm>
            <a:off x="46881" y="126922"/>
            <a:ext cx="8208912" cy="2005934"/>
          </a:xfrm>
          <a:prstGeom prst="rect">
            <a:avLst/>
          </a:prstGeom>
        </p:spPr>
        <p:txBody>
          <a:bodyPr wrap="square">
            <a:spAutoFit/>
          </a:bodyPr>
          <a:lstStyle/>
          <a:p>
            <a:pPr algn="just" hangingPunct="0">
              <a:lnSpc>
                <a:spcPct val="150000"/>
              </a:lnSpc>
              <a:spcAft>
                <a:spcPts val="0"/>
              </a:spcAft>
            </a:pPr>
            <a:r>
              <a:rPr lang="pt-PT" sz="1700" b="1" dirty="0">
                <a:latin typeface="Arial" panose="020B0604020202020204" pitchFamily="34" charset="0"/>
                <a:ea typeface="Times New Roman" panose="02020603050405020304" pitchFamily="18" charset="0"/>
                <a:cs typeface="Arial" panose="020B0604020202020204" pitchFamily="34" charset="0"/>
              </a:rPr>
              <a:t>Questão 7) (1 ponto) PERGUNTA OBSERVACIONAL NOTURNA</a:t>
            </a:r>
            <a:r>
              <a:rPr lang="pt-PT" sz="1700" dirty="0">
                <a:latin typeface="Arial" panose="020B0604020202020204" pitchFamily="34" charset="0"/>
                <a:ea typeface="Times New Roman" panose="02020603050405020304" pitchFamily="18" charset="0"/>
                <a:cs typeface="Arial" panose="020B0604020202020204" pitchFamily="34" charset="0"/>
              </a:rPr>
              <a:t>. A QUESTÃO </a:t>
            </a:r>
            <a:r>
              <a:rPr lang="pt-PT" sz="1700" b="1" dirty="0">
                <a:latin typeface="Arial" panose="020B0604020202020204" pitchFamily="34" charset="0"/>
                <a:ea typeface="Times New Roman" panose="02020603050405020304" pitchFamily="18" charset="0"/>
                <a:cs typeface="Arial" panose="020B0604020202020204" pitchFamily="34" charset="0"/>
              </a:rPr>
              <a:t>7a</a:t>
            </a:r>
            <a:r>
              <a:rPr lang="pt-PT" sz="1700" dirty="0">
                <a:latin typeface="Arial" panose="020B0604020202020204" pitchFamily="34" charset="0"/>
                <a:ea typeface="Times New Roman" panose="02020603050405020304" pitchFamily="18" charset="0"/>
                <a:cs typeface="Arial" panose="020B0604020202020204" pitchFamily="34" charset="0"/>
              </a:rPr>
              <a:t> SÓ PODE SER RESPONDIDA SE VOCÊ OLHOU PARA O CÉU COM O MAPA QUE ENVIAMOS PREVIAMENTE PARA SEU(SUA) PROFESSOR(A), CASO CONTRÁRIO, RESPONDA SOMENTE A QUESTÃO </a:t>
            </a:r>
            <a:r>
              <a:rPr lang="pt-PT" sz="1700" b="1" dirty="0">
                <a:latin typeface="Arial" panose="020B0604020202020204" pitchFamily="34" charset="0"/>
                <a:ea typeface="Times New Roman" panose="02020603050405020304" pitchFamily="18" charset="0"/>
                <a:cs typeface="Arial" panose="020B0604020202020204" pitchFamily="34" charset="0"/>
              </a:rPr>
              <a:t>7b</a:t>
            </a:r>
            <a:r>
              <a:rPr lang="pt-PT" sz="1700" dirty="0">
                <a:latin typeface="Arial" panose="020B0604020202020204" pitchFamily="34" charset="0"/>
                <a:ea typeface="Times New Roman" panose="02020603050405020304" pitchFamily="18" charset="0"/>
                <a:cs typeface="Arial" panose="020B0604020202020204" pitchFamily="34" charset="0"/>
              </a:rPr>
              <a:t>, A QUAL TAMBÉM VALE UM PONTO. </a:t>
            </a:r>
            <a:r>
              <a:rPr lang="pt-PT" sz="1700" b="1" dirty="0">
                <a:latin typeface="Arial" panose="020B0604020202020204" pitchFamily="34" charset="0"/>
                <a:ea typeface="Times New Roman" panose="02020603050405020304" pitchFamily="18" charset="0"/>
                <a:cs typeface="Arial" panose="020B0604020202020204" pitchFamily="34" charset="0"/>
              </a:rPr>
              <a:t>Você só pode responder a questão 7a ou a 7b e não as duas.</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BA3F8CBD-0288-48F4-AE29-EC0CCE63BC8A}"/>
              </a:ext>
            </a:extLst>
          </p:cNvPr>
          <p:cNvSpPr/>
          <p:nvPr/>
        </p:nvSpPr>
        <p:spPr>
          <a:xfrm>
            <a:off x="196993" y="2801509"/>
            <a:ext cx="3810327" cy="2005934"/>
          </a:xfrm>
          <a:prstGeom prst="rect">
            <a:avLst/>
          </a:prstGeom>
        </p:spPr>
        <p:txBody>
          <a:bodyPr wrap="square">
            <a:spAutoFit/>
          </a:bodyPr>
          <a:lstStyle/>
          <a:p>
            <a:pPr algn="just" hangingPunct="0">
              <a:lnSpc>
                <a:spcPct val="150000"/>
              </a:lnSpc>
              <a:spcAft>
                <a:spcPts val="0"/>
              </a:spcAft>
            </a:pPr>
            <a:r>
              <a:rPr lang="pt-BR" sz="1700" b="1" dirty="0">
                <a:latin typeface="Arial" panose="020B0604020202020204" pitchFamily="34" charset="0"/>
                <a:ea typeface="Times New Roman" panose="02020603050405020304" pitchFamily="18" charset="0"/>
                <a:cs typeface="Arial" panose="020B0604020202020204" pitchFamily="34" charset="0"/>
              </a:rPr>
              <a:t>A figura da esquerda deve ser usada pelos alunos das regiões Norte, Nordeste e Centro Oeste e a da direta pelos alunos das regiões Sul e Sudeste.</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Imagem 5">
            <a:extLst>
              <a:ext uri="{FF2B5EF4-FFF2-40B4-BE49-F238E27FC236}">
                <a16:creationId xmlns:a16="http://schemas.microsoft.com/office/drawing/2014/main" id="{B1CABD48-245B-40FF-AFF5-01D98DB9C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979" y="2564904"/>
            <a:ext cx="7533811" cy="3682964"/>
          </a:xfrm>
          <a:prstGeom prst="rect">
            <a:avLst/>
          </a:prstGeom>
        </p:spPr>
      </p:pic>
    </p:spTree>
    <p:extLst>
      <p:ext uri="{BB962C8B-B14F-4D97-AF65-F5344CB8AC3E}">
        <p14:creationId xmlns:p14="http://schemas.microsoft.com/office/powerpoint/2010/main" val="1934020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65F29C7-A010-4D3F-A14A-BC45203F0CFA}"/>
              </a:ext>
            </a:extLst>
          </p:cNvPr>
          <p:cNvSpPr/>
          <p:nvPr/>
        </p:nvSpPr>
        <p:spPr>
          <a:xfrm>
            <a:off x="118889" y="510257"/>
            <a:ext cx="8064896" cy="1287532"/>
          </a:xfrm>
          <a:prstGeom prst="rect">
            <a:avLst/>
          </a:prstGeom>
        </p:spPr>
        <p:txBody>
          <a:bodyPr wrap="square">
            <a:spAutoFit/>
          </a:bodyPr>
          <a:lstStyle/>
          <a:p>
            <a:pPr algn="just" hangingPunct="0">
              <a:lnSpc>
                <a:spcPct val="150000"/>
              </a:lnSpc>
              <a:spcAft>
                <a:spcPts val="0"/>
              </a:spcAft>
            </a:pPr>
            <a:r>
              <a:rPr lang="pt-PT" b="1" dirty="0">
                <a:latin typeface="Arial" panose="020B0604020202020204" pitchFamily="34" charset="0"/>
                <a:ea typeface="Times New Roman" panose="02020603050405020304" pitchFamily="18" charset="0"/>
                <a:cs typeface="Arial" panose="020B0604020202020204" pitchFamily="34" charset="0"/>
              </a:rPr>
              <a:t>Questão 7a) (1 ponto) Para quem mora nas regiões Sul ou Sudeste a pergunta é a seguinte:</a:t>
            </a:r>
            <a:endParaRPr lang="pt-BR" dirty="0">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50000"/>
              </a:lnSpc>
              <a:spcAft>
                <a:spcPts val="0"/>
              </a:spcAft>
            </a:pPr>
            <a:r>
              <a:rPr lang="pt-BR" dirty="0">
                <a:latin typeface="Arial" panose="020B0604020202020204" pitchFamily="34" charset="0"/>
                <a:ea typeface="Times New Roman" panose="02020603050405020304" pitchFamily="18" charset="0"/>
                <a:cs typeface="Arial" panose="020B0604020202020204" pitchFamily="34" charset="0"/>
              </a:rPr>
              <a:t> </a:t>
            </a:r>
          </a:p>
        </p:txBody>
      </p:sp>
      <p:sp>
        <p:nvSpPr>
          <p:cNvPr id="4" name="Retângulo 3">
            <a:extLst>
              <a:ext uri="{FF2B5EF4-FFF2-40B4-BE49-F238E27FC236}">
                <a16:creationId xmlns:a16="http://schemas.microsoft.com/office/drawing/2014/main" id="{BBC44451-B097-472A-90C9-68852FE5558B}"/>
              </a:ext>
            </a:extLst>
          </p:cNvPr>
          <p:cNvSpPr/>
          <p:nvPr/>
        </p:nvSpPr>
        <p:spPr>
          <a:xfrm>
            <a:off x="190897" y="2326829"/>
            <a:ext cx="5256584" cy="2949525"/>
          </a:xfrm>
          <a:prstGeom prst="rect">
            <a:avLst/>
          </a:prstGeom>
        </p:spPr>
        <p:txBody>
          <a:bodyPr wrap="square">
            <a:spAutoFit/>
          </a:bodyPr>
          <a:lstStyle/>
          <a:p>
            <a:pPr algn="just" hangingPunct="0">
              <a:lnSpc>
                <a:spcPct val="150000"/>
              </a:lnSpc>
              <a:spcAft>
                <a:spcPts val="0"/>
              </a:spcAft>
            </a:pPr>
            <a:r>
              <a:rPr lang="pt-PT" dirty="0">
                <a:latin typeface="Arial" panose="020B0604020202020204" pitchFamily="34" charset="0"/>
                <a:ea typeface="Times New Roman" panose="02020603050405020304" pitchFamily="18" charset="0"/>
                <a:cs typeface="Arial" panose="020B0604020202020204" pitchFamily="34" charset="0"/>
              </a:rPr>
              <a:t>Na figura da direita está a região do céu que contém o Cruzeiro do Sul e o falso Cruzeiro do Sul. Faça uma bolinha ao redor de cada uma das 5 estrelas do Cruzeiro do Sul, coloque um X sobre cada uma das 4 estrelas do falso Cruzeiro do Sul e um Y sobre Rigil Kentaurus (0,1 ponto para cada estrela assinalada corretamente)</a:t>
            </a:r>
            <a:endParaRPr lang="pt-BR"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Imagem 4">
            <a:extLst>
              <a:ext uri="{FF2B5EF4-FFF2-40B4-BE49-F238E27FC236}">
                <a16:creationId xmlns:a16="http://schemas.microsoft.com/office/drawing/2014/main" id="{ED4BB526-73A1-4C89-B063-CC84AD72B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75" y="2446195"/>
            <a:ext cx="4490800" cy="3794551"/>
          </a:xfrm>
          <a:prstGeom prst="rect">
            <a:avLst/>
          </a:prstGeom>
        </p:spPr>
      </p:pic>
      <p:sp>
        <p:nvSpPr>
          <p:cNvPr id="6" name="CaixaDeTexto 5">
            <a:extLst>
              <a:ext uri="{FF2B5EF4-FFF2-40B4-BE49-F238E27FC236}">
                <a16:creationId xmlns:a16="http://schemas.microsoft.com/office/drawing/2014/main" id="{05BDE84F-7D3B-48D9-9D0C-C9A76CF60B20}"/>
              </a:ext>
            </a:extLst>
          </p:cNvPr>
          <p:cNvSpPr txBox="1"/>
          <p:nvPr/>
        </p:nvSpPr>
        <p:spPr>
          <a:xfrm>
            <a:off x="7020493" y="4278868"/>
            <a:ext cx="432048" cy="369332"/>
          </a:xfrm>
          <a:prstGeom prst="rect">
            <a:avLst/>
          </a:prstGeom>
          <a:noFill/>
        </p:spPr>
        <p:txBody>
          <a:bodyPr wrap="square" rtlCol="0">
            <a:spAutoFit/>
          </a:bodyPr>
          <a:lstStyle/>
          <a:p>
            <a:r>
              <a:rPr lang="pt-BR" b="1" dirty="0">
                <a:solidFill>
                  <a:srgbClr val="FF0000"/>
                </a:solidFill>
              </a:rPr>
              <a:t>o</a:t>
            </a:r>
          </a:p>
        </p:txBody>
      </p:sp>
      <p:sp>
        <p:nvSpPr>
          <p:cNvPr id="7" name="CaixaDeTexto 6">
            <a:extLst>
              <a:ext uri="{FF2B5EF4-FFF2-40B4-BE49-F238E27FC236}">
                <a16:creationId xmlns:a16="http://schemas.microsoft.com/office/drawing/2014/main" id="{DA5CE7E1-B2DB-4750-9A55-846B6309194C}"/>
              </a:ext>
            </a:extLst>
          </p:cNvPr>
          <p:cNvSpPr txBox="1"/>
          <p:nvPr/>
        </p:nvSpPr>
        <p:spPr>
          <a:xfrm>
            <a:off x="7039838" y="4534427"/>
            <a:ext cx="432048" cy="369332"/>
          </a:xfrm>
          <a:prstGeom prst="rect">
            <a:avLst/>
          </a:prstGeom>
          <a:noFill/>
        </p:spPr>
        <p:txBody>
          <a:bodyPr wrap="square" rtlCol="0">
            <a:spAutoFit/>
          </a:bodyPr>
          <a:lstStyle/>
          <a:p>
            <a:r>
              <a:rPr lang="pt-BR" b="1" dirty="0">
                <a:solidFill>
                  <a:srgbClr val="FF0000"/>
                </a:solidFill>
              </a:rPr>
              <a:t>o</a:t>
            </a:r>
          </a:p>
        </p:txBody>
      </p:sp>
      <p:sp>
        <p:nvSpPr>
          <p:cNvPr id="8" name="CaixaDeTexto 7">
            <a:extLst>
              <a:ext uri="{FF2B5EF4-FFF2-40B4-BE49-F238E27FC236}">
                <a16:creationId xmlns:a16="http://schemas.microsoft.com/office/drawing/2014/main" id="{019F686F-9BEB-40B3-9CA1-55016EAF02D4}"/>
              </a:ext>
            </a:extLst>
          </p:cNvPr>
          <p:cNvSpPr txBox="1"/>
          <p:nvPr/>
        </p:nvSpPr>
        <p:spPr>
          <a:xfrm>
            <a:off x="7263571" y="4232630"/>
            <a:ext cx="432048" cy="369332"/>
          </a:xfrm>
          <a:prstGeom prst="rect">
            <a:avLst/>
          </a:prstGeom>
          <a:noFill/>
        </p:spPr>
        <p:txBody>
          <a:bodyPr wrap="square" rtlCol="0">
            <a:spAutoFit/>
          </a:bodyPr>
          <a:lstStyle/>
          <a:p>
            <a:r>
              <a:rPr lang="pt-BR" b="1" dirty="0">
                <a:solidFill>
                  <a:srgbClr val="FF0000"/>
                </a:solidFill>
              </a:rPr>
              <a:t>o</a:t>
            </a:r>
          </a:p>
        </p:txBody>
      </p:sp>
      <p:sp>
        <p:nvSpPr>
          <p:cNvPr id="9" name="CaixaDeTexto 8">
            <a:extLst>
              <a:ext uri="{FF2B5EF4-FFF2-40B4-BE49-F238E27FC236}">
                <a16:creationId xmlns:a16="http://schemas.microsoft.com/office/drawing/2014/main" id="{5F7ECF41-13BA-4D22-9199-FFCDD64DF42B}"/>
              </a:ext>
            </a:extLst>
          </p:cNvPr>
          <p:cNvSpPr txBox="1"/>
          <p:nvPr/>
        </p:nvSpPr>
        <p:spPr>
          <a:xfrm>
            <a:off x="7282916" y="4383529"/>
            <a:ext cx="432048" cy="369332"/>
          </a:xfrm>
          <a:prstGeom prst="rect">
            <a:avLst/>
          </a:prstGeom>
          <a:noFill/>
        </p:spPr>
        <p:txBody>
          <a:bodyPr wrap="square" rtlCol="0">
            <a:spAutoFit/>
          </a:bodyPr>
          <a:lstStyle/>
          <a:p>
            <a:r>
              <a:rPr lang="pt-BR" b="1" dirty="0">
                <a:solidFill>
                  <a:srgbClr val="FF0000"/>
                </a:solidFill>
              </a:rPr>
              <a:t>o</a:t>
            </a:r>
          </a:p>
        </p:txBody>
      </p:sp>
      <p:sp>
        <p:nvSpPr>
          <p:cNvPr id="10" name="CaixaDeTexto 9">
            <a:extLst>
              <a:ext uri="{FF2B5EF4-FFF2-40B4-BE49-F238E27FC236}">
                <a16:creationId xmlns:a16="http://schemas.microsoft.com/office/drawing/2014/main" id="{85EFEF11-A3B0-402C-BB90-77FCDE95EB7E}"/>
              </a:ext>
            </a:extLst>
          </p:cNvPr>
          <p:cNvSpPr txBox="1"/>
          <p:nvPr/>
        </p:nvSpPr>
        <p:spPr>
          <a:xfrm>
            <a:off x="7385110" y="4611243"/>
            <a:ext cx="432048" cy="369332"/>
          </a:xfrm>
          <a:prstGeom prst="rect">
            <a:avLst/>
          </a:prstGeom>
          <a:noFill/>
        </p:spPr>
        <p:txBody>
          <a:bodyPr wrap="square" rtlCol="0">
            <a:spAutoFit/>
          </a:bodyPr>
          <a:lstStyle/>
          <a:p>
            <a:r>
              <a:rPr lang="pt-BR" b="1" dirty="0">
                <a:solidFill>
                  <a:srgbClr val="FF0000"/>
                </a:solidFill>
              </a:rPr>
              <a:t>o</a:t>
            </a:r>
          </a:p>
        </p:txBody>
      </p:sp>
      <p:sp>
        <p:nvSpPr>
          <p:cNvPr id="11" name="CaixaDeTexto 10">
            <a:extLst>
              <a:ext uri="{FF2B5EF4-FFF2-40B4-BE49-F238E27FC236}">
                <a16:creationId xmlns:a16="http://schemas.microsoft.com/office/drawing/2014/main" id="{0541CC07-B7B2-4A66-A0A7-FF3AC0C0693B}"/>
              </a:ext>
            </a:extLst>
          </p:cNvPr>
          <p:cNvSpPr txBox="1"/>
          <p:nvPr/>
        </p:nvSpPr>
        <p:spPr>
          <a:xfrm>
            <a:off x="9779567" y="3757644"/>
            <a:ext cx="432048" cy="369332"/>
          </a:xfrm>
          <a:prstGeom prst="rect">
            <a:avLst/>
          </a:prstGeom>
          <a:noFill/>
        </p:spPr>
        <p:txBody>
          <a:bodyPr wrap="square" rtlCol="0">
            <a:spAutoFit/>
          </a:bodyPr>
          <a:lstStyle/>
          <a:p>
            <a:r>
              <a:rPr lang="pt-BR" b="1" dirty="0">
                <a:solidFill>
                  <a:srgbClr val="FF0000"/>
                </a:solidFill>
              </a:rPr>
              <a:t>x</a:t>
            </a:r>
          </a:p>
        </p:txBody>
      </p:sp>
      <p:sp>
        <p:nvSpPr>
          <p:cNvPr id="12" name="CaixaDeTexto 11">
            <a:extLst>
              <a:ext uri="{FF2B5EF4-FFF2-40B4-BE49-F238E27FC236}">
                <a16:creationId xmlns:a16="http://schemas.microsoft.com/office/drawing/2014/main" id="{DF916457-7378-43BE-A057-6C5D118A808E}"/>
              </a:ext>
            </a:extLst>
          </p:cNvPr>
          <p:cNvSpPr txBox="1"/>
          <p:nvPr/>
        </p:nvSpPr>
        <p:spPr>
          <a:xfrm>
            <a:off x="9584207" y="3346727"/>
            <a:ext cx="432048" cy="369332"/>
          </a:xfrm>
          <a:prstGeom prst="rect">
            <a:avLst/>
          </a:prstGeom>
          <a:noFill/>
        </p:spPr>
        <p:txBody>
          <a:bodyPr wrap="square" rtlCol="0">
            <a:spAutoFit/>
          </a:bodyPr>
          <a:lstStyle/>
          <a:p>
            <a:r>
              <a:rPr lang="pt-BR" b="1" dirty="0">
                <a:solidFill>
                  <a:srgbClr val="FF0000"/>
                </a:solidFill>
              </a:rPr>
              <a:t>x</a:t>
            </a:r>
          </a:p>
        </p:txBody>
      </p:sp>
      <p:sp>
        <p:nvSpPr>
          <p:cNvPr id="13" name="CaixaDeTexto 12">
            <a:extLst>
              <a:ext uri="{FF2B5EF4-FFF2-40B4-BE49-F238E27FC236}">
                <a16:creationId xmlns:a16="http://schemas.microsoft.com/office/drawing/2014/main" id="{15AD2394-7B3D-4102-B0A8-84782F4F6BE9}"/>
              </a:ext>
            </a:extLst>
          </p:cNvPr>
          <p:cNvSpPr txBox="1"/>
          <p:nvPr/>
        </p:nvSpPr>
        <p:spPr>
          <a:xfrm>
            <a:off x="9180733" y="3679623"/>
            <a:ext cx="432048" cy="369332"/>
          </a:xfrm>
          <a:prstGeom prst="rect">
            <a:avLst/>
          </a:prstGeom>
          <a:noFill/>
        </p:spPr>
        <p:txBody>
          <a:bodyPr wrap="square" rtlCol="0">
            <a:spAutoFit/>
          </a:bodyPr>
          <a:lstStyle/>
          <a:p>
            <a:r>
              <a:rPr lang="pt-BR" b="1" dirty="0">
                <a:solidFill>
                  <a:srgbClr val="FF0000"/>
                </a:solidFill>
              </a:rPr>
              <a:t>x</a:t>
            </a:r>
          </a:p>
        </p:txBody>
      </p:sp>
      <p:sp>
        <p:nvSpPr>
          <p:cNvPr id="14" name="CaixaDeTexto 13">
            <a:extLst>
              <a:ext uri="{FF2B5EF4-FFF2-40B4-BE49-F238E27FC236}">
                <a16:creationId xmlns:a16="http://schemas.microsoft.com/office/drawing/2014/main" id="{F6965676-4412-4203-95A7-50C21D3DAE6E}"/>
              </a:ext>
            </a:extLst>
          </p:cNvPr>
          <p:cNvSpPr txBox="1"/>
          <p:nvPr/>
        </p:nvSpPr>
        <p:spPr>
          <a:xfrm>
            <a:off x="9108725" y="3310291"/>
            <a:ext cx="432048" cy="369332"/>
          </a:xfrm>
          <a:prstGeom prst="rect">
            <a:avLst/>
          </a:prstGeom>
          <a:noFill/>
        </p:spPr>
        <p:txBody>
          <a:bodyPr wrap="square" rtlCol="0">
            <a:spAutoFit/>
          </a:bodyPr>
          <a:lstStyle/>
          <a:p>
            <a:r>
              <a:rPr lang="pt-BR" b="1" dirty="0">
                <a:solidFill>
                  <a:srgbClr val="FF0000"/>
                </a:solidFill>
              </a:rPr>
              <a:t>x</a:t>
            </a:r>
          </a:p>
        </p:txBody>
      </p:sp>
      <p:sp>
        <p:nvSpPr>
          <p:cNvPr id="15" name="Retângulo 14">
            <a:extLst>
              <a:ext uri="{FF2B5EF4-FFF2-40B4-BE49-F238E27FC236}">
                <a16:creationId xmlns:a16="http://schemas.microsoft.com/office/drawing/2014/main" id="{F187F598-19AD-4799-A6D5-DBD35ADEAC3B}"/>
              </a:ext>
            </a:extLst>
          </p:cNvPr>
          <p:cNvSpPr/>
          <p:nvPr/>
        </p:nvSpPr>
        <p:spPr>
          <a:xfrm>
            <a:off x="6444429" y="5686555"/>
            <a:ext cx="338554" cy="369332"/>
          </a:xfrm>
          <a:prstGeom prst="rect">
            <a:avLst/>
          </a:prstGeom>
        </p:spPr>
        <p:txBody>
          <a:bodyPr wrap="square">
            <a:spAutoFit/>
          </a:bodyPr>
          <a:lstStyle/>
          <a:p>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Y</a:t>
            </a:r>
            <a:endParaRPr lang="pt-BR" b="1" dirty="0">
              <a:solidFill>
                <a:srgbClr val="FF0000"/>
              </a:solidFill>
            </a:endParaRPr>
          </a:p>
        </p:txBody>
      </p:sp>
    </p:spTree>
    <p:extLst>
      <p:ext uri="{BB962C8B-B14F-4D97-AF65-F5344CB8AC3E}">
        <p14:creationId xmlns:p14="http://schemas.microsoft.com/office/powerpoint/2010/main" val="121606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F838683-1422-49CF-BD4C-818445A79FB1}"/>
              </a:ext>
            </a:extLst>
          </p:cNvPr>
          <p:cNvSpPr/>
          <p:nvPr/>
        </p:nvSpPr>
        <p:spPr>
          <a:xfrm>
            <a:off x="262905" y="548680"/>
            <a:ext cx="7920880" cy="872034"/>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Para quem mora nas regiões Norte, Nordeste ou Centro-Oeste a pergunta é a seguinte:</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99CF3EA-B6E2-418D-9A95-457C66803992}"/>
              </a:ext>
            </a:extLst>
          </p:cNvPr>
          <p:cNvSpPr/>
          <p:nvPr/>
        </p:nvSpPr>
        <p:spPr>
          <a:xfrm>
            <a:off x="262905" y="2274838"/>
            <a:ext cx="6050695" cy="3365024"/>
          </a:xfrm>
          <a:prstGeom prst="rect">
            <a:avLst/>
          </a:prstGeom>
        </p:spPr>
        <p:txBody>
          <a:bodyPr wrap="square">
            <a:spAutoFit/>
          </a:bodyPr>
          <a:lstStyle/>
          <a:p>
            <a:pPr algn="just">
              <a:lnSpc>
                <a:spcPct val="150000"/>
              </a:lnSpc>
            </a:pPr>
            <a:r>
              <a:rPr lang="pt-PT" dirty="0">
                <a:latin typeface="Arial" panose="020B0604020202020204" pitchFamily="34" charset="0"/>
                <a:ea typeface="Times New Roman" panose="02020603050405020304" pitchFamily="18" charset="0"/>
                <a:cs typeface="Arial" panose="020B0604020202020204" pitchFamily="34" charset="0"/>
              </a:rPr>
              <a:t>Na figura da esquerda está a região do céu que contém as constelações de Órion e Touro. Coloque um X sobre cada uma das 3 Marias, uma </a:t>
            </a:r>
            <a:r>
              <a:rPr lang="pt-PT" u="sng" dirty="0">
                <a:latin typeface="Arial" panose="020B0604020202020204" pitchFamily="34" charset="0"/>
                <a:ea typeface="Times New Roman" panose="02020603050405020304" pitchFamily="18" charset="0"/>
                <a:cs typeface="Arial" panose="020B0604020202020204" pitchFamily="34" charset="0"/>
              </a:rPr>
              <a:t>círculo</a:t>
            </a:r>
            <a:r>
              <a:rPr lang="pt-PT" dirty="0">
                <a:latin typeface="Arial" panose="020B0604020202020204" pitchFamily="34" charset="0"/>
                <a:ea typeface="Times New Roman" panose="02020603050405020304" pitchFamily="18" charset="0"/>
                <a:cs typeface="Arial" panose="020B0604020202020204" pitchFamily="34" charset="0"/>
              </a:rPr>
              <a:t> ao redor de cada uma das 4 estrelas mais brilhantes de Orion, um Y sobre Sírius (a estrela mais brilhante, fora o Sol) e faça um quadrado envolvendo todas as estrelas da constelação do Touro mostrada na figura. (0,1 ponto para cada item assinalado corretamente; se acertar todos ganha 1 ponto)</a:t>
            </a:r>
            <a:endParaRPr lang="pt-BR"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E835301-D832-46E3-8D54-1502BC12E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617" y="2348880"/>
            <a:ext cx="3888432" cy="4369973"/>
          </a:xfrm>
          <a:prstGeom prst="rect">
            <a:avLst/>
          </a:prstGeom>
        </p:spPr>
      </p:pic>
      <p:pic>
        <p:nvPicPr>
          <p:cNvPr id="6" name="Imagem 5">
            <a:extLst>
              <a:ext uri="{FF2B5EF4-FFF2-40B4-BE49-F238E27FC236}">
                <a16:creationId xmlns:a16="http://schemas.microsoft.com/office/drawing/2014/main" id="{36B690FD-2E1F-4F97-BCAC-8FF05CD06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63214">
            <a:off x="8262488" y="4484152"/>
            <a:ext cx="348673" cy="99426"/>
          </a:xfrm>
          <a:prstGeom prst="rect">
            <a:avLst/>
          </a:prstGeom>
        </p:spPr>
      </p:pic>
      <p:sp>
        <p:nvSpPr>
          <p:cNvPr id="7" name="CaixaDeTexto 6">
            <a:extLst>
              <a:ext uri="{FF2B5EF4-FFF2-40B4-BE49-F238E27FC236}">
                <a16:creationId xmlns:a16="http://schemas.microsoft.com/office/drawing/2014/main" id="{D08E14FB-9059-44E1-ACB2-42880594B8E0}"/>
              </a:ext>
            </a:extLst>
          </p:cNvPr>
          <p:cNvSpPr txBox="1"/>
          <p:nvPr/>
        </p:nvSpPr>
        <p:spPr>
          <a:xfrm>
            <a:off x="8847375" y="3899519"/>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8" name="CaixaDeTexto 7">
            <a:extLst>
              <a:ext uri="{FF2B5EF4-FFF2-40B4-BE49-F238E27FC236}">
                <a16:creationId xmlns:a16="http://schemas.microsoft.com/office/drawing/2014/main" id="{8947D7FA-1242-4B98-83E0-97C9AD56AD7B}"/>
              </a:ext>
            </a:extLst>
          </p:cNvPr>
          <p:cNvSpPr txBox="1"/>
          <p:nvPr/>
        </p:nvSpPr>
        <p:spPr>
          <a:xfrm>
            <a:off x="8939869" y="4547634"/>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9" name="CaixaDeTexto 8">
            <a:extLst>
              <a:ext uri="{FF2B5EF4-FFF2-40B4-BE49-F238E27FC236}">
                <a16:creationId xmlns:a16="http://schemas.microsoft.com/office/drawing/2014/main" id="{2DE122A9-2382-44E1-9E9B-135CAD670B3A}"/>
              </a:ext>
            </a:extLst>
          </p:cNvPr>
          <p:cNvSpPr txBox="1"/>
          <p:nvPr/>
        </p:nvSpPr>
        <p:spPr>
          <a:xfrm>
            <a:off x="7433064" y="4190970"/>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10" name="CaixaDeTexto 9">
            <a:extLst>
              <a:ext uri="{FF2B5EF4-FFF2-40B4-BE49-F238E27FC236}">
                <a16:creationId xmlns:a16="http://schemas.microsoft.com/office/drawing/2014/main" id="{9EF2A893-7D72-45A8-A749-E01F7F1AC435}"/>
              </a:ext>
            </a:extLst>
          </p:cNvPr>
          <p:cNvSpPr txBox="1"/>
          <p:nvPr/>
        </p:nvSpPr>
        <p:spPr>
          <a:xfrm>
            <a:off x="7751737" y="4747689"/>
            <a:ext cx="216024" cy="400110"/>
          </a:xfrm>
          <a:prstGeom prst="rect">
            <a:avLst/>
          </a:prstGeom>
          <a:noFill/>
        </p:spPr>
        <p:txBody>
          <a:bodyPr wrap="square" rtlCol="0">
            <a:spAutoFit/>
          </a:bodyPr>
          <a:lstStyle/>
          <a:p>
            <a:r>
              <a:rPr lang="pt-BR" sz="2000" b="1" dirty="0">
                <a:solidFill>
                  <a:srgbClr val="FF0000"/>
                </a:solidFill>
                <a:latin typeface="Arial" panose="020B0604020202020204" pitchFamily="34" charset="0"/>
                <a:cs typeface="Arial" panose="020B0604020202020204" pitchFamily="34" charset="0"/>
              </a:rPr>
              <a:t>o</a:t>
            </a:r>
          </a:p>
        </p:txBody>
      </p:sp>
      <p:sp>
        <p:nvSpPr>
          <p:cNvPr id="11" name="CaixaDeTexto 10">
            <a:extLst>
              <a:ext uri="{FF2B5EF4-FFF2-40B4-BE49-F238E27FC236}">
                <a16:creationId xmlns:a16="http://schemas.microsoft.com/office/drawing/2014/main" id="{BF1462ED-24EC-4D11-A7BC-B243983A1A6D}"/>
              </a:ext>
            </a:extLst>
          </p:cNvPr>
          <p:cNvSpPr txBox="1"/>
          <p:nvPr/>
        </p:nvSpPr>
        <p:spPr>
          <a:xfrm>
            <a:off x="9092430" y="2560528"/>
            <a:ext cx="216024" cy="323165"/>
          </a:xfrm>
          <a:prstGeom prst="rect">
            <a:avLst/>
          </a:prstGeom>
          <a:noFill/>
        </p:spPr>
        <p:txBody>
          <a:bodyPr wrap="square" rtlCol="0">
            <a:spAutoFit/>
          </a:bodyPr>
          <a:lstStyle/>
          <a:p>
            <a:r>
              <a:rPr lang="pt-BR" sz="1500" b="1" dirty="0">
                <a:solidFill>
                  <a:srgbClr val="FF0000"/>
                </a:solidFill>
                <a:latin typeface="Arial" panose="020B0604020202020204" pitchFamily="34" charset="0"/>
                <a:cs typeface="Arial" panose="020B0604020202020204" pitchFamily="34" charset="0"/>
              </a:rPr>
              <a:t>Y</a:t>
            </a:r>
          </a:p>
        </p:txBody>
      </p:sp>
      <p:sp>
        <p:nvSpPr>
          <p:cNvPr id="12" name="Retângulo 11">
            <a:extLst>
              <a:ext uri="{FF2B5EF4-FFF2-40B4-BE49-F238E27FC236}">
                <a16:creationId xmlns:a16="http://schemas.microsoft.com/office/drawing/2014/main" id="{B5A0E339-511A-4F74-A097-D162809E1E4C}"/>
              </a:ext>
            </a:extLst>
          </p:cNvPr>
          <p:cNvSpPr/>
          <p:nvPr/>
        </p:nvSpPr>
        <p:spPr>
          <a:xfrm>
            <a:off x="7103665" y="6165304"/>
            <a:ext cx="64807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278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AF38A25-4C0A-4EBB-9D96-D8B07C05FD04}"/>
              </a:ext>
            </a:extLst>
          </p:cNvPr>
          <p:cNvSpPr/>
          <p:nvPr/>
        </p:nvSpPr>
        <p:spPr>
          <a:xfrm>
            <a:off x="205466" y="662244"/>
            <a:ext cx="7992888" cy="872034"/>
          </a:xfrm>
          <a:prstGeom prst="rect">
            <a:avLst/>
          </a:prstGeom>
        </p:spPr>
        <p:txBody>
          <a:bodyPr wrap="squar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Atenção! </a:t>
            </a:r>
            <a:r>
              <a:rPr lang="pt-PT" dirty="0">
                <a:latin typeface="Arial" panose="020B0604020202020204" pitchFamily="34" charset="0"/>
                <a:ea typeface="Times New Roman" panose="02020603050405020304" pitchFamily="18" charset="0"/>
                <a:cs typeface="Arial" panose="020B0604020202020204" pitchFamily="34" charset="0"/>
              </a:rPr>
              <a:t>Somente se você </a:t>
            </a:r>
            <a:r>
              <a:rPr lang="pt-PT" b="1" u="sng" dirty="0">
                <a:latin typeface="Arial" panose="020B0604020202020204" pitchFamily="34" charset="0"/>
                <a:ea typeface="Times New Roman" panose="02020603050405020304" pitchFamily="18" charset="0"/>
                <a:cs typeface="Arial" panose="020B0604020202020204" pitchFamily="34" charset="0"/>
              </a:rPr>
              <a:t>não</a:t>
            </a:r>
            <a:r>
              <a:rPr lang="pt-PT" dirty="0">
                <a:latin typeface="Arial" panose="020B0604020202020204" pitchFamily="34" charset="0"/>
                <a:ea typeface="Times New Roman" panose="02020603050405020304" pitchFamily="18" charset="0"/>
                <a:cs typeface="Arial" panose="020B0604020202020204" pitchFamily="34" charset="0"/>
              </a:rPr>
              <a:t> respondeu a questão </a:t>
            </a:r>
            <a:r>
              <a:rPr lang="pt-PT" b="1" dirty="0">
                <a:latin typeface="Arial" panose="020B0604020202020204" pitchFamily="34" charset="0"/>
                <a:ea typeface="Times New Roman" panose="02020603050405020304" pitchFamily="18" charset="0"/>
                <a:cs typeface="Arial" panose="020B0604020202020204" pitchFamily="34" charset="0"/>
              </a:rPr>
              <a:t>7a</a:t>
            </a:r>
            <a:r>
              <a:rPr lang="pt-PT" dirty="0">
                <a:latin typeface="Arial" panose="020B0604020202020204" pitchFamily="34" charset="0"/>
                <a:ea typeface="Times New Roman" panose="02020603050405020304" pitchFamily="18" charset="0"/>
                <a:cs typeface="Arial" panose="020B0604020202020204" pitchFamily="34" charset="0"/>
              </a:rPr>
              <a:t> é que você pode responder a questão </a:t>
            </a:r>
            <a:r>
              <a:rPr lang="pt-PT" b="1" dirty="0">
                <a:latin typeface="Arial" panose="020B0604020202020204" pitchFamily="34" charset="0"/>
                <a:ea typeface="Times New Roman" panose="02020603050405020304" pitchFamily="18" charset="0"/>
                <a:cs typeface="Arial" panose="020B0604020202020204" pitchFamily="34" charset="0"/>
              </a:rPr>
              <a:t>7b</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07DAEB7E-50A2-4BC7-BA80-01D9761E4EFE}"/>
              </a:ext>
            </a:extLst>
          </p:cNvPr>
          <p:cNvSpPr/>
          <p:nvPr/>
        </p:nvSpPr>
        <p:spPr>
          <a:xfrm>
            <a:off x="225161" y="2278196"/>
            <a:ext cx="11487015" cy="1703030"/>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7b (1 ponto) (0,2 pontos cada item) </a:t>
            </a:r>
            <a:r>
              <a:rPr lang="pt-BR" dirty="0">
                <a:latin typeface="Arial" panose="020B0604020202020204" pitchFamily="34" charset="0"/>
                <a:ea typeface="Times New Roman" panose="02020603050405020304" pitchFamily="18" charset="0"/>
                <a:cs typeface="Arial" panose="020B0604020202020204" pitchFamily="34" charset="0"/>
              </a:rPr>
              <a:t>Imagine a situação inversa daquela da questão 1, e que  um astronauta está em Marte. O astronauta permanece em Marte durante todo o período em que da Terra se observa a oposição de Marte descrito na questão 1. O que o astronauta vê é chamado genericamente de </a:t>
            </a:r>
            <a:r>
              <a:rPr lang="pt-BR" b="1" dirty="0">
                <a:latin typeface="Arial" panose="020B0604020202020204" pitchFamily="34" charset="0"/>
                <a:ea typeface="Times New Roman" panose="02020603050405020304" pitchFamily="18" charset="0"/>
                <a:cs typeface="Arial" panose="020B0604020202020204" pitchFamily="34" charset="0"/>
              </a:rPr>
              <a:t>conjunção inferior da Terra</a:t>
            </a:r>
            <a:r>
              <a:rPr lang="pt-BR" dirty="0">
                <a:latin typeface="Arial" panose="020B0604020202020204" pitchFamily="34" charset="0"/>
                <a:ea typeface="Times New Roman" panose="02020603050405020304" pitchFamily="18" charset="0"/>
                <a:cs typeface="Arial" panose="020B0604020202020204" pitchFamily="34" charset="0"/>
              </a:rPr>
              <a:t>. </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1240A387-8DA1-4F81-83C3-22C1A9D27431}"/>
              </a:ext>
            </a:extLst>
          </p:cNvPr>
          <p:cNvSpPr/>
          <p:nvPr/>
        </p:nvSpPr>
        <p:spPr>
          <a:xfrm>
            <a:off x="225161" y="4233189"/>
            <a:ext cx="1390124" cy="456535"/>
          </a:xfrm>
          <a:prstGeom prst="rect">
            <a:avLst/>
          </a:prstGeom>
        </p:spPr>
        <p:txBody>
          <a:bodyPr wrap="non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Perguntas:</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6EE4A148-2D81-41E0-99E4-06B7B4390B66}"/>
              </a:ext>
            </a:extLst>
          </p:cNvPr>
          <p:cNvSpPr/>
          <p:nvPr/>
        </p:nvSpPr>
        <p:spPr>
          <a:xfrm>
            <a:off x="225160" y="4896640"/>
            <a:ext cx="11487015" cy="872034"/>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7b</a:t>
            </a:r>
            <a:r>
              <a:rPr lang="pt-BR" b="1" baseline="-25000" dirty="0">
                <a:latin typeface="Arial" panose="020B0604020202020204" pitchFamily="34" charset="0"/>
                <a:ea typeface="Times New Roman" panose="02020603050405020304" pitchFamily="18" charset="0"/>
                <a:cs typeface="Arial" panose="020B0604020202020204" pitchFamily="34" charset="0"/>
              </a:rPr>
              <a:t>1</a:t>
            </a:r>
            <a:r>
              <a:rPr lang="pt-BR" b="1" dirty="0">
                <a:latin typeface="Arial" panose="020B0604020202020204" pitchFamily="34" charset="0"/>
                <a:ea typeface="Times New Roman" panose="02020603050405020304" pitchFamily="18" charset="0"/>
                <a:cs typeface="Arial" panose="020B0604020202020204" pitchFamily="34" charset="0"/>
              </a:rPr>
              <a:t>) (0,2 pontos) </a:t>
            </a:r>
            <a:r>
              <a:rPr lang="pt-BR" dirty="0">
                <a:latin typeface="Arial" panose="020B0604020202020204" pitchFamily="34" charset="0"/>
                <a:ea typeface="Times New Roman" panose="02020603050405020304" pitchFamily="18" charset="0"/>
                <a:cs typeface="Arial" panose="020B0604020202020204" pitchFamily="34" charset="0"/>
              </a:rPr>
              <a:t>Ele veria a Terra retrogradando no céu que ele observa? Faça um desenho explicando sua resposta.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52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60540F55-62FF-49A5-B1E6-137521AFD8E0}"/>
              </a:ext>
            </a:extLst>
          </p:cNvPr>
          <p:cNvSpPr/>
          <p:nvPr/>
        </p:nvSpPr>
        <p:spPr>
          <a:xfrm>
            <a:off x="262905" y="112177"/>
            <a:ext cx="1527982" cy="395814"/>
          </a:xfrm>
          <a:prstGeom prst="rect">
            <a:avLst/>
          </a:prstGeom>
        </p:spPr>
        <p:txBody>
          <a:bodyPr wrap="none">
            <a:spAutoFit/>
          </a:bodyPr>
          <a:lstStyle/>
          <a:p>
            <a:pPr algn="just">
              <a:lnSpc>
                <a:spcPct val="150000"/>
              </a:lnSpc>
            </a:pPr>
            <a:r>
              <a:rPr lang="pt-BR" sz="1500" b="1" dirty="0">
                <a:latin typeface="Arial" panose="020B0604020202020204" pitchFamily="34" charset="0"/>
                <a:ea typeface="Times New Roman" panose="02020603050405020304" pitchFamily="18" charset="0"/>
                <a:cs typeface="Arial" panose="020B0604020202020204" pitchFamily="34" charset="0"/>
              </a:rPr>
              <a:t>Resposta 7b</a:t>
            </a:r>
            <a:r>
              <a:rPr lang="pt-BR" sz="1500" b="1" baseline="-25000" dirty="0">
                <a:latin typeface="Arial" panose="020B0604020202020204" pitchFamily="34" charset="0"/>
                <a:ea typeface="Times New Roman" panose="02020603050405020304" pitchFamily="18" charset="0"/>
                <a:cs typeface="Arial" panose="020B0604020202020204" pitchFamily="34" charset="0"/>
              </a:rPr>
              <a:t>1</a:t>
            </a:r>
            <a:r>
              <a:rPr lang="pt-BR" sz="1500" b="1" dirty="0">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5CAD18C4-FEAB-40C4-836B-C623DAE9B420}"/>
              </a:ext>
            </a:extLst>
          </p:cNvPr>
          <p:cNvSpPr/>
          <p:nvPr/>
        </p:nvSpPr>
        <p:spPr>
          <a:xfrm>
            <a:off x="10399" y="507991"/>
            <a:ext cx="8165953" cy="2790764"/>
          </a:xfrm>
          <a:prstGeom prst="rect">
            <a:avLst/>
          </a:prstGeom>
        </p:spPr>
        <p:txBody>
          <a:bodyPr wrap="square">
            <a:spAutoFit/>
          </a:bodyPr>
          <a:lstStyle/>
          <a:p>
            <a:pPr algn="just">
              <a:lnSpc>
                <a:spcPct val="150000"/>
              </a:lnSpc>
            </a:pP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Julgamos que esta questão seja um pouco mais complicada do que a descrita na questão 1. Claro, isto é "estímulo" a que as pessoas se dediquem à questão observacional ou que demonstrem sua competência maior em questões mais abstratas. Este será o padrão seguido nas próximas olimpíadas. Bom, mas esta, como todas as questões, é uma questão divertida. Assim, mesmo os que tiverem optado pela questão observacional, irão ter curiosidade em saber mais</a:t>
            </a:r>
          </a:p>
          <a:p>
            <a:pPr algn="just">
              <a:lnSpc>
                <a:spcPct val="150000"/>
              </a:lnSpc>
            </a:pP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sobre o assunto.</a:t>
            </a:r>
            <a:endParaRPr lang="pt-BR" sz="1700" dirty="0">
              <a:solidFill>
                <a:srgbClr val="FF0000"/>
              </a:solidFill>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F7836F18-52A2-4640-B32C-4832BE3248C9}"/>
              </a:ext>
            </a:extLst>
          </p:cNvPr>
          <p:cNvPicPr>
            <a:picLocks noChangeAspect="1"/>
          </p:cNvPicPr>
          <p:nvPr/>
        </p:nvPicPr>
        <p:blipFill>
          <a:blip r:embed="rId3"/>
          <a:stretch>
            <a:fillRect/>
          </a:stretch>
        </p:blipFill>
        <p:spPr>
          <a:xfrm>
            <a:off x="7391697" y="2492896"/>
            <a:ext cx="4392488" cy="3528738"/>
          </a:xfrm>
          <a:prstGeom prst="rect">
            <a:avLst/>
          </a:prstGeom>
        </p:spPr>
      </p:pic>
      <p:sp>
        <p:nvSpPr>
          <p:cNvPr id="6" name="Retângulo 5">
            <a:extLst>
              <a:ext uri="{FF2B5EF4-FFF2-40B4-BE49-F238E27FC236}">
                <a16:creationId xmlns:a16="http://schemas.microsoft.com/office/drawing/2014/main" id="{DCD339A2-17E9-466E-BEC1-25BDDEE2BCFD}"/>
              </a:ext>
            </a:extLst>
          </p:cNvPr>
          <p:cNvSpPr/>
          <p:nvPr/>
        </p:nvSpPr>
        <p:spPr>
          <a:xfrm>
            <a:off x="0" y="3212976"/>
            <a:ext cx="7103666" cy="3231654"/>
          </a:xfrm>
          <a:prstGeom prst="rect">
            <a:avLst/>
          </a:prstGeom>
        </p:spPr>
        <p:txBody>
          <a:bodyPr wrap="square">
            <a:spAutoFit/>
          </a:bodyPr>
          <a:lstStyle/>
          <a:p>
            <a:pPr algn="just">
              <a:lnSpc>
                <a:spcPct val="150000"/>
              </a:lnSpc>
            </a:pP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A figura mostrada explica exatamente a questão. Na verdade, a "laçada" (na verdade o movimento retrógrado pode ser representado como um “s”)  poderia ter sido visualizada conceitualmente pensando em termos de movimento relativo. O peculiar da "laçada" que a Terra faz, quando vista de Marte, é que o centro do percurso em movimento retrógrado ocorre no instante de conjunção inferior da Terra (instante 3 na figura) , quando a Terra não é visível de Marte, pois encontra-se 	      muito próxima do Sol.</a:t>
            </a:r>
            <a:endParaRPr lang="pt-BR" sz="1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0024A92-3EF1-401D-B373-C89EB0BB5498}"/>
              </a:ext>
            </a:extLst>
          </p:cNvPr>
          <p:cNvSpPr/>
          <p:nvPr/>
        </p:nvSpPr>
        <p:spPr>
          <a:xfrm>
            <a:off x="190897" y="188640"/>
            <a:ext cx="7920880" cy="1703030"/>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No instante 1 da figura, a Terra é vista realizando o movimento direto, de oeste para leste, e permanece assim até próximo à posição 2 quando começa a inversão do movimento. Do instante 2 ao instante 4, a Terra realiza movimento retrógrado, de leste para oeste. </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1EBA624-5A59-4513-A690-8D34639165FB}"/>
              </a:ext>
            </a:extLst>
          </p:cNvPr>
          <p:cNvSpPr/>
          <p:nvPr/>
        </p:nvSpPr>
        <p:spPr>
          <a:xfrm>
            <a:off x="190896" y="4221088"/>
            <a:ext cx="7128793" cy="2169825"/>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O aluno não precisará ter desenhado uma figura similar à de cima, basta que tenha apresentado um argumento que leve em conta o movimento relativo de ambos os planetas para perceber que há inversão do sentido observado do movimento e, portanto, de 	ocorrência da “laçada”.</a:t>
            </a:r>
            <a:endParaRPr lang="pt-BR"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628D88C-0A7A-4B6F-B79C-CCBCAC11FB19}"/>
              </a:ext>
            </a:extLst>
          </p:cNvPr>
          <p:cNvSpPr/>
          <p:nvPr/>
        </p:nvSpPr>
        <p:spPr>
          <a:xfrm>
            <a:off x="190898" y="1988840"/>
            <a:ext cx="7200800" cy="2169825"/>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A partir do instante 4, a Terra retoma seu movimento direto, que perdurará até a chegada próxima de uma configuração de conjunção inferior novamente, quando então o explicado acima se repetirá.  Em todos os demais instantes do movimento, a Terra estará sendo observada em movimento direto, de oeste para leste. </a:t>
            </a:r>
            <a:endParaRPr lang="pt-BR" dirty="0">
              <a:solidFill>
                <a:srgbClr val="FF0000"/>
              </a:solidFill>
            </a:endParaRPr>
          </a:p>
        </p:txBody>
      </p:sp>
      <p:pic>
        <p:nvPicPr>
          <p:cNvPr id="6" name="Imagem 5">
            <a:extLst>
              <a:ext uri="{FF2B5EF4-FFF2-40B4-BE49-F238E27FC236}">
                <a16:creationId xmlns:a16="http://schemas.microsoft.com/office/drawing/2014/main" id="{D1D78A5E-7383-4DF1-B114-05D42F827E04}"/>
              </a:ext>
            </a:extLst>
          </p:cNvPr>
          <p:cNvPicPr>
            <a:picLocks noChangeAspect="1"/>
          </p:cNvPicPr>
          <p:nvPr/>
        </p:nvPicPr>
        <p:blipFill>
          <a:blip r:embed="rId3"/>
          <a:stretch>
            <a:fillRect/>
          </a:stretch>
        </p:blipFill>
        <p:spPr>
          <a:xfrm>
            <a:off x="7679729" y="2492896"/>
            <a:ext cx="4104456" cy="3528738"/>
          </a:xfrm>
          <a:prstGeom prst="rect">
            <a:avLst/>
          </a:prstGeom>
        </p:spPr>
      </p:pic>
    </p:spTree>
    <p:extLst>
      <p:ext uri="{BB962C8B-B14F-4D97-AF65-F5344CB8AC3E}">
        <p14:creationId xmlns:p14="http://schemas.microsoft.com/office/powerpoint/2010/main" val="247738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3F36ABC-C4E9-4689-A2B0-90E9E111443C}"/>
              </a:ext>
            </a:extLst>
          </p:cNvPr>
          <p:cNvSpPr/>
          <p:nvPr/>
        </p:nvSpPr>
        <p:spPr>
          <a:xfrm>
            <a:off x="190897" y="332656"/>
            <a:ext cx="7992888" cy="872034"/>
          </a:xfrm>
          <a:prstGeom prst="rect">
            <a:avLst/>
          </a:prstGeom>
        </p:spPr>
        <p:txBody>
          <a:bodyPr wrap="square">
            <a:spAutoFit/>
          </a:bodyPr>
          <a:lstStyle/>
          <a:p>
            <a:pPr algn="just" hangingPunct="0">
              <a:lnSpc>
                <a:spcPct val="150000"/>
              </a:lnSpc>
              <a:spcAft>
                <a:spcPts val="0"/>
              </a:spcAft>
              <a:tabLst>
                <a:tab pos="290195" algn="l"/>
                <a:tab pos="6929755" algn="l"/>
              </a:tabLst>
            </a:pPr>
            <a:r>
              <a:rPr lang="pt-BR" b="1" dirty="0">
                <a:latin typeface="Arial" panose="020B0604020202020204" pitchFamily="34" charset="0"/>
                <a:ea typeface="Times New Roman" panose="02020603050405020304" pitchFamily="18" charset="0"/>
                <a:cs typeface="Arial" panose="020B0604020202020204" pitchFamily="34" charset="0"/>
              </a:rPr>
              <a:t>7b</a:t>
            </a:r>
            <a:r>
              <a:rPr lang="pt-BR" b="1" baseline="-25000" dirty="0">
                <a:latin typeface="Arial" panose="020B0604020202020204" pitchFamily="34" charset="0"/>
                <a:ea typeface="Times New Roman" panose="02020603050405020304" pitchFamily="18" charset="0"/>
                <a:cs typeface="Arial" panose="020B0604020202020204" pitchFamily="34" charset="0"/>
              </a:rPr>
              <a:t>2</a:t>
            </a:r>
            <a:r>
              <a:rPr lang="pt-BR" b="1" dirty="0">
                <a:latin typeface="Arial" panose="020B0604020202020204" pitchFamily="34" charset="0"/>
                <a:ea typeface="Times New Roman" panose="02020603050405020304" pitchFamily="18" charset="0"/>
                <a:cs typeface="Arial" panose="020B0604020202020204" pitchFamily="34" charset="0"/>
              </a:rPr>
              <a:t>) (0,2 pontos) </a:t>
            </a:r>
            <a:r>
              <a:rPr lang="pt-BR" dirty="0">
                <a:latin typeface="Arial" panose="020B0604020202020204" pitchFamily="34" charset="0"/>
                <a:ea typeface="Times New Roman" panose="02020603050405020304" pitchFamily="18" charset="0"/>
                <a:cs typeface="Arial" panose="020B0604020202020204" pitchFamily="34" charset="0"/>
              </a:rPr>
              <a:t>Antes e depois da oposição há alguma diferença no período do dia marciano em que a Terra pode ser observada? Qual?</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2C100AD9-731E-4426-9C0F-704BA6DA0229}"/>
              </a:ext>
            </a:extLst>
          </p:cNvPr>
          <p:cNvSpPr/>
          <p:nvPr/>
        </p:nvSpPr>
        <p:spPr>
          <a:xfrm>
            <a:off x="190897" y="1628800"/>
            <a:ext cx="1795684"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7b</a:t>
            </a:r>
            <a:r>
              <a:rPr lang="pt-PT" b="1" baseline="-25000" dirty="0">
                <a:latin typeface="Arial" panose="020B0604020202020204" pitchFamily="34" charset="0"/>
                <a:ea typeface="Times New Roman" panose="02020603050405020304" pitchFamily="18" charset="0"/>
                <a:cs typeface="Arial" panose="020B0604020202020204" pitchFamily="34" charset="0"/>
              </a:rPr>
              <a:t>2</a:t>
            </a:r>
            <a:r>
              <a:rPr lang="pt-PT" b="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C3AD39E-FE8A-444D-B437-E9F9123F8674}"/>
              </a:ext>
            </a:extLst>
          </p:cNvPr>
          <p:cNvSpPr/>
          <p:nvPr/>
        </p:nvSpPr>
        <p:spPr>
          <a:xfrm>
            <a:off x="190897" y="2246575"/>
            <a:ext cx="11521280" cy="2118529"/>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Sim. A situação é análoga ao que ocorre quando observamos Vênus aqui da Terra. Dependendo da configuração orbital, isto é da posição relativa entre os dois planetas e o Sol, Vênus é visto ao anoitecer ou ao amanhecer. O caso da Terra vista de Marte é similar porque a Terra é um planeta interno a Marte, isto é sua órbita encontra-se mais próxima do Sol do que a dele, da mesma forma que Vênus é um planeta interno a Terra.</a:t>
            </a:r>
            <a:endParaRPr lang="pt-BR"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AEFA31FC-0061-4A25-B15A-AAAA73BEA7C7}"/>
              </a:ext>
            </a:extLst>
          </p:cNvPr>
          <p:cNvSpPr/>
          <p:nvPr/>
        </p:nvSpPr>
        <p:spPr>
          <a:xfrm>
            <a:off x="190897" y="4440397"/>
            <a:ext cx="11521280" cy="1287532"/>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Assim, a Terra pode ser vista tanto ao anoitecer marciano quanto ao seu alvorecer, dependendo da época do ano. É interessante notar ainda alguns detalhes. Primeiro, que o dia em Marte é também de cerca de 24h, o que faz com que as constelações marchem de forma quase que idêntica às vistas da Terra. </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7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AC33A93-CC6D-4F32-916D-928ED221D4BC}"/>
              </a:ext>
            </a:extLst>
          </p:cNvPr>
          <p:cNvSpPr/>
          <p:nvPr/>
        </p:nvSpPr>
        <p:spPr>
          <a:xfrm>
            <a:off x="190897" y="2852936"/>
            <a:ext cx="11521280" cy="1287532"/>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Passados alguns dias após o ponto 3 da figura, quando a Terra estiver distante o suficiente do Sol para poder ser vista de Marte, o planeta azul iluminará os céus do planeta vermelo ao amanhacer, tal como uma "Estrela D'alva". </a:t>
            </a:r>
            <a:endParaRPr lang="pt-BR" dirty="0">
              <a:solidFill>
                <a:srgbClr val="FF0000"/>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B004833-B182-4F6E-8144-3540F4680FF1}"/>
              </a:ext>
            </a:extLst>
          </p:cNvPr>
          <p:cNvSpPr/>
          <p:nvPr/>
        </p:nvSpPr>
        <p:spPr>
          <a:xfrm>
            <a:off x="154893" y="4397387"/>
            <a:ext cx="11593288" cy="872034"/>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Para efeito de resposta do aluno, ele deverá perceber que a Terra pode ser vista tanto ao amanhecer quanto ao anoitecer marciano, seja utilizando a analogia da observação de Vênus, seja esmiuçando sua figura do item b1).</a:t>
            </a:r>
            <a:endParaRPr lang="pt-BR"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6545168B-ABE6-4436-B248-7D953F993CC8}"/>
              </a:ext>
            </a:extLst>
          </p:cNvPr>
          <p:cNvSpPr/>
          <p:nvPr/>
        </p:nvSpPr>
        <p:spPr>
          <a:xfrm>
            <a:off x="190897" y="152553"/>
            <a:ext cx="7904216" cy="2540567"/>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Outra curiosidade, que pode ser extraída diretamente da figura, é que poucos dias antes da conjunção inferior da Terra (que como dissemos é o mesmo que a oposição de Marte em relação a Terra), no ponto 3 na figura, nosso planeta será visível ao anoitecer marciano, até que chegue muito próximo da configuração de alinhamento com o Sol quando deixará de ser visível.</a:t>
            </a:r>
            <a:endParaRPr lang="pt-BR" dirty="0"/>
          </a:p>
        </p:txBody>
      </p:sp>
    </p:spTree>
    <p:extLst>
      <p:ext uri="{BB962C8B-B14F-4D97-AF65-F5344CB8AC3E}">
        <p14:creationId xmlns:p14="http://schemas.microsoft.com/office/powerpoint/2010/main" val="12582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1E29728-A7AA-4CDB-8602-881EF0EA4439}"/>
              </a:ext>
            </a:extLst>
          </p:cNvPr>
          <p:cNvSpPr/>
          <p:nvPr/>
        </p:nvSpPr>
        <p:spPr>
          <a:xfrm>
            <a:off x="190897" y="260648"/>
            <a:ext cx="7992888" cy="785343"/>
          </a:xfrm>
          <a:prstGeom prst="rect">
            <a:avLst/>
          </a:prstGeom>
        </p:spPr>
        <p:txBody>
          <a:bodyPr wrap="square">
            <a:spAutoFit/>
          </a:bodyPr>
          <a:lstStyle/>
          <a:p>
            <a:pPr algn="just">
              <a:lnSpc>
                <a:spcPct val="150000"/>
              </a:lnSpc>
            </a:pPr>
            <a:r>
              <a:rPr lang="pt-BR" sz="1600" b="1" dirty="0">
                <a:latin typeface="Arial" panose="020B0604020202020204" pitchFamily="34" charset="0"/>
                <a:ea typeface="Times New Roman" panose="02020603050405020304" pitchFamily="18" charset="0"/>
                <a:cs typeface="Arial" panose="020B0604020202020204" pitchFamily="34" charset="0"/>
              </a:rPr>
              <a:t>7b</a:t>
            </a:r>
            <a:r>
              <a:rPr lang="pt-BR" sz="1600" b="1" baseline="-25000" dirty="0">
                <a:latin typeface="Arial" panose="020B0604020202020204" pitchFamily="34" charset="0"/>
                <a:ea typeface="Times New Roman" panose="02020603050405020304" pitchFamily="18" charset="0"/>
                <a:cs typeface="Arial" panose="020B0604020202020204" pitchFamily="34" charset="0"/>
              </a:rPr>
              <a:t>3</a:t>
            </a:r>
            <a:r>
              <a:rPr lang="pt-BR" sz="1600" b="1" dirty="0">
                <a:latin typeface="Arial" panose="020B0604020202020204" pitchFamily="34" charset="0"/>
                <a:ea typeface="Times New Roman" panose="02020603050405020304" pitchFamily="18" charset="0"/>
                <a:cs typeface="Arial" panose="020B0604020202020204" pitchFamily="34" charset="0"/>
              </a:rPr>
              <a:t>) (0,2 pontos) </a:t>
            </a:r>
            <a:r>
              <a:rPr lang="pt-BR" sz="1600" dirty="0">
                <a:latin typeface="Arial" panose="020B0604020202020204" pitchFamily="34" charset="0"/>
                <a:ea typeface="Times New Roman" panose="02020603050405020304" pitchFamily="18" charset="0"/>
                <a:cs typeface="Arial" panose="020B0604020202020204" pitchFamily="34" charset="0"/>
              </a:rPr>
              <a:t>Que fenômeno o astronauta pode observar, se tiver sorte, durante a </a:t>
            </a:r>
            <a:r>
              <a:rPr lang="pt-BR" sz="1600" b="1" dirty="0">
                <a:latin typeface="Arial" panose="020B0604020202020204" pitchFamily="34" charset="0"/>
                <a:ea typeface="Times New Roman" panose="02020603050405020304" pitchFamily="18" charset="0"/>
                <a:cs typeface="Arial" panose="020B0604020202020204" pitchFamily="34" charset="0"/>
              </a:rPr>
              <a:t>conjunção inferior da Terra</a:t>
            </a:r>
            <a:r>
              <a:rPr lang="pt-BR" sz="1600" dirty="0">
                <a:latin typeface="Arial" panose="020B0604020202020204" pitchFamily="34" charset="0"/>
                <a:ea typeface="Times New Roman" panose="02020603050405020304" pitchFamily="18"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72586D9A-CD6D-4334-91CD-4B1011F3247B}"/>
              </a:ext>
            </a:extLst>
          </p:cNvPr>
          <p:cNvSpPr/>
          <p:nvPr/>
        </p:nvSpPr>
        <p:spPr>
          <a:xfrm>
            <a:off x="190897" y="1443554"/>
            <a:ext cx="1673856"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 7b</a:t>
            </a:r>
            <a:r>
              <a:rPr lang="pt-BR" sz="1600" b="1" baseline="-25000" dirty="0">
                <a:latin typeface="Arial" panose="020B0604020202020204" pitchFamily="34" charset="0"/>
                <a:ea typeface="Times New Roman" panose="02020603050405020304" pitchFamily="18" charset="0"/>
                <a:cs typeface="Arial" panose="020B0604020202020204" pitchFamily="34" charset="0"/>
              </a:rPr>
              <a:t>3</a:t>
            </a:r>
            <a:r>
              <a:rPr lang="pt-BR" sz="1600" b="1" dirty="0">
                <a:latin typeface="Arial" panose="020B0604020202020204" pitchFamily="34" charset="0"/>
                <a:ea typeface="Times New Roman" panose="02020603050405020304" pitchFamily="18"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BB666655-0C66-4A4A-89EC-7EC1EF6CA2E1}"/>
              </a:ext>
            </a:extLst>
          </p:cNvPr>
          <p:cNvSpPr/>
          <p:nvPr/>
        </p:nvSpPr>
        <p:spPr>
          <a:xfrm>
            <a:off x="190897" y="1782108"/>
            <a:ext cx="7992888" cy="416011"/>
          </a:xfrm>
          <a:prstGeom prst="rect">
            <a:avLst/>
          </a:prstGeom>
        </p:spPr>
        <p:txBody>
          <a:bodyPr wrap="square">
            <a:spAutoFit/>
          </a:bodyPr>
          <a:lstStyle/>
          <a:p>
            <a:pPr algn="just">
              <a:lnSpc>
                <a:spcPct val="150000"/>
              </a:lnSpc>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fenômeno que poderia ser observado seria o trânsito da Terra no disco Solar.</a:t>
            </a:r>
            <a:endParaRPr lang="pt-BR" sz="1600"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F35D7F25-B569-423F-A82D-63D017957DB9}"/>
              </a:ext>
            </a:extLst>
          </p:cNvPr>
          <p:cNvSpPr/>
          <p:nvPr/>
        </p:nvSpPr>
        <p:spPr>
          <a:xfrm>
            <a:off x="192802" y="2198119"/>
            <a:ext cx="11665296" cy="785343"/>
          </a:xfrm>
          <a:prstGeom prst="rect">
            <a:avLst/>
          </a:prstGeom>
        </p:spPr>
        <p:txBody>
          <a:bodyPr wrap="square">
            <a:spAutoFit/>
          </a:bodyPr>
          <a:lstStyle/>
          <a:p>
            <a:pPr algn="just">
              <a:lnSpc>
                <a:spcPct val="150000"/>
              </a:lnSpc>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importante é mencionar que a Terra pode passar dentro do disco solar, quando observada de Marte, mesmo que o aluno não conheça o termo astronômico “trânsito”.</a:t>
            </a:r>
            <a:endParaRPr lang="pt-BR" sz="1600" dirty="0">
              <a:solidFill>
                <a:srgbClr val="FF0000"/>
              </a:solidFill>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58021E20-F8C2-4EA7-9430-B75127F27F6E}"/>
              </a:ext>
            </a:extLst>
          </p:cNvPr>
          <p:cNvSpPr/>
          <p:nvPr/>
        </p:nvSpPr>
        <p:spPr>
          <a:xfrm>
            <a:off x="190897" y="3140968"/>
            <a:ext cx="11089232" cy="416011"/>
          </a:xfrm>
          <a:prstGeom prst="rect">
            <a:avLst/>
          </a:prstGeom>
        </p:spPr>
        <p:txBody>
          <a:bodyPr wrap="square">
            <a:spAutoFit/>
          </a:bodyPr>
          <a:lstStyle/>
          <a:p>
            <a:pPr algn="just" hangingPunct="0">
              <a:lnSpc>
                <a:spcPct val="150000"/>
              </a:lnSpc>
              <a:spcAft>
                <a:spcPts val="0"/>
              </a:spcAft>
              <a:tabLst>
                <a:tab pos="290195" algn="l"/>
                <a:tab pos="6929755" algn="l"/>
              </a:tabLst>
            </a:pPr>
            <a:r>
              <a:rPr lang="pt-BR" sz="1600" b="1" dirty="0">
                <a:latin typeface="Arial" panose="020B0604020202020204" pitchFamily="34" charset="0"/>
                <a:ea typeface="Times New Roman" panose="02020603050405020304" pitchFamily="18" charset="0"/>
                <a:cs typeface="Arial" panose="020B0604020202020204" pitchFamily="34" charset="0"/>
              </a:rPr>
              <a:t>7b</a:t>
            </a:r>
            <a:r>
              <a:rPr lang="pt-BR" sz="1600" b="1" baseline="-25000" dirty="0">
                <a:latin typeface="Arial" panose="020B0604020202020204" pitchFamily="34" charset="0"/>
                <a:ea typeface="Times New Roman" panose="02020603050405020304" pitchFamily="18" charset="0"/>
                <a:cs typeface="Arial" panose="020B0604020202020204" pitchFamily="34" charset="0"/>
              </a:rPr>
              <a:t>4</a:t>
            </a:r>
            <a:r>
              <a:rPr lang="pt-BR" sz="1600" b="1" dirty="0">
                <a:latin typeface="Arial" panose="020B0604020202020204" pitchFamily="34" charset="0"/>
                <a:ea typeface="Times New Roman" panose="02020603050405020304" pitchFamily="18" charset="0"/>
                <a:cs typeface="Arial" panose="020B0604020202020204" pitchFamily="34" charset="0"/>
              </a:rPr>
              <a:t>) (0,2 pontos) </a:t>
            </a:r>
            <a:r>
              <a:rPr lang="pt-BR" sz="1600" dirty="0">
                <a:latin typeface="Arial" panose="020B0604020202020204" pitchFamily="34" charset="0"/>
                <a:ea typeface="Times New Roman" panose="02020603050405020304" pitchFamily="18" charset="0"/>
                <a:cs typeface="Arial" panose="020B0604020202020204" pitchFamily="34" charset="0"/>
              </a:rPr>
              <a:t>Por que este fenômeno descrito acima pode ou não ocorrer?</a:t>
            </a:r>
            <a:endParaRPr lang="pt-BR"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tângulo 9">
            <a:extLst>
              <a:ext uri="{FF2B5EF4-FFF2-40B4-BE49-F238E27FC236}">
                <a16:creationId xmlns:a16="http://schemas.microsoft.com/office/drawing/2014/main" id="{15F9E2EA-F4F7-4A1B-9723-25C6D99873A2}"/>
              </a:ext>
            </a:extLst>
          </p:cNvPr>
          <p:cNvSpPr/>
          <p:nvPr/>
        </p:nvSpPr>
        <p:spPr>
          <a:xfrm>
            <a:off x="190897" y="3766258"/>
            <a:ext cx="1616148"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 7b</a:t>
            </a:r>
            <a:r>
              <a:rPr lang="pt-BR" sz="1600" b="1" baseline="-25000" dirty="0">
                <a:latin typeface="Arial" panose="020B0604020202020204" pitchFamily="34" charset="0"/>
                <a:ea typeface="Times New Roman" panose="02020603050405020304" pitchFamily="18" charset="0"/>
                <a:cs typeface="Arial" panose="020B0604020202020204" pitchFamily="34" charset="0"/>
              </a:rPr>
              <a:t>4</a:t>
            </a:r>
            <a:r>
              <a:rPr lang="pt-BR" sz="1600" b="1" dirty="0">
                <a:latin typeface="Arial" panose="020B0604020202020204" pitchFamily="34" charset="0"/>
                <a:ea typeface="Times New Roman" panose="02020603050405020304" pitchFamily="18"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DC814A0E-0534-47E3-ACD4-35B3C2B4FC9E}"/>
              </a:ext>
            </a:extLst>
          </p:cNvPr>
          <p:cNvSpPr/>
          <p:nvPr/>
        </p:nvSpPr>
        <p:spPr>
          <a:xfrm>
            <a:off x="190896" y="4104812"/>
            <a:ext cx="11665295" cy="1524007"/>
          </a:xfrm>
          <a:prstGeom prst="rect">
            <a:avLst/>
          </a:prstGeom>
        </p:spPr>
        <p:txBody>
          <a:bodyPr wrap="square">
            <a:spAutoFit/>
          </a:bodyPr>
          <a:lstStyle/>
          <a:p>
            <a:pPr algn="just">
              <a:lnSpc>
                <a:spcPct val="150000"/>
              </a:lnSpc>
            </a:pP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A resposta é que tal depende sempre de uma alinhamento "fino" entre as órbitas de Marte, Terra e Sol, afinal os planos das órbitas não são os mesmos. Na verdade, em última instância, depende também de onde o astronauta se encontra na superfície do planeta, pois, por exemplo, o evento poderá ocorrer quando o astronauta estiver em uma longitude tal que seja noite.</a:t>
            </a:r>
            <a:endParaRPr lang="pt-B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2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F5B2DC9-CB09-4B83-AFF4-21E105940B9E}"/>
              </a:ext>
            </a:extLst>
          </p:cNvPr>
          <p:cNvSpPr/>
          <p:nvPr/>
        </p:nvSpPr>
        <p:spPr>
          <a:xfrm>
            <a:off x="118889" y="55176"/>
            <a:ext cx="1390124" cy="456535"/>
          </a:xfrm>
          <a:prstGeom prst="rect">
            <a:avLst/>
          </a:prstGeom>
        </p:spPr>
        <p:txBody>
          <a:bodyPr wrap="none">
            <a:spAutoFit/>
          </a:bodyPr>
          <a:lstStyle/>
          <a:p>
            <a:pPr algn="just">
              <a:lnSpc>
                <a:spcPct val="150000"/>
              </a:lnSpc>
            </a:pPr>
            <a:r>
              <a:rPr lang="pt-BR" b="1" dirty="0">
                <a:latin typeface="Arial" panose="020B0604020202020204" pitchFamily="34" charset="0"/>
                <a:cs typeface="Arial" panose="020B0604020202020204" pitchFamily="34" charset="0"/>
              </a:rPr>
              <a:t>Perguntas:</a:t>
            </a:r>
          </a:p>
        </p:txBody>
      </p:sp>
      <p:sp>
        <p:nvSpPr>
          <p:cNvPr id="4" name="Retângulo 3">
            <a:extLst>
              <a:ext uri="{FF2B5EF4-FFF2-40B4-BE49-F238E27FC236}">
                <a16:creationId xmlns:a16="http://schemas.microsoft.com/office/drawing/2014/main" id="{007DD4BC-357F-4005-B8B1-7040C1870E7F}"/>
              </a:ext>
            </a:extLst>
          </p:cNvPr>
          <p:cNvSpPr/>
          <p:nvPr/>
        </p:nvSpPr>
        <p:spPr>
          <a:xfrm>
            <a:off x="118889" y="532401"/>
            <a:ext cx="8064895" cy="1287532"/>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1a) (0,2 ponto)</a:t>
            </a:r>
            <a:r>
              <a:rPr lang="pt-BR" dirty="0">
                <a:latin typeface="Arial" panose="020B0604020202020204" pitchFamily="34" charset="0"/>
                <a:cs typeface="Arial" panose="020B0604020202020204" pitchFamily="34" charset="0"/>
              </a:rPr>
              <a:t> Desenhe no espaço abaixo a posição dos planetas Terra e Marte, em suas respectivas órbitas em torno do Sol, numa situação qualquer de oposição.</a:t>
            </a:r>
          </a:p>
        </p:txBody>
      </p:sp>
      <p:sp>
        <p:nvSpPr>
          <p:cNvPr id="5" name="Retângulo 4">
            <a:extLst>
              <a:ext uri="{FF2B5EF4-FFF2-40B4-BE49-F238E27FC236}">
                <a16:creationId xmlns:a16="http://schemas.microsoft.com/office/drawing/2014/main" id="{8B94B028-C7F7-4CFB-B563-3ABC261F19C0}"/>
              </a:ext>
            </a:extLst>
          </p:cNvPr>
          <p:cNvSpPr/>
          <p:nvPr/>
        </p:nvSpPr>
        <p:spPr>
          <a:xfrm>
            <a:off x="118889" y="1840623"/>
            <a:ext cx="1762021" cy="456535"/>
          </a:xfrm>
          <a:prstGeom prst="rect">
            <a:avLst/>
          </a:prstGeom>
        </p:spPr>
        <p:txBody>
          <a:bodyPr wrap="none">
            <a:spAutoFit/>
          </a:bodyPr>
          <a:lstStyle/>
          <a:p>
            <a:pPr algn="just">
              <a:lnSpc>
                <a:spcPct val="150000"/>
              </a:lnSpc>
            </a:pPr>
            <a:r>
              <a:rPr lang="pt-BR" b="1" dirty="0">
                <a:latin typeface="Arial" panose="020B0604020202020204" pitchFamily="34" charset="0"/>
                <a:cs typeface="Arial" panose="020B0604020202020204" pitchFamily="34" charset="0"/>
              </a:rPr>
              <a:t>Resposta 1a): </a:t>
            </a:r>
          </a:p>
        </p:txBody>
      </p:sp>
      <p:pic>
        <p:nvPicPr>
          <p:cNvPr id="7" name="Imagem 6">
            <a:extLst>
              <a:ext uri="{FF2B5EF4-FFF2-40B4-BE49-F238E27FC236}">
                <a16:creationId xmlns:a16="http://schemas.microsoft.com/office/drawing/2014/main" id="{982DBC06-9A72-4BC4-903F-05EBDD569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772" y="2996952"/>
            <a:ext cx="3255362" cy="2520280"/>
          </a:xfrm>
          <a:prstGeom prst="rect">
            <a:avLst/>
          </a:prstGeom>
        </p:spPr>
      </p:pic>
      <p:sp>
        <p:nvSpPr>
          <p:cNvPr id="8" name="Retângulo 7">
            <a:extLst>
              <a:ext uri="{FF2B5EF4-FFF2-40B4-BE49-F238E27FC236}">
                <a16:creationId xmlns:a16="http://schemas.microsoft.com/office/drawing/2014/main" id="{72DA091E-8180-44CD-8ACA-67B0BE111A8D}"/>
              </a:ext>
            </a:extLst>
          </p:cNvPr>
          <p:cNvSpPr/>
          <p:nvPr/>
        </p:nvSpPr>
        <p:spPr>
          <a:xfrm>
            <a:off x="145689" y="2425306"/>
            <a:ext cx="8326128" cy="3739998"/>
          </a:xfrm>
          <a:prstGeom prst="rect">
            <a:avLst/>
          </a:prstGeom>
        </p:spPr>
        <p:txBody>
          <a:bodyPr wrap="square">
            <a:spAutoFit/>
          </a:bodyPr>
          <a:lstStyle/>
          <a:p>
            <a:pPr algn="just" hangingPunct="0">
              <a:lnSpc>
                <a:spcPct val="150000"/>
              </a:lnSpc>
              <a:spcAft>
                <a:spcPts val="0"/>
              </a:spcAft>
              <a:tabLst>
                <a:tab pos="5805170" algn="l"/>
              </a:tabLst>
            </a:pPr>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Ao lado apresentamos a resposta padrão. A oposição se caracteriza por podermos traçar uma linha reta ligando os centros do Sol, da Terra e de Marte de forma que a Terra esteja entre os dois. Não importa que a reta que possa ligar os três seja horizontal, vertical ou em qualquer ângulo de inclinação, desde que a ordem seja respeitada. Note que a distância Terra-Sol é aproximadamente o dobro da distância Terra-Marte. Esta informação foi dada no enunciado. Aproximamos as órbitas por círculos, afinal são quase circulares mesmo. Note que Sol, Terra e Marte estão representados por pontos de mesmo tamanho, pois não estamos preocupados com escalas de tamanhos dos mesmos.</a:t>
            </a:r>
            <a:endPar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hangingPunct="0">
              <a:lnSpc>
                <a:spcPct val="150000"/>
              </a:lnSpc>
              <a:spcAft>
                <a:spcPts val="0"/>
              </a:spcAft>
              <a:tabLst>
                <a:tab pos="5805170" algn="l"/>
              </a:tabLst>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pt-BR"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17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555F77F-B29E-4045-A59F-FA69E9852780}"/>
              </a:ext>
            </a:extLst>
          </p:cNvPr>
          <p:cNvSpPr/>
          <p:nvPr/>
        </p:nvSpPr>
        <p:spPr>
          <a:xfrm>
            <a:off x="406921" y="548680"/>
            <a:ext cx="7560840" cy="1287532"/>
          </a:xfrm>
          <a:prstGeom prst="rect">
            <a:avLst/>
          </a:prstGeom>
        </p:spPr>
        <p:txBody>
          <a:bodyPr wrap="square">
            <a:spAutoFit/>
          </a:bodyPr>
          <a:lstStyle/>
          <a:p>
            <a:pPr algn="just" hangingPunct="0">
              <a:lnSpc>
                <a:spcPct val="150000"/>
              </a:lnSpc>
              <a:spcAft>
                <a:spcPts val="0"/>
              </a:spcAft>
              <a:tabLst>
                <a:tab pos="290195" algn="l"/>
                <a:tab pos="6929755" algn="l"/>
              </a:tabLst>
            </a:pPr>
            <a:r>
              <a:rPr lang="pt-BR" b="1" dirty="0">
                <a:latin typeface="Arial" panose="020B0604020202020204" pitchFamily="34" charset="0"/>
                <a:ea typeface="Times New Roman" panose="02020603050405020304" pitchFamily="18" charset="0"/>
                <a:cs typeface="Arial" panose="020B0604020202020204" pitchFamily="34" charset="0"/>
              </a:rPr>
              <a:t>7b</a:t>
            </a:r>
            <a:r>
              <a:rPr lang="pt-BR" b="1" baseline="-25000" dirty="0">
                <a:latin typeface="Arial" panose="020B0604020202020204" pitchFamily="34" charset="0"/>
                <a:ea typeface="Times New Roman" panose="02020603050405020304" pitchFamily="18" charset="0"/>
                <a:cs typeface="Arial" panose="020B0604020202020204" pitchFamily="34" charset="0"/>
              </a:rPr>
              <a:t>5</a:t>
            </a:r>
            <a:r>
              <a:rPr lang="pt-BR" b="1" dirty="0">
                <a:latin typeface="Arial" panose="020B0604020202020204" pitchFamily="34" charset="0"/>
                <a:ea typeface="Times New Roman" panose="02020603050405020304" pitchFamily="18" charset="0"/>
                <a:cs typeface="Arial" panose="020B0604020202020204" pitchFamily="34" charset="0"/>
              </a:rPr>
              <a:t>) (0,2 pontos) </a:t>
            </a:r>
            <a:r>
              <a:rPr lang="pt-BR" dirty="0">
                <a:latin typeface="Arial" panose="020B0604020202020204" pitchFamily="34" charset="0"/>
                <a:ea typeface="Times New Roman" panose="02020603050405020304" pitchFamily="18" charset="0"/>
                <a:cs typeface="Arial" panose="020B0604020202020204" pitchFamily="34" charset="0"/>
              </a:rPr>
              <a:t>A próxima oposição de Marte vista da Terra demoraria um tempo t. Em quanto tempo ocorreria a próxima conjunção inferior da Terra vista de Marte?</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EBFEAC59-98BB-4742-8728-F074FBA490A2}"/>
              </a:ext>
            </a:extLst>
          </p:cNvPr>
          <p:cNvSpPr/>
          <p:nvPr/>
        </p:nvSpPr>
        <p:spPr>
          <a:xfrm>
            <a:off x="406921" y="2420888"/>
            <a:ext cx="1795684"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7b</a:t>
            </a:r>
            <a:r>
              <a:rPr lang="pt-BR" b="1" baseline="-25000" dirty="0">
                <a:latin typeface="Arial" panose="020B0604020202020204" pitchFamily="34" charset="0"/>
                <a:ea typeface="Times New Roman" panose="02020603050405020304" pitchFamily="18" charset="0"/>
                <a:cs typeface="Arial" panose="020B0604020202020204" pitchFamily="34" charset="0"/>
              </a:rPr>
              <a:t>5</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24DFE52-7D93-4AAC-9989-849130262784}"/>
              </a:ext>
            </a:extLst>
          </p:cNvPr>
          <p:cNvSpPr/>
          <p:nvPr/>
        </p:nvSpPr>
        <p:spPr>
          <a:xfrm>
            <a:off x="406921" y="3318759"/>
            <a:ext cx="11233248" cy="872034"/>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A resposta é, evidentemente, o mesmo tempo t. Como foi dito, a configuração que se chama oposição de Marte (em relação à Terra) é equivalente à conjunção inferior da Terra vista de Marte.</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7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37AEE8E-68D2-429B-8ADF-6345F1D4FC27}"/>
              </a:ext>
            </a:extLst>
          </p:cNvPr>
          <p:cNvSpPr/>
          <p:nvPr/>
        </p:nvSpPr>
        <p:spPr>
          <a:xfrm>
            <a:off x="190897" y="116632"/>
            <a:ext cx="7920880" cy="2790764"/>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A Astronáutica é a ciência que trata da construção e operação de veículos espaciais</a:t>
            </a:r>
            <a:r>
              <a:rPr lang="pt-PT" sz="17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pt-PT"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como os</a:t>
            </a:r>
            <a:r>
              <a:rPr lang="pt-PT" sz="1700" dirty="0">
                <a:latin typeface="Arial" panose="020B0604020202020204" pitchFamily="34" charset="0"/>
                <a:ea typeface="Times New Roman" panose="02020603050405020304" pitchFamily="18" charset="0"/>
                <a:cs typeface="Arial" panose="020B0604020202020204" pitchFamily="34" charset="0"/>
              </a:rPr>
              <a:t> satélites e os foguetes.  Os satélites são lançados ao espaço por meio de foguetes.  No Brasil as atividades do setor espacial são coordenadas pela Agência Espacial Brasileira (AEB), que tem a atribuição de formular e implementar o Programa Nacional de Atividades Espaciais (PNAE).  O PNAE prevê a auto-suficiência do Brasil na construção e lançamento de foguetes e de satélites. </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335D6598-19EC-4DA9-8A96-2AEF65782ADB}"/>
              </a:ext>
            </a:extLst>
          </p:cNvPr>
          <p:cNvSpPr/>
          <p:nvPr/>
        </p:nvSpPr>
        <p:spPr>
          <a:xfrm>
            <a:off x="190897" y="2924944"/>
            <a:ext cx="11593288" cy="1613519"/>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Além das atividades técnico-científicas, a AEB promove atividades educacionais nas escolas por meio do Programa AEB Escola, cujo objetivo é divulgar o programa espacial brasileiro, a sua importância e os benefícios que ele trás para o país, bem como despertar a criatividade e o interesse pela ciência entre os alunos dos ensinos fundamental e médio. </a:t>
            </a:r>
            <a:endParaRPr lang="pt-BR" sz="17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D2AA369-2347-4055-8EB3-45DFD0DF0FAD}"/>
              </a:ext>
            </a:extLst>
          </p:cNvPr>
          <p:cNvSpPr/>
          <p:nvPr/>
        </p:nvSpPr>
        <p:spPr>
          <a:xfrm>
            <a:off x="190897" y="4577715"/>
            <a:ext cx="11593288" cy="1221104"/>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O Instituto Tecnológico de Aeronáutica (ITA) é uma instituição de ensino e pesquisa que goza de enorme prestígio nacional.  Fundada em 1950, resultou do sonho de um dos mais brilhantes brasileiros de todos os tempos: Alberto Santos-Dumont (1873-1932), o Pai da Aviação.</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75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FE409E2-CFE4-423B-9713-89FEACCE3409}"/>
              </a:ext>
            </a:extLst>
          </p:cNvPr>
          <p:cNvSpPr/>
          <p:nvPr/>
        </p:nvSpPr>
        <p:spPr>
          <a:xfrm>
            <a:off x="190897" y="63069"/>
            <a:ext cx="7992888" cy="2398349"/>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Em 1956 o ITA homenageou Santos Dumont conferindo-lhe o título de </a:t>
            </a:r>
            <a:r>
              <a:rPr lang="pt-PT" sz="1700" i="1" dirty="0">
                <a:latin typeface="Arial" panose="020B0604020202020204" pitchFamily="34" charset="0"/>
                <a:ea typeface="Times New Roman" panose="02020603050405020304" pitchFamily="18" charset="0"/>
                <a:cs typeface="Arial" panose="020B0604020202020204" pitchFamily="34" charset="0"/>
              </a:rPr>
              <a:t>Doutor em Engenharia Aeronáutica</a:t>
            </a:r>
            <a:r>
              <a:rPr lang="pt-PT" sz="1700" dirty="0">
                <a:latin typeface="Arial" panose="020B0604020202020204" pitchFamily="34" charset="0"/>
                <a:ea typeface="Times New Roman" panose="02020603050405020304" pitchFamily="18" charset="0"/>
                <a:cs typeface="Arial" panose="020B0604020202020204" pitchFamily="34" charset="0"/>
              </a:rPr>
              <a:t>.  Dentre as atividades programadas para celebrar os 100 anos do vôo do 14-Bis encontra-se a viagem do tenente-coronel Marcos Pontes à Estação Espacial Internacional (ISS).  Nessa missão, o astronauta conduziu experimentos desenvolvidos por alunos e professores do ensino fundamental da cidade de São José dos Campos.</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9CAFC56B-3A68-42CA-852D-5671A349D19E}"/>
              </a:ext>
            </a:extLst>
          </p:cNvPr>
          <p:cNvSpPr/>
          <p:nvPr/>
        </p:nvSpPr>
        <p:spPr>
          <a:xfrm>
            <a:off x="190897" y="2575194"/>
            <a:ext cx="11521281" cy="2005934"/>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O ITA é um dos institutos que integram o Comando-Geral de Tecnologia Aeroespacial (CTA).  Além do ITA, compõem o CTA o Instituto de Estudos Avançados (IEAv), o Instituto de Fomento e Coordenação Industrial (IFI) e o Instituto de Aeronáutica e Espaço (IAE), todos localizados na cidade de São José dos Campos, SP.  Também localizada em São José dos Campos está a Empresa Brasileira de Aeronáutica (Embraer).  Aviões produzidos no Brasil pela Embraer voam por todo o planeta, constituindo motivo de orgulho para todos os brasileiros.</a:t>
            </a:r>
            <a:endParaRPr lang="pt-BR" sz="17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EAD7B84-1931-4083-8DD8-3A15BD10DF68}"/>
              </a:ext>
            </a:extLst>
          </p:cNvPr>
          <p:cNvSpPr/>
          <p:nvPr/>
        </p:nvSpPr>
        <p:spPr>
          <a:xfrm>
            <a:off x="190897" y="4728176"/>
            <a:ext cx="11521281" cy="1221104"/>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Em São José dos Campos localiza-se, ainda, a sede do Instituto Nacional de Pesquisas Espaciais (INPE), órgão do governo federal responsável por desenvolver, controlar e utilizar os nossos satélites.  Foi o INPE que construiu o primeiro satélite brasileiro, o Satélite de Coleta de Dados 1 (SCD 1), lançado em 1993 e ainda em operação.</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202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09D18D0-545D-4EA9-98B4-9CB8DD16FBF8}"/>
              </a:ext>
            </a:extLst>
          </p:cNvPr>
          <p:cNvSpPr/>
          <p:nvPr/>
        </p:nvSpPr>
        <p:spPr>
          <a:xfrm>
            <a:off x="262905" y="198512"/>
            <a:ext cx="7992888" cy="1613519"/>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Ele serve para coletar dados meteorológicos.  No INPE também fica uma organização chamada CPTEC, encarregada de elaborar previsões de tempo e clima que são muito úteis para a nossa sociedade. Você pode conferir o nome do INPE nos noticiários de TV que informam a previsão do tempo! </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C733FAE-419E-43A6-8686-FE2838877F7D}"/>
              </a:ext>
            </a:extLst>
          </p:cNvPr>
          <p:cNvSpPr/>
          <p:nvPr/>
        </p:nvSpPr>
        <p:spPr>
          <a:xfrm>
            <a:off x="238185" y="2401083"/>
            <a:ext cx="11361822" cy="1221104"/>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Também foi o INPE que, em colaboração com a China, desenvolveu os satélites da série CBERS (Satélite Sino-Brasileiro de Recursos Terrestres), encarregados de coletar imagens do nosso território que são de grande utilidade para todo o país, pois permitem, por exemplo, prever a produção agrícola e planejar o crescimento das cidades.</a:t>
            </a:r>
            <a:endParaRPr lang="pt-BR" sz="17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C1BE5EE6-5519-49FD-ACC3-2BB3257AAD72}"/>
              </a:ext>
            </a:extLst>
          </p:cNvPr>
          <p:cNvSpPr/>
          <p:nvPr/>
        </p:nvSpPr>
        <p:spPr>
          <a:xfrm>
            <a:off x="262905" y="4293096"/>
            <a:ext cx="11337102" cy="828688"/>
          </a:xfrm>
          <a:prstGeom prst="rect">
            <a:avLst/>
          </a:prstGeom>
        </p:spPr>
        <p:txBody>
          <a:bodyPr wrap="square">
            <a:spAutoFit/>
          </a:bodyPr>
          <a:lstStyle/>
          <a:p>
            <a:pPr algn="just" hangingPunct="0">
              <a:lnSpc>
                <a:spcPct val="150000"/>
              </a:lnSpc>
              <a:spcAft>
                <a:spcPts val="0"/>
              </a:spcAft>
            </a:pPr>
            <a:r>
              <a:rPr lang="pt-BR" sz="1700" dirty="0">
                <a:latin typeface="Arial" panose="020B0604020202020204" pitchFamily="34" charset="0"/>
                <a:ea typeface="Times New Roman" panose="02020603050405020304" pitchFamily="18" charset="0"/>
                <a:cs typeface="Arial" panose="020B0604020202020204" pitchFamily="34" charset="0"/>
              </a:rPr>
              <a:t>Mas o INPE não é só isso, ele também faz pesquisas em Ciências Espaciais e várias outras áreas de grande interesse para a nação, além de ajudar a formar os nossos jovens por meio de cursos de Pós-Graduação.</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7361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DC49420-CC13-47E5-8137-84E9C50B13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7662" y="2805674"/>
            <a:ext cx="2769543" cy="160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D088894D-8636-40DD-814A-250F9CB4660F}"/>
              </a:ext>
            </a:extLst>
          </p:cNvPr>
          <p:cNvSpPr/>
          <p:nvPr/>
        </p:nvSpPr>
        <p:spPr>
          <a:xfrm>
            <a:off x="190897" y="154066"/>
            <a:ext cx="7992888" cy="1434560"/>
          </a:xfrm>
          <a:prstGeom prst="rect">
            <a:avLst/>
          </a:prstGeom>
        </p:spPr>
        <p:txBody>
          <a:bodyPr wrap="square">
            <a:spAutoFit/>
          </a:bodyPr>
          <a:lstStyle/>
          <a:p>
            <a:pPr algn="just">
              <a:lnSpc>
                <a:spcPct val="150000"/>
              </a:lnSpc>
            </a:pPr>
            <a:r>
              <a:rPr lang="pt-PT" sz="1500" b="1" dirty="0">
                <a:latin typeface="Arial" panose="020B0604020202020204" pitchFamily="34" charset="0"/>
                <a:ea typeface="Times New Roman" panose="02020603050405020304" pitchFamily="18" charset="0"/>
                <a:cs typeface="Arial" panose="020B0604020202020204" pitchFamily="34" charset="0"/>
              </a:rPr>
              <a:t>Questão 8) (1 ponto) Comentários:</a:t>
            </a:r>
            <a:r>
              <a:rPr lang="pt-PT" sz="1500" dirty="0">
                <a:latin typeface="Arial" panose="020B0604020202020204" pitchFamily="34" charset="0"/>
                <a:ea typeface="Times New Roman" panose="02020603050405020304" pitchFamily="18" charset="0"/>
                <a:cs typeface="Arial" panose="020B0604020202020204" pitchFamily="34" charset="0"/>
              </a:rPr>
              <a:t>  De acordo com o critério de que “o avião é uma máquina que pode decolar por seus próprios meios de propulsão”, Santos Dumont ficou conhecido como o inventor do avião quando o seu </a:t>
            </a:r>
            <a:r>
              <a:rPr lang="pt-PT" sz="1500" b="1" dirty="0">
                <a:latin typeface="Arial" panose="020B0604020202020204" pitchFamily="34" charset="0"/>
                <a:ea typeface="Times New Roman" panose="02020603050405020304" pitchFamily="18" charset="0"/>
                <a:cs typeface="Arial" panose="020B0604020202020204" pitchFamily="34" charset="0"/>
              </a:rPr>
              <a:t>14-Bis</a:t>
            </a:r>
            <a:r>
              <a:rPr lang="pt-PT" sz="1500" dirty="0">
                <a:latin typeface="Arial" panose="020B0604020202020204" pitchFamily="34" charset="0"/>
                <a:ea typeface="Times New Roman" panose="02020603050405020304" pitchFamily="18" charset="0"/>
                <a:cs typeface="Arial" panose="020B0604020202020204" pitchFamily="34" charset="0"/>
              </a:rPr>
              <a:t>, utilizando um motor com menos de 50 HP (cavalos) de potência, voou em Bagatelle, na França, em frente a uma multidão.</a:t>
            </a:r>
            <a:endParaRPr lang="pt-BR" sz="15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FDDAED6D-9510-4C79-B726-A9F6A66BB838}"/>
              </a:ext>
            </a:extLst>
          </p:cNvPr>
          <p:cNvSpPr/>
          <p:nvPr/>
        </p:nvSpPr>
        <p:spPr>
          <a:xfrm>
            <a:off x="190897" y="1628800"/>
            <a:ext cx="7992888" cy="1088311"/>
          </a:xfrm>
          <a:prstGeom prst="rect">
            <a:avLst/>
          </a:prstGeom>
        </p:spPr>
        <p:txBody>
          <a:bodyPr wrap="square">
            <a:spAutoFit/>
          </a:bodyPr>
          <a:lstStyle/>
          <a:p>
            <a:pPr algn="just">
              <a:lnSpc>
                <a:spcPct val="150000"/>
              </a:lnSpc>
            </a:pPr>
            <a:r>
              <a:rPr lang="pt-PT" sz="1500" dirty="0">
                <a:latin typeface="Arial" panose="020B0604020202020204" pitchFamily="34" charset="0"/>
                <a:ea typeface="Times New Roman" panose="02020603050405020304" pitchFamily="18" charset="0"/>
                <a:cs typeface="Arial" panose="020B0604020202020204" pitchFamily="34" charset="0"/>
              </a:rPr>
              <a:t>Tal ocorreu em 23 de outubro de 1906.  Em 1971 o “Pai da Aviação”, foi proclamado “Patrono da Aeronáutica Brasileira”. A figura à direita ilustra as forças que atuam sobre um avião.  A força </a:t>
            </a:r>
            <a:r>
              <a:rPr lang="pt-PT" sz="1500" b="1" dirty="0">
                <a:latin typeface="Arial" panose="020B0604020202020204" pitchFamily="34" charset="0"/>
                <a:ea typeface="Times New Roman" panose="02020603050405020304" pitchFamily="18" charset="0"/>
                <a:cs typeface="Arial" panose="020B0604020202020204" pitchFamily="34" charset="0"/>
              </a:rPr>
              <a:t>peso (P)</a:t>
            </a:r>
            <a:r>
              <a:rPr lang="pt-PT" sz="1500" dirty="0">
                <a:latin typeface="Arial" panose="020B0604020202020204" pitchFamily="34" charset="0"/>
                <a:ea typeface="Times New Roman" panose="02020603050405020304" pitchFamily="18" charset="0"/>
                <a:cs typeface="Arial" panose="020B0604020202020204" pitchFamily="34" charset="0"/>
              </a:rPr>
              <a:t> é sempre vertical para baixo.  </a:t>
            </a:r>
            <a:endParaRPr lang="pt-BR" sz="15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55941AE9-63FD-4C52-B81D-42B5C420FB17}"/>
              </a:ext>
            </a:extLst>
          </p:cNvPr>
          <p:cNvSpPr/>
          <p:nvPr/>
        </p:nvSpPr>
        <p:spPr>
          <a:xfrm>
            <a:off x="190897" y="2780928"/>
            <a:ext cx="8640960" cy="2127057"/>
          </a:xfrm>
          <a:prstGeom prst="rect">
            <a:avLst/>
          </a:prstGeom>
        </p:spPr>
        <p:txBody>
          <a:bodyPr wrap="square">
            <a:spAutoFit/>
          </a:bodyPr>
          <a:lstStyle/>
          <a:p>
            <a:pPr algn="just">
              <a:lnSpc>
                <a:spcPct val="150000"/>
              </a:lnSpc>
            </a:pPr>
            <a:r>
              <a:rPr lang="pt-PT" sz="1500" dirty="0">
                <a:latin typeface="Arial" panose="020B0604020202020204" pitchFamily="34" charset="0"/>
                <a:ea typeface="Times New Roman" panose="02020603050405020304" pitchFamily="18" charset="0"/>
                <a:cs typeface="Arial" panose="020B0604020202020204" pitchFamily="34" charset="0"/>
              </a:rPr>
              <a:t>A força de </a:t>
            </a:r>
            <a:r>
              <a:rPr lang="pt-PT" sz="1500" b="1" dirty="0">
                <a:latin typeface="Arial" panose="020B0604020202020204" pitchFamily="34" charset="0"/>
                <a:ea typeface="Times New Roman" panose="02020603050405020304" pitchFamily="18" charset="0"/>
                <a:cs typeface="Arial" panose="020B0604020202020204" pitchFamily="34" charset="0"/>
              </a:rPr>
              <a:t>empuxo (E)</a:t>
            </a:r>
            <a:r>
              <a:rPr lang="pt-PT" sz="1500" dirty="0">
                <a:latin typeface="Arial" panose="020B0604020202020204" pitchFamily="34" charset="0"/>
                <a:ea typeface="Times New Roman" panose="02020603050405020304" pitchFamily="18" charset="0"/>
                <a:cs typeface="Arial" panose="020B0604020202020204" pitchFamily="34" charset="0"/>
              </a:rPr>
              <a:t> é aquela que move o avião para a frente, sendo resultado da ação das suas turbinas que, ao consumirem o combustível, geram gases a alta velocidade.  Esses gases são expelidos para trás, fazendo o avião se deslocar para frente.  É o princípio da </a:t>
            </a:r>
            <a:r>
              <a:rPr lang="pt-PT" sz="1500" b="1" dirty="0">
                <a:latin typeface="Arial" panose="020B0604020202020204" pitchFamily="34" charset="0"/>
                <a:ea typeface="Times New Roman" panose="02020603050405020304" pitchFamily="18" charset="0"/>
                <a:cs typeface="Arial" panose="020B0604020202020204" pitchFamily="34" charset="0"/>
              </a:rPr>
              <a:t>ação e reação</a:t>
            </a:r>
            <a:r>
              <a:rPr lang="pt-PT" sz="1500" dirty="0">
                <a:latin typeface="Arial" panose="020B0604020202020204" pitchFamily="34" charset="0"/>
                <a:ea typeface="Times New Roman" panose="02020603050405020304" pitchFamily="18" charset="0"/>
                <a:cs typeface="Arial" panose="020B0604020202020204" pitchFamily="34" charset="0"/>
              </a:rPr>
              <a:t> de que trata a 3</a:t>
            </a:r>
            <a:r>
              <a:rPr lang="pt-PT" sz="1500" u="sng" baseline="30000" dirty="0">
                <a:latin typeface="Arial" panose="020B0604020202020204" pitchFamily="34" charset="0"/>
                <a:ea typeface="Times New Roman" panose="02020603050405020304" pitchFamily="18" charset="0"/>
                <a:cs typeface="Arial" panose="020B0604020202020204" pitchFamily="34" charset="0"/>
              </a:rPr>
              <a:t>a</a:t>
            </a:r>
            <a:r>
              <a:rPr lang="pt-PT" sz="1500" dirty="0">
                <a:latin typeface="Arial" panose="020B0604020202020204" pitchFamily="34" charset="0"/>
                <a:ea typeface="Times New Roman" panose="02020603050405020304" pitchFamily="18" charset="0"/>
                <a:cs typeface="Arial" panose="020B0604020202020204" pitchFamily="34" charset="0"/>
              </a:rPr>
              <a:t> Lei de Newton.  À medida que se desloca para a frente, aparece a força de </a:t>
            </a:r>
            <a:r>
              <a:rPr lang="pt-PT" sz="1500" b="1" dirty="0">
                <a:latin typeface="Arial" panose="020B0604020202020204" pitchFamily="34" charset="0"/>
                <a:ea typeface="Times New Roman" panose="02020603050405020304" pitchFamily="18" charset="0"/>
                <a:cs typeface="Arial" panose="020B0604020202020204" pitchFamily="34" charset="0"/>
              </a:rPr>
              <a:t>arrasto (A)</a:t>
            </a:r>
            <a:r>
              <a:rPr lang="pt-PT" sz="1500" dirty="0">
                <a:latin typeface="Arial" panose="020B0604020202020204" pitchFamily="34" charset="0"/>
                <a:ea typeface="Times New Roman" panose="02020603050405020304" pitchFamily="18" charset="0"/>
                <a:cs typeface="Arial" panose="020B0604020202020204" pitchFamily="34" charset="0"/>
              </a:rPr>
              <a:t>, a qual resulta da interação entre o avião e a atmosfera terrestre.  Essa força atua no sentido contrário ao movimento do avião. </a:t>
            </a:r>
            <a:endParaRPr lang="pt-BR" sz="15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8733384C-8CBE-47C1-87A1-E8FECB7B5F77}"/>
              </a:ext>
            </a:extLst>
          </p:cNvPr>
          <p:cNvSpPr/>
          <p:nvPr/>
        </p:nvSpPr>
        <p:spPr>
          <a:xfrm>
            <a:off x="190897" y="4930876"/>
            <a:ext cx="11492302" cy="1088311"/>
          </a:xfrm>
          <a:prstGeom prst="rect">
            <a:avLst/>
          </a:prstGeom>
        </p:spPr>
        <p:txBody>
          <a:bodyPr wrap="square">
            <a:spAutoFit/>
          </a:bodyPr>
          <a:lstStyle/>
          <a:p>
            <a:pPr algn="just">
              <a:lnSpc>
                <a:spcPct val="150000"/>
              </a:lnSpc>
            </a:pPr>
            <a:r>
              <a:rPr lang="pt-PT" sz="1500" dirty="0">
                <a:latin typeface="Arial" panose="020B0604020202020204" pitchFamily="34" charset="0"/>
                <a:ea typeface="Times New Roman" panose="02020603050405020304" pitchFamily="18" charset="0"/>
                <a:cs typeface="Arial" panose="020B0604020202020204" pitchFamily="34" charset="0"/>
              </a:rPr>
              <a:t>Além do arrasto, a interação do ar atmosférico com as asas do avião dá origem a uma força de sentido oposto à força peso.  Trata-se da força de </a:t>
            </a:r>
            <a:r>
              <a:rPr lang="pt-PT" sz="1500" b="1" dirty="0">
                <a:latin typeface="Arial" panose="020B0604020202020204" pitchFamily="34" charset="0"/>
                <a:ea typeface="Times New Roman" panose="02020603050405020304" pitchFamily="18" charset="0"/>
                <a:cs typeface="Arial" panose="020B0604020202020204" pitchFamily="34" charset="0"/>
              </a:rPr>
              <a:t>sustentação (S)</a:t>
            </a:r>
            <a:r>
              <a:rPr lang="pt-PT" sz="1500" dirty="0">
                <a:latin typeface="Arial" panose="020B0604020202020204" pitchFamily="34" charset="0"/>
                <a:ea typeface="Times New Roman" panose="02020603050405020304" pitchFamily="18" charset="0"/>
                <a:cs typeface="Arial" panose="020B0604020202020204" pitchFamily="34" charset="0"/>
              </a:rPr>
              <a:t>, matematicamente definida por </a:t>
            </a:r>
            <a:r>
              <a:rPr lang="pt-PT" sz="1500" b="1" dirty="0">
                <a:latin typeface="Arial" panose="020B0604020202020204" pitchFamily="34" charset="0"/>
                <a:ea typeface="Times New Roman" panose="02020603050405020304" pitchFamily="18" charset="0"/>
                <a:cs typeface="Arial" panose="020B0604020202020204" pitchFamily="34" charset="0"/>
              </a:rPr>
              <a:t>S = K.</a:t>
            </a:r>
            <a:r>
              <a:rPr lang="pt-PT" sz="1500" b="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500" b="1" dirty="0">
                <a:latin typeface="Arial" panose="020B0604020202020204" pitchFamily="34" charset="0"/>
                <a:ea typeface="Times New Roman" panose="02020603050405020304" pitchFamily="18" charset="0"/>
                <a:cs typeface="Arial" panose="020B0604020202020204" pitchFamily="34" charset="0"/>
              </a:rPr>
              <a:t>.V</a:t>
            </a:r>
            <a:r>
              <a:rPr lang="pt-PT" sz="1500" b="1" baseline="30000" dirty="0">
                <a:latin typeface="Arial" panose="020B0604020202020204" pitchFamily="34" charset="0"/>
                <a:ea typeface="Times New Roman" panose="02020603050405020304" pitchFamily="18" charset="0"/>
                <a:cs typeface="Arial" panose="020B0604020202020204" pitchFamily="34" charset="0"/>
              </a:rPr>
              <a:t>2</a:t>
            </a:r>
            <a:r>
              <a:rPr lang="pt-PT" sz="1500" b="1" dirty="0">
                <a:latin typeface="Arial" panose="020B0604020202020204" pitchFamily="34" charset="0"/>
                <a:ea typeface="Times New Roman" panose="02020603050405020304" pitchFamily="18" charset="0"/>
                <a:cs typeface="Arial" panose="020B0604020202020204" pitchFamily="34" charset="0"/>
              </a:rPr>
              <a:t> </a:t>
            </a:r>
            <a:r>
              <a:rPr lang="pt-PT" sz="1500" dirty="0">
                <a:latin typeface="Arial" panose="020B0604020202020204" pitchFamily="34" charset="0"/>
                <a:ea typeface="Times New Roman" panose="02020603050405020304" pitchFamily="18" charset="0"/>
                <a:cs typeface="Arial" panose="020B0604020202020204" pitchFamily="34" charset="0"/>
              </a:rPr>
              <a:t>onde </a:t>
            </a:r>
            <a:r>
              <a:rPr lang="pt-PT" sz="1500" b="1" dirty="0">
                <a:latin typeface="Arial" panose="020B0604020202020204" pitchFamily="34" charset="0"/>
                <a:ea typeface="Times New Roman" panose="02020603050405020304" pitchFamily="18" charset="0"/>
                <a:cs typeface="Arial" panose="020B0604020202020204" pitchFamily="34" charset="0"/>
              </a:rPr>
              <a:t>K</a:t>
            </a:r>
            <a:r>
              <a:rPr lang="pt-PT" sz="1500" dirty="0">
                <a:latin typeface="Arial" panose="020B0604020202020204" pitchFamily="34" charset="0"/>
                <a:ea typeface="Times New Roman" panose="02020603050405020304" pitchFamily="18" charset="0"/>
                <a:cs typeface="Arial" panose="020B0604020202020204" pitchFamily="34" charset="0"/>
              </a:rPr>
              <a:t> é uma constante que depende da área e da orientação da asa, </a:t>
            </a:r>
            <a:r>
              <a:rPr lang="pt-PT" sz="1500" b="1" dirty="0">
                <a:latin typeface="Arial" panose="020B0604020202020204" pitchFamily="34" charset="0"/>
                <a:ea typeface="Times New Roman" panose="02020603050405020304" pitchFamily="18" charset="0"/>
                <a:cs typeface="Arial" panose="020B0604020202020204" pitchFamily="34" charset="0"/>
              </a:rPr>
              <a:t>ρ</a:t>
            </a:r>
            <a:r>
              <a:rPr lang="pt-PT" sz="1500" dirty="0">
                <a:latin typeface="Arial" panose="020B0604020202020204" pitchFamily="34" charset="0"/>
                <a:ea typeface="Times New Roman" panose="02020603050405020304" pitchFamily="18" charset="0"/>
                <a:cs typeface="Arial" panose="020B0604020202020204" pitchFamily="34" charset="0"/>
              </a:rPr>
              <a:t> é a densidade do ar no local do vôo e </a:t>
            </a:r>
            <a:r>
              <a:rPr lang="pt-PT" sz="1500" b="1" dirty="0">
                <a:latin typeface="Arial" panose="020B0604020202020204" pitchFamily="34" charset="0"/>
                <a:ea typeface="Times New Roman" panose="02020603050405020304" pitchFamily="18" charset="0"/>
                <a:cs typeface="Arial" panose="020B0604020202020204" pitchFamily="34" charset="0"/>
              </a:rPr>
              <a:t>V</a:t>
            </a:r>
            <a:r>
              <a:rPr lang="pt-PT" sz="1500" dirty="0">
                <a:latin typeface="Arial" panose="020B0604020202020204" pitchFamily="34" charset="0"/>
                <a:ea typeface="Times New Roman" panose="02020603050405020304" pitchFamily="18" charset="0"/>
                <a:cs typeface="Arial" panose="020B0604020202020204" pitchFamily="34" charset="0"/>
              </a:rPr>
              <a:t> é a velocidade do avião em relação à atmosfera.</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719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208CB75-6AA5-4409-B150-1D48E21CA1CF}"/>
              </a:ext>
            </a:extLst>
          </p:cNvPr>
          <p:cNvSpPr/>
          <p:nvPr/>
        </p:nvSpPr>
        <p:spPr>
          <a:xfrm>
            <a:off x="27409" y="2637"/>
            <a:ext cx="8303075" cy="2819554"/>
          </a:xfrm>
          <a:prstGeom prst="rect">
            <a:avLst/>
          </a:prstGeom>
        </p:spPr>
        <p:txBody>
          <a:bodyPr wrap="square">
            <a:spAutoFit/>
          </a:bodyPr>
          <a:lstStyle/>
          <a:p>
            <a:pPr algn="just">
              <a:lnSpc>
                <a:spcPct val="150000"/>
              </a:lnSpc>
            </a:pPr>
            <a:r>
              <a:rPr lang="pt-PT" sz="1500" b="1" dirty="0">
                <a:latin typeface="Arial" panose="020B0604020202020204" pitchFamily="34" charset="0"/>
                <a:ea typeface="MS Mincho" panose="02020609040205080304" pitchFamily="49" charset="-128"/>
                <a:cs typeface="Arial" panose="020B0604020202020204" pitchFamily="34" charset="0"/>
              </a:rPr>
              <a:t>Questão 8a) (0,5 ponto)</a:t>
            </a:r>
            <a:r>
              <a:rPr lang="pt-PT" sz="1500" dirty="0">
                <a:latin typeface="Arial" panose="020B0604020202020204" pitchFamily="34" charset="0"/>
                <a:ea typeface="MS Mincho" panose="02020609040205080304" pitchFamily="49" charset="-128"/>
                <a:cs typeface="Arial" panose="020B0604020202020204" pitchFamily="34" charset="0"/>
              </a:rPr>
              <a:t> </a:t>
            </a:r>
            <a:r>
              <a:rPr lang="pt-PT" sz="1500" dirty="0">
                <a:latin typeface="Arial" panose="020B0604020202020204" pitchFamily="34" charset="0"/>
                <a:ea typeface="Times New Roman" panose="02020603050405020304" pitchFamily="18" charset="0"/>
                <a:cs typeface="Arial" panose="020B0604020202020204" pitchFamily="34" charset="0"/>
              </a:rPr>
              <a:t>Quando o avião está parado, </a:t>
            </a:r>
            <a:r>
              <a:rPr lang="pt-PT" sz="1500" b="1" i="1" dirty="0">
                <a:latin typeface="Arial" panose="020B0604020202020204" pitchFamily="34" charset="0"/>
                <a:ea typeface="Times New Roman" panose="02020603050405020304" pitchFamily="18" charset="0"/>
                <a:cs typeface="Arial" panose="020B0604020202020204" pitchFamily="34" charset="0"/>
              </a:rPr>
              <a:t>S = 0</a:t>
            </a:r>
            <a:r>
              <a:rPr lang="pt-PT" sz="1500" dirty="0">
                <a:latin typeface="Arial" panose="020B0604020202020204" pitchFamily="34" charset="0"/>
                <a:ea typeface="Times New Roman" panose="02020603050405020304" pitchFamily="18" charset="0"/>
                <a:cs typeface="Arial" panose="020B0604020202020204" pitchFamily="34" charset="0"/>
              </a:rPr>
              <a:t>.  À medida em que o avião ganha velocidade, a força de sustentação aparece.  Para </a:t>
            </a:r>
            <a:r>
              <a:rPr lang="pt-PT" sz="1500" b="1" i="1" dirty="0">
                <a:latin typeface="Arial" panose="020B0604020202020204" pitchFamily="34" charset="0"/>
                <a:ea typeface="Times New Roman" panose="02020603050405020304" pitchFamily="18" charset="0"/>
                <a:cs typeface="Arial" panose="020B0604020202020204" pitchFamily="34" charset="0"/>
              </a:rPr>
              <a:t>K</a:t>
            </a:r>
            <a:r>
              <a:rPr lang="pt-PT" sz="1500" dirty="0">
                <a:latin typeface="Arial" panose="020B0604020202020204" pitchFamily="34" charset="0"/>
                <a:ea typeface="Times New Roman" panose="02020603050405020304" pitchFamily="18" charset="0"/>
                <a:cs typeface="Arial" panose="020B0604020202020204" pitchFamily="34" charset="0"/>
              </a:rPr>
              <a:t> e </a:t>
            </a:r>
            <a:r>
              <a:rPr lang="pt-PT" sz="1500" b="1"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500" dirty="0">
                <a:latin typeface="Arial" panose="020B0604020202020204" pitchFamily="34" charset="0"/>
                <a:ea typeface="Times New Roman" panose="02020603050405020304" pitchFamily="18" charset="0"/>
                <a:cs typeface="Arial" panose="020B0604020202020204" pitchFamily="34" charset="0"/>
              </a:rPr>
              <a:t> constantes, quanto maior a velocidade, maior a força de sustentação.  Se você já viu um avião decolar, você observou que ele parte do repouso, aciona suas turbinas na potência máxima e vai, gradativamente, ganhando velocidade.  Existe uma velocidade na qual a força de sustentação se torna superior à força peso, </a:t>
            </a:r>
            <a:r>
              <a:rPr lang="pt-PT" sz="1500" b="1" dirty="0">
                <a:latin typeface="Arial" panose="020B0604020202020204" pitchFamily="34" charset="0"/>
                <a:ea typeface="Times New Roman" panose="02020603050405020304" pitchFamily="18" charset="0"/>
                <a:cs typeface="Arial" panose="020B0604020202020204" pitchFamily="34" charset="0"/>
              </a:rPr>
              <a:t>S &gt; P</a:t>
            </a:r>
            <a:r>
              <a:rPr lang="pt-PT" sz="1500" dirty="0">
                <a:latin typeface="Arial" panose="020B0604020202020204" pitchFamily="34" charset="0"/>
                <a:ea typeface="Times New Roman" panose="02020603050405020304" pitchFamily="18" charset="0"/>
                <a:cs typeface="Arial" panose="020B0604020202020204" pitchFamily="34" charset="0"/>
              </a:rPr>
              <a:t>.  É neste ponto que se dá a decolagem do avião.  Calcule a velocidade de decolagem do </a:t>
            </a:r>
            <a:r>
              <a:rPr lang="pt-PT" sz="1500" b="1" dirty="0">
                <a:latin typeface="Arial" panose="020B0604020202020204" pitchFamily="34" charset="0"/>
                <a:ea typeface="Times New Roman" panose="02020603050405020304" pitchFamily="18" charset="0"/>
                <a:cs typeface="Arial" panose="020B0604020202020204" pitchFamily="34" charset="0"/>
              </a:rPr>
              <a:t>14-Bis</a:t>
            </a:r>
            <a:r>
              <a:rPr lang="pt-PT" sz="1500" dirty="0">
                <a:latin typeface="Arial" panose="020B0604020202020204" pitchFamily="34" charset="0"/>
                <a:ea typeface="Times New Roman" panose="02020603050405020304" pitchFamily="18" charset="0"/>
                <a:cs typeface="Arial" panose="020B0604020202020204" pitchFamily="34" charset="0"/>
              </a:rPr>
              <a:t> sabendo que sua massa (avião + piloto) era de </a:t>
            </a:r>
            <a:r>
              <a:rPr lang="pt-PT" sz="1500" b="1" i="1" dirty="0">
                <a:latin typeface="Arial" panose="020B0604020202020204" pitchFamily="34" charset="0"/>
                <a:ea typeface="Times New Roman" panose="02020603050405020304" pitchFamily="18" charset="0"/>
                <a:cs typeface="Arial" panose="020B0604020202020204" pitchFamily="34" charset="0"/>
              </a:rPr>
              <a:t>300 kg</a:t>
            </a:r>
            <a:r>
              <a:rPr lang="pt-PT" sz="1500" dirty="0">
                <a:latin typeface="Arial" panose="020B0604020202020204" pitchFamily="34" charset="0"/>
                <a:ea typeface="Times New Roman" panose="02020603050405020304" pitchFamily="18" charset="0"/>
                <a:cs typeface="Arial" panose="020B0604020202020204" pitchFamily="34" charset="0"/>
              </a:rPr>
              <a:t>.  Para tanto, suponha: </a:t>
            </a:r>
            <a:r>
              <a:rPr lang="pt-PT" sz="1500" b="1" i="1" dirty="0">
                <a:latin typeface="Arial" panose="020B0604020202020204" pitchFamily="34" charset="0"/>
                <a:ea typeface="Times New Roman" panose="02020603050405020304" pitchFamily="18" charset="0"/>
                <a:cs typeface="Arial" panose="020B0604020202020204" pitchFamily="34" charset="0"/>
              </a:rPr>
              <a:t>K = 30  m</a:t>
            </a:r>
            <a:r>
              <a:rPr lang="pt-PT" sz="1500" b="1" i="1" baseline="30000" dirty="0">
                <a:latin typeface="Arial" panose="020B0604020202020204" pitchFamily="34" charset="0"/>
                <a:ea typeface="Times New Roman" panose="02020603050405020304" pitchFamily="18" charset="0"/>
                <a:cs typeface="Arial" panose="020B0604020202020204" pitchFamily="34" charset="0"/>
              </a:rPr>
              <a:t>2</a:t>
            </a:r>
            <a:r>
              <a:rPr lang="pt-PT" sz="1500" b="1" dirty="0">
                <a:latin typeface="Arial" panose="020B0604020202020204" pitchFamily="34" charset="0"/>
                <a:ea typeface="Times New Roman" panose="02020603050405020304" pitchFamily="18" charset="0"/>
                <a:cs typeface="Arial" panose="020B0604020202020204" pitchFamily="34" charset="0"/>
              </a:rPr>
              <a:t>, </a:t>
            </a:r>
            <a:r>
              <a:rPr lang="pt-PT" sz="1500" b="1" i="1" dirty="0">
                <a:latin typeface="Arial" panose="020B0604020202020204" pitchFamily="34" charset="0"/>
                <a:ea typeface="Times New Roman" panose="02020603050405020304" pitchFamily="18" charset="0"/>
                <a:cs typeface="Arial" panose="020B0604020202020204" pitchFamily="34" charset="0"/>
              </a:rPr>
              <a:t>ρ = 1  kg/m</a:t>
            </a:r>
            <a:r>
              <a:rPr lang="pt-PT" sz="1500" b="1" i="1" baseline="30000" dirty="0">
                <a:latin typeface="Arial" panose="020B0604020202020204" pitchFamily="34" charset="0"/>
                <a:ea typeface="Times New Roman" panose="02020603050405020304" pitchFamily="18" charset="0"/>
                <a:cs typeface="Arial" panose="020B0604020202020204" pitchFamily="34" charset="0"/>
              </a:rPr>
              <a:t>3</a:t>
            </a:r>
            <a:r>
              <a:rPr lang="pt-PT" sz="1500" b="1" baseline="30000" dirty="0">
                <a:latin typeface="Arial" panose="020B0604020202020204" pitchFamily="34" charset="0"/>
                <a:ea typeface="Times New Roman" panose="02020603050405020304" pitchFamily="18" charset="0"/>
                <a:cs typeface="Arial" panose="020B0604020202020204" pitchFamily="34" charset="0"/>
              </a:rPr>
              <a:t> </a:t>
            </a:r>
            <a:r>
              <a:rPr lang="pt-PT" sz="1500" b="1" dirty="0">
                <a:latin typeface="Arial" panose="020B0604020202020204" pitchFamily="34" charset="0"/>
                <a:ea typeface="Times New Roman" panose="02020603050405020304" pitchFamily="18" charset="0"/>
                <a:cs typeface="Arial" panose="020B0604020202020204" pitchFamily="34" charset="0"/>
              </a:rPr>
              <a:t>e </a:t>
            </a:r>
            <a:r>
              <a:rPr lang="pt-PT" sz="1500" b="1" i="1" dirty="0">
                <a:latin typeface="Arial" panose="020B0604020202020204" pitchFamily="34" charset="0"/>
                <a:ea typeface="Times New Roman" panose="02020603050405020304" pitchFamily="18" charset="0"/>
                <a:cs typeface="Arial" panose="020B0604020202020204" pitchFamily="34" charset="0"/>
              </a:rPr>
              <a:t>g = 10 m/s</a:t>
            </a:r>
            <a:r>
              <a:rPr lang="pt-PT" sz="1500" b="1" i="1" baseline="30000" dirty="0">
                <a:latin typeface="Arial" panose="020B0604020202020204" pitchFamily="34" charset="0"/>
                <a:ea typeface="Times New Roman" panose="02020603050405020304" pitchFamily="18" charset="0"/>
                <a:cs typeface="Arial" panose="020B0604020202020204" pitchFamily="34" charset="0"/>
              </a:rPr>
              <a:t>2</a:t>
            </a:r>
            <a:r>
              <a:rPr lang="pt-PT" sz="1500" b="1" dirty="0">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3074E14-A413-4068-8EEB-051EE3E9B001}"/>
              </a:ext>
            </a:extLst>
          </p:cNvPr>
          <p:cNvSpPr/>
          <p:nvPr/>
        </p:nvSpPr>
        <p:spPr>
          <a:xfrm>
            <a:off x="-10117" y="2961819"/>
            <a:ext cx="1500732" cy="323165"/>
          </a:xfrm>
          <a:prstGeom prst="rect">
            <a:avLst/>
          </a:prstGeom>
        </p:spPr>
        <p:txBody>
          <a:bodyPr wrap="none">
            <a:spAutoFit/>
          </a:bodyPr>
          <a:lstStyle/>
          <a:p>
            <a:pPr algn="just"/>
            <a:r>
              <a:rPr lang="pt-PT" sz="1500" b="1" dirty="0">
                <a:latin typeface="Arial" panose="020B0604020202020204" pitchFamily="34" charset="0"/>
                <a:ea typeface="Times New Roman" panose="02020603050405020304" pitchFamily="18" charset="0"/>
                <a:cs typeface="Arial" panose="020B0604020202020204" pitchFamily="34" charset="0"/>
              </a:rPr>
              <a:t>Resposta 8a): </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389F06DD-C985-45BC-B368-F224F69460C9}"/>
              </a:ext>
            </a:extLst>
          </p:cNvPr>
          <p:cNvSpPr/>
          <p:nvPr/>
        </p:nvSpPr>
        <p:spPr>
          <a:xfrm>
            <a:off x="-10117" y="3321436"/>
            <a:ext cx="11913192" cy="742063"/>
          </a:xfrm>
          <a:prstGeom prst="rect">
            <a:avLst/>
          </a:prstGeom>
        </p:spPr>
        <p:txBody>
          <a:bodyPr wrap="square">
            <a:spAutoFit/>
          </a:bodyPr>
          <a:lstStyle/>
          <a:p>
            <a:pPr algn="just">
              <a:lnSpc>
                <a:spcPct val="150000"/>
              </a:lnSpc>
              <a:spcAft>
                <a:spcPts val="0"/>
              </a:spcAft>
            </a:pPr>
            <a:r>
              <a:rPr lang="pt-BR"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velocidade = </a:t>
            </a: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De acordo com as informações no enunciado, o avião decola quando a força de sustentação (S) é superior ao peso (P). Quando   S = P   o avião está na iminência de decolar, ou seja:</a:t>
            </a:r>
            <a:endParaRPr lang="pt-BR" sz="15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B4877BEF-338B-4148-BA05-DEEEBBEBFD0F}"/>
              </a:ext>
            </a:extLst>
          </p:cNvPr>
          <p:cNvSpPr/>
          <p:nvPr/>
        </p:nvSpPr>
        <p:spPr>
          <a:xfrm>
            <a:off x="3880986" y="4116122"/>
            <a:ext cx="102085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S = P  </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pt-BR" dirty="0">
              <a:solidFill>
                <a:srgbClr val="FF0000"/>
              </a:solidFill>
            </a:endParaRPr>
          </a:p>
        </p:txBody>
      </p:sp>
      <p:sp>
        <p:nvSpPr>
          <p:cNvPr id="7" name="Retângulo 6">
            <a:extLst>
              <a:ext uri="{FF2B5EF4-FFF2-40B4-BE49-F238E27FC236}">
                <a16:creationId xmlns:a16="http://schemas.microsoft.com/office/drawing/2014/main" id="{35AA72B6-C513-4ACB-A722-78C7856CCD1C}"/>
              </a:ext>
            </a:extLst>
          </p:cNvPr>
          <p:cNvSpPr/>
          <p:nvPr/>
        </p:nvSpPr>
        <p:spPr>
          <a:xfrm>
            <a:off x="4813313" y="4116122"/>
            <a:ext cx="96693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K</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dirty="0">
                <a:solidFill>
                  <a:srgbClr val="FF0000"/>
                </a:solidFill>
                <a:latin typeface="Times New Roman" panose="02020603050405020304" pitchFamily="18" charset="0"/>
                <a:ea typeface="Times New Roman" panose="02020603050405020304" pitchFamily="18" charset="0"/>
              </a:rPr>
              <a:t>V</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8" name="Retângulo 7">
            <a:extLst>
              <a:ext uri="{FF2B5EF4-FFF2-40B4-BE49-F238E27FC236}">
                <a16:creationId xmlns:a16="http://schemas.microsoft.com/office/drawing/2014/main" id="{D70B261D-7BDE-4B96-A3D4-FABD13CEFE29}"/>
              </a:ext>
            </a:extLst>
          </p:cNvPr>
          <p:cNvSpPr/>
          <p:nvPr/>
        </p:nvSpPr>
        <p:spPr>
          <a:xfrm>
            <a:off x="5618087" y="4116122"/>
            <a:ext cx="880369"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mg   </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pt-BR" dirty="0">
              <a:solidFill>
                <a:srgbClr val="FF0000"/>
              </a:solidFill>
            </a:endParaRPr>
          </a:p>
        </p:txBody>
      </p:sp>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F2A0C3CE-1061-4EDD-AB57-49AFF625EA69}"/>
                  </a:ext>
                </a:extLst>
              </p:cNvPr>
              <p:cNvSpPr/>
              <p:nvPr/>
            </p:nvSpPr>
            <p:spPr>
              <a:xfrm>
                <a:off x="6439257" y="4116122"/>
                <a:ext cx="6263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𝑉</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F2A0C3CE-1061-4EDD-AB57-49AFF625EA69}"/>
                  </a:ext>
                </a:extLst>
              </p:cNvPr>
              <p:cNvSpPr>
                <a:spLocks noRot="1" noChangeAspect="1" noMove="1" noResize="1" noEditPoints="1" noAdjustHandles="1" noChangeArrowheads="1" noChangeShapeType="1" noTextEdit="1"/>
              </p:cNvSpPr>
              <p:nvPr/>
            </p:nvSpPr>
            <p:spPr>
              <a:xfrm>
                <a:off x="6439257" y="4116122"/>
                <a:ext cx="62639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26B0E334-563F-40B1-B0D7-968E145A6BD0}"/>
                  </a:ext>
                </a:extLst>
              </p:cNvPr>
              <p:cNvSpPr/>
              <p:nvPr/>
            </p:nvSpPr>
            <p:spPr>
              <a:xfrm>
                <a:off x="6780923" y="3845438"/>
                <a:ext cx="75309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pt-BR" i="1" smtClean="0">
                              <a:solidFill>
                                <a:srgbClr val="FF0000"/>
                              </a:solidFill>
                              <a:latin typeface="Cambria Math" panose="02040503050406030204" pitchFamily="18" charset="0"/>
                            </a:rPr>
                          </m:ctrlPr>
                        </m:radPr>
                        <m:deg/>
                        <m:e>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𝑚𝑔</m:t>
                              </m:r>
                            </m:num>
                            <m:den>
                              <m:r>
                                <a:rPr lang="pt-BR" i="1">
                                  <a:solidFill>
                                    <a:srgbClr val="FF0000"/>
                                  </a:solidFill>
                                  <a:latin typeface="Cambria Math" panose="02040503050406030204" pitchFamily="18" charset="0"/>
                                </a:rPr>
                                <m:t>𝐾</m:t>
                              </m:r>
                              <m:r>
                                <a:rPr lang="pt-BR" i="1">
                                  <a:solidFill>
                                    <a:srgbClr val="FF0000"/>
                                  </a:solidFill>
                                  <a:latin typeface="Cambria Math" panose="02040503050406030204" pitchFamily="18" charset="0"/>
                                </a:rPr>
                                <m:t>𝜌</m:t>
                              </m:r>
                            </m:den>
                          </m:f>
                        </m:e>
                      </m:rad>
                    </m:oMath>
                  </m:oMathPara>
                </a14:m>
                <a:endParaRPr lang="pt-BR" dirty="0">
                  <a:solidFill>
                    <a:srgbClr val="FF0000"/>
                  </a:solidFill>
                </a:endParaRPr>
              </a:p>
            </p:txBody>
          </p:sp>
        </mc:Choice>
        <mc:Fallback xmlns="">
          <p:sp>
            <p:nvSpPr>
              <p:cNvPr id="10" name="Retângulo 9">
                <a:extLst>
                  <a:ext uri="{FF2B5EF4-FFF2-40B4-BE49-F238E27FC236}">
                    <a16:creationId xmlns:a16="http://schemas.microsoft.com/office/drawing/2014/main" id="{26B0E334-563F-40B1-B0D7-968E145A6BD0}"/>
                  </a:ext>
                </a:extLst>
              </p:cNvPr>
              <p:cNvSpPr>
                <a:spLocks noRot="1" noChangeAspect="1" noMove="1" noResize="1" noEditPoints="1" noAdjustHandles="1" noChangeArrowheads="1" noChangeShapeType="1" noTextEdit="1"/>
              </p:cNvSpPr>
              <p:nvPr/>
            </p:nvSpPr>
            <p:spPr>
              <a:xfrm>
                <a:off x="6780923" y="3845438"/>
                <a:ext cx="753091" cy="910699"/>
              </a:xfrm>
              <a:prstGeom prst="rect">
                <a:avLst/>
              </a:prstGeom>
              <a:blipFill>
                <a:blip r:embed="rId4"/>
                <a:stretch>
                  <a:fillRect/>
                </a:stretch>
              </a:blipFill>
            </p:spPr>
            <p:txBody>
              <a:bodyPr/>
              <a:lstStyle/>
              <a:p>
                <a:r>
                  <a:rPr lang="pt-BR">
                    <a:noFill/>
                  </a:rPr>
                  <a:t> </a:t>
                </a:r>
              </a:p>
            </p:txBody>
          </p:sp>
        </mc:Fallback>
      </mc:AlternateContent>
      <p:sp>
        <p:nvSpPr>
          <p:cNvPr id="11" name="Retângulo 10">
            <a:extLst>
              <a:ext uri="{FF2B5EF4-FFF2-40B4-BE49-F238E27FC236}">
                <a16:creationId xmlns:a16="http://schemas.microsoft.com/office/drawing/2014/main" id="{2C9A0152-F282-4B63-83A1-937C4292D127}"/>
              </a:ext>
            </a:extLst>
          </p:cNvPr>
          <p:cNvSpPr/>
          <p:nvPr/>
        </p:nvSpPr>
        <p:spPr>
          <a:xfrm>
            <a:off x="-16016" y="4608679"/>
            <a:ext cx="11913192" cy="742063"/>
          </a:xfrm>
          <a:prstGeom prst="rect">
            <a:avLst/>
          </a:prstGeom>
        </p:spPr>
        <p:txBody>
          <a:bodyPr wrap="square">
            <a:spAutoFit/>
          </a:bodyPr>
          <a:lstStyle/>
          <a:p>
            <a:pPr algn="just">
              <a:lnSpc>
                <a:spcPct val="150000"/>
              </a:lnSpc>
            </a:pP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Substituindo a massa m, a constante K,  o valor da densidade do ar </a:t>
            </a: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 e a aceleração g, dados no enunciado, todos no mesmo sistema de unidades, obtemos:</a:t>
            </a:r>
            <a:endParaRPr lang="pt-BR" sz="15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B4CE1DF4-B59D-4304-893A-E67AAB8B39BA}"/>
                  </a:ext>
                </a:extLst>
              </p:cNvPr>
              <p:cNvSpPr/>
              <p:nvPr/>
            </p:nvSpPr>
            <p:spPr>
              <a:xfrm>
                <a:off x="827545" y="5624075"/>
                <a:ext cx="6263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𝑉</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B4CE1DF4-B59D-4304-893A-E67AAB8B39BA}"/>
                  </a:ext>
                </a:extLst>
              </p:cNvPr>
              <p:cNvSpPr>
                <a:spLocks noRot="1" noChangeAspect="1" noMove="1" noResize="1" noEditPoints="1" noAdjustHandles="1" noChangeArrowheads="1" noChangeShapeType="1" noTextEdit="1"/>
              </p:cNvSpPr>
              <p:nvPr/>
            </p:nvSpPr>
            <p:spPr>
              <a:xfrm>
                <a:off x="827545" y="5624075"/>
                <a:ext cx="626390"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266E6E52-3D10-4A37-8921-9CABF0709CCF}"/>
                  </a:ext>
                </a:extLst>
              </p:cNvPr>
              <p:cNvSpPr/>
              <p:nvPr/>
            </p:nvSpPr>
            <p:spPr>
              <a:xfrm>
                <a:off x="1415033" y="5480735"/>
                <a:ext cx="1148199" cy="656013"/>
              </a:xfrm>
              <a:prstGeom prst="rect">
                <a:avLst/>
              </a:prstGeom>
            </p:spPr>
            <p:txBody>
              <a:bodyPr wrap="none">
                <a:spAutoFit/>
              </a:bodyPr>
              <a:lstStyle/>
              <a:p>
                <a14:m>
                  <m:oMath xmlns:m="http://schemas.openxmlformats.org/officeDocument/2006/math">
                    <m:rad>
                      <m:radPr>
                        <m:degHide m:val="on"/>
                        <m:ctrlPr>
                          <a:rPr lang="pt-BR" i="1" smtClean="0">
                            <a:solidFill>
                              <a:srgbClr val="FF0000"/>
                            </a:solidFill>
                            <a:latin typeface="Cambria Math" panose="02040503050406030204" pitchFamily="18" charset="0"/>
                          </a:rPr>
                        </m:ctrlPr>
                      </m:radPr>
                      <m:deg/>
                      <m:e>
                        <m:f>
                          <m:fPr>
                            <m:ctrlPr>
                              <a:rPr lang="pt-BR" i="1">
                                <a:solidFill>
                                  <a:srgbClr val="FF0000"/>
                                </a:solidFill>
                                <a:latin typeface="Cambria Math" panose="02040503050406030204" pitchFamily="18" charset="0"/>
                              </a:rPr>
                            </m:ctrlPr>
                          </m:fPr>
                          <m:num>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300</m:t>
                            </m:r>
                            <m:r>
                              <a:rPr lang="pt-PT" i="1">
                                <a:solidFill>
                                  <a:srgbClr val="FF0000"/>
                                </a:solidFill>
                                <a:latin typeface="Cambria Math" panose="02040503050406030204" pitchFamily="18" charset="0"/>
                                <a:ea typeface="Times New Roman" panose="02020603050405020304" pitchFamily="18" charset="0"/>
                              </a:rPr>
                              <m:t>×</m:t>
                            </m:r>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10</m:t>
                            </m:r>
                          </m:num>
                          <m:den>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30</m:t>
                            </m:r>
                            <m:r>
                              <a:rPr lang="pt-PT" i="1">
                                <a:solidFill>
                                  <a:srgbClr val="FF0000"/>
                                </a:solidFill>
                                <a:latin typeface="Cambria Math" panose="02040503050406030204" pitchFamily="18" charset="0"/>
                                <a:ea typeface="Times New Roman" panose="02020603050405020304" pitchFamily="18" charset="0"/>
                              </a:rPr>
                              <m:t>×</m:t>
                            </m:r>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1</m:t>
                            </m:r>
                          </m:den>
                        </m:f>
                        <m:r>
                          <a:rPr lang="pt-BR" b="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e>
                    </m:rad>
                  </m:oMath>
                </a14:m>
                <a:r>
                  <a:rPr lang="pt-PT"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mc:Choice>
        <mc:Fallback xmlns="">
          <p:sp>
            <p:nvSpPr>
              <p:cNvPr id="13" name="Retângulo 12">
                <a:extLst>
                  <a:ext uri="{FF2B5EF4-FFF2-40B4-BE49-F238E27FC236}">
                    <a16:creationId xmlns:a16="http://schemas.microsoft.com/office/drawing/2014/main" id="{266E6E52-3D10-4A37-8921-9CABF0709CCF}"/>
                  </a:ext>
                </a:extLst>
              </p:cNvPr>
              <p:cNvSpPr>
                <a:spLocks noRot="1" noChangeAspect="1" noMove="1" noResize="1" noEditPoints="1" noAdjustHandles="1" noChangeArrowheads="1" noChangeShapeType="1" noTextEdit="1"/>
              </p:cNvSpPr>
              <p:nvPr/>
            </p:nvSpPr>
            <p:spPr>
              <a:xfrm>
                <a:off x="1415033" y="5480735"/>
                <a:ext cx="1148199" cy="656013"/>
              </a:xfrm>
              <a:prstGeom prst="rect">
                <a:avLst/>
              </a:prstGeom>
              <a:blipFill>
                <a:blip r:embed="rId6"/>
                <a:stretch>
                  <a:fillRect r="-372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9337E1DC-31D0-4DC7-9D23-C190EE946F55}"/>
                  </a:ext>
                </a:extLst>
              </p:cNvPr>
              <p:cNvSpPr/>
              <p:nvPr/>
            </p:nvSpPr>
            <p:spPr>
              <a:xfrm>
                <a:off x="2368968" y="5525362"/>
                <a:ext cx="781752"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10</m:t>
                      </m:r>
                      <m:r>
                        <a:rPr lang="pt-BR" i="0">
                          <a:solidFill>
                            <a:srgbClr val="FF0000"/>
                          </a:solidFill>
                          <a:latin typeface="Cambria Math" panose="02040503050406030204" pitchFamily="18" charset="0"/>
                        </a:rPr>
                        <m:t> </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𝑚</m:t>
                          </m:r>
                        </m:num>
                        <m:den>
                          <m:r>
                            <a:rPr lang="pt-BR" i="1">
                              <a:solidFill>
                                <a:srgbClr val="FF0000"/>
                              </a:solidFill>
                              <a:latin typeface="Cambria Math" panose="02040503050406030204" pitchFamily="18" charset="0"/>
                            </a:rPr>
                            <m:t>𝑠</m:t>
                          </m:r>
                        </m:den>
                      </m:f>
                    </m:oMath>
                  </m:oMathPara>
                </a14:m>
                <a:endParaRPr lang="pt-BR" dirty="0">
                  <a:solidFill>
                    <a:srgbClr val="FF0000"/>
                  </a:solidFill>
                </a:endParaRPr>
              </a:p>
            </p:txBody>
          </p:sp>
        </mc:Choice>
        <mc:Fallback xmlns="">
          <p:sp>
            <p:nvSpPr>
              <p:cNvPr id="14" name="Retângulo 13">
                <a:extLst>
                  <a:ext uri="{FF2B5EF4-FFF2-40B4-BE49-F238E27FC236}">
                    <a16:creationId xmlns:a16="http://schemas.microsoft.com/office/drawing/2014/main" id="{9337E1DC-31D0-4DC7-9D23-C190EE946F55}"/>
                  </a:ext>
                </a:extLst>
              </p:cNvPr>
              <p:cNvSpPr>
                <a:spLocks noRot="1" noChangeAspect="1" noMove="1" noResize="1" noEditPoints="1" noAdjustHandles="1" noChangeArrowheads="1" noChangeShapeType="1" noTextEdit="1"/>
              </p:cNvSpPr>
              <p:nvPr/>
            </p:nvSpPr>
            <p:spPr>
              <a:xfrm>
                <a:off x="2368968" y="5525362"/>
                <a:ext cx="781752" cy="566758"/>
              </a:xfrm>
              <a:prstGeom prst="rect">
                <a:avLst/>
              </a:prstGeom>
              <a:blipFill>
                <a:blip r:embed="rId7"/>
                <a:stretch>
                  <a:fillRect/>
                </a:stretch>
              </a:blipFill>
            </p:spPr>
            <p:txBody>
              <a:bodyPr/>
              <a:lstStyle/>
              <a:p>
                <a:r>
                  <a:rPr lang="pt-BR">
                    <a:noFill/>
                  </a:rPr>
                  <a:t> </a:t>
                </a:r>
              </a:p>
            </p:txBody>
          </p:sp>
        </mc:Fallback>
      </mc:AlternateContent>
      <p:sp>
        <p:nvSpPr>
          <p:cNvPr id="20" name="Retângulo 19">
            <a:extLst>
              <a:ext uri="{FF2B5EF4-FFF2-40B4-BE49-F238E27FC236}">
                <a16:creationId xmlns:a16="http://schemas.microsoft.com/office/drawing/2014/main" id="{658FE881-D125-4182-B728-5BF5179AD235}"/>
              </a:ext>
            </a:extLst>
          </p:cNvPr>
          <p:cNvSpPr/>
          <p:nvPr/>
        </p:nvSpPr>
        <p:spPr>
          <a:xfrm>
            <a:off x="3150720" y="5474672"/>
            <a:ext cx="8032275" cy="395814"/>
          </a:xfrm>
          <a:prstGeom prst="rect">
            <a:avLst/>
          </a:prstGeom>
        </p:spPr>
        <p:txBody>
          <a:bodyPr wrap="square">
            <a:spAutoFit/>
          </a:bodyPr>
          <a:lstStyle/>
          <a:p>
            <a:pPr algn="just">
              <a:lnSpc>
                <a:spcPct val="150000"/>
              </a:lnSpc>
            </a:pP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A esta velocidade o avião está na iminência de decolar, logo, para decolar ele precisar ter</a:t>
            </a:r>
            <a:endParaRPr lang="pt-BR" sz="15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tângulo 26">
                <a:extLst>
                  <a:ext uri="{FF2B5EF4-FFF2-40B4-BE49-F238E27FC236}">
                    <a16:creationId xmlns:a16="http://schemas.microsoft.com/office/drawing/2014/main" id="{D347820E-FF17-4974-81DA-0CA72A9F9F4F}"/>
                  </a:ext>
                </a:extLst>
              </p:cNvPr>
              <p:cNvSpPr/>
              <p:nvPr/>
            </p:nvSpPr>
            <p:spPr>
              <a:xfrm>
                <a:off x="3150720" y="5884719"/>
                <a:ext cx="4584909" cy="400174"/>
              </a:xfrm>
              <a:prstGeom prst="rect">
                <a:avLst/>
              </a:prstGeom>
            </p:spPr>
            <p:txBody>
              <a:bodyPr wrap="none">
                <a:spAutoFit/>
              </a:bodyPr>
              <a:lstStyle/>
              <a:p>
                <a:pPr algn="just"/>
                <a:r>
                  <a:rPr lang="pt-PT"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V &gt; </a:t>
                </a:r>
                <a14:m>
                  <m:oMath xmlns:m="http://schemas.openxmlformats.org/officeDocument/2006/math">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𝟏𝟎</m:t>
                    </m:r>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pt-BR" sz="1500" b="1" i="1">
                            <a:solidFill>
                              <a:srgbClr val="002060"/>
                            </a:solidFill>
                            <a:latin typeface="Cambria Math" panose="02040503050406030204" pitchFamily="18" charset="0"/>
                          </a:rPr>
                        </m:ctrlPr>
                      </m:fPr>
                      <m:num>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𝒎</m:t>
                        </m:r>
                      </m:num>
                      <m:den>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𝒔</m:t>
                        </m:r>
                      </m:den>
                    </m:f>
                  </m:oMath>
                </a14:m>
                <a:r>
                  <a:rPr lang="pt-PT"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 mas se o aluno respondeu simplesmente</a:t>
                </a:r>
                <a:endParaRPr lang="pt-BR" sz="1500" dirty="0">
                  <a:solidFill>
                    <a:srgbClr val="002060"/>
                  </a:solidFill>
                  <a:latin typeface="Arial" panose="020B0604020202020204" pitchFamily="34" charset="0"/>
                  <a:cs typeface="Arial" panose="020B0604020202020204" pitchFamily="34" charset="0"/>
                </a:endParaRPr>
              </a:p>
            </p:txBody>
          </p:sp>
        </mc:Choice>
        <mc:Fallback xmlns="">
          <p:sp>
            <p:nvSpPr>
              <p:cNvPr id="27" name="Retângulo 26">
                <a:extLst>
                  <a:ext uri="{FF2B5EF4-FFF2-40B4-BE49-F238E27FC236}">
                    <a16:creationId xmlns:a16="http://schemas.microsoft.com/office/drawing/2014/main" id="{D347820E-FF17-4974-81DA-0CA72A9F9F4F}"/>
                  </a:ext>
                </a:extLst>
              </p:cNvPr>
              <p:cNvSpPr>
                <a:spLocks noRot="1" noChangeAspect="1" noMove="1" noResize="1" noEditPoints="1" noAdjustHandles="1" noChangeArrowheads="1" noChangeShapeType="1" noTextEdit="1"/>
              </p:cNvSpPr>
              <p:nvPr/>
            </p:nvSpPr>
            <p:spPr>
              <a:xfrm>
                <a:off x="3150720" y="5884719"/>
                <a:ext cx="4584909" cy="400174"/>
              </a:xfrm>
              <a:prstGeom prst="rect">
                <a:avLst/>
              </a:prstGeom>
              <a:blipFill>
                <a:blip r:embed="rId8"/>
                <a:stretch>
                  <a:fillRect l="-532" b="-303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Retângulo 32">
                <a:extLst>
                  <a:ext uri="{FF2B5EF4-FFF2-40B4-BE49-F238E27FC236}">
                    <a16:creationId xmlns:a16="http://schemas.microsoft.com/office/drawing/2014/main" id="{EA40EC45-6487-46CE-B0E9-D9DC01E00200}"/>
                  </a:ext>
                </a:extLst>
              </p:cNvPr>
              <p:cNvSpPr/>
              <p:nvPr/>
            </p:nvSpPr>
            <p:spPr>
              <a:xfrm>
                <a:off x="7632751" y="5884719"/>
                <a:ext cx="965329" cy="400174"/>
              </a:xfrm>
              <a:prstGeom prst="rect">
                <a:avLst/>
              </a:prstGeom>
            </p:spPr>
            <p:txBody>
              <a:bodyPr wrap="none">
                <a:spAutoFit/>
              </a:bodyPr>
              <a:lstStyle/>
              <a:p>
                <a:pPr algn="just"/>
                <a:r>
                  <a:rPr lang="pt-PT"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V = </a:t>
                </a:r>
                <a14:m>
                  <m:oMath xmlns:m="http://schemas.openxmlformats.org/officeDocument/2006/math">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𝟏𝟎</m:t>
                    </m:r>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pt-BR" sz="1500" b="1" i="1">
                            <a:solidFill>
                              <a:srgbClr val="002060"/>
                            </a:solidFill>
                            <a:latin typeface="Cambria Math" panose="02040503050406030204" pitchFamily="18" charset="0"/>
                          </a:rPr>
                        </m:ctrlPr>
                      </m:fPr>
                      <m:num>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𝒎</m:t>
                        </m:r>
                      </m:num>
                      <m:den>
                        <m:r>
                          <a:rPr lang="pt-PT" sz="1500" b="1" i="1">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𝒔</m:t>
                        </m:r>
                      </m:den>
                    </m:f>
                  </m:oMath>
                </a14:m>
                <a:endParaRPr lang="pt-BR" sz="1500" dirty="0">
                  <a:latin typeface="Arial" panose="020B0604020202020204" pitchFamily="34" charset="0"/>
                  <a:cs typeface="Arial" panose="020B0604020202020204" pitchFamily="34" charset="0"/>
                </a:endParaRPr>
              </a:p>
            </p:txBody>
          </p:sp>
        </mc:Choice>
        <mc:Fallback xmlns="">
          <p:sp>
            <p:nvSpPr>
              <p:cNvPr id="33" name="Retângulo 32">
                <a:extLst>
                  <a:ext uri="{FF2B5EF4-FFF2-40B4-BE49-F238E27FC236}">
                    <a16:creationId xmlns:a16="http://schemas.microsoft.com/office/drawing/2014/main" id="{EA40EC45-6487-46CE-B0E9-D9DC01E00200}"/>
                  </a:ext>
                </a:extLst>
              </p:cNvPr>
              <p:cNvSpPr>
                <a:spLocks noRot="1" noChangeAspect="1" noMove="1" noResize="1" noEditPoints="1" noAdjustHandles="1" noChangeArrowheads="1" noChangeShapeType="1" noTextEdit="1"/>
              </p:cNvSpPr>
              <p:nvPr/>
            </p:nvSpPr>
            <p:spPr>
              <a:xfrm>
                <a:off x="7632751" y="5884719"/>
                <a:ext cx="965329" cy="400174"/>
              </a:xfrm>
              <a:prstGeom prst="rect">
                <a:avLst/>
              </a:prstGeom>
              <a:blipFill>
                <a:blip r:embed="rId9"/>
                <a:stretch>
                  <a:fillRect l="-2532" b="-3030"/>
                </a:stretch>
              </a:blipFill>
            </p:spPr>
            <p:txBody>
              <a:bodyPr/>
              <a:lstStyle/>
              <a:p>
                <a:r>
                  <a:rPr lang="pt-BR">
                    <a:noFill/>
                  </a:rPr>
                  <a:t> </a:t>
                </a:r>
              </a:p>
            </p:txBody>
          </p:sp>
        </mc:Fallback>
      </mc:AlternateContent>
      <p:sp>
        <p:nvSpPr>
          <p:cNvPr id="34" name="Retângulo 33">
            <a:extLst>
              <a:ext uri="{FF2B5EF4-FFF2-40B4-BE49-F238E27FC236}">
                <a16:creationId xmlns:a16="http://schemas.microsoft.com/office/drawing/2014/main" id="{7591AD48-6880-46F0-9AA1-B5CDC3216473}"/>
              </a:ext>
            </a:extLst>
          </p:cNvPr>
          <p:cNvSpPr/>
          <p:nvPr/>
        </p:nvSpPr>
        <p:spPr>
          <a:xfrm>
            <a:off x="8598080" y="5877272"/>
            <a:ext cx="2230098" cy="323165"/>
          </a:xfrm>
          <a:prstGeom prst="rect">
            <a:avLst/>
          </a:prstGeom>
        </p:spPr>
        <p:txBody>
          <a:bodyPr wrap="none">
            <a:spAutoFit/>
          </a:bodyPr>
          <a:lstStyle/>
          <a:p>
            <a:pPr algn="just"/>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também pode receber a</a:t>
            </a:r>
            <a:endParaRPr lang="pt-BR" sz="1500" dirty="0">
              <a:solidFill>
                <a:srgbClr val="002060"/>
              </a:solidFill>
              <a:latin typeface="Arial" panose="020B0604020202020204" pitchFamily="34" charset="0"/>
              <a:cs typeface="Arial" panose="020B0604020202020204" pitchFamily="34" charset="0"/>
            </a:endParaRPr>
          </a:p>
        </p:txBody>
      </p:sp>
      <p:sp>
        <p:nvSpPr>
          <p:cNvPr id="35" name="Retângulo 34">
            <a:extLst>
              <a:ext uri="{FF2B5EF4-FFF2-40B4-BE49-F238E27FC236}">
                <a16:creationId xmlns:a16="http://schemas.microsoft.com/office/drawing/2014/main" id="{1D9DA89C-A32B-42DE-9DEC-83350427AAD7}"/>
              </a:ext>
            </a:extLst>
          </p:cNvPr>
          <p:cNvSpPr/>
          <p:nvPr/>
        </p:nvSpPr>
        <p:spPr>
          <a:xfrm>
            <a:off x="3150720" y="6237312"/>
            <a:ext cx="1824538" cy="323165"/>
          </a:xfrm>
          <a:prstGeom prst="rect">
            <a:avLst/>
          </a:prstGeom>
        </p:spPr>
        <p:txBody>
          <a:bodyPr wrap="none">
            <a:spAutoFit/>
          </a:bodyPr>
          <a:lstStyle/>
          <a:p>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pontuação integral.</a:t>
            </a:r>
            <a:endParaRPr lang="pt-BR" sz="1500" dirty="0"/>
          </a:p>
        </p:txBody>
      </p:sp>
    </p:spTree>
    <p:extLst>
      <p:ext uri="{BB962C8B-B14F-4D97-AF65-F5344CB8AC3E}">
        <p14:creationId xmlns:p14="http://schemas.microsoft.com/office/powerpoint/2010/main" val="3270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0" grpId="0"/>
      <p:bldP spid="27" grpId="0"/>
      <p:bldP spid="33" grpId="0"/>
      <p:bldP spid="34" grpId="0"/>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FA3670E-C73F-4D7C-9E03-8E7E5145B84D}"/>
              </a:ext>
            </a:extLst>
          </p:cNvPr>
          <p:cNvSpPr/>
          <p:nvPr/>
        </p:nvSpPr>
        <p:spPr>
          <a:xfrm>
            <a:off x="100693" y="339001"/>
            <a:ext cx="8184186" cy="1287532"/>
          </a:xfrm>
          <a:prstGeom prst="rect">
            <a:avLst/>
          </a:prstGeom>
        </p:spPr>
        <p:txBody>
          <a:bodyPr wrap="square">
            <a:spAutoFit/>
          </a:bodyPr>
          <a:lstStyle/>
          <a:p>
            <a:pPr algn="just" hangingPunct="0">
              <a:lnSpc>
                <a:spcPct val="150000"/>
              </a:lnSpc>
              <a:spcAft>
                <a:spcPts val="0"/>
              </a:spcAft>
            </a:pPr>
            <a:r>
              <a:rPr lang="pt-BR" b="1" kern="0" dirty="0">
                <a:latin typeface="Arial" panose="020B0604020202020204" pitchFamily="34" charset="0"/>
                <a:ea typeface="MS Mincho" panose="02020609040205080304" pitchFamily="49" charset="-128"/>
                <a:cs typeface="Arial" panose="020B0604020202020204" pitchFamily="34" charset="0"/>
              </a:rPr>
              <a:t>Questão 8b) (0,5 ponto) </a:t>
            </a:r>
            <a:r>
              <a:rPr lang="pt-BR" b="1" kern="0" dirty="0">
                <a:latin typeface="Arial" panose="020B0604020202020204" pitchFamily="34" charset="0"/>
                <a:cs typeface="Arial" panose="020B0604020202020204" pitchFamily="34" charset="0"/>
              </a:rPr>
              <a:t>Calcule a massa do avião militar Tucano, fabricado pela Embraer, sabendo que </a:t>
            </a:r>
            <a:r>
              <a:rPr lang="pt-BR" b="1" i="1" kern="0" dirty="0">
                <a:latin typeface="Arial" panose="020B0604020202020204" pitchFamily="34" charset="0"/>
                <a:cs typeface="Arial" panose="020B0604020202020204" pitchFamily="34" charset="0"/>
              </a:rPr>
              <a:t>K = 10  m</a:t>
            </a:r>
            <a:r>
              <a:rPr lang="pt-BR" b="1" i="1" kern="0" baseline="30000" dirty="0">
                <a:latin typeface="Arial" panose="020B0604020202020204" pitchFamily="34" charset="0"/>
                <a:cs typeface="Arial" panose="020B0604020202020204" pitchFamily="34" charset="0"/>
              </a:rPr>
              <a:t>2</a:t>
            </a:r>
            <a:r>
              <a:rPr lang="pt-BR" b="1" kern="0" dirty="0">
                <a:latin typeface="Arial" panose="020B0604020202020204" pitchFamily="34" charset="0"/>
                <a:cs typeface="Arial" panose="020B0604020202020204" pitchFamily="34" charset="0"/>
              </a:rPr>
              <a:t> e que ele decola com velocidade </a:t>
            </a:r>
            <a:r>
              <a:rPr lang="pt-BR" b="1" i="1" kern="0" dirty="0">
                <a:latin typeface="Arial" panose="020B0604020202020204" pitchFamily="34" charset="0"/>
                <a:cs typeface="Arial" panose="020B0604020202020204" pitchFamily="34" charset="0"/>
              </a:rPr>
              <a:t>V  = </a:t>
            </a:r>
            <a:r>
              <a:rPr lang="pt-BR" b="1" kern="0" dirty="0">
                <a:latin typeface="Arial" panose="020B0604020202020204" pitchFamily="34" charset="0"/>
                <a:cs typeface="Arial" panose="020B0604020202020204" pitchFamily="34" charset="0"/>
              </a:rPr>
              <a:t> </a:t>
            </a:r>
            <a:r>
              <a:rPr lang="pt-BR" b="1" i="1" kern="0" dirty="0">
                <a:latin typeface="Arial" panose="020B0604020202020204" pitchFamily="34" charset="0"/>
                <a:cs typeface="Arial" panose="020B0604020202020204" pitchFamily="34" charset="0"/>
              </a:rPr>
              <a:t>180  km/h. </a:t>
            </a:r>
            <a:r>
              <a:rPr lang="pt-BR" b="1" kern="0" dirty="0">
                <a:latin typeface="Arial" panose="020B0604020202020204" pitchFamily="34" charset="0"/>
                <a:cs typeface="Arial" panose="020B0604020202020204" pitchFamily="34" charset="0"/>
              </a:rPr>
              <a:t>Suponha</a:t>
            </a:r>
            <a:r>
              <a:rPr lang="pt-BR" b="1" i="1" kern="0" dirty="0">
                <a:latin typeface="Arial" panose="020B0604020202020204" pitchFamily="34" charset="0"/>
                <a:cs typeface="Arial" panose="020B0604020202020204" pitchFamily="34" charset="0"/>
              </a:rPr>
              <a:t> ρ  = 1  kg/m</a:t>
            </a:r>
            <a:r>
              <a:rPr lang="pt-BR" b="1" i="1" kern="0" baseline="30000" dirty="0">
                <a:latin typeface="Arial" panose="020B0604020202020204" pitchFamily="34" charset="0"/>
                <a:cs typeface="Arial" panose="020B0604020202020204" pitchFamily="34" charset="0"/>
              </a:rPr>
              <a:t>3 </a:t>
            </a:r>
            <a:r>
              <a:rPr lang="pt-BR" b="1" i="1" kern="0" dirty="0">
                <a:latin typeface="Arial" panose="020B0604020202020204" pitchFamily="34" charset="0"/>
                <a:cs typeface="Arial" panose="020B0604020202020204" pitchFamily="34" charset="0"/>
              </a:rPr>
              <a:t>e g  =  10  m/s</a:t>
            </a:r>
            <a:r>
              <a:rPr lang="pt-BR" b="1" i="1" kern="0" baseline="30000" dirty="0">
                <a:latin typeface="Arial" panose="020B0604020202020204" pitchFamily="34" charset="0"/>
                <a:cs typeface="Arial" panose="020B0604020202020204" pitchFamily="34" charset="0"/>
              </a:rPr>
              <a:t>2</a:t>
            </a:r>
            <a:r>
              <a:rPr lang="pt-BR" b="1" i="1" kern="0" dirty="0">
                <a:latin typeface="Arial" panose="020B0604020202020204" pitchFamily="34" charset="0"/>
                <a:cs typeface="Arial" panose="020B0604020202020204" pitchFamily="34" charset="0"/>
              </a:rPr>
              <a:t>.</a:t>
            </a:r>
            <a:endParaRPr lang="pt-BR" b="1" i="1" kern="0" dirty="0">
              <a:effectLst/>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416C252-EC66-4351-A672-BF4FAA3E945C}"/>
              </a:ext>
            </a:extLst>
          </p:cNvPr>
          <p:cNvSpPr/>
          <p:nvPr/>
        </p:nvSpPr>
        <p:spPr>
          <a:xfrm>
            <a:off x="100693" y="1837445"/>
            <a:ext cx="1710725"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8b):</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9B07BF62-4573-42AC-BBAD-E51CE40BCA08}"/>
              </a:ext>
            </a:extLst>
          </p:cNvPr>
          <p:cNvSpPr/>
          <p:nvPr/>
        </p:nvSpPr>
        <p:spPr>
          <a:xfrm>
            <a:off x="118889" y="2284457"/>
            <a:ext cx="11737304" cy="872034"/>
          </a:xfrm>
          <a:prstGeom prst="rect">
            <a:avLst/>
          </a:prstGeom>
        </p:spPr>
        <p:txBody>
          <a:bodyPr wrap="square">
            <a:spAutoFit/>
          </a:bodyPr>
          <a:lstStyle/>
          <a:p>
            <a:pPr algn="just">
              <a:lnSpc>
                <a:spcPct val="150000"/>
              </a:lnSpc>
              <a:spcAft>
                <a:spcPts val="0"/>
              </a:spcAft>
            </a:pPr>
            <a:r>
              <a:rPr lang="pt-BR" b="1" dirty="0">
                <a:solidFill>
                  <a:srgbClr val="002060"/>
                </a:solidFill>
                <a:latin typeface="Arial" panose="020B0604020202020204" pitchFamily="34" charset="0"/>
                <a:ea typeface="Times New Roman" panose="02020603050405020304" pitchFamily="18" charset="0"/>
                <a:cs typeface="Arial" panose="020B0604020202020204" pitchFamily="34" charset="0"/>
              </a:rPr>
              <a:t>massa = </a:t>
            </a: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O equacionamento é idêntico àquele da resposta 8a). Neste caso, entretanto, a variável a ser isolada é a massa m. Desta forma temos:</a:t>
            </a:r>
            <a:endParaRPr lang="pt-BR"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7E71BC01-7475-429A-A566-6A15F4D0204C}"/>
              </a:ext>
            </a:extLst>
          </p:cNvPr>
          <p:cNvSpPr/>
          <p:nvPr/>
        </p:nvSpPr>
        <p:spPr>
          <a:xfrm>
            <a:off x="4169641" y="3111222"/>
            <a:ext cx="1020857"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S = P </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7" name="Retângulo 6">
            <a:extLst>
              <a:ext uri="{FF2B5EF4-FFF2-40B4-BE49-F238E27FC236}">
                <a16:creationId xmlns:a16="http://schemas.microsoft.com/office/drawing/2014/main" id="{BB5F179C-25D9-4C7A-877D-A6EFF322E366}"/>
              </a:ext>
            </a:extLst>
          </p:cNvPr>
          <p:cNvSpPr/>
          <p:nvPr/>
        </p:nvSpPr>
        <p:spPr>
          <a:xfrm>
            <a:off x="5025003" y="3148324"/>
            <a:ext cx="966931"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K</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dirty="0">
                <a:solidFill>
                  <a:srgbClr val="FF0000"/>
                </a:solidFill>
                <a:latin typeface="Times New Roman" panose="02020603050405020304" pitchFamily="18" charset="0"/>
                <a:ea typeface="Times New Roman" panose="02020603050405020304" pitchFamily="18" charset="0"/>
              </a:rPr>
              <a:t>V</a:t>
            </a:r>
            <a:r>
              <a:rPr lang="pt-PT" baseline="30000" dirty="0">
                <a:solidFill>
                  <a:srgbClr val="FF0000"/>
                </a:solidFill>
                <a:latin typeface="Times New Roman" panose="02020603050405020304" pitchFamily="18" charset="0"/>
                <a:ea typeface="Times New Roman" panose="02020603050405020304" pitchFamily="18" charset="0"/>
              </a:rPr>
              <a:t>2</a:t>
            </a:r>
            <a:r>
              <a:rPr lang="pt-PT" dirty="0">
                <a:solidFill>
                  <a:srgbClr val="FF0000"/>
                </a:solidFill>
                <a:latin typeface="Times New Roman" panose="02020603050405020304" pitchFamily="18" charset="0"/>
                <a:ea typeface="Times New Roman" panose="02020603050405020304" pitchFamily="18" charset="0"/>
              </a:rPr>
              <a:t> = </a:t>
            </a:r>
            <a:endParaRPr lang="pt-BR" dirty="0">
              <a:solidFill>
                <a:srgbClr val="FF0000"/>
              </a:solidFill>
            </a:endParaRPr>
          </a:p>
        </p:txBody>
      </p:sp>
      <p:sp>
        <p:nvSpPr>
          <p:cNvPr id="8" name="Retângulo 7">
            <a:extLst>
              <a:ext uri="{FF2B5EF4-FFF2-40B4-BE49-F238E27FC236}">
                <a16:creationId xmlns:a16="http://schemas.microsoft.com/office/drawing/2014/main" id="{B666FAB2-A959-4974-83CC-85B3FBD30700}"/>
              </a:ext>
            </a:extLst>
          </p:cNvPr>
          <p:cNvSpPr/>
          <p:nvPr/>
        </p:nvSpPr>
        <p:spPr>
          <a:xfrm>
            <a:off x="5880366" y="3111222"/>
            <a:ext cx="764953" cy="369332"/>
          </a:xfrm>
          <a:prstGeom prst="rect">
            <a:avLst/>
          </a:prstGeom>
        </p:spPr>
        <p:txBody>
          <a:bodyPr wrap="none">
            <a:spAutoFit/>
          </a:bodyPr>
          <a:lstStyle/>
          <a:p>
            <a:r>
              <a:rPr lang="pt-PT" dirty="0">
                <a:solidFill>
                  <a:srgbClr val="FF0000"/>
                </a:solidFill>
                <a:latin typeface="Times New Roman" panose="02020603050405020304" pitchFamily="18" charset="0"/>
                <a:ea typeface="Times New Roman" panose="02020603050405020304" pitchFamily="18" charset="0"/>
              </a:rPr>
              <a:t>mg </a:t>
            </a:r>
            <a:r>
              <a:rPr lang="pt-PT"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pt-BR" dirty="0">
              <a:solidFill>
                <a:srgbClr val="FF0000"/>
              </a:solidFill>
            </a:endParaRPr>
          </a:p>
        </p:txBody>
      </p:sp>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39346C2F-84D8-463A-9EF6-37B95F08F1D1}"/>
                  </a:ext>
                </a:extLst>
              </p:cNvPr>
              <p:cNvSpPr/>
              <p:nvPr/>
            </p:nvSpPr>
            <p:spPr>
              <a:xfrm>
                <a:off x="6569985" y="3111222"/>
                <a:ext cx="672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𝑚</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39346C2F-84D8-463A-9EF6-37B95F08F1D1}"/>
                  </a:ext>
                </a:extLst>
              </p:cNvPr>
              <p:cNvSpPr>
                <a:spLocks noRot="1" noChangeAspect="1" noMove="1" noResize="1" noEditPoints="1" noAdjustHandles="1" noChangeArrowheads="1" noChangeShapeType="1" noTextEdit="1"/>
              </p:cNvSpPr>
              <p:nvPr/>
            </p:nvSpPr>
            <p:spPr>
              <a:xfrm>
                <a:off x="6569985" y="3111222"/>
                <a:ext cx="672748"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9C629A60-74E1-4902-9DE9-BD89A4E74EAC}"/>
                  </a:ext>
                </a:extLst>
              </p:cNvPr>
              <p:cNvSpPr/>
              <p:nvPr/>
            </p:nvSpPr>
            <p:spPr>
              <a:xfrm>
                <a:off x="7136799" y="3055093"/>
                <a:ext cx="685444" cy="555793"/>
              </a:xfrm>
              <a:prstGeom prst="rect">
                <a:avLst/>
              </a:prstGeom>
            </p:spPr>
            <p:txBody>
              <a:bodyPr wrap="none">
                <a:spAutoFit/>
              </a:bodyPr>
              <a:lstStyle/>
              <a:p>
                <a14:m>
                  <m:oMath xmlns:m="http://schemas.openxmlformats.org/officeDocument/2006/math">
                    <m:f>
                      <m:fPr>
                        <m:ctrlPr>
                          <a:rPr lang="pt-BR" i="1" smtClean="0">
                            <a:solidFill>
                              <a:srgbClr val="FF0000"/>
                            </a:solidFill>
                            <a:latin typeface="Cambria Math" panose="02040503050406030204" pitchFamily="18" charset="0"/>
                          </a:rPr>
                        </m:ctrlPr>
                      </m:fPr>
                      <m:num>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𝐾</m:t>
                        </m:r>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𝜌</m:t>
                        </m:r>
                        <m:sSup>
                          <m:sSupPr>
                            <m:ctrlPr>
                              <a:rPr lang="pt-BR" i="1">
                                <a:solidFill>
                                  <a:srgbClr val="FF0000"/>
                                </a:solidFill>
                                <a:latin typeface="Cambria Math" panose="02040503050406030204" pitchFamily="18" charset="0"/>
                              </a:rPr>
                            </m:ctrlPr>
                          </m:sSupPr>
                          <m:e>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𝑉</m:t>
                            </m:r>
                          </m:e>
                          <m:sup>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𝑔</m:t>
                        </m:r>
                      </m:den>
                    </m:f>
                  </m:oMath>
                </a14:m>
                <a:r>
                  <a:rPr lang="pt-PT"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mc:Choice>
        <mc:Fallback xmlns="">
          <p:sp>
            <p:nvSpPr>
              <p:cNvPr id="10" name="Retângulo 9">
                <a:extLst>
                  <a:ext uri="{FF2B5EF4-FFF2-40B4-BE49-F238E27FC236}">
                    <a16:creationId xmlns:a16="http://schemas.microsoft.com/office/drawing/2014/main" id="{9C629A60-74E1-4902-9DE9-BD89A4E74EAC}"/>
                  </a:ext>
                </a:extLst>
              </p:cNvPr>
              <p:cNvSpPr>
                <a:spLocks noRot="1" noChangeAspect="1" noMove="1" noResize="1" noEditPoints="1" noAdjustHandles="1" noChangeArrowheads="1" noChangeShapeType="1" noTextEdit="1"/>
              </p:cNvSpPr>
              <p:nvPr/>
            </p:nvSpPr>
            <p:spPr>
              <a:xfrm>
                <a:off x="7136799" y="3055093"/>
                <a:ext cx="685444" cy="555793"/>
              </a:xfrm>
              <a:prstGeom prst="rect">
                <a:avLst/>
              </a:prstGeom>
              <a:blipFill>
                <a:blip r:embed="rId4"/>
                <a:stretch>
                  <a:fillRect/>
                </a:stretch>
              </a:blipFill>
            </p:spPr>
            <p:txBody>
              <a:bodyPr/>
              <a:lstStyle/>
              <a:p>
                <a:r>
                  <a:rPr lang="pt-BR">
                    <a:noFill/>
                  </a:rPr>
                  <a:t> </a:t>
                </a:r>
              </a:p>
            </p:txBody>
          </p:sp>
        </mc:Fallback>
      </mc:AlternateContent>
      <p:sp>
        <p:nvSpPr>
          <p:cNvPr id="11" name="Retângulo 10">
            <a:extLst>
              <a:ext uri="{FF2B5EF4-FFF2-40B4-BE49-F238E27FC236}">
                <a16:creationId xmlns:a16="http://schemas.microsoft.com/office/drawing/2014/main" id="{3E999296-7354-4234-B757-186068352DB4}"/>
              </a:ext>
            </a:extLst>
          </p:cNvPr>
          <p:cNvSpPr/>
          <p:nvPr/>
        </p:nvSpPr>
        <p:spPr>
          <a:xfrm>
            <a:off x="118889" y="3693473"/>
            <a:ext cx="11784186" cy="872034"/>
          </a:xfrm>
          <a:prstGeom prst="rect">
            <a:avLst/>
          </a:prstGeom>
        </p:spPr>
        <p:txBody>
          <a:bodyPr wrap="square">
            <a:spAutoFit/>
          </a:bodyPr>
          <a:lstStyle/>
          <a:p>
            <a:pPr algn="just">
              <a:lnSpc>
                <a:spcPct val="150000"/>
              </a:lnSpc>
              <a:spcAft>
                <a:spcPts val="0"/>
              </a:spcAft>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Porém, a velocidade V = 180 km/h precisa ser convertida para m/s para ficar consistente com as unidades das demais variáveis envolvidas na equação final. Logo:</a:t>
            </a:r>
            <a:endParaRPr lang="pt-BR"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097287F7-3866-402B-9430-2FA5E50404D3}"/>
                  </a:ext>
                </a:extLst>
              </p:cNvPr>
              <p:cNvSpPr/>
              <p:nvPr/>
            </p:nvSpPr>
            <p:spPr>
              <a:xfrm>
                <a:off x="149263" y="4913003"/>
                <a:ext cx="6263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𝑉</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097287F7-3866-402B-9430-2FA5E50404D3}"/>
                  </a:ext>
                </a:extLst>
              </p:cNvPr>
              <p:cNvSpPr>
                <a:spLocks noRot="1" noChangeAspect="1" noMove="1" noResize="1" noEditPoints="1" noAdjustHandles="1" noChangeArrowheads="1" noChangeShapeType="1" noTextEdit="1"/>
              </p:cNvSpPr>
              <p:nvPr/>
            </p:nvSpPr>
            <p:spPr>
              <a:xfrm>
                <a:off x="149263" y="4913003"/>
                <a:ext cx="626390"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F4FD7A2D-2C4C-49AA-871F-9EB9BC49C7E5}"/>
                  </a:ext>
                </a:extLst>
              </p:cNvPr>
              <p:cNvSpPr/>
              <p:nvPr/>
            </p:nvSpPr>
            <p:spPr>
              <a:xfrm>
                <a:off x="635852" y="4788546"/>
                <a:ext cx="1184106"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180</m:t>
                          </m:r>
                          <m:r>
                            <a:rPr lang="pt-BR" i="1">
                              <a:solidFill>
                                <a:srgbClr val="FF0000"/>
                              </a:solidFill>
                              <a:latin typeface="Cambria Math" panose="02040503050406030204" pitchFamily="18" charset="0"/>
                            </a:rPr>
                            <m:t>𝑘𝑚</m:t>
                          </m:r>
                        </m:num>
                        <m:den>
                          <m:r>
                            <a:rPr lang="pt-BR" i="1">
                              <a:solidFill>
                                <a:srgbClr val="FF0000"/>
                              </a:solidFill>
                              <a:latin typeface="Cambria Math" panose="02040503050406030204" pitchFamily="18" charset="0"/>
                            </a:rPr>
                            <m:t>h</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a:extLst>
                  <a:ext uri="{FF2B5EF4-FFF2-40B4-BE49-F238E27FC236}">
                    <a16:creationId xmlns:a16="http://schemas.microsoft.com/office/drawing/2014/main" id="{F4FD7A2D-2C4C-49AA-871F-9EB9BC49C7E5}"/>
                  </a:ext>
                </a:extLst>
              </p:cNvPr>
              <p:cNvSpPr>
                <a:spLocks noRot="1" noChangeAspect="1" noMove="1" noResize="1" noEditPoints="1" noAdjustHandles="1" noChangeArrowheads="1" noChangeShapeType="1" noTextEdit="1"/>
              </p:cNvSpPr>
              <p:nvPr/>
            </p:nvSpPr>
            <p:spPr>
              <a:xfrm>
                <a:off x="635852" y="4788546"/>
                <a:ext cx="1184106" cy="618246"/>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A0C8067F-0F87-4EEE-98AB-24EAFEF34EA7}"/>
                  </a:ext>
                </a:extLst>
              </p:cNvPr>
              <p:cNvSpPr/>
              <p:nvPr/>
            </p:nvSpPr>
            <p:spPr>
              <a:xfrm>
                <a:off x="1661431" y="4785222"/>
                <a:ext cx="1490280"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180.000</m:t>
                          </m:r>
                          <m:r>
                            <a:rPr lang="pt-BR" i="1">
                              <a:solidFill>
                                <a:srgbClr val="FF0000"/>
                              </a:solidFill>
                              <a:latin typeface="Cambria Math" panose="02040503050406030204" pitchFamily="18" charset="0"/>
                            </a:rPr>
                            <m:t>𝑚</m:t>
                          </m:r>
                        </m:num>
                        <m:den>
                          <m:r>
                            <a:rPr lang="pt-BR" i="0">
                              <a:solidFill>
                                <a:srgbClr val="FF0000"/>
                              </a:solidFill>
                              <a:latin typeface="Cambria Math" panose="02040503050406030204" pitchFamily="18" charset="0"/>
                            </a:rPr>
                            <m:t>3600</m:t>
                          </m:r>
                          <m:r>
                            <a:rPr lang="pt-BR" i="1">
                              <a:solidFill>
                                <a:srgbClr val="FF0000"/>
                              </a:solidFill>
                              <a:latin typeface="Cambria Math" panose="02040503050406030204" pitchFamily="18" charset="0"/>
                            </a:rPr>
                            <m:t>𝑠</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4" name="Retângulo 13">
                <a:extLst>
                  <a:ext uri="{FF2B5EF4-FFF2-40B4-BE49-F238E27FC236}">
                    <a16:creationId xmlns:a16="http://schemas.microsoft.com/office/drawing/2014/main" id="{A0C8067F-0F87-4EEE-98AB-24EAFEF34EA7}"/>
                  </a:ext>
                </a:extLst>
              </p:cNvPr>
              <p:cNvSpPr>
                <a:spLocks noRot="1" noChangeAspect="1" noMove="1" noResize="1" noEditPoints="1" noAdjustHandles="1" noChangeArrowheads="1" noChangeShapeType="1" noTextEdit="1"/>
              </p:cNvSpPr>
              <p:nvPr/>
            </p:nvSpPr>
            <p:spPr>
              <a:xfrm>
                <a:off x="1661431" y="4785222"/>
                <a:ext cx="1490280" cy="61279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D18227D9-5C9D-4406-85A6-D5D3DC67769D}"/>
                  </a:ext>
                </a:extLst>
              </p:cNvPr>
              <p:cNvSpPr/>
              <p:nvPr/>
            </p:nvSpPr>
            <p:spPr>
              <a:xfrm>
                <a:off x="2973872" y="4779998"/>
                <a:ext cx="691984"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50</m:t>
                          </m:r>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𝑚</m:t>
                          </m:r>
                        </m:num>
                        <m:den>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𝑠</m:t>
                          </m:r>
                        </m:den>
                      </m:f>
                    </m:oMath>
                  </m:oMathPara>
                </a14:m>
                <a:endParaRPr lang="pt-BR" dirty="0">
                  <a:solidFill>
                    <a:srgbClr val="FF0000"/>
                  </a:solidFill>
                </a:endParaRPr>
              </a:p>
            </p:txBody>
          </p:sp>
        </mc:Choice>
        <mc:Fallback xmlns="">
          <p:sp>
            <p:nvSpPr>
              <p:cNvPr id="15" name="Retângulo 14">
                <a:extLst>
                  <a:ext uri="{FF2B5EF4-FFF2-40B4-BE49-F238E27FC236}">
                    <a16:creationId xmlns:a16="http://schemas.microsoft.com/office/drawing/2014/main" id="{D18227D9-5C9D-4406-85A6-D5D3DC67769D}"/>
                  </a:ext>
                </a:extLst>
              </p:cNvPr>
              <p:cNvSpPr>
                <a:spLocks noRot="1" noChangeAspect="1" noMove="1" noResize="1" noEditPoints="1" noAdjustHandles="1" noChangeArrowheads="1" noChangeShapeType="1" noTextEdit="1"/>
              </p:cNvSpPr>
              <p:nvPr/>
            </p:nvSpPr>
            <p:spPr>
              <a:xfrm>
                <a:off x="2973872" y="4779998"/>
                <a:ext cx="691984" cy="618374"/>
              </a:xfrm>
              <a:prstGeom prst="rect">
                <a:avLst/>
              </a:prstGeom>
              <a:blipFill>
                <a:blip r:embed="rId8"/>
                <a:stretch>
                  <a:fillRect/>
                </a:stretch>
              </a:blipFill>
            </p:spPr>
            <p:txBody>
              <a:bodyPr/>
              <a:lstStyle/>
              <a:p>
                <a:r>
                  <a:rPr lang="pt-BR">
                    <a:noFill/>
                  </a:rPr>
                  <a:t> </a:t>
                </a:r>
              </a:p>
            </p:txBody>
          </p:sp>
        </mc:Fallback>
      </mc:AlternateContent>
      <p:sp>
        <p:nvSpPr>
          <p:cNvPr id="16" name="Retângulo 15">
            <a:extLst>
              <a:ext uri="{FF2B5EF4-FFF2-40B4-BE49-F238E27FC236}">
                <a16:creationId xmlns:a16="http://schemas.microsoft.com/office/drawing/2014/main" id="{79F078A6-B92D-4B23-8031-A860C4005C52}"/>
              </a:ext>
            </a:extLst>
          </p:cNvPr>
          <p:cNvSpPr/>
          <p:nvPr/>
        </p:nvSpPr>
        <p:spPr>
          <a:xfrm>
            <a:off x="3714673" y="4856781"/>
            <a:ext cx="5094664" cy="369332"/>
          </a:xfrm>
          <a:prstGeom prst="rect">
            <a:avLst/>
          </a:prstGeom>
        </p:spPr>
        <p:txBody>
          <a:bodyPr wrap="none">
            <a:spAutoFit/>
          </a:bodyPr>
          <a:lstStyle/>
          <a:p>
            <a:pPr algn="just"/>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Finalmente, substituindo K, </a:t>
            </a: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 V e g na equação</a:t>
            </a:r>
            <a:endParaRPr lang="pt-BR"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tângulo 16">
                <a:extLst>
                  <a:ext uri="{FF2B5EF4-FFF2-40B4-BE49-F238E27FC236}">
                    <a16:creationId xmlns:a16="http://schemas.microsoft.com/office/drawing/2014/main" id="{6BB62A18-BFF2-416E-9C1B-DACB74AB1ADD}"/>
                  </a:ext>
                </a:extLst>
              </p:cNvPr>
              <p:cNvSpPr/>
              <p:nvPr/>
            </p:nvSpPr>
            <p:spPr>
              <a:xfrm>
                <a:off x="8687841" y="4856781"/>
                <a:ext cx="672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𝑚</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a:extLst>
                  <a:ext uri="{FF2B5EF4-FFF2-40B4-BE49-F238E27FC236}">
                    <a16:creationId xmlns:a16="http://schemas.microsoft.com/office/drawing/2014/main" id="{6BB62A18-BFF2-416E-9C1B-DACB74AB1ADD}"/>
                  </a:ext>
                </a:extLst>
              </p:cNvPr>
              <p:cNvSpPr>
                <a:spLocks noRot="1" noChangeAspect="1" noMove="1" noResize="1" noEditPoints="1" noAdjustHandles="1" noChangeArrowheads="1" noChangeShapeType="1" noTextEdit="1"/>
              </p:cNvSpPr>
              <p:nvPr/>
            </p:nvSpPr>
            <p:spPr>
              <a:xfrm>
                <a:off x="8687841" y="4856781"/>
                <a:ext cx="672748"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671CD227-A2CB-4401-8547-C73DBD63D548}"/>
                  </a:ext>
                </a:extLst>
              </p:cNvPr>
              <p:cNvSpPr/>
              <p:nvPr/>
            </p:nvSpPr>
            <p:spPr>
              <a:xfrm>
                <a:off x="9191897" y="4788546"/>
                <a:ext cx="685444" cy="555793"/>
              </a:xfrm>
              <a:prstGeom prst="rect">
                <a:avLst/>
              </a:prstGeom>
            </p:spPr>
            <p:txBody>
              <a:bodyPr wrap="none">
                <a:spAutoFit/>
              </a:bodyPr>
              <a:lstStyle/>
              <a:p>
                <a14:m>
                  <m:oMath xmlns:m="http://schemas.openxmlformats.org/officeDocument/2006/math">
                    <m:f>
                      <m:fPr>
                        <m:ctrlPr>
                          <a:rPr lang="pt-BR" i="1" smtClean="0">
                            <a:solidFill>
                              <a:srgbClr val="FF0000"/>
                            </a:solidFill>
                            <a:latin typeface="Cambria Math" panose="02040503050406030204" pitchFamily="18" charset="0"/>
                          </a:rPr>
                        </m:ctrlPr>
                      </m:fPr>
                      <m:num>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𝐾</m:t>
                        </m:r>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𝜌</m:t>
                        </m:r>
                        <m:sSup>
                          <m:sSupPr>
                            <m:ctrlPr>
                              <a:rPr lang="pt-BR" i="1">
                                <a:solidFill>
                                  <a:srgbClr val="FF0000"/>
                                </a:solidFill>
                                <a:latin typeface="Cambria Math" panose="02040503050406030204" pitchFamily="18" charset="0"/>
                              </a:rPr>
                            </m:ctrlPr>
                          </m:sSupPr>
                          <m:e>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𝑉</m:t>
                            </m:r>
                          </m:e>
                          <m:sup>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pt-PT"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𝑔</m:t>
                        </m:r>
                      </m:den>
                    </m:f>
                  </m:oMath>
                </a14:m>
                <a:r>
                  <a:rPr lang="pt-PT" dirty="0">
                    <a:solidFill>
                      <a:srgbClr val="002060"/>
                    </a:solidFill>
                    <a:latin typeface="Times New Roman" panose="02020603050405020304" pitchFamily="18" charset="0"/>
                    <a:ea typeface="Times New Roman" panose="02020603050405020304" pitchFamily="18" charset="0"/>
                  </a:rPr>
                  <a:t>,</a:t>
                </a:r>
                <a:endParaRPr lang="pt-BR" dirty="0">
                  <a:solidFill>
                    <a:srgbClr val="002060"/>
                  </a:solidFill>
                </a:endParaRPr>
              </a:p>
            </p:txBody>
          </p:sp>
        </mc:Choice>
        <mc:Fallback xmlns="">
          <p:sp>
            <p:nvSpPr>
              <p:cNvPr id="18" name="Retângulo 17">
                <a:extLst>
                  <a:ext uri="{FF2B5EF4-FFF2-40B4-BE49-F238E27FC236}">
                    <a16:creationId xmlns:a16="http://schemas.microsoft.com/office/drawing/2014/main" id="{671CD227-A2CB-4401-8547-C73DBD63D548}"/>
                  </a:ext>
                </a:extLst>
              </p:cNvPr>
              <p:cNvSpPr>
                <a:spLocks noRot="1" noChangeAspect="1" noMove="1" noResize="1" noEditPoints="1" noAdjustHandles="1" noChangeArrowheads="1" noChangeShapeType="1" noTextEdit="1"/>
              </p:cNvSpPr>
              <p:nvPr/>
            </p:nvSpPr>
            <p:spPr>
              <a:xfrm>
                <a:off x="9191897" y="4788546"/>
                <a:ext cx="685444" cy="555793"/>
              </a:xfrm>
              <a:prstGeom prst="rect">
                <a:avLst/>
              </a:prstGeom>
              <a:blipFill>
                <a:blip r:embed="rId10"/>
                <a:stretch>
                  <a:fillRect r="-7143"/>
                </a:stretch>
              </a:blipFill>
            </p:spPr>
            <p:txBody>
              <a:bodyPr/>
              <a:lstStyle/>
              <a:p>
                <a:r>
                  <a:rPr lang="pt-BR">
                    <a:noFill/>
                  </a:rPr>
                  <a:t> </a:t>
                </a:r>
              </a:p>
            </p:txBody>
          </p:sp>
        </mc:Fallback>
      </mc:AlternateContent>
      <p:sp>
        <p:nvSpPr>
          <p:cNvPr id="19" name="Retângulo 18">
            <a:extLst>
              <a:ext uri="{FF2B5EF4-FFF2-40B4-BE49-F238E27FC236}">
                <a16:creationId xmlns:a16="http://schemas.microsoft.com/office/drawing/2014/main" id="{2F623E6A-A89C-49E9-9BF8-8500380316C2}"/>
              </a:ext>
            </a:extLst>
          </p:cNvPr>
          <p:cNvSpPr/>
          <p:nvPr/>
        </p:nvSpPr>
        <p:spPr>
          <a:xfrm>
            <a:off x="9763695" y="4857786"/>
            <a:ext cx="800219" cy="369332"/>
          </a:xfrm>
          <a:prstGeom prst="rect">
            <a:avLst/>
          </a:prstGeom>
        </p:spPr>
        <p:txBody>
          <a:bodyPr wrap="none">
            <a:spAutoFit/>
          </a:bodyPr>
          <a:lstStyle/>
          <a:p>
            <a:r>
              <a:rPr lang="pt-PT" dirty="0">
                <a:solidFill>
                  <a:srgbClr val="002060"/>
                </a:solidFill>
                <a:latin typeface="Times New Roman" panose="02020603050405020304" pitchFamily="18" charset="0"/>
                <a:ea typeface="Times New Roman" panose="02020603050405020304" pitchFamily="18" charset="0"/>
              </a:rPr>
              <a:t>temos:</a:t>
            </a:r>
            <a:endParaRPr lang="pt-BR" dirty="0">
              <a:solidFill>
                <a:srgbClr val="002060"/>
              </a:solidFill>
            </a:endParaRPr>
          </a:p>
        </p:txBody>
      </p:sp>
      <mc:AlternateContent xmlns:mc="http://schemas.openxmlformats.org/markup-compatibility/2006" xmlns:a14="http://schemas.microsoft.com/office/drawing/2010/main">
        <mc:Choice Requires="a14">
          <p:sp>
            <p:nvSpPr>
              <p:cNvPr id="20" name="Retângulo 19">
                <a:extLst>
                  <a:ext uri="{FF2B5EF4-FFF2-40B4-BE49-F238E27FC236}">
                    <a16:creationId xmlns:a16="http://schemas.microsoft.com/office/drawing/2014/main" id="{16932ABD-A016-4BF5-AEFE-800623DFE8DE}"/>
                  </a:ext>
                </a:extLst>
              </p:cNvPr>
              <p:cNvSpPr/>
              <p:nvPr/>
            </p:nvSpPr>
            <p:spPr>
              <a:xfrm>
                <a:off x="3700033" y="5590478"/>
                <a:ext cx="6727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𝑚</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0" name="Retângulo 19">
                <a:extLst>
                  <a:ext uri="{FF2B5EF4-FFF2-40B4-BE49-F238E27FC236}">
                    <a16:creationId xmlns:a16="http://schemas.microsoft.com/office/drawing/2014/main" id="{16932ABD-A016-4BF5-AEFE-800623DFE8DE}"/>
                  </a:ext>
                </a:extLst>
              </p:cNvPr>
              <p:cNvSpPr>
                <a:spLocks noRot="1" noChangeAspect="1" noMove="1" noResize="1" noEditPoints="1" noAdjustHandles="1" noChangeArrowheads="1" noChangeShapeType="1" noTextEdit="1"/>
              </p:cNvSpPr>
              <p:nvPr/>
            </p:nvSpPr>
            <p:spPr>
              <a:xfrm>
                <a:off x="3700033" y="5590478"/>
                <a:ext cx="672748"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D8C6C305-32C8-4730-9BC2-C9F4A4F60553}"/>
                  </a:ext>
                </a:extLst>
              </p:cNvPr>
              <p:cNvSpPr/>
              <p:nvPr/>
            </p:nvSpPr>
            <p:spPr>
              <a:xfrm>
                <a:off x="4192786" y="5451081"/>
                <a:ext cx="175875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10</m:t>
                          </m:r>
                          <m:r>
                            <a:rPr lang="pt-BR" i="0">
                              <a:solidFill>
                                <a:srgbClr val="FF0000"/>
                              </a:solidFill>
                              <a:latin typeface="Cambria Math" panose="02040503050406030204" pitchFamily="18" charset="0"/>
                            </a:rPr>
                            <m:t>×1×5</m:t>
                          </m:r>
                          <m:sSup>
                            <m:sSupPr>
                              <m:ctrlPr>
                                <a:rPr lang="pt-BR" i="1">
                                  <a:solidFill>
                                    <a:srgbClr val="FF0000"/>
                                  </a:solidFill>
                                  <a:latin typeface="Cambria Math" panose="02040503050406030204" pitchFamily="18" charset="0"/>
                                </a:rPr>
                              </m:ctrlPr>
                            </m:sSupPr>
                            <m:e>
                              <m:r>
                                <a:rPr lang="pt-BR" i="0">
                                  <a:solidFill>
                                    <a:srgbClr val="FF0000"/>
                                  </a:solidFill>
                                  <a:latin typeface="Cambria Math" panose="02040503050406030204" pitchFamily="18" charset="0"/>
                                </a:rPr>
                                <m:t>0</m:t>
                              </m:r>
                            </m:e>
                            <m:sup>
                              <m:r>
                                <a:rPr lang="pt-BR" i="0">
                                  <a:solidFill>
                                    <a:srgbClr val="FF0000"/>
                                  </a:solidFill>
                                  <a:latin typeface="Cambria Math" panose="02040503050406030204" pitchFamily="18" charset="0"/>
                                </a:rPr>
                                <m:t>2</m:t>
                              </m:r>
                            </m:sup>
                          </m:sSup>
                        </m:num>
                        <m:den>
                          <m:r>
                            <a:rPr lang="pt-BR" i="0">
                              <a:solidFill>
                                <a:srgbClr val="FF0000"/>
                              </a:solidFill>
                              <a:latin typeface="Cambria Math" panose="02040503050406030204" pitchFamily="18" charset="0"/>
                            </a:rPr>
                            <m:t>10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1" name="Retângulo 20">
                <a:extLst>
                  <a:ext uri="{FF2B5EF4-FFF2-40B4-BE49-F238E27FC236}">
                    <a16:creationId xmlns:a16="http://schemas.microsoft.com/office/drawing/2014/main" id="{D8C6C305-32C8-4730-9BC2-C9F4A4F60553}"/>
                  </a:ext>
                </a:extLst>
              </p:cNvPr>
              <p:cNvSpPr>
                <a:spLocks noRot="1" noChangeAspect="1" noMove="1" noResize="1" noEditPoints="1" noAdjustHandles="1" noChangeArrowheads="1" noChangeShapeType="1" noTextEdit="1"/>
              </p:cNvSpPr>
              <p:nvPr/>
            </p:nvSpPr>
            <p:spPr>
              <a:xfrm>
                <a:off x="4192786" y="5451081"/>
                <a:ext cx="1758751" cy="648126"/>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Retângulo 21">
                <a:extLst>
                  <a:ext uri="{FF2B5EF4-FFF2-40B4-BE49-F238E27FC236}">
                    <a16:creationId xmlns:a16="http://schemas.microsoft.com/office/drawing/2014/main" id="{2CB02DAB-C6EE-4538-AF41-D1218BB11D23}"/>
                  </a:ext>
                </a:extLst>
              </p:cNvPr>
              <p:cNvSpPr/>
              <p:nvPr/>
            </p:nvSpPr>
            <p:spPr>
              <a:xfrm>
                <a:off x="5812966" y="5590478"/>
                <a:ext cx="976549" cy="369332"/>
              </a:xfrm>
              <a:prstGeom prst="rect">
                <a:avLst/>
              </a:prstGeom>
            </p:spPr>
            <p:txBody>
              <a:bodyPr wrap="none">
                <a:spAutoFit/>
              </a:bodyPr>
              <a:lstStyle/>
              <a:p>
                <a14:m>
                  <m:oMath xmlns:m="http://schemas.openxmlformats.org/officeDocument/2006/math">
                    <m:r>
                      <a:rPr lang="pt-PT"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2.500</m:t>
                    </m:r>
                  </m:oMath>
                </a14:m>
                <a:r>
                  <a:rPr lang="pt-PT" dirty="0">
                    <a:solidFill>
                      <a:srgbClr val="FF0000"/>
                    </a:solidFill>
                    <a:latin typeface="Times New Roman" panose="02020603050405020304" pitchFamily="18" charset="0"/>
                    <a:ea typeface="Times New Roman" panose="02020603050405020304" pitchFamily="18" charset="0"/>
                  </a:rPr>
                  <a:t>kg</a:t>
                </a:r>
                <a:endParaRPr lang="pt-BR" dirty="0">
                  <a:solidFill>
                    <a:srgbClr val="FF0000"/>
                  </a:solidFill>
                </a:endParaRPr>
              </a:p>
            </p:txBody>
          </p:sp>
        </mc:Choice>
        <mc:Fallback xmlns="">
          <p:sp>
            <p:nvSpPr>
              <p:cNvPr id="22" name="Retângulo 21">
                <a:extLst>
                  <a:ext uri="{FF2B5EF4-FFF2-40B4-BE49-F238E27FC236}">
                    <a16:creationId xmlns:a16="http://schemas.microsoft.com/office/drawing/2014/main" id="{2CB02DAB-C6EE-4538-AF41-D1218BB11D23}"/>
                  </a:ext>
                </a:extLst>
              </p:cNvPr>
              <p:cNvSpPr>
                <a:spLocks noRot="1" noChangeAspect="1" noMove="1" noResize="1" noEditPoints="1" noAdjustHandles="1" noChangeArrowheads="1" noChangeShapeType="1" noTextEdit="1"/>
              </p:cNvSpPr>
              <p:nvPr/>
            </p:nvSpPr>
            <p:spPr>
              <a:xfrm>
                <a:off x="5812966" y="5590478"/>
                <a:ext cx="976549" cy="369332"/>
              </a:xfrm>
              <a:prstGeom prst="rect">
                <a:avLst/>
              </a:prstGeom>
              <a:blipFill>
                <a:blip r:embed="rId13"/>
                <a:stretch>
                  <a:fillRect t="-9836" r="-3750" b="-22951"/>
                </a:stretch>
              </a:blipFill>
            </p:spPr>
            <p:txBody>
              <a:bodyPr/>
              <a:lstStyle/>
              <a:p>
                <a:r>
                  <a:rPr lang="pt-BR">
                    <a:noFill/>
                  </a:rPr>
                  <a:t> </a:t>
                </a:r>
              </a:p>
            </p:txBody>
          </p:sp>
        </mc:Fallback>
      </mc:AlternateContent>
      <p:sp>
        <p:nvSpPr>
          <p:cNvPr id="23" name="Retângulo 22">
            <a:extLst>
              <a:ext uri="{FF2B5EF4-FFF2-40B4-BE49-F238E27FC236}">
                <a16:creationId xmlns:a16="http://schemas.microsoft.com/office/drawing/2014/main" id="{C983C226-E341-4484-B56C-0631A5DE2975}"/>
              </a:ext>
            </a:extLst>
          </p:cNvPr>
          <p:cNvSpPr/>
          <p:nvPr/>
        </p:nvSpPr>
        <p:spPr>
          <a:xfrm>
            <a:off x="7463705" y="5992465"/>
            <a:ext cx="736099" cy="369332"/>
          </a:xfrm>
          <a:prstGeom prst="rect">
            <a:avLst/>
          </a:prstGeom>
        </p:spPr>
        <p:txBody>
          <a:bodyPr wrap="none">
            <a:spAutoFit/>
          </a:bodyPr>
          <a:lstStyle/>
          <a:p>
            <a:pPr algn="just">
              <a:spcAft>
                <a:spcPts val="0"/>
              </a:spcAft>
            </a:pPr>
            <a:r>
              <a:rPr lang="pt-PT" dirty="0">
                <a:solidFill>
                  <a:srgbClr val="002060"/>
                </a:solidFill>
                <a:latin typeface="Times New Roman" panose="02020603050405020304" pitchFamily="18" charset="0"/>
                <a:ea typeface="Times New Roman" panose="02020603050405020304" pitchFamily="18" charset="0"/>
              </a:rPr>
              <a:t>Logo:</a:t>
            </a:r>
            <a:endParaRPr lang="pt-BR" sz="2800" dirty="0">
              <a:solidFill>
                <a:srgbClr val="002060"/>
              </a:solidFill>
              <a:effectLst/>
              <a:latin typeface="Arial" panose="020B0604020202020204" pitchFamily="34" charset="0"/>
              <a:ea typeface="Times New Roman" panose="02020603050405020304" pitchFamily="18" charset="0"/>
            </a:endParaRPr>
          </a:p>
        </p:txBody>
      </p:sp>
      <p:sp>
        <p:nvSpPr>
          <p:cNvPr id="24" name="Retângulo 23">
            <a:extLst>
              <a:ext uri="{FF2B5EF4-FFF2-40B4-BE49-F238E27FC236}">
                <a16:creationId xmlns:a16="http://schemas.microsoft.com/office/drawing/2014/main" id="{3F7D9D24-D055-4BE6-98A7-0208DDA5A1B9}"/>
              </a:ext>
            </a:extLst>
          </p:cNvPr>
          <p:cNvSpPr/>
          <p:nvPr/>
        </p:nvSpPr>
        <p:spPr>
          <a:xfrm>
            <a:off x="8096668" y="5992465"/>
            <a:ext cx="1444626"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m = 2.500 kg</a:t>
            </a:r>
            <a:endParaRPr lang="pt-BR" dirty="0">
              <a:solidFill>
                <a:srgbClr val="FF0000"/>
              </a:solidFill>
            </a:endParaRPr>
          </a:p>
        </p:txBody>
      </p:sp>
    </p:spTree>
    <p:extLst>
      <p:ext uri="{BB962C8B-B14F-4D97-AF65-F5344CB8AC3E}">
        <p14:creationId xmlns:p14="http://schemas.microsoft.com/office/powerpoint/2010/main" val="17868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603CAB4-F369-4085-98A7-EAF40081E250}"/>
              </a:ext>
            </a:extLst>
          </p:cNvPr>
          <p:cNvSpPr/>
          <p:nvPr/>
        </p:nvSpPr>
        <p:spPr>
          <a:xfrm>
            <a:off x="118889" y="145663"/>
            <a:ext cx="8064896" cy="1613519"/>
          </a:xfrm>
          <a:prstGeom prst="rect">
            <a:avLst/>
          </a:prstGeom>
        </p:spPr>
        <p:txBody>
          <a:bodyPr wrap="square">
            <a:spAutoFit/>
          </a:bodyPr>
          <a:lstStyle/>
          <a:p>
            <a:pPr algn="just">
              <a:lnSpc>
                <a:spcPct val="150000"/>
              </a:lnSpc>
            </a:pPr>
            <a:r>
              <a:rPr lang="pt-PT" sz="1700" b="1" dirty="0">
                <a:latin typeface="Arial" panose="020B0604020202020204" pitchFamily="34" charset="0"/>
                <a:ea typeface="Times New Roman" panose="02020603050405020304" pitchFamily="18" charset="0"/>
                <a:cs typeface="Arial" panose="020B0604020202020204" pitchFamily="34" charset="0"/>
              </a:rPr>
              <a:t>Questão 9) (1 ponto) Comentários:</a:t>
            </a:r>
            <a:r>
              <a:rPr lang="pt-PT" sz="1700" dirty="0">
                <a:latin typeface="Arial" panose="020B0604020202020204" pitchFamily="34" charset="0"/>
                <a:ea typeface="Times New Roman" panose="02020603050405020304" pitchFamily="18" charset="0"/>
                <a:cs typeface="Arial" panose="020B0604020202020204" pitchFamily="34" charset="0"/>
              </a:rPr>
              <a:t>  O movimento que os veículos espaciais descrevem em torno da Terra é governado pelas mesmas leis que regem o movimento dos planetas em torno do Sol.  As bases dessas leis foram descobertas por alguns dos mais importantes cientistas que já existiram.</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7FCEA61F-4886-4830-BA84-F692A5751F65}"/>
              </a:ext>
            </a:extLst>
          </p:cNvPr>
          <p:cNvSpPr/>
          <p:nvPr/>
        </p:nvSpPr>
        <p:spPr>
          <a:xfrm>
            <a:off x="111043" y="3089483"/>
            <a:ext cx="11596304" cy="1613519"/>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Para formular essa lei ele se baseou em três importantes leis da mecânica celeste, que foram anteriormente formuladas pelo astrônomo Kepler (1571-1630).  Kepler, por sua vez, formulou suas leis para explicar as observações feitas por Tycho Brahe (1546-1601), astrônomo que fez o maior catálogo de observações dos astros celestes da época.  As três leis de Kepler são enunciadas da seguinte forma: </a:t>
            </a:r>
            <a:endParaRPr lang="pt-BR" sz="17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AB558C4-2C66-4B97-B4FC-B0CF6256427C}"/>
              </a:ext>
            </a:extLst>
          </p:cNvPr>
          <p:cNvSpPr/>
          <p:nvPr/>
        </p:nvSpPr>
        <p:spPr>
          <a:xfrm>
            <a:off x="111043" y="4800818"/>
            <a:ext cx="11596304" cy="1661993"/>
          </a:xfrm>
          <a:prstGeom prst="rect">
            <a:avLst/>
          </a:prstGeom>
        </p:spPr>
        <p:txBody>
          <a:bodyPr wrap="square">
            <a:spAutoFit/>
          </a:bodyPr>
          <a:lstStyle/>
          <a:p>
            <a:pPr marL="342900" lvl="0" indent="-342900" algn="just">
              <a:lnSpc>
                <a:spcPct val="150000"/>
              </a:lnSpc>
              <a:buFont typeface="+mj-lt"/>
              <a:buAutoNum type="arabicParenR"/>
              <a:tabLst>
                <a:tab pos="228600" algn="l"/>
              </a:tabLst>
            </a:pPr>
            <a:r>
              <a:rPr lang="pt-BR" sz="1700" dirty="0">
                <a:latin typeface="Arial" panose="020B0604020202020204" pitchFamily="34" charset="0"/>
                <a:ea typeface="Times New Roman" panose="02020603050405020304" pitchFamily="18" charset="0"/>
                <a:cs typeface="Arial" panose="020B0604020202020204" pitchFamily="34" charset="0"/>
              </a:rPr>
              <a:t>Todo planeta descreve órbita elíptica ao redor do Sol, estando este num dos focos da elipse. </a:t>
            </a:r>
          </a:p>
          <a:p>
            <a:pPr marL="342900" lvl="0" indent="-342900" algn="just">
              <a:lnSpc>
                <a:spcPct val="150000"/>
              </a:lnSpc>
              <a:spcAft>
                <a:spcPts val="0"/>
              </a:spcAft>
              <a:buFont typeface="+mj-lt"/>
              <a:buAutoNum type="arabicParenR"/>
              <a:tabLst>
                <a:tab pos="228600" algn="l"/>
              </a:tabLst>
            </a:pPr>
            <a:r>
              <a:rPr lang="pt-BR" sz="1700" dirty="0">
                <a:latin typeface="Arial" panose="020B0604020202020204" pitchFamily="34" charset="0"/>
                <a:ea typeface="Times New Roman" panose="02020603050405020304" pitchFamily="18" charset="0"/>
                <a:cs typeface="Arial" panose="020B0604020202020204" pitchFamily="34" charset="0"/>
              </a:rPr>
              <a:t>A linha que une o planeta ao Sol varre áreas iguais em iguais intervalos de tempo. </a:t>
            </a:r>
          </a:p>
          <a:p>
            <a:pPr marL="342900" lvl="0" indent="-342900" algn="just">
              <a:lnSpc>
                <a:spcPct val="150000"/>
              </a:lnSpc>
              <a:spcAft>
                <a:spcPts val="0"/>
              </a:spcAft>
              <a:buFont typeface="+mj-lt"/>
              <a:buAutoNum type="arabicParenR"/>
              <a:tabLst>
                <a:tab pos="228600" algn="l"/>
              </a:tabLst>
            </a:pPr>
            <a:r>
              <a:rPr lang="pt-BR" sz="1700" dirty="0">
                <a:latin typeface="Arial" panose="020B0604020202020204" pitchFamily="34" charset="0"/>
                <a:ea typeface="Times New Roman" panose="02020603050405020304" pitchFamily="18" charset="0"/>
                <a:cs typeface="Arial" panose="020B0604020202020204" pitchFamily="34" charset="0"/>
              </a:rPr>
              <a:t>A razão entre o quadrado do período da órbita e o cubo da distância entre os centros dos corpos envolvidos é uma        	   constante. </a:t>
            </a:r>
            <a:endParaRPr lang="pt-BR" sz="17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FA9DB6F1-5383-4EA0-866F-3CDF5E0D2E65}"/>
              </a:ext>
            </a:extLst>
          </p:cNvPr>
          <p:cNvSpPr/>
          <p:nvPr/>
        </p:nvSpPr>
        <p:spPr>
          <a:xfrm>
            <a:off x="115873" y="1779669"/>
            <a:ext cx="8030400" cy="834972"/>
          </a:xfrm>
          <a:prstGeom prst="rect">
            <a:avLst/>
          </a:prstGeom>
        </p:spPr>
        <p:txBody>
          <a:bodyPr wrap="square">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Isaac Newton (1642-1727) formulou a Lei da Gravitação Universal, segundo a qual a força de atração entre dois corpos é diretamente proporcional às suas</a:t>
            </a:r>
            <a:endParaRPr lang="pt-BR" sz="1700" dirty="0"/>
          </a:p>
        </p:txBody>
      </p:sp>
      <p:sp>
        <p:nvSpPr>
          <p:cNvPr id="7" name="Retângulo 6">
            <a:extLst>
              <a:ext uri="{FF2B5EF4-FFF2-40B4-BE49-F238E27FC236}">
                <a16:creationId xmlns:a16="http://schemas.microsoft.com/office/drawing/2014/main" id="{AF95586C-BBB2-4209-8705-E592728AB638}"/>
              </a:ext>
            </a:extLst>
          </p:cNvPr>
          <p:cNvSpPr/>
          <p:nvPr/>
        </p:nvSpPr>
        <p:spPr>
          <a:xfrm>
            <a:off x="7607721" y="2175062"/>
            <a:ext cx="5949950" cy="442557"/>
          </a:xfrm>
          <a:prstGeom prst="rect">
            <a:avLst/>
          </a:prstGeom>
        </p:spPr>
        <p:txBody>
          <a:bodyPr>
            <a:spAutoFit/>
          </a:bodyPr>
          <a:lstStyle/>
          <a:p>
            <a:pPr algn="just">
              <a:lnSpc>
                <a:spcPct val="150000"/>
              </a:lnSpc>
            </a:pPr>
            <a:r>
              <a:rPr lang="pt-PT" sz="1700" dirty="0">
                <a:latin typeface="Arial" panose="020B0604020202020204" pitchFamily="34" charset="0"/>
                <a:ea typeface="Times New Roman" panose="02020603050405020304" pitchFamily="18" charset="0"/>
                <a:cs typeface="Arial" panose="020B0604020202020204" pitchFamily="34" charset="0"/>
              </a:rPr>
              <a:t>massas e inversamente proporcional</a:t>
            </a:r>
            <a:endParaRPr lang="pt-BR" sz="1700" dirty="0"/>
          </a:p>
        </p:txBody>
      </p:sp>
      <p:sp>
        <p:nvSpPr>
          <p:cNvPr id="8" name="Retângulo 7">
            <a:extLst>
              <a:ext uri="{FF2B5EF4-FFF2-40B4-BE49-F238E27FC236}">
                <a16:creationId xmlns:a16="http://schemas.microsoft.com/office/drawing/2014/main" id="{4A027F7B-1969-4847-B1E2-14491F7F02EA}"/>
              </a:ext>
            </a:extLst>
          </p:cNvPr>
          <p:cNvSpPr/>
          <p:nvPr/>
        </p:nvSpPr>
        <p:spPr>
          <a:xfrm>
            <a:off x="118942" y="2637724"/>
            <a:ext cx="4392549" cy="353943"/>
          </a:xfrm>
          <a:prstGeom prst="rect">
            <a:avLst/>
          </a:prstGeom>
        </p:spPr>
        <p:txBody>
          <a:bodyPr wrap="none">
            <a:spAutoFit/>
          </a:bodyPr>
          <a:lstStyle/>
          <a:p>
            <a:r>
              <a:rPr lang="pt-PT" sz="1700" dirty="0">
                <a:latin typeface="Arial" panose="020B0604020202020204" pitchFamily="34" charset="0"/>
                <a:ea typeface="Times New Roman" panose="02020603050405020304" pitchFamily="18" charset="0"/>
                <a:cs typeface="Arial" panose="020B0604020202020204" pitchFamily="34" charset="0"/>
              </a:rPr>
              <a:t>ao quadrado da distância que os separam. </a:t>
            </a:r>
            <a:endParaRPr lang="pt-BR" sz="1700" dirty="0"/>
          </a:p>
        </p:txBody>
      </p:sp>
    </p:spTree>
    <p:extLst>
      <p:ext uri="{BB962C8B-B14F-4D97-AF65-F5344CB8AC3E}">
        <p14:creationId xmlns:p14="http://schemas.microsoft.com/office/powerpoint/2010/main" val="1845760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8EA6320-B815-4376-86F9-8238711C17A7}"/>
              </a:ext>
            </a:extLst>
          </p:cNvPr>
          <p:cNvSpPr/>
          <p:nvPr/>
        </p:nvSpPr>
        <p:spPr>
          <a:xfrm>
            <a:off x="190897" y="116632"/>
            <a:ext cx="7920880" cy="1088311"/>
          </a:xfrm>
          <a:prstGeom prst="rect">
            <a:avLst/>
          </a:prstGeom>
        </p:spPr>
        <p:txBody>
          <a:bodyPr wrap="square">
            <a:spAutoFit/>
          </a:bodyPr>
          <a:lstStyle/>
          <a:p>
            <a:pPr algn="just">
              <a:lnSpc>
                <a:spcPct val="150000"/>
              </a:lnSpc>
            </a:pPr>
            <a:r>
              <a:rPr lang="pt-PT" sz="1500" dirty="0">
                <a:latin typeface="Arial" panose="020B0604020202020204" pitchFamily="34" charset="0"/>
                <a:ea typeface="Times New Roman" panose="02020603050405020304" pitchFamily="18" charset="0"/>
                <a:cs typeface="Arial" panose="020B0604020202020204" pitchFamily="34" charset="0"/>
              </a:rPr>
              <a:t>Com base na terceira Lei de Kepler, é possível relacionar o período de uma órbita circular com o seu raio.  Ou seja, é possível relacionar o tempo que leva para o planeta dar uma volta em torno do Sol com a distância entre os centros do Sol e do planeta.  </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CD843B2D-0111-46C1-B66B-EA87971D930C}"/>
              </a:ext>
            </a:extLst>
          </p:cNvPr>
          <p:cNvSpPr/>
          <p:nvPr/>
        </p:nvSpPr>
        <p:spPr>
          <a:xfrm>
            <a:off x="190897" y="1239840"/>
            <a:ext cx="7920880" cy="1093826"/>
          </a:xfrm>
          <a:prstGeom prst="rect">
            <a:avLst/>
          </a:prstGeom>
        </p:spPr>
        <p:txBody>
          <a:bodyPr wrap="square">
            <a:spAutoFit/>
          </a:bodyPr>
          <a:lstStyle/>
          <a:p>
            <a:pPr algn="just">
              <a:lnSpc>
                <a:spcPct val="150000"/>
              </a:lnSpc>
            </a:pPr>
            <a:r>
              <a:rPr lang="pt-PT" sz="1500" dirty="0">
                <a:latin typeface="Arial" panose="020B0604020202020204" pitchFamily="34" charset="0"/>
                <a:ea typeface="Times New Roman" panose="02020603050405020304" pitchFamily="18" charset="0"/>
                <a:cs typeface="Arial" panose="020B0604020202020204" pitchFamily="34" charset="0"/>
              </a:rPr>
              <a:t>Aplicando essa mesma lei para a órbita da Estação Espacial Internacional (ISS) em torno da Terra, é possível construir a tabela mostrada ao lado, que relaciona o período orbital com o raio de uma órbita circular.</a:t>
            </a:r>
            <a:endParaRPr lang="pt-BR" sz="1500" dirty="0"/>
          </a:p>
        </p:txBody>
      </p:sp>
      <p:sp>
        <p:nvSpPr>
          <p:cNvPr id="5" name="Retângulo 4">
            <a:extLst>
              <a:ext uri="{FF2B5EF4-FFF2-40B4-BE49-F238E27FC236}">
                <a16:creationId xmlns:a16="http://schemas.microsoft.com/office/drawing/2014/main" id="{D3031242-8CD1-4430-A8BA-BA35CF1767A1}"/>
              </a:ext>
            </a:extLst>
          </p:cNvPr>
          <p:cNvSpPr/>
          <p:nvPr/>
        </p:nvSpPr>
        <p:spPr>
          <a:xfrm>
            <a:off x="190897" y="2367352"/>
            <a:ext cx="7920880" cy="1823576"/>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A ISS gira em torno da Terra numa órbita circular de raio igual a </a:t>
            </a:r>
            <a:r>
              <a:rPr lang="pt-BR" sz="1500" b="1" dirty="0">
                <a:latin typeface="Arial" panose="020B0604020202020204" pitchFamily="34" charset="0"/>
                <a:ea typeface="Times New Roman" panose="02020603050405020304" pitchFamily="18" charset="0"/>
                <a:cs typeface="Arial" panose="020B0604020202020204" pitchFamily="34" charset="0"/>
              </a:rPr>
              <a:t>6.727</a:t>
            </a:r>
            <a:r>
              <a:rPr lang="pt-BR" sz="1500" dirty="0">
                <a:latin typeface="Arial" panose="020B0604020202020204" pitchFamily="34" charset="0"/>
                <a:ea typeface="Times New Roman" panose="02020603050405020304" pitchFamily="18" charset="0"/>
                <a:cs typeface="Arial" panose="020B0604020202020204" pitchFamily="34" charset="0"/>
              </a:rPr>
              <a:t> </a:t>
            </a:r>
            <a:r>
              <a:rPr lang="pt-BR" sz="1500" b="1" dirty="0">
                <a:latin typeface="Arial" panose="020B0604020202020204" pitchFamily="34" charset="0"/>
                <a:ea typeface="Times New Roman" panose="02020603050405020304" pitchFamily="18" charset="0"/>
                <a:cs typeface="Arial" panose="020B0604020202020204" pitchFamily="34" charset="0"/>
              </a:rPr>
              <a:t>km</a:t>
            </a:r>
            <a:r>
              <a:rPr lang="pt-BR" sz="1500" dirty="0">
                <a:latin typeface="Arial" panose="020B0604020202020204" pitchFamily="34" charset="0"/>
                <a:ea typeface="Times New Roman" panose="02020603050405020304" pitchFamily="18" charset="0"/>
                <a:cs typeface="Arial" panose="020B0604020202020204" pitchFamily="34" charset="0"/>
              </a:rPr>
              <a:t>, ou seja, a </a:t>
            </a:r>
            <a:r>
              <a:rPr lang="pt-BR" sz="1500" b="1" dirty="0">
                <a:latin typeface="Arial" panose="020B0604020202020204" pitchFamily="34" charset="0"/>
                <a:ea typeface="Times New Roman" panose="02020603050405020304" pitchFamily="18" charset="0"/>
                <a:cs typeface="Arial" panose="020B0604020202020204" pitchFamily="34" charset="0"/>
              </a:rPr>
              <a:t>350 km</a:t>
            </a:r>
            <a:r>
              <a:rPr lang="pt-BR" sz="1500" dirty="0">
                <a:latin typeface="Arial" panose="020B0604020202020204" pitchFamily="34" charset="0"/>
                <a:ea typeface="Times New Roman" panose="02020603050405020304" pitchFamily="18" charset="0"/>
                <a:cs typeface="Arial" panose="020B0604020202020204" pitchFamily="34" charset="0"/>
              </a:rPr>
              <a:t> acima da superfície terrestre.  Esse dado foi utilizado para a programação da missão espacial para a qual foi escalado o primeiro astronauta brasileiro a ir ao espaço.  Pelos planos iniciais, Marcos Pontes foi lançado ao espaço a bordo de uma nave russa em 29 de março de 2006. </a:t>
            </a:r>
            <a:endParaRPr lang="pt-BR" sz="15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7A6BA71B-9D9F-4D49-B566-0C622BD60AB9}"/>
              </a:ext>
            </a:extLst>
          </p:cNvPr>
          <p:cNvSpPr/>
          <p:nvPr/>
        </p:nvSpPr>
        <p:spPr>
          <a:xfrm>
            <a:off x="190897" y="4202616"/>
            <a:ext cx="7920880" cy="1823576"/>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De acordo com a missão ele deveria entrar a bordo da ISS às 04 horas e 13 minutos (horário de Greenwich) do dia 01 de abril de 2006, e deveria permanecer na ISS até às 17 horas e 12 minutos do dia 08 de abril de 2006 (também horário de Greenwich).  Se esses dados forem confirmados, calcule e responda às questões abaixo.  </a:t>
            </a:r>
            <a:r>
              <a:rPr lang="pt-BR" sz="1500" u="sng" dirty="0">
                <a:latin typeface="Arial" panose="020B0604020202020204" pitchFamily="34" charset="0"/>
                <a:ea typeface="Times New Roman" panose="02020603050405020304" pitchFamily="18" charset="0"/>
                <a:cs typeface="Arial" panose="020B0604020202020204" pitchFamily="34" charset="0"/>
              </a:rPr>
              <a:t>Não se esqueça que é necessário colocar todo o desenvolvimento da questão e não apenas a resposta final</a:t>
            </a:r>
            <a:r>
              <a:rPr lang="pt-BR" sz="1500" dirty="0">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00D9DE7-878F-4A3E-B714-590C8C4D2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9649" y="2996952"/>
            <a:ext cx="3462528" cy="2880360"/>
          </a:xfrm>
          <a:prstGeom prst="rect">
            <a:avLst/>
          </a:prstGeom>
        </p:spPr>
      </p:pic>
    </p:spTree>
    <p:extLst>
      <p:ext uri="{BB962C8B-B14F-4D97-AF65-F5344CB8AC3E}">
        <p14:creationId xmlns:p14="http://schemas.microsoft.com/office/powerpoint/2010/main" val="29644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4EE67F2-7692-41D2-B02D-8E094082A3ED}"/>
              </a:ext>
            </a:extLst>
          </p:cNvPr>
          <p:cNvSpPr/>
          <p:nvPr/>
        </p:nvSpPr>
        <p:spPr>
          <a:xfrm>
            <a:off x="262905" y="260648"/>
            <a:ext cx="7776864" cy="872034"/>
          </a:xfrm>
          <a:prstGeom prst="rect">
            <a:avLst/>
          </a:prstGeom>
        </p:spPr>
        <p:txBody>
          <a:bodyPr wrap="square">
            <a:spAutoFit/>
          </a:bodyPr>
          <a:lstStyle/>
          <a:p>
            <a:pPr algn="just">
              <a:lnSpc>
                <a:spcPct val="150000"/>
              </a:lnSpc>
            </a:pPr>
            <a:r>
              <a:rPr lang="pt-PT" b="1" dirty="0">
                <a:latin typeface="Arial" panose="020B0604020202020204" pitchFamily="34" charset="0"/>
                <a:ea typeface="MS Mincho" panose="02020609040205080304" pitchFamily="49" charset="-128"/>
                <a:cs typeface="Arial" panose="020B0604020202020204" pitchFamily="34" charset="0"/>
              </a:rPr>
              <a:t>Questão 9a) (0,3 ponto) </a:t>
            </a:r>
            <a:r>
              <a:rPr lang="pt-BR" dirty="0">
                <a:latin typeface="Arial" panose="020B0604020202020204" pitchFamily="34" charset="0"/>
                <a:ea typeface="Times New Roman" panose="02020603050405020304" pitchFamily="18" charset="0"/>
                <a:cs typeface="Arial" panose="020B0604020202020204" pitchFamily="34" charset="0"/>
              </a:rPr>
              <a:t>Quantas horas e minutos o astronauta brasileiro Pontes permaneceu no espaço a bordo da ISS?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C704975-4BE8-484F-98E0-175201F1D94C}"/>
              </a:ext>
            </a:extLst>
          </p:cNvPr>
          <p:cNvSpPr/>
          <p:nvPr/>
        </p:nvSpPr>
        <p:spPr>
          <a:xfrm>
            <a:off x="262905" y="1700808"/>
            <a:ext cx="1697901"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9a):</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E6BCB6F5-EABD-461C-A07A-0D692A971124}"/>
              </a:ext>
            </a:extLst>
          </p:cNvPr>
          <p:cNvSpPr/>
          <p:nvPr/>
        </p:nvSpPr>
        <p:spPr>
          <a:xfrm>
            <a:off x="262904" y="2348880"/>
            <a:ext cx="11377265" cy="3365024"/>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Tempo =</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 Existem vários caminhos para fazer estas contas, e um deles damos abaixo. Sempre seguindo o horário de Greenwich, entre as 04:13 (quatro horas e treze minutos) do dia 1 de abril e as 17:12 de 8 de abril temos 7 dias inteiros ( 7 x 24 = 168 horas), que transcorreram das 04:13 do dia 1 de abril até às 04:13 do dia 8 de abril. Resta ainda o período das 04:13 às 17:12 do último dia, que pode ser determinado subtraindo os dois horários (17:12 – 04:13). Para fazer essa conta é mais simples transformar  17:12 em 16:72 (isto é feito retirando uma hora das 17 horas e somando 60 minutos aos 12 minutos). Fazendo a nova subtração (16:72 –04:13), temos como resultado 12:59. Assim, o tempo total transcorrido é de 168 horas mais 12 horas e 59 minutos, o que resulta numa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permanência de 180 horas e 59 minutos na ISS.</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3381F0A-6FA6-4385-B61A-8A30EDE648BD}"/>
              </a:ext>
            </a:extLst>
          </p:cNvPr>
          <p:cNvSpPr/>
          <p:nvPr/>
        </p:nvSpPr>
        <p:spPr>
          <a:xfrm>
            <a:off x="118889" y="188640"/>
            <a:ext cx="8136904" cy="872034"/>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1b) (0,3 ponto)</a:t>
            </a:r>
            <a:r>
              <a:rPr lang="pt-BR" dirty="0">
                <a:latin typeface="Arial" panose="020B0604020202020204" pitchFamily="34" charset="0"/>
                <a:ea typeface="Times New Roman" panose="02020603050405020304" pitchFamily="18" charset="0"/>
                <a:cs typeface="Arial" panose="020B0604020202020204" pitchFamily="34" charset="0"/>
              </a:rPr>
              <a:t> Qual Lei de Kepler você utilizaria para certificar-se de que a Terra possui um período orbital menor do que o de Marte? Por que?</a:t>
            </a:r>
            <a:endParaRPr lang="pt-BR"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tângulo 3">
            <a:extLst>
              <a:ext uri="{FF2B5EF4-FFF2-40B4-BE49-F238E27FC236}">
                <a16:creationId xmlns:a16="http://schemas.microsoft.com/office/drawing/2014/main" id="{2243D833-9480-4642-B005-288CF4115DD8}"/>
              </a:ext>
            </a:extLst>
          </p:cNvPr>
          <p:cNvSpPr/>
          <p:nvPr/>
        </p:nvSpPr>
        <p:spPr>
          <a:xfrm>
            <a:off x="118889" y="1196752"/>
            <a:ext cx="1774845" cy="456535"/>
          </a:xfrm>
          <a:prstGeom prst="rect">
            <a:avLst/>
          </a:prstGeom>
        </p:spPr>
        <p:txBody>
          <a:bodyPr wrap="non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Resposta 1b):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BF70F84D-7AF9-490A-9DE9-A3F1F05FAFC1}"/>
              </a:ext>
            </a:extLst>
          </p:cNvPr>
          <p:cNvSpPr/>
          <p:nvPr/>
        </p:nvSpPr>
        <p:spPr>
          <a:xfrm>
            <a:off x="1703065" y="1196752"/>
            <a:ext cx="4314001" cy="456535"/>
          </a:xfrm>
          <a:prstGeom prst="rect">
            <a:avLst/>
          </a:prstGeom>
        </p:spPr>
        <p:txBody>
          <a:bodyPr wrap="none">
            <a:spAutoFit/>
          </a:bodyPr>
          <a:lstStyle/>
          <a:p>
            <a:pPr algn="just" hangingPunct="0">
              <a:lnSpc>
                <a:spcPct val="150000"/>
              </a:lnSpc>
              <a:spcAft>
                <a:spcPts val="0"/>
              </a:spcAft>
            </a:pPr>
            <a:r>
              <a:rPr lang="pt-PT" b="1" dirty="0">
                <a:solidFill>
                  <a:srgbClr val="002060"/>
                </a:solidFill>
                <a:latin typeface="Arial" panose="020B0604020202020204" pitchFamily="34" charset="0"/>
                <a:ea typeface="Times New Roman" panose="02020603050405020304" pitchFamily="18" charset="0"/>
                <a:cs typeface="Arial" panose="020B0604020202020204" pitchFamily="34" charset="0"/>
              </a:rPr>
              <a:t>Esta questão admite duas respostas. </a:t>
            </a:r>
            <a:endParaRPr lang="pt-BR"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tângulo 5">
            <a:extLst>
              <a:ext uri="{FF2B5EF4-FFF2-40B4-BE49-F238E27FC236}">
                <a16:creationId xmlns:a16="http://schemas.microsoft.com/office/drawing/2014/main" id="{A2C4FBBC-E969-44B1-B797-7BDB69E44286}"/>
              </a:ext>
            </a:extLst>
          </p:cNvPr>
          <p:cNvSpPr/>
          <p:nvPr/>
        </p:nvSpPr>
        <p:spPr>
          <a:xfrm>
            <a:off x="141227" y="1789365"/>
            <a:ext cx="8114566" cy="1287532"/>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A primeira resposta possível e mais imediata é o uso direto da Terceira Lei de Kepler, segundo a qual a razão entre o quadrado do período e o cubo da distância</a:t>
            </a:r>
            <a:endParaRPr lang="pt-BR" b="1" dirty="0">
              <a:solidFill>
                <a:srgbClr val="FF0000"/>
              </a:solidFill>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1E53FD6B-70B8-4BF5-92D3-737EB5106D24}"/>
              </a:ext>
            </a:extLst>
          </p:cNvPr>
          <p:cNvSpPr/>
          <p:nvPr/>
        </p:nvSpPr>
        <p:spPr>
          <a:xfrm>
            <a:off x="1631557" y="3462805"/>
            <a:ext cx="670376" cy="553998"/>
          </a:xfrm>
          <a:prstGeom prst="rect">
            <a:avLst/>
          </a:prstGeom>
        </p:spPr>
        <p:txBody>
          <a:bodyPr wrap="none">
            <a:spAutoFit/>
          </a:bodyPr>
          <a:lstStyle/>
          <a:p>
            <a:pPr algn="just"/>
            <a:r>
              <a:rPr lang="pt-PT" sz="3000" dirty="0">
                <a:latin typeface="Arial" panose="020B0604020202020204" pitchFamily="34" charset="0"/>
                <a:ea typeface="Times New Roman" panose="02020603050405020304" pitchFamily="18" charset="0"/>
                <a:cs typeface="Arial" panose="020B0604020202020204" pitchFamily="34" charset="0"/>
              </a:rPr>
              <a:t>T</a:t>
            </a:r>
            <a:r>
              <a:rPr lang="pt-PT" sz="3000" baseline="30000" dirty="0">
                <a:latin typeface="Arial" panose="020B0604020202020204" pitchFamily="34" charset="0"/>
                <a:ea typeface="Times New Roman" panose="02020603050405020304" pitchFamily="18" charset="0"/>
                <a:cs typeface="Arial" panose="020B0604020202020204" pitchFamily="34" charset="0"/>
              </a:rPr>
              <a:t>2</a:t>
            </a:r>
            <a:r>
              <a:rPr lang="pt-PT" sz="3000" dirty="0">
                <a:latin typeface="Arial" panose="020B0604020202020204" pitchFamily="34" charset="0"/>
                <a:ea typeface="Times New Roman" panose="02020603050405020304" pitchFamily="18" charset="0"/>
                <a:cs typeface="Arial" panose="020B0604020202020204" pitchFamily="34" charset="0"/>
              </a:rPr>
              <a:t>/</a:t>
            </a:r>
            <a:endParaRPr lang="pt-BR" sz="30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CFDB1229-9E19-4402-8DB1-5F5B832D1E0E}"/>
              </a:ext>
            </a:extLst>
          </p:cNvPr>
          <p:cNvSpPr/>
          <p:nvPr/>
        </p:nvSpPr>
        <p:spPr>
          <a:xfrm>
            <a:off x="2201265" y="3462805"/>
            <a:ext cx="936475" cy="553998"/>
          </a:xfrm>
          <a:prstGeom prst="rect">
            <a:avLst/>
          </a:prstGeom>
        </p:spPr>
        <p:txBody>
          <a:bodyPr wrap="none">
            <a:spAutoFit/>
          </a:bodyPr>
          <a:lstStyle/>
          <a:p>
            <a:pPr algn="just"/>
            <a:r>
              <a:rPr lang="pt-PT" sz="3000" dirty="0">
                <a:latin typeface="Arial" panose="020B0604020202020204" pitchFamily="34" charset="0"/>
                <a:ea typeface="Times New Roman" panose="02020603050405020304" pitchFamily="18" charset="0"/>
                <a:cs typeface="Arial" panose="020B0604020202020204" pitchFamily="34" charset="0"/>
              </a:rPr>
              <a:t>D</a:t>
            </a:r>
            <a:r>
              <a:rPr lang="pt-PT" sz="3000" baseline="30000" dirty="0">
                <a:latin typeface="Arial" panose="020B0604020202020204" pitchFamily="34" charset="0"/>
                <a:ea typeface="Times New Roman" panose="02020603050405020304" pitchFamily="18" charset="0"/>
                <a:cs typeface="Arial" panose="020B0604020202020204" pitchFamily="34" charset="0"/>
              </a:rPr>
              <a:t>3</a:t>
            </a:r>
            <a:r>
              <a:rPr lang="pt-PT" sz="3000" dirty="0">
                <a:latin typeface="Arial" panose="020B0604020202020204" pitchFamily="34" charset="0"/>
                <a:ea typeface="Times New Roman" panose="02020603050405020304" pitchFamily="18" charset="0"/>
                <a:cs typeface="Arial" panose="020B0604020202020204" pitchFamily="34" charset="0"/>
              </a:rPr>
              <a:t> =</a:t>
            </a:r>
            <a:endParaRPr lang="pt-BR" sz="30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73823082-8B00-4B16-9DD6-A52AA2A1D5E8}"/>
              </a:ext>
            </a:extLst>
          </p:cNvPr>
          <p:cNvSpPr/>
          <p:nvPr/>
        </p:nvSpPr>
        <p:spPr>
          <a:xfrm>
            <a:off x="3037173" y="3439003"/>
            <a:ext cx="377026" cy="553998"/>
          </a:xfrm>
          <a:prstGeom prst="rect">
            <a:avLst/>
          </a:prstGeom>
        </p:spPr>
        <p:txBody>
          <a:bodyPr wrap="none">
            <a:spAutoFit/>
          </a:bodyPr>
          <a:lstStyle/>
          <a:p>
            <a:pPr algn="just"/>
            <a:r>
              <a:rPr lang="pt-PT" sz="3000" dirty="0">
                <a:latin typeface="Arial" panose="020B0604020202020204" pitchFamily="34" charset="0"/>
                <a:ea typeface="Times New Roman" panose="02020603050405020304" pitchFamily="18" charset="0"/>
                <a:cs typeface="Arial" panose="020B0604020202020204" pitchFamily="34" charset="0"/>
              </a:rPr>
              <a:t>k</a:t>
            </a:r>
            <a:endParaRPr lang="pt-BR" sz="30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5E6793FB-DCFD-48A3-840C-58CDEC2D8265}"/>
              </a:ext>
            </a:extLst>
          </p:cNvPr>
          <p:cNvSpPr/>
          <p:nvPr/>
        </p:nvSpPr>
        <p:spPr>
          <a:xfrm>
            <a:off x="3503265" y="3555138"/>
            <a:ext cx="3377848" cy="369332"/>
          </a:xfrm>
          <a:prstGeom prst="rect">
            <a:avLst/>
          </a:prstGeom>
        </p:spPr>
        <p:txBody>
          <a:bodyPr wrap="none">
            <a:spAutoFit/>
          </a:bodyPr>
          <a:lstStyle/>
          <a:p>
            <a:pPr algn="just"/>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é igual pra qualquer planeta. </a:t>
            </a:r>
            <a:endParaRPr lang="pt-BR" b="1" dirty="0">
              <a:solidFill>
                <a:srgbClr val="FF0000"/>
              </a:solidFill>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8EDC11DA-C61B-414C-9A8A-7A4121F95C3A}"/>
              </a:ext>
            </a:extLst>
          </p:cNvPr>
          <p:cNvSpPr/>
          <p:nvPr/>
        </p:nvSpPr>
        <p:spPr>
          <a:xfrm>
            <a:off x="141227" y="4574229"/>
            <a:ext cx="5724644" cy="369332"/>
          </a:xfrm>
          <a:prstGeom prst="rect">
            <a:avLst/>
          </a:prstGeom>
        </p:spPr>
        <p:txBody>
          <a:bodyPr wrap="none">
            <a:spAutoFit/>
          </a:bodyPr>
          <a:lstStyle/>
          <a:p>
            <a:pPr algn="just"/>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Assim, quanto maior a distância, maior o período. </a:t>
            </a:r>
            <a:endParaRPr lang="pt-B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7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4F53988-9FFC-4758-8CFE-405AC2276DC8}"/>
              </a:ext>
            </a:extLst>
          </p:cNvPr>
          <p:cNvSpPr/>
          <p:nvPr/>
        </p:nvSpPr>
        <p:spPr>
          <a:xfrm>
            <a:off x="334913" y="260648"/>
            <a:ext cx="7632848" cy="872034"/>
          </a:xfrm>
          <a:prstGeom prst="rect">
            <a:avLst/>
          </a:prstGeom>
        </p:spPr>
        <p:txBody>
          <a:bodyPr wrap="square">
            <a:spAutoFit/>
          </a:bodyPr>
          <a:lstStyle/>
          <a:p>
            <a:pPr algn="just">
              <a:lnSpc>
                <a:spcPct val="150000"/>
              </a:lnSpc>
            </a:pPr>
            <a:r>
              <a:rPr lang="pt-PT" b="1" dirty="0">
                <a:latin typeface="Arial" panose="020B0604020202020204" pitchFamily="34" charset="0"/>
                <a:ea typeface="MS Mincho" panose="02020609040205080304" pitchFamily="49" charset="-128"/>
                <a:cs typeface="Arial" panose="020B0604020202020204" pitchFamily="34" charset="0"/>
              </a:rPr>
              <a:t>Questão 9b) (0,4 ponto) </a:t>
            </a:r>
            <a:r>
              <a:rPr lang="pt-BR" dirty="0">
                <a:latin typeface="Arial" panose="020B0604020202020204" pitchFamily="34" charset="0"/>
                <a:ea typeface="Times New Roman" panose="02020603050405020304" pitchFamily="18" charset="0"/>
                <a:cs typeface="Arial" panose="020B0604020202020204" pitchFamily="34" charset="0"/>
              </a:rPr>
              <a:t>Qual é o período orbital da ISS, em horas e minutos, quando o raio da sua órbita é aquele dado no parágrafo acima?</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0090B20-F06D-4110-B029-85E89CE6DC8F}"/>
              </a:ext>
            </a:extLst>
          </p:cNvPr>
          <p:cNvSpPr/>
          <p:nvPr/>
        </p:nvSpPr>
        <p:spPr>
          <a:xfrm>
            <a:off x="334913" y="1700808"/>
            <a:ext cx="1710725"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9b):</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DA93F36-017D-4933-934F-9B9D358AD87F}"/>
              </a:ext>
            </a:extLst>
          </p:cNvPr>
          <p:cNvSpPr/>
          <p:nvPr/>
        </p:nvSpPr>
        <p:spPr>
          <a:xfrm>
            <a:off x="334913" y="2638266"/>
            <a:ext cx="11233248" cy="2949525"/>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Período = </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Para este item basta utilizar a tabela fornecida, que foi calculada com base na terceira lei de Kepler. Para um raio de 6.727 km, a terceira linha da tabela fornece o período de 5.491 segundos. Subtraindo dos 5.491 segundos os segundos correspondentes a 1 hora (= 3.600 segundos), restam 1.891 segundos. Dividindo 1.891 por 60 segundos, obtemos 31,52 minutos, que o aluno poderá arredondar para 31 ou 32 minutos, que ambas serão consideras corretas. Assim sendo, as possíveis respostas são: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1 hora e 31 minutos ou 1 hora e 32 minutos.</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 Obviamente existem vários caminhos para se fazer estas contas; o importante é que sigam algum deles e cheguem ao valor final correto.</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4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A0B63B3-A9CA-48C4-920A-81EC15586DFF}"/>
              </a:ext>
            </a:extLst>
          </p:cNvPr>
          <p:cNvSpPr/>
          <p:nvPr/>
        </p:nvSpPr>
        <p:spPr>
          <a:xfrm>
            <a:off x="334913" y="620688"/>
            <a:ext cx="7632848" cy="872034"/>
          </a:xfrm>
          <a:prstGeom prst="rect">
            <a:avLst/>
          </a:prstGeom>
        </p:spPr>
        <p:txBody>
          <a:bodyPr wrap="square">
            <a:spAutoFit/>
          </a:bodyPr>
          <a:lstStyle/>
          <a:p>
            <a:pPr algn="just">
              <a:lnSpc>
                <a:spcPct val="150000"/>
              </a:lnSpc>
            </a:pPr>
            <a:r>
              <a:rPr lang="pt-PT" b="1" dirty="0">
                <a:latin typeface="Arial" panose="020B0604020202020204" pitchFamily="34" charset="0"/>
                <a:ea typeface="MS Mincho" panose="02020609040205080304" pitchFamily="49" charset="-128"/>
                <a:cs typeface="Arial" panose="020B0604020202020204" pitchFamily="34" charset="0"/>
              </a:rPr>
              <a:t>Questão </a:t>
            </a:r>
            <a:r>
              <a:rPr lang="pt-BR" b="1" dirty="0">
                <a:latin typeface="Arial" panose="020B0604020202020204" pitchFamily="34" charset="0"/>
                <a:ea typeface="Times New Roman" panose="02020603050405020304" pitchFamily="18" charset="0"/>
                <a:cs typeface="Arial" panose="020B0604020202020204" pitchFamily="34" charset="0"/>
              </a:rPr>
              <a:t>9c)</a:t>
            </a:r>
            <a:r>
              <a:rPr lang="pt-PT" b="1" dirty="0">
                <a:latin typeface="Arial" panose="020B0604020202020204" pitchFamily="34" charset="0"/>
                <a:ea typeface="MS Mincho" panose="02020609040205080304" pitchFamily="49" charset="-128"/>
                <a:cs typeface="Arial" panose="020B0604020202020204" pitchFamily="34" charset="0"/>
              </a:rPr>
              <a:t> (0,3 ponto) </a:t>
            </a:r>
            <a:r>
              <a:rPr lang="pt-BR" dirty="0">
                <a:latin typeface="Arial" panose="020B0604020202020204" pitchFamily="34" charset="0"/>
                <a:ea typeface="Times New Roman" panose="02020603050405020304" pitchFamily="18" charset="0"/>
                <a:cs typeface="Arial" panose="020B0604020202020204" pitchFamily="34" charset="0"/>
              </a:rPr>
              <a:t> Quantas voltas o astronauta brasileiro deu em torno da Terra ao completar sua missão a bordo da ISS?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33744A67-7A30-4A2F-8E5E-DD55E1A6234D}"/>
              </a:ext>
            </a:extLst>
          </p:cNvPr>
          <p:cNvSpPr/>
          <p:nvPr/>
        </p:nvSpPr>
        <p:spPr>
          <a:xfrm>
            <a:off x="334913" y="1947768"/>
            <a:ext cx="169790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9c):</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7F815EC3-CD98-4914-A33C-20C39EB49B25}"/>
              </a:ext>
            </a:extLst>
          </p:cNvPr>
          <p:cNvSpPr/>
          <p:nvPr/>
        </p:nvSpPr>
        <p:spPr>
          <a:xfrm>
            <a:off x="334913" y="2726447"/>
            <a:ext cx="11305256" cy="2534027"/>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Número de voltas = </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Neste item basta dividir o tempo total em órbita dentro da ISS (resposta do item (a)) pelo período orbital da ISS (resposta do item (b)). Sendo assim, 180 horas e 59 minutos equivalem a 10.859 minutos e 1 hora e 31 minutos equivalem a 91 minutos (ou 92 minutos se considerou 1 hora e 32 minutos). O número de voltas é, então, obtido pela razão: 10.859/91 = 119,329 (ou 118,032 no segundo caso). Assim sendo, as respostas possíveis são: </a:t>
            </a: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118 ou 119 voltas</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 independentemente das casas decimais acrescentadas.</a:t>
            </a:r>
            <a:endParaRPr lang="pt-BR"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3357DC8-2334-4974-A0F4-AF03EBD6F6FB}"/>
              </a:ext>
            </a:extLst>
          </p:cNvPr>
          <p:cNvSpPr/>
          <p:nvPr/>
        </p:nvSpPr>
        <p:spPr>
          <a:xfrm>
            <a:off x="1847081" y="5669821"/>
            <a:ext cx="8136904" cy="872034"/>
          </a:xfrm>
          <a:prstGeom prst="rect">
            <a:avLst/>
          </a:prstGeom>
        </p:spPr>
        <p:txBody>
          <a:bodyPr wrap="square">
            <a:spAutoFit/>
          </a:bodyPr>
          <a:lstStyle/>
          <a:p>
            <a:pPr algn="ctr">
              <a:lnSpc>
                <a:spcPct val="150000"/>
              </a:lnSpc>
            </a:pPr>
            <a:r>
              <a:rPr lang="pt-PT" b="1" dirty="0">
                <a:solidFill>
                  <a:srgbClr val="002060"/>
                </a:solidFill>
                <a:latin typeface="Arial" panose="020B0604020202020204" pitchFamily="34" charset="0"/>
                <a:ea typeface="Times New Roman" panose="02020603050405020304" pitchFamily="18" charset="0"/>
                <a:cs typeface="Arial" panose="020B0604020202020204" pitchFamily="34" charset="0"/>
              </a:rPr>
              <a:t>Observação importante: cada item correto vale 0,3 pontos, mas se acertar os três ganha 1,0 ponto.</a:t>
            </a:r>
            <a:endParaRPr lang="pt-BR"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73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8A10F97-3ECA-48BC-9457-82540314924F}"/>
              </a:ext>
            </a:extLst>
          </p:cNvPr>
          <p:cNvSpPr/>
          <p:nvPr/>
        </p:nvSpPr>
        <p:spPr>
          <a:xfrm>
            <a:off x="118889" y="126922"/>
            <a:ext cx="8064896" cy="2005934"/>
          </a:xfrm>
          <a:prstGeom prst="rect">
            <a:avLst/>
          </a:prstGeom>
        </p:spPr>
        <p:txBody>
          <a:bodyPr wrap="square">
            <a:spAutoFit/>
          </a:bodyPr>
          <a:lstStyle/>
          <a:p>
            <a:pPr algn="just">
              <a:lnSpc>
                <a:spcPct val="150000"/>
              </a:lnSpc>
            </a:pPr>
            <a:r>
              <a:rPr lang="pt-PT" sz="1700" b="1" dirty="0">
                <a:latin typeface="Arial" panose="020B0604020202020204" pitchFamily="34" charset="0"/>
                <a:ea typeface="Times New Roman" panose="02020603050405020304" pitchFamily="18" charset="0"/>
                <a:cs typeface="Arial" panose="020B0604020202020204" pitchFamily="34" charset="0"/>
              </a:rPr>
              <a:t>Questão 10) (1 ponto) Comentários:  </a:t>
            </a:r>
            <a:r>
              <a:rPr lang="pt-BR" sz="1700" dirty="0">
                <a:latin typeface="Arial" panose="020B0604020202020204" pitchFamily="34" charset="0"/>
                <a:ea typeface="Times New Roman" panose="02020603050405020304" pitchFamily="18" charset="0"/>
                <a:cs typeface="Arial" panose="020B0604020202020204" pitchFamily="34" charset="0"/>
              </a:rPr>
              <a:t>O Veículo Lançador de Satélites (VLS) está em fase de qualificação no Instituto de Aeronáutica e Espaço (IAE).  O VLS é composto por 4 estágios contendo motores com combustível sólido. O 1</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estágio é composto por 4 motores. Eles são fixados lateralmente em relação ao corpo central composto pelos 2</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3</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 4</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estágios e pela carga útil (satélite). </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66BF45DD-A046-49B2-991E-0B5B6A21A6D6}"/>
              </a:ext>
            </a:extLst>
          </p:cNvPr>
          <p:cNvSpPr/>
          <p:nvPr/>
        </p:nvSpPr>
        <p:spPr>
          <a:xfrm>
            <a:off x="118889" y="2276872"/>
            <a:ext cx="11593288" cy="1227387"/>
          </a:xfrm>
          <a:prstGeom prst="rect">
            <a:avLst/>
          </a:prstGeom>
        </p:spPr>
        <p:txBody>
          <a:bodyPr wrap="square">
            <a:spAutoFit/>
          </a:bodyPr>
          <a:lstStyle/>
          <a:p>
            <a:pPr algn="just">
              <a:lnSpc>
                <a:spcPct val="150000"/>
              </a:lnSpc>
            </a:pPr>
            <a:r>
              <a:rPr lang="pt-BR" sz="1700" dirty="0">
                <a:latin typeface="Arial" panose="020B0604020202020204" pitchFamily="34" charset="0"/>
                <a:ea typeface="Times New Roman" panose="02020603050405020304" pitchFamily="18" charset="0"/>
                <a:cs typeface="Arial" panose="020B0604020202020204" pitchFamily="34" charset="0"/>
              </a:rPr>
              <a:t>Após a combustão do 1</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estágio seus propulsores são descartados e o </a:t>
            </a:r>
            <a:r>
              <a:rPr lang="pt-BR" sz="1700" dirty="0" err="1">
                <a:latin typeface="Arial" panose="020B0604020202020204" pitchFamily="34" charset="0"/>
                <a:ea typeface="Times New Roman" panose="02020603050405020304" pitchFamily="18" charset="0"/>
                <a:cs typeface="Arial" panose="020B0604020202020204" pitchFamily="34" charset="0"/>
              </a:rPr>
              <a:t>vôo</a:t>
            </a:r>
            <a:r>
              <a:rPr lang="pt-BR" sz="1700" dirty="0">
                <a:latin typeface="Arial" panose="020B0604020202020204" pitchFamily="34" charset="0"/>
                <a:ea typeface="Times New Roman" panose="02020603050405020304" pitchFamily="18" charset="0"/>
                <a:cs typeface="Arial" panose="020B0604020202020204" pitchFamily="34" charset="0"/>
              </a:rPr>
              <a:t> continua, com o acionamento sucessivo dos propulsores do 2</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3</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 4</a:t>
            </a:r>
            <a:r>
              <a:rPr lang="pt-BR" sz="17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700" dirty="0">
                <a:latin typeface="Arial" panose="020B0604020202020204" pitchFamily="34" charset="0"/>
                <a:ea typeface="Times New Roman" panose="02020603050405020304" pitchFamily="18" charset="0"/>
                <a:cs typeface="Arial" panose="020B0604020202020204" pitchFamily="34" charset="0"/>
              </a:rPr>
              <a:t> estágios, com as respectivas separações desses estágios, logo que o propelente seja consumido.</a:t>
            </a:r>
            <a:endParaRPr lang="pt-BR" sz="1700" dirty="0"/>
          </a:p>
        </p:txBody>
      </p:sp>
      <p:sp>
        <p:nvSpPr>
          <p:cNvPr id="5" name="Retângulo 4">
            <a:extLst>
              <a:ext uri="{FF2B5EF4-FFF2-40B4-BE49-F238E27FC236}">
                <a16:creationId xmlns:a16="http://schemas.microsoft.com/office/drawing/2014/main" id="{943373F0-44AD-47B9-8ADA-B8DB5D7A8D46}"/>
              </a:ext>
            </a:extLst>
          </p:cNvPr>
          <p:cNvSpPr/>
          <p:nvPr/>
        </p:nvSpPr>
        <p:spPr>
          <a:xfrm>
            <a:off x="118889" y="3587728"/>
            <a:ext cx="11593288" cy="2398349"/>
          </a:xfrm>
          <a:prstGeom prst="rect">
            <a:avLst/>
          </a:prstGeom>
        </p:spPr>
        <p:txBody>
          <a:bodyPr wrap="square">
            <a:spAutoFit/>
          </a:bodyPr>
          <a:lstStyle/>
          <a:p>
            <a:pPr algn="just">
              <a:lnSpc>
                <a:spcPct val="150000"/>
              </a:lnSpc>
            </a:pPr>
            <a:r>
              <a:rPr lang="pt-BR" sz="1700" dirty="0">
                <a:latin typeface="Arial" panose="020B0604020202020204" pitchFamily="34" charset="0"/>
                <a:ea typeface="Times New Roman" panose="02020603050405020304" pitchFamily="18" charset="0"/>
                <a:cs typeface="Arial" panose="020B0604020202020204" pitchFamily="34" charset="0"/>
              </a:rPr>
              <a:t>O VLS possui um comprimento de 20 m.  Uma missão típica do VLS objetiva colocar um satélite de 150 kg numa órbita equatorial de 650 km de altitude. Para sair do solo, o Empuxo (</a:t>
            </a:r>
            <a:r>
              <a:rPr lang="pt-BR" sz="1700" b="1" dirty="0">
                <a:latin typeface="Arial" panose="020B0604020202020204" pitchFamily="34" charset="0"/>
                <a:ea typeface="Times New Roman" panose="02020603050405020304" pitchFamily="18" charset="0"/>
                <a:cs typeface="Arial" panose="020B0604020202020204" pitchFamily="34" charset="0"/>
              </a:rPr>
              <a:t>E</a:t>
            </a:r>
            <a:r>
              <a:rPr lang="pt-BR" sz="1700" dirty="0">
                <a:latin typeface="Arial" panose="020B0604020202020204" pitchFamily="34" charset="0"/>
                <a:ea typeface="Times New Roman" panose="02020603050405020304" pitchFamily="18" charset="0"/>
                <a:cs typeface="Arial" panose="020B0604020202020204" pitchFamily="34" charset="0"/>
              </a:rPr>
              <a:t>), gerado pela queima do propelente, deve ser superior ao Peso (</a:t>
            </a:r>
            <a:r>
              <a:rPr lang="pt-BR" sz="1700" b="1" dirty="0">
                <a:latin typeface="Arial" panose="020B0604020202020204" pitchFamily="34" charset="0"/>
                <a:ea typeface="Times New Roman" panose="02020603050405020304" pitchFamily="18" charset="0"/>
                <a:cs typeface="Arial" panose="020B0604020202020204" pitchFamily="34" charset="0"/>
              </a:rPr>
              <a:t>P</a:t>
            </a:r>
            <a:r>
              <a:rPr lang="pt-BR" sz="1700" dirty="0">
                <a:latin typeface="Arial" panose="020B0604020202020204" pitchFamily="34" charset="0"/>
                <a:ea typeface="Times New Roman" panose="02020603050405020304" pitchFamily="18" charset="0"/>
                <a:cs typeface="Arial" panose="020B0604020202020204" pitchFamily="34" charset="0"/>
              </a:rPr>
              <a:t>) do veículo, ou seja, </a:t>
            </a:r>
            <a:r>
              <a:rPr lang="pt-BR" sz="1700" b="1" dirty="0">
                <a:latin typeface="Arial" panose="020B0604020202020204" pitchFamily="34" charset="0"/>
                <a:ea typeface="Times New Roman" panose="02020603050405020304" pitchFamily="18" charset="0"/>
                <a:cs typeface="Arial" panose="020B0604020202020204" pitchFamily="34" charset="0"/>
              </a:rPr>
              <a:t>E &gt; P</a:t>
            </a:r>
            <a:r>
              <a:rPr lang="pt-BR" sz="1700" dirty="0">
                <a:latin typeface="Arial" panose="020B0604020202020204" pitchFamily="34" charset="0"/>
                <a:ea typeface="Times New Roman" panose="02020603050405020304" pitchFamily="18" charset="0"/>
                <a:cs typeface="Arial" panose="020B0604020202020204" pitchFamily="34" charset="0"/>
              </a:rPr>
              <a:t>.  De uma forma geral, 80% do combustível é consumido para vencer a gravidade.  Os outros 20% são consumidos para vencer a força de arrasto </a:t>
            </a:r>
            <a:r>
              <a:rPr lang="pt-BR" sz="1700" b="1" dirty="0">
                <a:latin typeface="Arial" panose="020B0604020202020204" pitchFamily="34" charset="0"/>
                <a:ea typeface="Times New Roman" panose="02020603050405020304" pitchFamily="18" charset="0"/>
                <a:cs typeface="Arial" panose="020B0604020202020204" pitchFamily="34" charset="0"/>
              </a:rPr>
              <a:t>(A)</a:t>
            </a:r>
            <a:r>
              <a:rPr lang="pt-BR" sz="1700" dirty="0">
                <a:latin typeface="Arial" panose="020B0604020202020204" pitchFamily="34" charset="0"/>
                <a:ea typeface="Times New Roman" panose="02020603050405020304" pitchFamily="18" charset="0"/>
                <a:cs typeface="Arial" panose="020B0604020202020204" pitchFamily="34" charset="0"/>
              </a:rPr>
              <a:t> que, predominantemente, resulta do atrito do foguete com o ar atmosférico.  Acima de 100 km  de altitude considera-se a existência do vácuo e, portanto, a inexistência do arrasto.</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220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D4B63E3-08E4-4582-8441-3CECDE4B5BD0}"/>
              </a:ext>
            </a:extLst>
          </p:cNvPr>
          <p:cNvSpPr/>
          <p:nvPr/>
        </p:nvSpPr>
        <p:spPr>
          <a:xfrm>
            <a:off x="262905" y="332656"/>
            <a:ext cx="7848872" cy="2349361"/>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De acordo com a 2</a:t>
            </a:r>
            <a:r>
              <a:rPr lang="pt-BR" u="sng" baseline="30000" dirty="0">
                <a:latin typeface="Arial" panose="020B0604020202020204" pitchFamily="34" charset="0"/>
                <a:ea typeface="Times New Roman" panose="02020603050405020304" pitchFamily="18" charset="0"/>
                <a:cs typeface="Arial" panose="020B0604020202020204" pitchFamily="34" charset="0"/>
              </a:rPr>
              <a:t>a</a:t>
            </a:r>
            <a:r>
              <a:rPr lang="pt-BR" dirty="0">
                <a:latin typeface="Arial" panose="020B0604020202020204" pitchFamily="34" charset="0"/>
                <a:ea typeface="Times New Roman" panose="02020603050405020304" pitchFamily="18" charset="0"/>
                <a:cs typeface="Arial" panose="020B0604020202020204" pitchFamily="34" charset="0"/>
              </a:rPr>
              <a:t> Lei de Newton, a aceleração imposta a um corpo é dependente da sua massa e da magnitude da resultante de forças que atua sobre ele, ou seja: </a:t>
            </a:r>
            <a:r>
              <a:rPr lang="pt-BR" b="1" dirty="0">
                <a:latin typeface="Arial" panose="020B0604020202020204" pitchFamily="34" charset="0"/>
                <a:ea typeface="Times New Roman" panose="02020603050405020304" pitchFamily="18" charset="0"/>
                <a:cs typeface="Arial" panose="020B0604020202020204" pitchFamily="34" charset="0"/>
              </a:rPr>
              <a:t>F</a:t>
            </a:r>
            <a:r>
              <a:rPr lang="pt-BR" dirty="0">
                <a:latin typeface="Arial" panose="020B0604020202020204" pitchFamily="34" charset="0"/>
                <a:ea typeface="Times New Roman" panose="02020603050405020304" pitchFamily="18" charset="0"/>
                <a:cs typeface="Arial" panose="020B0604020202020204" pitchFamily="34" charset="0"/>
              </a:rPr>
              <a:t> = </a:t>
            </a:r>
            <a:r>
              <a:rPr lang="pt-BR" dirty="0" err="1">
                <a:latin typeface="Arial" panose="020B0604020202020204" pitchFamily="34" charset="0"/>
                <a:ea typeface="Times New Roman" panose="02020603050405020304" pitchFamily="18" charset="0"/>
                <a:cs typeface="Arial" panose="020B0604020202020204" pitchFamily="34" charset="0"/>
              </a:rPr>
              <a:t>m.</a:t>
            </a:r>
            <a:r>
              <a:rPr lang="pt-BR" b="1" dirty="0" err="1">
                <a:latin typeface="Arial" panose="020B0604020202020204" pitchFamily="34" charset="0"/>
                <a:ea typeface="Times New Roman" panose="02020603050405020304" pitchFamily="18" charset="0"/>
                <a:cs typeface="Arial" panose="020B0604020202020204" pitchFamily="34" charset="0"/>
              </a:rPr>
              <a:t>a</a:t>
            </a:r>
            <a:r>
              <a:rPr lang="pt-BR" dirty="0">
                <a:latin typeface="Arial" panose="020B0604020202020204" pitchFamily="34" charset="0"/>
                <a:ea typeface="Times New Roman" panose="02020603050405020304" pitchFamily="18" charset="0"/>
                <a:cs typeface="Arial" panose="020B0604020202020204" pitchFamily="34" charset="0"/>
              </a:rPr>
              <a:t>, onde </a:t>
            </a:r>
            <a:r>
              <a:rPr lang="pt-BR" b="1" dirty="0">
                <a:latin typeface="Arial" panose="020B0604020202020204" pitchFamily="34" charset="0"/>
                <a:ea typeface="Times New Roman" panose="02020603050405020304" pitchFamily="18" charset="0"/>
                <a:cs typeface="Arial" panose="020B0604020202020204" pitchFamily="34" charset="0"/>
              </a:rPr>
              <a:t>F</a:t>
            </a:r>
            <a:r>
              <a:rPr lang="pt-BR" dirty="0">
                <a:latin typeface="Arial" panose="020B0604020202020204" pitchFamily="34" charset="0"/>
                <a:ea typeface="Times New Roman" panose="02020603050405020304" pitchFamily="18" charset="0"/>
                <a:cs typeface="Arial" panose="020B0604020202020204" pitchFamily="34" charset="0"/>
              </a:rPr>
              <a:t> é o vetor que representa a resultante de todas as forças que atuam sobre o corpo, </a:t>
            </a:r>
            <a:r>
              <a:rPr lang="pt-BR" sz="2800" i="1" dirty="0">
                <a:latin typeface="Arial" panose="020B0604020202020204" pitchFamily="34" charset="0"/>
                <a:ea typeface="Times New Roman" panose="02020603050405020304" pitchFamily="18" charset="0"/>
                <a:cs typeface="Arial" panose="020B0604020202020204" pitchFamily="34" charset="0"/>
              </a:rPr>
              <a:t>m</a:t>
            </a:r>
            <a:r>
              <a:rPr lang="pt-BR" dirty="0">
                <a:latin typeface="Arial" panose="020B0604020202020204" pitchFamily="34" charset="0"/>
                <a:ea typeface="Times New Roman" panose="02020603050405020304" pitchFamily="18" charset="0"/>
                <a:cs typeface="Arial" panose="020B0604020202020204" pitchFamily="34" charset="0"/>
              </a:rPr>
              <a:t> representa a massa do corpo e </a:t>
            </a:r>
            <a:r>
              <a:rPr lang="pt-BR" b="1" dirty="0">
                <a:latin typeface="Arial" panose="020B0604020202020204" pitchFamily="34" charset="0"/>
                <a:ea typeface="Times New Roman" panose="02020603050405020304" pitchFamily="18" charset="0"/>
                <a:cs typeface="Arial" panose="020B0604020202020204" pitchFamily="34" charset="0"/>
              </a:rPr>
              <a:t>a</a:t>
            </a:r>
            <a:r>
              <a:rPr lang="pt-BR" dirty="0">
                <a:latin typeface="Arial" panose="020B0604020202020204" pitchFamily="34" charset="0"/>
                <a:ea typeface="Times New Roman" panose="02020603050405020304" pitchFamily="18" charset="0"/>
                <a:cs typeface="Arial" panose="020B0604020202020204" pitchFamily="34" charset="0"/>
              </a:rPr>
              <a:t> o vetor aceleração.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5ECEDF5F-A13F-4D27-9B97-237D4C15EF77}"/>
              </a:ext>
            </a:extLst>
          </p:cNvPr>
          <p:cNvSpPr/>
          <p:nvPr/>
        </p:nvSpPr>
        <p:spPr>
          <a:xfrm>
            <a:off x="262905" y="3140968"/>
            <a:ext cx="11305256" cy="878574"/>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Se </a:t>
            </a:r>
            <a:r>
              <a:rPr lang="pt-BR" b="1" dirty="0">
                <a:latin typeface="Arial" panose="020B0604020202020204" pitchFamily="34" charset="0"/>
                <a:ea typeface="Times New Roman" panose="02020603050405020304" pitchFamily="18" charset="0"/>
                <a:cs typeface="Arial" panose="020B0604020202020204" pitchFamily="34" charset="0"/>
              </a:rPr>
              <a:t>F</a:t>
            </a:r>
            <a:r>
              <a:rPr lang="pt-BR" dirty="0">
                <a:latin typeface="Arial" panose="020B0604020202020204" pitchFamily="34" charset="0"/>
                <a:ea typeface="Times New Roman" panose="02020603050405020304" pitchFamily="18" charset="0"/>
                <a:cs typeface="Arial" panose="020B0604020202020204" pitchFamily="34" charset="0"/>
              </a:rPr>
              <a:t> = </a:t>
            </a:r>
            <a:r>
              <a:rPr lang="pt-BR" b="1" dirty="0">
                <a:latin typeface="Arial" panose="020B0604020202020204" pitchFamily="34" charset="0"/>
                <a:ea typeface="Times New Roman" panose="02020603050405020304" pitchFamily="18" charset="0"/>
                <a:cs typeface="Arial" panose="020B0604020202020204" pitchFamily="34" charset="0"/>
              </a:rPr>
              <a:t>0</a:t>
            </a:r>
            <a:r>
              <a:rPr lang="pt-BR" dirty="0">
                <a:latin typeface="Arial" panose="020B0604020202020204" pitchFamily="34" charset="0"/>
                <a:ea typeface="Times New Roman" panose="02020603050405020304" pitchFamily="18" charset="0"/>
                <a:cs typeface="Arial" panose="020B0604020202020204" pitchFamily="34" charset="0"/>
              </a:rPr>
              <a:t>, o corpo mantém o seu estado, isto é, permanece em repouso, se em repouso estiver, ou em movimento retilíneo e uniforme, se assim estiver.  É o princípio da inércia estabelecido pela 1</a:t>
            </a:r>
            <a:r>
              <a:rPr lang="pt-BR" u="sng" baseline="30000" dirty="0">
                <a:latin typeface="Arial" panose="020B0604020202020204" pitchFamily="34" charset="0"/>
                <a:ea typeface="Times New Roman" panose="02020603050405020304" pitchFamily="18" charset="0"/>
                <a:cs typeface="Arial" panose="020B0604020202020204" pitchFamily="34" charset="0"/>
              </a:rPr>
              <a:t>a</a:t>
            </a:r>
            <a:r>
              <a:rPr lang="pt-BR" dirty="0">
                <a:latin typeface="Arial" panose="020B0604020202020204" pitchFamily="34" charset="0"/>
                <a:ea typeface="Times New Roman" panose="02020603050405020304" pitchFamily="18" charset="0"/>
                <a:cs typeface="Arial" panose="020B0604020202020204" pitchFamily="34" charset="0"/>
              </a:rPr>
              <a:t> Lei de Newton.</a:t>
            </a:r>
            <a:endParaRPr lang="pt-BR" dirty="0"/>
          </a:p>
        </p:txBody>
      </p:sp>
    </p:spTree>
    <p:extLst>
      <p:ext uri="{BB962C8B-B14F-4D97-AF65-F5344CB8AC3E}">
        <p14:creationId xmlns:p14="http://schemas.microsoft.com/office/powerpoint/2010/main" val="2411257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B12DAA2-0E6E-40BC-B8F8-FA66173560DB}"/>
              </a:ext>
            </a:extLst>
          </p:cNvPr>
          <p:cNvSpPr/>
          <p:nvPr/>
        </p:nvSpPr>
        <p:spPr>
          <a:xfrm>
            <a:off x="217292" y="0"/>
            <a:ext cx="7920880" cy="2262671"/>
          </a:xfrm>
          <a:prstGeom prst="rect">
            <a:avLst/>
          </a:prstGeom>
        </p:spPr>
        <p:txBody>
          <a:bodyPr wrap="square">
            <a:spAutoFit/>
          </a:bodyPr>
          <a:lstStyle/>
          <a:p>
            <a:pPr algn="just">
              <a:lnSpc>
                <a:spcPct val="150000"/>
              </a:lnSpc>
            </a:pPr>
            <a:r>
              <a:rPr lang="pt-PT" sz="1600" b="1" dirty="0">
                <a:latin typeface="Arial" panose="020B0604020202020204" pitchFamily="34" charset="0"/>
                <a:ea typeface="MS Mincho" panose="02020609040205080304" pitchFamily="49" charset="-128"/>
                <a:cs typeface="Arial" panose="020B0604020202020204" pitchFamily="34" charset="0"/>
              </a:rPr>
              <a:t>Questão 10a) (0,3 pontos)</a:t>
            </a:r>
            <a:r>
              <a:rPr lang="pt-PT" sz="1600" dirty="0">
                <a:latin typeface="Arial" panose="020B0604020202020204" pitchFamily="34" charset="0"/>
                <a:ea typeface="MS Mincho" panose="02020609040205080304" pitchFamily="49" charset="-128"/>
                <a:cs typeface="Arial" panose="020B0604020202020204" pitchFamily="34" charset="0"/>
              </a:rPr>
              <a:t> </a:t>
            </a:r>
            <a:r>
              <a:rPr lang="pt-BR" sz="1600" dirty="0">
                <a:latin typeface="Arial" panose="020B0604020202020204" pitchFamily="34" charset="0"/>
                <a:ea typeface="Times New Roman" panose="02020603050405020304" pitchFamily="18" charset="0"/>
                <a:cs typeface="Arial" panose="020B0604020202020204" pitchFamily="34" charset="0"/>
              </a:rPr>
              <a:t>No instante do seu lançamento o VLS tem uma massa de </a:t>
            </a:r>
            <a:r>
              <a:rPr lang="pt-BR" sz="1600" b="1" dirty="0">
                <a:latin typeface="Arial" panose="020B0604020202020204" pitchFamily="34" charset="0"/>
                <a:ea typeface="Times New Roman" panose="02020603050405020304" pitchFamily="18" charset="0"/>
                <a:cs typeface="Arial" panose="020B0604020202020204" pitchFamily="34" charset="0"/>
              </a:rPr>
              <a:t>50.000 kg</a:t>
            </a:r>
            <a:r>
              <a:rPr lang="pt-BR" sz="1600" dirty="0">
                <a:latin typeface="Arial" panose="020B0604020202020204" pitchFamily="34" charset="0"/>
                <a:ea typeface="Times New Roman" panose="02020603050405020304" pitchFamily="18" charset="0"/>
                <a:cs typeface="Arial" panose="020B0604020202020204" pitchFamily="34" charset="0"/>
              </a:rPr>
              <a:t>.  Desse total, </a:t>
            </a:r>
            <a:r>
              <a:rPr lang="pt-BR" sz="1600" b="1" dirty="0">
                <a:latin typeface="Arial" panose="020B0604020202020204" pitchFamily="34" charset="0"/>
                <a:ea typeface="Times New Roman" panose="02020603050405020304" pitchFamily="18" charset="0"/>
                <a:cs typeface="Arial" panose="020B0604020202020204" pitchFamily="34" charset="0"/>
              </a:rPr>
              <a:t>40.000 kg</a:t>
            </a:r>
            <a:r>
              <a:rPr lang="pt-BR" sz="1600" dirty="0">
                <a:latin typeface="Arial" panose="020B0604020202020204" pitchFamily="34" charset="0"/>
                <a:ea typeface="Times New Roman" panose="02020603050405020304" pitchFamily="18" charset="0"/>
                <a:cs typeface="Arial" panose="020B0604020202020204" pitchFamily="34" charset="0"/>
              </a:rPr>
              <a:t> são propelente.  A razão para tal é a necessidade de que, para manter o satélite na órbita desejada, é necessário impor-lhe a velocidade de </a:t>
            </a:r>
            <a:r>
              <a:rPr lang="pt-BR" sz="1600" b="1" dirty="0">
                <a:latin typeface="Arial" panose="020B0604020202020204" pitchFamily="34" charset="0"/>
                <a:ea typeface="Times New Roman" panose="02020603050405020304" pitchFamily="18" charset="0"/>
                <a:cs typeface="Arial" panose="020B0604020202020204" pitchFamily="34" charset="0"/>
              </a:rPr>
              <a:t>28.000 km/h</a:t>
            </a:r>
            <a:r>
              <a:rPr lang="pt-BR" sz="1600" dirty="0">
                <a:latin typeface="Arial" panose="020B0604020202020204" pitchFamily="34" charset="0"/>
                <a:ea typeface="Times New Roman" panose="02020603050405020304" pitchFamily="18" charset="0"/>
                <a:cs typeface="Arial" panose="020B0604020202020204" pitchFamily="34" charset="0"/>
              </a:rPr>
              <a:t>.  Considerando-se que os 4 motores do 1</a:t>
            </a:r>
            <a:r>
              <a:rPr lang="pt-BR" sz="1600" u="sng" baseline="30000" dirty="0">
                <a:latin typeface="Arial" panose="020B0604020202020204" pitchFamily="34" charset="0"/>
                <a:ea typeface="Times New Roman" panose="02020603050405020304" pitchFamily="18" charset="0"/>
                <a:cs typeface="Arial" panose="020B0604020202020204" pitchFamily="34" charset="0"/>
              </a:rPr>
              <a:t>o</a:t>
            </a:r>
            <a:r>
              <a:rPr lang="pt-BR" sz="1600" dirty="0">
                <a:latin typeface="Arial" panose="020B0604020202020204" pitchFamily="34" charset="0"/>
                <a:ea typeface="Times New Roman" panose="02020603050405020304" pitchFamily="18" charset="0"/>
                <a:cs typeface="Arial" panose="020B0604020202020204" pitchFamily="34" charset="0"/>
              </a:rPr>
              <a:t> estágio do VLS são acionados simultaneamente, calcule o empuxo mínimo requerido de cada motor para tirar o VLS do solo </a:t>
            </a:r>
            <a:r>
              <a:rPr lang="pt-BR" sz="1600" b="1" dirty="0">
                <a:latin typeface="Arial" panose="020B0604020202020204" pitchFamily="34" charset="0"/>
                <a:ea typeface="Times New Roman" panose="02020603050405020304" pitchFamily="18" charset="0"/>
                <a:cs typeface="Arial" panose="020B0604020202020204" pitchFamily="34" charset="0"/>
              </a:rPr>
              <a:t>(</a:t>
            </a:r>
            <a:r>
              <a:rPr lang="pt-BR" sz="1600" b="1" i="1" dirty="0">
                <a:latin typeface="Arial" panose="020B0604020202020204" pitchFamily="34" charset="0"/>
                <a:ea typeface="Times New Roman" panose="02020603050405020304" pitchFamily="18" charset="0"/>
                <a:cs typeface="Arial" panose="020B0604020202020204" pitchFamily="34" charset="0"/>
              </a:rPr>
              <a:t>g = 10 m/s</a:t>
            </a:r>
            <a:r>
              <a:rPr lang="pt-BR" sz="1600" b="1" i="1" baseline="30000" dirty="0">
                <a:latin typeface="Arial" panose="020B0604020202020204" pitchFamily="34" charset="0"/>
                <a:ea typeface="Times New Roman" panose="02020603050405020304" pitchFamily="18" charset="0"/>
                <a:cs typeface="Arial" panose="020B0604020202020204" pitchFamily="34" charset="0"/>
              </a:rPr>
              <a:t>2</a:t>
            </a:r>
            <a:r>
              <a:rPr lang="pt-BR" sz="1600" b="1" dirty="0">
                <a:latin typeface="Arial" panose="020B0604020202020204" pitchFamily="34" charset="0"/>
                <a:ea typeface="Times New Roman" panose="02020603050405020304" pitchFamily="18"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E00B842B-FA20-4FFD-9F03-1372FFD82265}"/>
              </a:ext>
            </a:extLst>
          </p:cNvPr>
          <p:cNvSpPr/>
          <p:nvPr/>
        </p:nvSpPr>
        <p:spPr>
          <a:xfrm>
            <a:off x="262905" y="2485795"/>
            <a:ext cx="1643399" cy="338554"/>
          </a:xfrm>
          <a:prstGeom prst="rect">
            <a:avLst/>
          </a:prstGeom>
        </p:spPr>
        <p:txBody>
          <a:bodyPr wrap="none">
            <a:spAutoFit/>
          </a:bodyPr>
          <a:lstStyle/>
          <a:p>
            <a:pPr algn="just"/>
            <a:r>
              <a:rPr lang="pt-BR" sz="1600" b="1" dirty="0">
                <a:latin typeface="Arial" panose="020B0604020202020204" pitchFamily="34" charset="0"/>
                <a:ea typeface="Times New Roman" panose="02020603050405020304" pitchFamily="18" charset="0"/>
                <a:cs typeface="Arial" panose="020B0604020202020204" pitchFamily="34" charset="0"/>
              </a:rPr>
              <a:t>Resposta 10a):</a:t>
            </a:r>
            <a:endParaRPr lang="pt-BR" sz="16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19EE87C-95B0-4898-8BC0-1EECCA7E7402}"/>
              </a:ext>
            </a:extLst>
          </p:cNvPr>
          <p:cNvSpPr/>
          <p:nvPr/>
        </p:nvSpPr>
        <p:spPr>
          <a:xfrm>
            <a:off x="262905" y="2843378"/>
            <a:ext cx="11516184" cy="1893339"/>
          </a:xfrm>
          <a:prstGeom prst="rect">
            <a:avLst/>
          </a:prstGeom>
        </p:spPr>
        <p:txBody>
          <a:bodyPr wrap="square">
            <a:spAutoFit/>
          </a:bodyPr>
          <a:lstStyle/>
          <a:p>
            <a:pPr algn="just">
              <a:lnSpc>
                <a:spcPct val="150000"/>
              </a:lnSpc>
            </a:pPr>
            <a:r>
              <a:rPr lang="pt-PT" sz="1600" b="1" dirty="0">
                <a:solidFill>
                  <a:srgbClr val="002060"/>
                </a:solidFill>
                <a:latin typeface="Arial" panose="020B0604020202020204" pitchFamily="34" charset="0"/>
                <a:ea typeface="Times New Roman" panose="02020603050405020304" pitchFamily="18" charset="0"/>
                <a:cs typeface="Arial" panose="020B0604020202020204" pitchFamily="34" charset="0"/>
              </a:rPr>
              <a:t>Empuxo de cada motor = </a:t>
            </a:r>
            <a:r>
              <a:rPr lang="pt-PT"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Uma vez que se trata do movimento unidimensional do veículo, assumiremos a forma escalar das equações abaixo. Assim, de acordo com as explicações dadas no enunciado, para que o VLS inicie o seu movimento ascendente é necessário que o empuxo (E) seja superior à força peso (P = mg). Quando o empuxo fornecido pelos quatro motores do primeiro estágio for igual à força peso, o VLS estará na iminência do movimento ascendente. Dessa forma, temos:</a:t>
            </a:r>
            <a:endParaRPr lang="pt-BR" sz="1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0F58968D-9DFE-4DC1-8AC2-E96F1052EBB7}"/>
                  </a:ext>
                </a:extLst>
              </p:cNvPr>
              <p:cNvSpPr/>
              <p:nvPr/>
            </p:nvSpPr>
            <p:spPr>
              <a:xfrm>
                <a:off x="225025" y="4782837"/>
                <a:ext cx="582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4</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a:extLst>
                  <a:ext uri="{FF2B5EF4-FFF2-40B4-BE49-F238E27FC236}">
                    <a16:creationId xmlns:a16="http://schemas.microsoft.com/office/drawing/2014/main" id="{0F58968D-9DFE-4DC1-8AC2-E96F1052EBB7}"/>
                  </a:ext>
                </a:extLst>
              </p:cNvPr>
              <p:cNvSpPr>
                <a:spLocks noRot="1" noChangeAspect="1" noMove="1" noResize="1" noEditPoints="1" noAdjustHandles="1" noChangeArrowheads="1" noChangeShapeType="1" noTextEdit="1"/>
              </p:cNvSpPr>
              <p:nvPr/>
            </p:nvSpPr>
            <p:spPr>
              <a:xfrm>
                <a:off x="225025" y="4782837"/>
                <a:ext cx="582211"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8F8E9347-1688-474D-8A87-6441357EE1B4}"/>
                  </a:ext>
                </a:extLst>
              </p:cNvPr>
              <p:cNvSpPr/>
              <p:nvPr/>
            </p:nvSpPr>
            <p:spPr>
              <a:xfrm>
                <a:off x="632026" y="4782837"/>
                <a:ext cx="628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a:extLst>
                  <a:ext uri="{FF2B5EF4-FFF2-40B4-BE49-F238E27FC236}">
                    <a16:creationId xmlns:a16="http://schemas.microsoft.com/office/drawing/2014/main" id="{8F8E9347-1688-474D-8A87-6441357EE1B4}"/>
                  </a:ext>
                </a:extLst>
              </p:cNvPr>
              <p:cNvSpPr>
                <a:spLocks noRot="1" noChangeAspect="1" noMove="1" noResize="1" noEditPoints="1" noAdjustHandles="1" noChangeArrowheads="1" noChangeShapeType="1" noTextEdit="1"/>
              </p:cNvSpPr>
              <p:nvPr/>
            </p:nvSpPr>
            <p:spPr>
              <a:xfrm>
                <a:off x="632026" y="4782837"/>
                <a:ext cx="628121"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E39DF0C2-524A-4BA0-99B4-C8293F162301}"/>
                  </a:ext>
                </a:extLst>
              </p:cNvPr>
              <p:cNvSpPr/>
              <p:nvPr/>
            </p:nvSpPr>
            <p:spPr>
              <a:xfrm>
                <a:off x="1115601" y="4782837"/>
                <a:ext cx="6439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𝑃</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a:extLst>
                  <a:ext uri="{FF2B5EF4-FFF2-40B4-BE49-F238E27FC236}">
                    <a16:creationId xmlns:a16="http://schemas.microsoft.com/office/drawing/2014/main" id="{E39DF0C2-524A-4BA0-99B4-C8293F162301}"/>
                  </a:ext>
                </a:extLst>
              </p:cNvPr>
              <p:cNvSpPr>
                <a:spLocks noRot="1" noChangeAspect="1" noMove="1" noResize="1" noEditPoints="1" noAdjustHandles="1" noChangeArrowheads="1" noChangeShapeType="1" noTextEdit="1"/>
              </p:cNvSpPr>
              <p:nvPr/>
            </p:nvSpPr>
            <p:spPr>
              <a:xfrm>
                <a:off x="1115601" y="4782837"/>
                <a:ext cx="643958"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B47B210B-6AD2-482D-A240-37C23B488355}"/>
                  </a:ext>
                </a:extLst>
              </p:cNvPr>
              <p:cNvSpPr/>
              <p:nvPr/>
            </p:nvSpPr>
            <p:spPr>
              <a:xfrm>
                <a:off x="1630290" y="4782837"/>
                <a:ext cx="582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4</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B47B210B-6AD2-482D-A240-37C23B488355}"/>
                  </a:ext>
                </a:extLst>
              </p:cNvPr>
              <p:cNvSpPr>
                <a:spLocks noRot="1" noChangeAspect="1" noMove="1" noResize="1" noEditPoints="1" noAdjustHandles="1" noChangeArrowheads="1" noChangeShapeType="1" noTextEdit="1"/>
              </p:cNvSpPr>
              <p:nvPr/>
            </p:nvSpPr>
            <p:spPr>
              <a:xfrm>
                <a:off x="1630290" y="4782837"/>
                <a:ext cx="582211"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B28D77AE-45FA-40B9-A8E8-CA20A81B2156}"/>
                  </a:ext>
                </a:extLst>
              </p:cNvPr>
              <p:cNvSpPr/>
              <p:nvPr/>
            </p:nvSpPr>
            <p:spPr>
              <a:xfrm>
                <a:off x="2046542" y="4782837"/>
                <a:ext cx="628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a:extLst>
                  <a:ext uri="{FF2B5EF4-FFF2-40B4-BE49-F238E27FC236}">
                    <a16:creationId xmlns:a16="http://schemas.microsoft.com/office/drawing/2014/main" id="{B28D77AE-45FA-40B9-A8E8-CA20A81B2156}"/>
                  </a:ext>
                </a:extLst>
              </p:cNvPr>
              <p:cNvSpPr>
                <a:spLocks noRot="1" noChangeAspect="1" noMove="1" noResize="1" noEditPoints="1" noAdjustHandles="1" noChangeArrowheads="1" noChangeShapeType="1" noTextEdit="1"/>
              </p:cNvSpPr>
              <p:nvPr/>
            </p:nvSpPr>
            <p:spPr>
              <a:xfrm>
                <a:off x="2046542" y="4782837"/>
                <a:ext cx="628121" cy="369332"/>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DBE3FA4C-91AB-4B41-8044-9A5B7E09BB8D}"/>
                  </a:ext>
                </a:extLst>
              </p:cNvPr>
              <p:cNvSpPr/>
              <p:nvPr/>
            </p:nvSpPr>
            <p:spPr>
              <a:xfrm>
                <a:off x="2540001" y="4782837"/>
                <a:ext cx="834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𝑚𝑔</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a:extLst>
                  <a:ext uri="{FF2B5EF4-FFF2-40B4-BE49-F238E27FC236}">
                    <a16:creationId xmlns:a16="http://schemas.microsoft.com/office/drawing/2014/main" id="{DBE3FA4C-91AB-4B41-8044-9A5B7E09BB8D}"/>
                  </a:ext>
                </a:extLst>
              </p:cNvPr>
              <p:cNvSpPr>
                <a:spLocks noRot="1" noChangeAspect="1" noMove="1" noResize="1" noEditPoints="1" noAdjustHandles="1" noChangeArrowheads="1" noChangeShapeType="1" noTextEdit="1"/>
              </p:cNvSpPr>
              <p:nvPr/>
            </p:nvSpPr>
            <p:spPr>
              <a:xfrm>
                <a:off x="2540001" y="4782837"/>
                <a:ext cx="834652" cy="369332"/>
              </a:xfrm>
              <a:prstGeom prst="rect">
                <a:avLst/>
              </a:prstGeom>
              <a:blipFill>
                <a:blip r:embed="rId8"/>
                <a:stretch>
                  <a:fillRect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255F182D-A614-4454-93C7-CB4B0D1F0F0A}"/>
                  </a:ext>
                </a:extLst>
              </p:cNvPr>
              <p:cNvSpPr/>
              <p:nvPr/>
            </p:nvSpPr>
            <p:spPr>
              <a:xfrm>
                <a:off x="3214613" y="4782837"/>
                <a:ext cx="628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255F182D-A614-4454-93C7-CB4B0D1F0F0A}"/>
                  </a:ext>
                </a:extLst>
              </p:cNvPr>
              <p:cNvSpPr>
                <a:spLocks noRot="1" noChangeAspect="1" noMove="1" noResize="1" noEditPoints="1" noAdjustHandles="1" noChangeArrowheads="1" noChangeShapeType="1" noTextEdit="1"/>
              </p:cNvSpPr>
              <p:nvPr/>
            </p:nvSpPr>
            <p:spPr>
              <a:xfrm>
                <a:off x="3214613" y="4782837"/>
                <a:ext cx="628121"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81D3F821-A477-4D7E-9F10-AF425C57189F}"/>
                  </a:ext>
                </a:extLst>
              </p:cNvPr>
              <p:cNvSpPr/>
              <p:nvPr/>
            </p:nvSpPr>
            <p:spPr>
              <a:xfrm>
                <a:off x="3702153" y="4685054"/>
                <a:ext cx="576568"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𝑚𝑔</m:t>
                          </m:r>
                        </m:num>
                        <m:den>
                          <m:r>
                            <a:rPr lang="pt-BR" i="0">
                              <a:solidFill>
                                <a:srgbClr val="FF0000"/>
                              </a:solidFill>
                              <a:latin typeface="Cambria Math" panose="02040503050406030204" pitchFamily="18" charset="0"/>
                            </a:rPr>
                            <m:t>4</m:t>
                          </m:r>
                        </m:den>
                      </m:f>
                    </m:oMath>
                  </m:oMathPara>
                </a14:m>
                <a:endParaRPr lang="pt-BR" dirty="0">
                  <a:solidFill>
                    <a:srgbClr val="FF0000"/>
                  </a:solidFill>
                </a:endParaRPr>
              </a:p>
            </p:txBody>
          </p:sp>
        </mc:Choice>
        <mc:Fallback xmlns="">
          <p:sp>
            <p:nvSpPr>
              <p:cNvPr id="13" name="Retângulo 12">
                <a:extLst>
                  <a:ext uri="{FF2B5EF4-FFF2-40B4-BE49-F238E27FC236}">
                    <a16:creationId xmlns:a16="http://schemas.microsoft.com/office/drawing/2014/main" id="{81D3F821-A477-4D7E-9F10-AF425C57189F}"/>
                  </a:ext>
                </a:extLst>
              </p:cNvPr>
              <p:cNvSpPr>
                <a:spLocks noRot="1" noChangeAspect="1" noMove="1" noResize="1" noEditPoints="1" noAdjustHandles="1" noChangeArrowheads="1" noChangeShapeType="1" noTextEdit="1"/>
              </p:cNvSpPr>
              <p:nvPr/>
            </p:nvSpPr>
            <p:spPr>
              <a:xfrm>
                <a:off x="3702153" y="4685054"/>
                <a:ext cx="576568" cy="564898"/>
              </a:xfrm>
              <a:prstGeom prst="rect">
                <a:avLst/>
              </a:prstGeom>
              <a:blipFill>
                <a:blip r:embed="rId10"/>
                <a:stretch>
                  <a:fillRect/>
                </a:stretch>
              </a:blipFill>
            </p:spPr>
            <p:txBody>
              <a:bodyPr/>
              <a:lstStyle/>
              <a:p>
                <a:r>
                  <a:rPr lang="pt-BR">
                    <a:noFill/>
                  </a:rPr>
                  <a:t> </a:t>
                </a:r>
              </a:p>
            </p:txBody>
          </p:sp>
        </mc:Fallback>
      </mc:AlternateContent>
      <p:sp>
        <p:nvSpPr>
          <p:cNvPr id="14" name="Retângulo 13">
            <a:extLst>
              <a:ext uri="{FF2B5EF4-FFF2-40B4-BE49-F238E27FC236}">
                <a16:creationId xmlns:a16="http://schemas.microsoft.com/office/drawing/2014/main" id="{4475B5D5-1C2E-4071-9E0D-AA2FEC361EAE}"/>
              </a:ext>
            </a:extLst>
          </p:cNvPr>
          <p:cNvSpPr/>
          <p:nvPr/>
        </p:nvSpPr>
        <p:spPr>
          <a:xfrm>
            <a:off x="4241957" y="4545727"/>
            <a:ext cx="7436093" cy="785343"/>
          </a:xfrm>
          <a:prstGeom prst="rect">
            <a:avLst/>
          </a:prstGeom>
        </p:spPr>
        <p:txBody>
          <a:bodyPr wrap="square">
            <a:spAutoFit/>
          </a:bodyPr>
          <a:lstStyle/>
          <a:p>
            <a:pPr algn="just">
              <a:lnSpc>
                <a:spcPct val="150000"/>
              </a:lnSpc>
            </a:pPr>
            <a:r>
              <a:rPr lang="pt-PT"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Substituindo os valores de m e g (todos estão no mesmo sistema de unidades) na expressão anterior, temos:</a:t>
            </a:r>
            <a:endParaRPr lang="pt-BR" sz="1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0DB7E2C7-F2B0-42DF-AA99-57C8B3E067F1}"/>
                  </a:ext>
                </a:extLst>
              </p:cNvPr>
              <p:cNvSpPr/>
              <p:nvPr/>
            </p:nvSpPr>
            <p:spPr>
              <a:xfrm>
                <a:off x="7191128" y="5223280"/>
                <a:ext cx="628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a:extLst>
                  <a:ext uri="{FF2B5EF4-FFF2-40B4-BE49-F238E27FC236}">
                    <a16:creationId xmlns:a16="http://schemas.microsoft.com/office/drawing/2014/main" id="{0DB7E2C7-F2B0-42DF-AA99-57C8B3E067F1}"/>
                  </a:ext>
                </a:extLst>
              </p:cNvPr>
              <p:cNvSpPr>
                <a:spLocks noRot="1" noChangeAspect="1" noMove="1" noResize="1" noEditPoints="1" noAdjustHandles="1" noChangeArrowheads="1" noChangeShapeType="1" noTextEdit="1"/>
              </p:cNvSpPr>
              <p:nvPr/>
            </p:nvSpPr>
            <p:spPr>
              <a:xfrm>
                <a:off x="7191128" y="5223280"/>
                <a:ext cx="628121"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61078BDA-E384-451A-BC4C-40C7B84BCCF1}"/>
                  </a:ext>
                </a:extLst>
              </p:cNvPr>
              <p:cNvSpPr/>
              <p:nvPr/>
            </p:nvSpPr>
            <p:spPr>
              <a:xfrm>
                <a:off x="7647541" y="5111837"/>
                <a:ext cx="1715533"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50.000</m:t>
                          </m:r>
                          <m:r>
                            <a:rPr lang="pt-BR" i="0">
                              <a:solidFill>
                                <a:srgbClr val="FF0000"/>
                              </a:solidFill>
                              <a:latin typeface="Cambria Math" panose="02040503050406030204" pitchFamily="18" charset="0"/>
                            </a:rPr>
                            <m:t>×10</m:t>
                          </m:r>
                        </m:num>
                        <m:den>
                          <m:r>
                            <a:rPr lang="pt-BR" i="0">
                              <a:solidFill>
                                <a:srgbClr val="FF0000"/>
                              </a:solidFill>
                              <a:latin typeface="Cambria Math" panose="02040503050406030204" pitchFamily="18" charset="0"/>
                            </a:rPr>
                            <m:t>4</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a:extLst>
                  <a:ext uri="{FF2B5EF4-FFF2-40B4-BE49-F238E27FC236}">
                    <a16:creationId xmlns:a16="http://schemas.microsoft.com/office/drawing/2014/main" id="{61078BDA-E384-451A-BC4C-40C7B84BCCF1}"/>
                  </a:ext>
                </a:extLst>
              </p:cNvPr>
              <p:cNvSpPr>
                <a:spLocks noRot="1" noChangeAspect="1" noMove="1" noResize="1" noEditPoints="1" noAdjustHandles="1" noChangeArrowheads="1" noChangeShapeType="1" noTextEdit="1"/>
              </p:cNvSpPr>
              <p:nvPr/>
            </p:nvSpPr>
            <p:spPr>
              <a:xfrm>
                <a:off x="7647541" y="5111837"/>
                <a:ext cx="1715533" cy="616515"/>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a:extLst>
                  <a:ext uri="{FF2B5EF4-FFF2-40B4-BE49-F238E27FC236}">
                    <a16:creationId xmlns:a16="http://schemas.microsoft.com/office/drawing/2014/main" id="{6B3C852F-8CA2-4176-B2C7-916CC844AA74}"/>
                  </a:ext>
                </a:extLst>
              </p:cNvPr>
              <p:cNvSpPr/>
              <p:nvPr/>
            </p:nvSpPr>
            <p:spPr>
              <a:xfrm>
                <a:off x="9189183" y="5234330"/>
                <a:ext cx="6281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a:extLst>
                  <a:ext uri="{FF2B5EF4-FFF2-40B4-BE49-F238E27FC236}">
                    <a16:creationId xmlns:a16="http://schemas.microsoft.com/office/drawing/2014/main" id="{6B3C852F-8CA2-4176-B2C7-916CC844AA74}"/>
                  </a:ext>
                </a:extLst>
              </p:cNvPr>
              <p:cNvSpPr>
                <a:spLocks noRot="1" noChangeAspect="1" noMove="1" noResize="1" noEditPoints="1" noAdjustHandles="1" noChangeArrowheads="1" noChangeShapeType="1" noTextEdit="1"/>
              </p:cNvSpPr>
              <p:nvPr/>
            </p:nvSpPr>
            <p:spPr>
              <a:xfrm>
                <a:off x="9189183" y="5234330"/>
                <a:ext cx="628121" cy="369332"/>
              </a:xfrm>
              <a:prstGeom prst="rect">
                <a:avLst/>
              </a:prstGeom>
              <a:blipFill>
                <a:blip r:embed="rId1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2201F191-7F4E-40D9-BFEB-1EFFE67D9925}"/>
                  </a:ext>
                </a:extLst>
              </p:cNvPr>
              <p:cNvSpPr/>
              <p:nvPr/>
            </p:nvSpPr>
            <p:spPr>
              <a:xfrm>
                <a:off x="9643412" y="5223280"/>
                <a:ext cx="12634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125.000</m:t>
                      </m:r>
                      <m:r>
                        <m:rPr>
                          <m:nor/>
                        </m:rPr>
                        <a:rPr lang="pt-BR" i="1">
                          <a:solidFill>
                            <a:srgbClr val="FF0000"/>
                          </a:solidFill>
                          <a:latin typeface="Cambria Math" panose="02040503050406030204" pitchFamily="18" charset="0"/>
                        </a:rPr>
                        <m:t> </m:t>
                      </m:r>
                      <m:r>
                        <m:rPr>
                          <m:nor/>
                        </m:rPr>
                        <a:rPr lang="pt-BR" i="1">
                          <a:solidFill>
                            <a:srgbClr val="FF0000"/>
                          </a:solidFill>
                          <a:latin typeface="Cambria Math" panose="02040503050406030204" pitchFamily="18" charset="0"/>
                        </a:rPr>
                        <m:t>N</m:t>
                      </m:r>
                    </m:oMath>
                  </m:oMathPara>
                </a14:m>
                <a:endParaRPr lang="pt-BR" dirty="0">
                  <a:solidFill>
                    <a:srgbClr val="FF0000"/>
                  </a:solidFill>
                </a:endParaRPr>
              </a:p>
            </p:txBody>
          </p:sp>
        </mc:Choice>
        <mc:Fallback xmlns="">
          <p:sp>
            <p:nvSpPr>
              <p:cNvPr id="18" name="Retângulo 17">
                <a:extLst>
                  <a:ext uri="{FF2B5EF4-FFF2-40B4-BE49-F238E27FC236}">
                    <a16:creationId xmlns:a16="http://schemas.microsoft.com/office/drawing/2014/main" id="{2201F191-7F4E-40D9-BFEB-1EFFE67D9925}"/>
                  </a:ext>
                </a:extLst>
              </p:cNvPr>
              <p:cNvSpPr>
                <a:spLocks noRot="1" noChangeAspect="1" noMove="1" noResize="1" noEditPoints="1" noAdjustHandles="1" noChangeArrowheads="1" noChangeShapeType="1" noTextEdit="1"/>
              </p:cNvSpPr>
              <p:nvPr/>
            </p:nvSpPr>
            <p:spPr>
              <a:xfrm>
                <a:off x="9643412" y="5223280"/>
                <a:ext cx="1263487" cy="369332"/>
              </a:xfrm>
              <a:prstGeom prst="rect">
                <a:avLst/>
              </a:prstGeom>
              <a:blipFill>
                <a:blip r:embed="rId14"/>
                <a:stretch>
                  <a:fillRect/>
                </a:stretch>
              </a:blipFill>
            </p:spPr>
            <p:txBody>
              <a:bodyPr/>
              <a:lstStyle/>
              <a:p>
                <a:r>
                  <a:rPr lang="pt-BR">
                    <a:noFill/>
                  </a:rPr>
                  <a:t> </a:t>
                </a:r>
              </a:p>
            </p:txBody>
          </p:sp>
        </mc:Fallback>
      </mc:AlternateContent>
      <p:sp>
        <p:nvSpPr>
          <p:cNvPr id="19" name="Retângulo 18">
            <a:extLst>
              <a:ext uri="{FF2B5EF4-FFF2-40B4-BE49-F238E27FC236}">
                <a16:creationId xmlns:a16="http://schemas.microsoft.com/office/drawing/2014/main" id="{DC6D6B24-C8E3-4CAC-BEB2-C966AC68DC5F}"/>
              </a:ext>
            </a:extLst>
          </p:cNvPr>
          <p:cNvSpPr/>
          <p:nvPr/>
        </p:nvSpPr>
        <p:spPr>
          <a:xfrm>
            <a:off x="1299038" y="5704055"/>
            <a:ext cx="9443918" cy="1088311"/>
          </a:xfrm>
          <a:prstGeom prst="rect">
            <a:avLst/>
          </a:prstGeom>
        </p:spPr>
        <p:txBody>
          <a:bodyPr wrap="square">
            <a:spAutoFit/>
          </a:bodyPr>
          <a:lstStyle/>
          <a:p>
            <a:pPr algn="just">
              <a:lnSpc>
                <a:spcPct val="150000"/>
              </a:lnSpc>
            </a:pPr>
            <a:r>
              <a:rPr lang="pt-PT" sz="1500" dirty="0">
                <a:solidFill>
                  <a:srgbClr val="002060"/>
                </a:solidFill>
                <a:latin typeface="Arial" panose="020B0604020202020204" pitchFamily="34" charset="0"/>
                <a:ea typeface="Times New Roman" panose="02020603050405020304" pitchFamily="18" charset="0"/>
                <a:cs typeface="Arial" panose="020B0604020202020204" pitchFamily="34" charset="0"/>
              </a:rPr>
              <a:t>Com este empuxo o VLS está na iminência de decolar. Para decolar é necessário que E &gt; 125.000 N. Entretanto, aqueles que responderem E = 125.000 N devem receber a pontuação integral da questão, ou seja, 0,3 pontos.</a:t>
            </a:r>
            <a:endParaRPr lang="pt-BR" sz="1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0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B9EFE26-2A76-43FC-B739-9BE4E4267034}"/>
              </a:ext>
            </a:extLst>
          </p:cNvPr>
          <p:cNvSpPr/>
          <p:nvPr/>
        </p:nvSpPr>
        <p:spPr>
          <a:xfrm>
            <a:off x="118889" y="22299"/>
            <a:ext cx="8064896" cy="2398349"/>
          </a:xfrm>
          <a:prstGeom prst="rect">
            <a:avLst/>
          </a:prstGeom>
        </p:spPr>
        <p:txBody>
          <a:bodyPr wrap="square">
            <a:spAutoFit/>
          </a:bodyPr>
          <a:lstStyle/>
          <a:p>
            <a:pPr algn="just">
              <a:lnSpc>
                <a:spcPct val="150000"/>
              </a:lnSpc>
            </a:pPr>
            <a:r>
              <a:rPr lang="pt-PT" sz="1700" b="1" dirty="0">
                <a:latin typeface="Arial" panose="020B0604020202020204" pitchFamily="34" charset="0"/>
                <a:ea typeface="MS Mincho" panose="02020609040205080304" pitchFamily="49" charset="-128"/>
                <a:cs typeface="Arial" panose="020B0604020202020204" pitchFamily="34" charset="0"/>
              </a:rPr>
              <a:t>Questão 10b) (0,3 pontos)</a:t>
            </a:r>
            <a:r>
              <a:rPr lang="pt-PT" sz="1700" dirty="0">
                <a:latin typeface="Arial" panose="020B0604020202020204" pitchFamily="34" charset="0"/>
                <a:ea typeface="MS Mincho" panose="02020609040205080304" pitchFamily="49" charset="-128"/>
                <a:cs typeface="Arial" panose="020B0604020202020204" pitchFamily="34" charset="0"/>
              </a:rPr>
              <a:t> </a:t>
            </a:r>
            <a:r>
              <a:rPr lang="pt-BR"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O empuxo que você obteve na questão anterior é suficiente para manter o VLS na iminência do movimento.  Na prática, os motores do 1</a:t>
            </a:r>
            <a:r>
              <a:rPr lang="pt-BR" sz="1700" u="sng"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pt-BR"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estágio do VLS fornecem  empuxo superior.  No instante inicial do lançamento (vide figura ao lado) os quatro motores do 1</a:t>
            </a:r>
            <a:r>
              <a:rPr lang="pt-BR" sz="1700" u="sng"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o</a:t>
            </a:r>
            <a:r>
              <a:rPr lang="pt-BR"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estágio fornecem um empuxo total de cerca de </a:t>
            </a:r>
            <a:r>
              <a:rPr lang="pt-BR" sz="17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1.000.000 N</a:t>
            </a:r>
            <a:r>
              <a:rPr lang="pt-BR"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Com esta informação, calcule a aceleração do VLS no instante do seu lançamento </a:t>
            </a:r>
            <a:r>
              <a:rPr lang="pt-BR" sz="1700" b="1" dirty="0">
                <a:latin typeface="Arial" panose="020B0604020202020204" pitchFamily="34" charset="0"/>
                <a:ea typeface="Times New Roman" panose="02020603050405020304" pitchFamily="18" charset="0"/>
                <a:cs typeface="Arial" panose="020B0604020202020204" pitchFamily="34" charset="0"/>
              </a:rPr>
              <a:t>(</a:t>
            </a:r>
            <a:r>
              <a:rPr lang="pt-BR" sz="1700" b="1" i="1" dirty="0">
                <a:latin typeface="Arial" panose="020B0604020202020204" pitchFamily="34" charset="0"/>
                <a:ea typeface="Times New Roman" panose="02020603050405020304" pitchFamily="18" charset="0"/>
                <a:cs typeface="Arial" panose="020B0604020202020204" pitchFamily="34" charset="0"/>
              </a:rPr>
              <a:t>g = 10 m/s</a:t>
            </a:r>
            <a:r>
              <a:rPr lang="pt-BR" sz="1700" b="1" i="1" baseline="30000" dirty="0">
                <a:latin typeface="Arial" panose="020B0604020202020204" pitchFamily="34" charset="0"/>
                <a:ea typeface="Times New Roman" panose="02020603050405020304" pitchFamily="18" charset="0"/>
                <a:cs typeface="Arial" panose="020B0604020202020204" pitchFamily="34" charset="0"/>
              </a:rPr>
              <a:t>2</a:t>
            </a:r>
            <a:r>
              <a:rPr lang="pt-BR" sz="1700" b="1" dirty="0">
                <a:latin typeface="Arial" panose="020B0604020202020204" pitchFamily="34" charset="0"/>
                <a:ea typeface="Times New Roman" panose="02020603050405020304" pitchFamily="18" charset="0"/>
                <a:cs typeface="Arial" panose="020B0604020202020204" pitchFamily="34" charset="0"/>
              </a:rPr>
              <a:t>).</a:t>
            </a:r>
            <a:endParaRPr lang="pt-BR" sz="17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A7D8EC0C-DF0B-49F8-9C63-F0C2EC4946A6}"/>
              </a:ext>
            </a:extLst>
          </p:cNvPr>
          <p:cNvSpPr/>
          <p:nvPr/>
        </p:nvSpPr>
        <p:spPr>
          <a:xfrm>
            <a:off x="118889" y="2708920"/>
            <a:ext cx="1749197" cy="353943"/>
          </a:xfrm>
          <a:prstGeom prst="rect">
            <a:avLst/>
          </a:prstGeom>
        </p:spPr>
        <p:txBody>
          <a:bodyPr wrap="none">
            <a:spAutoFit/>
          </a:bodyPr>
          <a:lstStyle/>
          <a:p>
            <a:r>
              <a:rPr lang="pt-PT" sz="1700" b="1" dirty="0">
                <a:latin typeface="Arial" panose="020B0604020202020204" pitchFamily="34" charset="0"/>
                <a:ea typeface="Times New Roman" panose="02020603050405020304" pitchFamily="18" charset="0"/>
                <a:cs typeface="Arial" panose="020B0604020202020204" pitchFamily="34" charset="0"/>
              </a:rPr>
              <a:t>Resposta 10b):</a:t>
            </a:r>
            <a:endParaRPr lang="pt-BR" sz="17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A6841EA9-EF25-4728-AC99-3A7EA56EA548}"/>
              </a:ext>
            </a:extLst>
          </p:cNvPr>
          <p:cNvSpPr/>
          <p:nvPr/>
        </p:nvSpPr>
        <p:spPr>
          <a:xfrm>
            <a:off x="118889" y="3140968"/>
            <a:ext cx="8184186" cy="1613519"/>
          </a:xfrm>
          <a:prstGeom prst="rect">
            <a:avLst/>
          </a:prstGeom>
        </p:spPr>
        <p:txBody>
          <a:bodyPr wrap="square">
            <a:spAutoFit/>
          </a:bodyPr>
          <a:lstStyle/>
          <a:p>
            <a:pPr algn="just">
              <a:lnSpc>
                <a:spcPct val="150000"/>
              </a:lnSpc>
            </a:pPr>
            <a:r>
              <a:rPr lang="pt-PT"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Aceleração = </a:t>
            </a:r>
            <a:r>
              <a:rPr lang="pt-PT"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Sabemos que F = ma, onde F é a força resultante sobre o corpo de massa m e “a” é a aceleração adquirida. Neste caso F é dada pela diferença entre o empuxo E, para cima, menos o peso P, para baixo, ambos ao longo da vertical, ou seja: F =  E – P = ma. Logo, a aceleração é dada por:</a:t>
            </a:r>
            <a:endParaRPr lang="pt-BR" sz="1700" dirty="0">
              <a:solidFill>
                <a:srgbClr val="002060"/>
              </a:solidFill>
              <a:latin typeface="Arial" panose="020B0604020202020204" pitchFamily="34" charset="0"/>
              <a:cs typeface="Arial" panose="020B0604020202020204" pitchFamily="34" charset="0"/>
            </a:endParaRPr>
          </a:p>
        </p:txBody>
      </p:sp>
      <p:pic>
        <p:nvPicPr>
          <p:cNvPr id="4098" name="Picture 2" descr="arrasto">
            <a:extLst>
              <a:ext uri="{FF2B5EF4-FFF2-40B4-BE49-F238E27FC236}">
                <a16:creationId xmlns:a16="http://schemas.microsoft.com/office/drawing/2014/main" id="{4E0E53B7-4C9F-4386-8E6F-DBF0751BB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973" y="2564904"/>
            <a:ext cx="3467955" cy="337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68926368-AA91-468E-9FA3-99C17473C1D4}"/>
                  </a:ext>
                </a:extLst>
              </p:cNvPr>
              <p:cNvSpPr/>
              <p:nvPr/>
            </p:nvSpPr>
            <p:spPr>
              <a:xfrm>
                <a:off x="1496385" y="5115546"/>
                <a:ext cx="6086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𝑎</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a:extLst>
                  <a:ext uri="{FF2B5EF4-FFF2-40B4-BE49-F238E27FC236}">
                    <a16:creationId xmlns:a16="http://schemas.microsoft.com/office/drawing/2014/main" id="{68926368-AA91-468E-9FA3-99C17473C1D4}"/>
                  </a:ext>
                </a:extLst>
              </p:cNvPr>
              <p:cNvSpPr>
                <a:spLocks noRot="1" noChangeAspect="1" noMove="1" noResize="1" noEditPoints="1" noAdjustHandles="1" noChangeArrowheads="1" noChangeShapeType="1" noTextEdit="1"/>
              </p:cNvSpPr>
              <p:nvPr/>
            </p:nvSpPr>
            <p:spPr>
              <a:xfrm>
                <a:off x="1496385" y="5115546"/>
                <a:ext cx="608693"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3C0026AB-17D6-4394-9EBE-3AFDCFB9772F}"/>
                  </a:ext>
                </a:extLst>
              </p:cNvPr>
              <p:cNvSpPr/>
              <p:nvPr/>
            </p:nvSpPr>
            <p:spPr>
              <a:xfrm>
                <a:off x="1975889" y="4994775"/>
                <a:ext cx="1242840"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𝐸</m:t>
                          </m:r>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𝑚𝑔</m:t>
                          </m:r>
                        </m:num>
                        <m:den>
                          <m:r>
                            <a:rPr lang="pt-BR" i="1">
                              <a:solidFill>
                                <a:srgbClr val="FF0000"/>
                              </a:solidFill>
                              <a:latin typeface="Cambria Math" panose="02040503050406030204" pitchFamily="18" charset="0"/>
                            </a:rPr>
                            <m:t>𝑚</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a:extLst>
                  <a:ext uri="{FF2B5EF4-FFF2-40B4-BE49-F238E27FC236}">
                    <a16:creationId xmlns:a16="http://schemas.microsoft.com/office/drawing/2014/main" id="{3C0026AB-17D6-4394-9EBE-3AFDCFB9772F}"/>
                  </a:ext>
                </a:extLst>
              </p:cNvPr>
              <p:cNvSpPr>
                <a:spLocks noRot="1" noChangeAspect="1" noMove="1" noResize="1" noEditPoints="1" noAdjustHandles="1" noChangeArrowheads="1" noChangeShapeType="1" noTextEdit="1"/>
              </p:cNvSpPr>
              <p:nvPr/>
            </p:nvSpPr>
            <p:spPr>
              <a:xfrm>
                <a:off x="1975889" y="4994775"/>
                <a:ext cx="1242840" cy="610873"/>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068D2CF6-5E68-4D9E-96A5-A455A2F1119D}"/>
                  </a:ext>
                </a:extLst>
              </p:cNvPr>
              <p:cNvSpPr/>
              <p:nvPr/>
            </p:nvSpPr>
            <p:spPr>
              <a:xfrm>
                <a:off x="3070245" y="4994775"/>
                <a:ext cx="659924"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𝐸</m:t>
                          </m:r>
                        </m:num>
                        <m:den>
                          <m:r>
                            <a:rPr lang="pt-BR" i="1">
                              <a:solidFill>
                                <a:srgbClr val="FF0000"/>
                              </a:solidFill>
                              <a:latin typeface="Cambria Math" panose="02040503050406030204" pitchFamily="18" charset="0"/>
                            </a:rPr>
                            <m:t>𝑚</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a:extLst>
                  <a:ext uri="{FF2B5EF4-FFF2-40B4-BE49-F238E27FC236}">
                    <a16:creationId xmlns:a16="http://schemas.microsoft.com/office/drawing/2014/main" id="{068D2CF6-5E68-4D9E-96A5-A455A2F1119D}"/>
                  </a:ext>
                </a:extLst>
              </p:cNvPr>
              <p:cNvSpPr>
                <a:spLocks noRot="1" noChangeAspect="1" noMove="1" noResize="1" noEditPoints="1" noAdjustHandles="1" noChangeArrowheads="1" noChangeShapeType="1" noTextEdit="1"/>
              </p:cNvSpPr>
              <p:nvPr/>
            </p:nvSpPr>
            <p:spPr>
              <a:xfrm>
                <a:off x="3070245" y="4994775"/>
                <a:ext cx="659924" cy="610873"/>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736C194E-D85D-487C-847E-7600D36AC542}"/>
                  </a:ext>
                </a:extLst>
              </p:cNvPr>
              <p:cNvSpPr/>
              <p:nvPr/>
            </p:nvSpPr>
            <p:spPr>
              <a:xfrm>
                <a:off x="3549266" y="5100130"/>
                <a:ext cx="6198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𝑔</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736C194E-D85D-487C-847E-7600D36AC542}"/>
                  </a:ext>
                </a:extLst>
              </p:cNvPr>
              <p:cNvSpPr>
                <a:spLocks noRot="1" noChangeAspect="1" noMove="1" noResize="1" noEditPoints="1" noAdjustHandles="1" noChangeArrowheads="1" noChangeShapeType="1" noTextEdit="1"/>
              </p:cNvSpPr>
              <p:nvPr/>
            </p:nvSpPr>
            <p:spPr>
              <a:xfrm>
                <a:off x="3549266" y="5100130"/>
                <a:ext cx="619849" cy="369332"/>
              </a:xfrm>
              <a:prstGeom prst="rect">
                <a:avLst/>
              </a:prstGeom>
              <a:blipFill>
                <a:blip r:embed="rId7"/>
                <a:stretch>
                  <a:fillRect b="-666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4E4110F2-CF6B-45E9-8F70-5C2B91CB71F5}"/>
                  </a:ext>
                </a:extLst>
              </p:cNvPr>
              <p:cNvSpPr/>
              <p:nvPr/>
            </p:nvSpPr>
            <p:spPr>
              <a:xfrm>
                <a:off x="4035560" y="4994775"/>
                <a:ext cx="145584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1.000.000</m:t>
                          </m:r>
                        </m:num>
                        <m:den>
                          <m:r>
                            <a:rPr lang="pt-BR" i="0">
                              <a:solidFill>
                                <a:srgbClr val="FF0000"/>
                              </a:solidFill>
                              <a:latin typeface="Cambria Math" panose="02040503050406030204" pitchFamily="18" charset="0"/>
                            </a:rPr>
                            <m:t>50.000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0" name="Retângulo 9">
                <a:extLst>
                  <a:ext uri="{FF2B5EF4-FFF2-40B4-BE49-F238E27FC236}">
                    <a16:creationId xmlns:a16="http://schemas.microsoft.com/office/drawing/2014/main" id="{4E4110F2-CF6B-45E9-8F70-5C2B91CB71F5}"/>
                  </a:ext>
                </a:extLst>
              </p:cNvPr>
              <p:cNvSpPr>
                <a:spLocks noRot="1" noChangeAspect="1" noMove="1" noResize="1" noEditPoints="1" noAdjustHandles="1" noChangeArrowheads="1" noChangeShapeType="1" noTextEdit="1"/>
              </p:cNvSpPr>
              <p:nvPr/>
            </p:nvSpPr>
            <p:spPr>
              <a:xfrm>
                <a:off x="4035560" y="4994775"/>
                <a:ext cx="1455848" cy="612796"/>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453EA5A2-CA7F-47DA-A068-89BEE1B3B7FA}"/>
                  </a:ext>
                </a:extLst>
              </p:cNvPr>
              <p:cNvSpPr/>
              <p:nvPr/>
            </p:nvSpPr>
            <p:spPr>
              <a:xfrm>
                <a:off x="5288257" y="5115546"/>
                <a:ext cx="7312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a:extLst>
                  <a:ext uri="{FF2B5EF4-FFF2-40B4-BE49-F238E27FC236}">
                    <a16:creationId xmlns:a16="http://schemas.microsoft.com/office/drawing/2014/main" id="{453EA5A2-CA7F-47DA-A068-89BEE1B3B7FA}"/>
                  </a:ext>
                </a:extLst>
              </p:cNvPr>
              <p:cNvSpPr>
                <a:spLocks noRot="1" noChangeAspect="1" noMove="1" noResize="1" noEditPoints="1" noAdjustHandles="1" noChangeArrowheads="1" noChangeShapeType="1" noTextEdit="1"/>
              </p:cNvSpPr>
              <p:nvPr/>
            </p:nvSpPr>
            <p:spPr>
              <a:xfrm>
                <a:off x="5288257" y="5115546"/>
                <a:ext cx="731290"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D5DA3496-DA29-4E5B-B681-6DD249AF7A2E}"/>
                  </a:ext>
                </a:extLst>
              </p:cNvPr>
              <p:cNvSpPr/>
              <p:nvPr/>
            </p:nvSpPr>
            <p:spPr>
              <a:xfrm>
                <a:off x="5852329" y="5016832"/>
                <a:ext cx="758221" cy="566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10</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𝑚</m:t>
                          </m:r>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𝑠</m:t>
                              </m:r>
                            </m:e>
                            <m:sup>
                              <m:r>
                                <a:rPr lang="pt-BR" i="0">
                                  <a:solidFill>
                                    <a:srgbClr val="FF0000"/>
                                  </a:solidFill>
                                  <a:latin typeface="Cambria Math" panose="02040503050406030204" pitchFamily="18" charset="0"/>
                                </a:rPr>
                                <m:t>2</m:t>
                              </m:r>
                            </m:sup>
                          </m:sSup>
                        </m:den>
                      </m:f>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D5DA3496-DA29-4E5B-B681-6DD249AF7A2E}"/>
                  </a:ext>
                </a:extLst>
              </p:cNvPr>
              <p:cNvSpPr>
                <a:spLocks noRot="1" noChangeAspect="1" noMove="1" noResize="1" noEditPoints="1" noAdjustHandles="1" noChangeArrowheads="1" noChangeShapeType="1" noTextEdit="1"/>
              </p:cNvSpPr>
              <p:nvPr/>
            </p:nvSpPr>
            <p:spPr>
              <a:xfrm>
                <a:off x="5852329" y="5016832"/>
                <a:ext cx="758221" cy="566758"/>
              </a:xfrm>
              <a:prstGeom prst="rect">
                <a:avLst/>
              </a:prstGeom>
              <a:blipFill>
                <a:blip r:embed="rId10"/>
                <a:stretch>
                  <a:fillRect/>
                </a:stretch>
              </a:blipFill>
            </p:spPr>
            <p:txBody>
              <a:bodyPr/>
              <a:lstStyle/>
              <a:p>
                <a:r>
                  <a:rPr lang="pt-BR">
                    <a:noFill/>
                  </a:rPr>
                  <a:t> </a:t>
                </a:r>
              </a:p>
            </p:txBody>
          </p:sp>
        </mc:Fallback>
      </mc:AlternateContent>
      <p:sp>
        <p:nvSpPr>
          <p:cNvPr id="13" name="Retângulo 12">
            <a:extLst>
              <a:ext uri="{FF2B5EF4-FFF2-40B4-BE49-F238E27FC236}">
                <a16:creationId xmlns:a16="http://schemas.microsoft.com/office/drawing/2014/main" id="{974EF879-E16C-4E02-9845-DFFF9DFE047F}"/>
              </a:ext>
            </a:extLst>
          </p:cNvPr>
          <p:cNvSpPr/>
          <p:nvPr/>
        </p:nvSpPr>
        <p:spPr>
          <a:xfrm>
            <a:off x="1496385" y="5951291"/>
            <a:ext cx="3417923" cy="353943"/>
          </a:xfrm>
          <a:prstGeom prst="rect">
            <a:avLst/>
          </a:prstGeom>
        </p:spPr>
        <p:txBody>
          <a:bodyPr wrap="none">
            <a:spAutoFit/>
          </a:bodyPr>
          <a:lstStyle/>
          <a:p>
            <a:pPr algn="just"/>
            <a:r>
              <a:rPr lang="pt-PT"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ou seja, a aceleração inicial é de </a:t>
            </a:r>
            <a:endParaRPr lang="pt-BR" sz="1700" dirty="0">
              <a:solidFill>
                <a:srgbClr val="002060"/>
              </a:solidFill>
              <a:latin typeface="Arial" panose="020B0604020202020204" pitchFamily="34" charset="0"/>
              <a:cs typeface="Arial" panose="020B0604020202020204" pitchFamily="34" charset="0"/>
            </a:endParaRPr>
          </a:p>
        </p:txBody>
      </p:sp>
      <p:sp>
        <p:nvSpPr>
          <p:cNvPr id="14" name="Retângulo 13">
            <a:extLst>
              <a:ext uri="{FF2B5EF4-FFF2-40B4-BE49-F238E27FC236}">
                <a16:creationId xmlns:a16="http://schemas.microsoft.com/office/drawing/2014/main" id="{B1E6F358-B591-4870-B686-95757B011936}"/>
              </a:ext>
            </a:extLst>
          </p:cNvPr>
          <p:cNvSpPr/>
          <p:nvPr/>
        </p:nvSpPr>
        <p:spPr>
          <a:xfrm>
            <a:off x="4862069" y="5951291"/>
            <a:ext cx="1258678"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a = 10 m/s</a:t>
            </a:r>
            <a:r>
              <a:rPr lang="pt-PT" b="1" baseline="30000" dirty="0">
                <a:solidFill>
                  <a:srgbClr val="FF0000"/>
                </a:solidFill>
                <a:latin typeface="Times New Roman" panose="02020603050405020304" pitchFamily="18" charset="0"/>
                <a:ea typeface="Times New Roman" panose="02020603050405020304" pitchFamily="18" charset="0"/>
              </a:rPr>
              <a:t>2</a:t>
            </a:r>
            <a:endParaRPr lang="pt-BR" dirty="0">
              <a:solidFill>
                <a:srgbClr val="FF0000"/>
              </a:solidFill>
            </a:endParaRPr>
          </a:p>
        </p:txBody>
      </p:sp>
    </p:spTree>
    <p:extLst>
      <p:ext uri="{BB962C8B-B14F-4D97-AF65-F5344CB8AC3E}">
        <p14:creationId xmlns:p14="http://schemas.microsoft.com/office/powerpoint/2010/main" val="426527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59C6DA70-4E1D-4679-AB2A-EA490DB11D8C}"/>
              </a:ext>
            </a:extLst>
          </p:cNvPr>
          <p:cNvSpPr/>
          <p:nvPr/>
        </p:nvSpPr>
        <p:spPr>
          <a:xfrm>
            <a:off x="190897" y="116632"/>
            <a:ext cx="6336704" cy="2127057"/>
          </a:xfrm>
          <a:prstGeom prst="rect">
            <a:avLst/>
          </a:prstGeom>
        </p:spPr>
        <p:txBody>
          <a:bodyPr wrap="square">
            <a:spAutoFit/>
          </a:bodyPr>
          <a:lstStyle/>
          <a:p>
            <a:pPr algn="just">
              <a:lnSpc>
                <a:spcPct val="150000"/>
              </a:lnSpc>
            </a:pPr>
            <a:r>
              <a:rPr lang="pt-PT" sz="1500" b="1" dirty="0">
                <a:latin typeface="Arial" panose="020B0604020202020204" pitchFamily="34" charset="0"/>
                <a:ea typeface="MS Mincho" panose="02020609040205080304" pitchFamily="49" charset="-128"/>
                <a:cs typeface="Arial" panose="020B0604020202020204" pitchFamily="34" charset="0"/>
              </a:rPr>
              <a:t>Questão 10c) (0,4 pontos)</a:t>
            </a:r>
            <a:r>
              <a:rPr lang="pt-PT" sz="1500" dirty="0">
                <a:latin typeface="Arial" panose="020B0604020202020204" pitchFamily="34" charset="0"/>
                <a:ea typeface="MS Mincho" panose="02020609040205080304" pitchFamily="49" charset="-128"/>
                <a:cs typeface="Arial" panose="020B0604020202020204" pitchFamily="34" charset="0"/>
              </a:rPr>
              <a:t> </a:t>
            </a:r>
            <a:r>
              <a:rPr lang="pt-BR"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Admitindo-se nulas as forças de arrasto e de empuxo pode-se obter, a partir da 2</a:t>
            </a:r>
            <a:r>
              <a:rPr lang="pt-BR" sz="1500" u="sng"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pt-BR"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 Lei de Newton, sob a hipótese de aceleração da gravidade constante, as seguintes expressões matemáticas que descrevem o movimento vertical de um corpo em queda livre, usando-se o sistema de referência dado na segunda figura dos comentários desta questão 10</a:t>
            </a:r>
            <a:r>
              <a:rPr lang="pt-BR" sz="15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B352992-62C6-4AEE-80E4-6A97451204AC}"/>
              </a:ext>
            </a:extLst>
          </p:cNvPr>
          <p:cNvSpPr/>
          <p:nvPr/>
        </p:nvSpPr>
        <p:spPr>
          <a:xfrm>
            <a:off x="3193690" y="1902505"/>
            <a:ext cx="3512115" cy="323165"/>
          </a:xfrm>
          <a:prstGeom prst="rect">
            <a:avLst/>
          </a:prstGeom>
        </p:spPr>
        <p:txBody>
          <a:bodyPr wrap="none">
            <a:spAutoFit/>
          </a:bodyPr>
          <a:lstStyle/>
          <a:p>
            <a:pPr algn="just"/>
            <a:r>
              <a:rPr lang="pt-BR" sz="1500" b="1" dirty="0">
                <a:latin typeface="Arial" panose="020B0604020202020204" pitchFamily="34" charset="0"/>
                <a:ea typeface="Times New Roman" panose="02020603050405020304" pitchFamily="18" charset="0"/>
                <a:cs typeface="Arial" panose="020B0604020202020204" pitchFamily="34" charset="0"/>
              </a:rPr>
              <a:t> </a:t>
            </a:r>
            <a:r>
              <a:rPr lang="es-ES_tradnl" sz="1500" b="1" dirty="0">
                <a:latin typeface="Arial" panose="020B0604020202020204" pitchFamily="34" charset="0"/>
                <a:ea typeface="Times New Roman" panose="02020603050405020304" pitchFamily="18" charset="0"/>
                <a:cs typeface="Arial" panose="020B0604020202020204" pitchFamily="34" charset="0"/>
              </a:rPr>
              <a:t>Y = Y</a:t>
            </a:r>
            <a:r>
              <a:rPr lang="es-ES_tradnl" sz="1500" b="1" baseline="-25000" dirty="0">
                <a:latin typeface="Arial" panose="020B0604020202020204" pitchFamily="34" charset="0"/>
                <a:ea typeface="Times New Roman" panose="02020603050405020304" pitchFamily="18" charset="0"/>
                <a:cs typeface="Arial" panose="020B0604020202020204" pitchFamily="34" charset="0"/>
              </a:rPr>
              <a:t>o</a:t>
            </a:r>
            <a:r>
              <a:rPr lang="es-ES_tradnl" sz="1500" b="1" dirty="0">
                <a:latin typeface="Arial" panose="020B0604020202020204" pitchFamily="34" charset="0"/>
                <a:ea typeface="Times New Roman" panose="02020603050405020304" pitchFamily="18" charset="0"/>
                <a:cs typeface="Arial" panose="020B0604020202020204" pitchFamily="34" charset="0"/>
              </a:rPr>
              <a:t> + </a:t>
            </a:r>
            <a:r>
              <a:rPr lang="es-ES_tradnl" sz="1500" b="1" dirty="0" err="1">
                <a:latin typeface="Arial" panose="020B0604020202020204" pitchFamily="34" charset="0"/>
                <a:ea typeface="Times New Roman" panose="02020603050405020304" pitchFamily="18" charset="0"/>
                <a:cs typeface="Arial" panose="020B0604020202020204" pitchFamily="34" charset="0"/>
              </a:rPr>
              <a:t>V</a:t>
            </a:r>
            <a:r>
              <a:rPr lang="es-ES_tradnl" sz="1500" b="1" baseline="-25000" dirty="0" err="1">
                <a:latin typeface="Arial" panose="020B0604020202020204" pitchFamily="34" charset="0"/>
                <a:ea typeface="Times New Roman" panose="02020603050405020304" pitchFamily="18" charset="0"/>
                <a:cs typeface="Arial" panose="020B0604020202020204" pitchFamily="34" charset="0"/>
              </a:rPr>
              <a:t>o</a:t>
            </a:r>
            <a:r>
              <a:rPr lang="es-ES_tradnl" sz="1500" b="1" dirty="0" err="1">
                <a:latin typeface="Arial" panose="020B0604020202020204" pitchFamily="34" charset="0"/>
                <a:ea typeface="Times New Roman" panose="02020603050405020304" pitchFamily="18" charset="0"/>
                <a:cs typeface="Arial" panose="020B0604020202020204" pitchFamily="34" charset="0"/>
              </a:rPr>
              <a:t>t</a:t>
            </a:r>
            <a:r>
              <a:rPr lang="es-ES_tradnl" sz="1500" b="1" dirty="0">
                <a:latin typeface="Arial" panose="020B0604020202020204" pitchFamily="34" charset="0"/>
                <a:ea typeface="Times New Roman" panose="02020603050405020304" pitchFamily="18" charset="0"/>
                <a:cs typeface="Arial" panose="020B0604020202020204" pitchFamily="34" charset="0"/>
              </a:rPr>
              <a:t> – (1/2) g t</a:t>
            </a:r>
            <a:r>
              <a:rPr lang="es-ES_tradnl" sz="1500" b="1" baseline="30000" dirty="0">
                <a:latin typeface="Arial" panose="020B0604020202020204" pitchFamily="34" charset="0"/>
                <a:ea typeface="Times New Roman" panose="02020603050405020304" pitchFamily="18" charset="0"/>
                <a:cs typeface="Arial" panose="020B0604020202020204" pitchFamily="34" charset="0"/>
              </a:rPr>
              <a:t>2</a:t>
            </a:r>
            <a:r>
              <a:rPr lang="es-ES_tradnl" sz="1500" b="1" dirty="0">
                <a:latin typeface="Arial" panose="020B0604020202020204" pitchFamily="34" charset="0"/>
                <a:ea typeface="Times New Roman" panose="02020603050405020304" pitchFamily="18" charset="0"/>
                <a:cs typeface="Arial" panose="020B0604020202020204" pitchFamily="34" charset="0"/>
              </a:rPr>
              <a:t> </a:t>
            </a:r>
            <a:r>
              <a:rPr lang="es-ES_tradnl" sz="1500" dirty="0">
                <a:latin typeface="Arial" panose="020B0604020202020204" pitchFamily="34" charset="0"/>
                <a:ea typeface="Times New Roman" panose="02020603050405020304" pitchFamily="18" charset="0"/>
                <a:cs typeface="Arial" panose="020B0604020202020204" pitchFamily="34" charset="0"/>
              </a:rPr>
              <a:t>e</a:t>
            </a:r>
            <a:r>
              <a:rPr lang="es-ES_tradnl" sz="1500" b="1" dirty="0">
                <a:latin typeface="Arial" panose="020B0604020202020204" pitchFamily="34" charset="0"/>
                <a:ea typeface="Times New Roman" panose="02020603050405020304" pitchFamily="18" charset="0"/>
                <a:cs typeface="Arial" panose="020B0604020202020204" pitchFamily="34" charset="0"/>
              </a:rPr>
              <a:t>  V = V</a:t>
            </a:r>
            <a:r>
              <a:rPr lang="es-ES_tradnl" sz="1500" b="1" baseline="-25000" dirty="0">
                <a:latin typeface="Arial" panose="020B0604020202020204" pitchFamily="34" charset="0"/>
                <a:ea typeface="Times New Roman" panose="02020603050405020304" pitchFamily="18" charset="0"/>
                <a:cs typeface="Arial" panose="020B0604020202020204" pitchFamily="34" charset="0"/>
              </a:rPr>
              <a:t>o</a:t>
            </a:r>
            <a:r>
              <a:rPr lang="es-ES_tradnl" sz="1500" b="1" dirty="0">
                <a:latin typeface="Arial" panose="020B0604020202020204" pitchFamily="34" charset="0"/>
                <a:ea typeface="Times New Roman" panose="02020603050405020304" pitchFamily="18" charset="0"/>
                <a:cs typeface="Arial" panose="020B0604020202020204" pitchFamily="34" charset="0"/>
              </a:rPr>
              <a:t> </a:t>
            </a:r>
            <a:r>
              <a:rPr lang="es-ES_tradnl" sz="1500" dirty="0">
                <a:latin typeface="Arial" panose="020B0604020202020204" pitchFamily="34" charset="0"/>
                <a:ea typeface="Times New Roman" panose="02020603050405020304" pitchFamily="18" charset="0"/>
                <a:cs typeface="Arial" panose="020B0604020202020204" pitchFamily="34" charset="0"/>
              </a:rPr>
              <a:t>– </a:t>
            </a:r>
            <a:r>
              <a:rPr lang="es-ES_tradnl" sz="1500" b="1" dirty="0">
                <a:latin typeface="Arial" panose="020B0604020202020204" pitchFamily="34" charset="0"/>
                <a:ea typeface="Times New Roman" panose="02020603050405020304" pitchFamily="18" charset="0"/>
                <a:cs typeface="Arial" panose="020B0604020202020204" pitchFamily="34" charset="0"/>
              </a:rPr>
              <a:t>g t,</a:t>
            </a:r>
            <a:endParaRPr lang="pt-BR" sz="15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B4E46F2B-4643-44FB-972C-70540088ECAC}"/>
              </a:ext>
            </a:extLst>
          </p:cNvPr>
          <p:cNvSpPr/>
          <p:nvPr/>
        </p:nvSpPr>
        <p:spPr>
          <a:xfrm>
            <a:off x="118306" y="2432697"/>
            <a:ext cx="11624499" cy="1088311"/>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onde </a:t>
            </a:r>
            <a:r>
              <a:rPr lang="pt-BR" sz="1500" b="1" i="1" dirty="0">
                <a:latin typeface="Arial" panose="020B0604020202020204" pitchFamily="34" charset="0"/>
                <a:ea typeface="Times New Roman" panose="02020603050405020304" pitchFamily="18" charset="0"/>
                <a:cs typeface="Arial" panose="020B0604020202020204" pitchFamily="34" charset="0"/>
              </a:rPr>
              <a:t>Y</a:t>
            </a:r>
            <a:r>
              <a:rPr lang="pt-BR" sz="1500" dirty="0">
                <a:latin typeface="Arial" panose="020B0604020202020204" pitchFamily="34" charset="0"/>
                <a:ea typeface="Times New Roman" panose="02020603050405020304" pitchFamily="18" charset="0"/>
                <a:cs typeface="Arial" panose="020B0604020202020204" pitchFamily="34" charset="0"/>
              </a:rPr>
              <a:t> refere-se à posição, </a:t>
            </a:r>
            <a:r>
              <a:rPr lang="pt-BR" sz="1500" b="1" i="1" dirty="0">
                <a:latin typeface="Arial" panose="020B0604020202020204" pitchFamily="34" charset="0"/>
                <a:ea typeface="Times New Roman" panose="02020603050405020304" pitchFamily="18" charset="0"/>
                <a:cs typeface="Arial" panose="020B0604020202020204" pitchFamily="34" charset="0"/>
              </a:rPr>
              <a:t>V</a:t>
            </a:r>
            <a:r>
              <a:rPr lang="pt-BR" sz="1500" dirty="0">
                <a:latin typeface="Arial" panose="020B0604020202020204" pitchFamily="34" charset="0"/>
                <a:ea typeface="Times New Roman" panose="02020603050405020304" pitchFamily="18" charset="0"/>
                <a:cs typeface="Arial" panose="020B0604020202020204" pitchFamily="34" charset="0"/>
              </a:rPr>
              <a:t> à velocidade, </a:t>
            </a:r>
            <a:r>
              <a:rPr lang="pt-BR" sz="1500" b="1" i="1" dirty="0">
                <a:latin typeface="Arial" panose="020B0604020202020204" pitchFamily="34" charset="0"/>
                <a:ea typeface="Times New Roman" panose="02020603050405020304" pitchFamily="18" charset="0"/>
                <a:cs typeface="Arial" panose="020B0604020202020204" pitchFamily="34" charset="0"/>
              </a:rPr>
              <a:t>g</a:t>
            </a:r>
            <a:r>
              <a:rPr lang="pt-BR" sz="1500" b="1" dirty="0">
                <a:latin typeface="Arial" panose="020B0604020202020204" pitchFamily="34" charset="0"/>
                <a:ea typeface="Times New Roman" panose="02020603050405020304" pitchFamily="18" charset="0"/>
                <a:cs typeface="Arial" panose="020B0604020202020204" pitchFamily="34" charset="0"/>
              </a:rPr>
              <a:t> </a:t>
            </a:r>
            <a:r>
              <a:rPr lang="pt-BR" sz="1500" dirty="0">
                <a:latin typeface="Arial" panose="020B0604020202020204" pitchFamily="34" charset="0"/>
                <a:ea typeface="Times New Roman" panose="02020603050405020304" pitchFamily="18" charset="0"/>
                <a:cs typeface="Arial" panose="020B0604020202020204" pitchFamily="34" charset="0"/>
              </a:rPr>
              <a:t>à aceleração da gravidade e </a:t>
            </a:r>
            <a:r>
              <a:rPr lang="pt-BR" sz="1500" b="1" i="1" dirty="0">
                <a:latin typeface="Arial" panose="020B0604020202020204" pitchFamily="34" charset="0"/>
                <a:ea typeface="Times New Roman" panose="02020603050405020304" pitchFamily="18" charset="0"/>
                <a:cs typeface="Arial" panose="020B0604020202020204" pitchFamily="34" charset="0"/>
              </a:rPr>
              <a:t>t</a:t>
            </a:r>
            <a:r>
              <a:rPr lang="pt-BR" sz="1500" dirty="0">
                <a:latin typeface="Arial" panose="020B0604020202020204" pitchFamily="34" charset="0"/>
                <a:ea typeface="Times New Roman" panose="02020603050405020304" pitchFamily="18" charset="0"/>
                <a:cs typeface="Arial" panose="020B0604020202020204" pitchFamily="34" charset="0"/>
              </a:rPr>
              <a:t> ao tempo de observação.  O índice </a:t>
            </a:r>
            <a:r>
              <a:rPr lang="pt-BR" sz="1500" b="1" i="1" dirty="0">
                <a:latin typeface="Arial" panose="020B0604020202020204" pitchFamily="34" charset="0"/>
                <a:ea typeface="Times New Roman" panose="02020603050405020304" pitchFamily="18" charset="0"/>
                <a:cs typeface="Arial" panose="020B0604020202020204" pitchFamily="34" charset="0"/>
              </a:rPr>
              <a:t>o</a:t>
            </a:r>
            <a:r>
              <a:rPr lang="pt-BR" sz="1500" dirty="0">
                <a:latin typeface="Arial" panose="020B0604020202020204" pitchFamily="34" charset="0"/>
                <a:ea typeface="Times New Roman" panose="02020603050405020304" pitchFamily="18" charset="0"/>
                <a:cs typeface="Arial" panose="020B0604020202020204" pitchFamily="34" charset="0"/>
              </a:rPr>
              <a:t> refere-se à condição inicial.  Dessa forma, </a:t>
            </a:r>
            <a:r>
              <a:rPr lang="pt-BR" sz="1500" b="1" i="1" dirty="0" err="1">
                <a:latin typeface="Arial" panose="020B0604020202020204" pitchFamily="34" charset="0"/>
                <a:ea typeface="Times New Roman" panose="02020603050405020304" pitchFamily="18" charset="0"/>
                <a:cs typeface="Arial" panose="020B0604020202020204" pitchFamily="34" charset="0"/>
              </a:rPr>
              <a:t>Y</a:t>
            </a:r>
            <a:r>
              <a:rPr lang="pt-BR" sz="1500" b="1" i="1" baseline="-25000" dirty="0" err="1">
                <a:latin typeface="Arial" panose="020B0604020202020204" pitchFamily="34" charset="0"/>
                <a:ea typeface="Times New Roman" panose="02020603050405020304" pitchFamily="18" charset="0"/>
                <a:cs typeface="Arial" panose="020B0604020202020204" pitchFamily="34" charset="0"/>
              </a:rPr>
              <a:t>o</a:t>
            </a:r>
            <a:r>
              <a:rPr lang="pt-BR" sz="1500" dirty="0">
                <a:latin typeface="Arial" panose="020B0604020202020204" pitchFamily="34" charset="0"/>
                <a:ea typeface="Times New Roman" panose="02020603050405020304" pitchFamily="18" charset="0"/>
                <a:cs typeface="Arial" panose="020B0604020202020204" pitchFamily="34" charset="0"/>
              </a:rPr>
              <a:t> e </a:t>
            </a:r>
            <a:r>
              <a:rPr lang="pt-BR" sz="1500" b="1" i="1" dirty="0" err="1">
                <a:latin typeface="Arial" panose="020B0604020202020204" pitchFamily="34" charset="0"/>
                <a:ea typeface="Times New Roman" panose="02020603050405020304" pitchFamily="18" charset="0"/>
                <a:cs typeface="Arial" panose="020B0604020202020204" pitchFamily="34" charset="0"/>
              </a:rPr>
              <a:t>V</a:t>
            </a:r>
            <a:r>
              <a:rPr lang="pt-BR" sz="1500" b="1" i="1" baseline="-25000" dirty="0" err="1">
                <a:latin typeface="Arial" panose="020B0604020202020204" pitchFamily="34" charset="0"/>
                <a:ea typeface="Times New Roman" panose="02020603050405020304" pitchFamily="18" charset="0"/>
                <a:cs typeface="Arial" panose="020B0604020202020204" pitchFamily="34" charset="0"/>
              </a:rPr>
              <a:t>o</a:t>
            </a:r>
            <a:r>
              <a:rPr lang="pt-BR" sz="1500" dirty="0">
                <a:latin typeface="Arial" panose="020B0604020202020204" pitchFamily="34" charset="0"/>
                <a:ea typeface="Times New Roman" panose="02020603050405020304" pitchFamily="18" charset="0"/>
                <a:cs typeface="Arial" panose="020B0604020202020204" pitchFamily="34" charset="0"/>
              </a:rPr>
              <a:t> referem-se, respectivamente, à posição e à velocidade do corpo quando do início da observação, ou seja, em </a:t>
            </a:r>
            <a:r>
              <a:rPr lang="pt-BR" sz="1500" b="1" i="1" dirty="0">
                <a:latin typeface="Arial" panose="020B0604020202020204" pitchFamily="34" charset="0"/>
                <a:ea typeface="Times New Roman" panose="02020603050405020304" pitchFamily="18" charset="0"/>
                <a:cs typeface="Arial" panose="020B0604020202020204" pitchFamily="34" charset="0"/>
              </a:rPr>
              <a:t>t = 0</a:t>
            </a:r>
            <a:r>
              <a:rPr lang="pt-BR" sz="1500" dirty="0">
                <a:latin typeface="Arial" panose="020B0604020202020204" pitchFamily="34" charset="0"/>
                <a:ea typeface="Times New Roman" panose="02020603050405020304" pitchFamily="18" charset="0"/>
                <a:cs typeface="Arial" panose="020B0604020202020204" pitchFamily="34" charset="0"/>
              </a:rPr>
              <a:t>. A coifa do VLS protege o satélite durante a travessia da atmosfera.</a:t>
            </a:r>
            <a:endParaRPr lang="pt-BR" sz="15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99FEFCD-9CB5-4FDF-9F49-1D048B5711E5}"/>
              </a:ext>
            </a:extLst>
          </p:cNvPr>
          <p:cNvSpPr/>
          <p:nvPr/>
        </p:nvSpPr>
        <p:spPr>
          <a:xfrm>
            <a:off x="118889" y="3691998"/>
            <a:ext cx="11624499" cy="2516073"/>
          </a:xfrm>
          <a:prstGeom prst="rect">
            <a:avLst/>
          </a:prstGeom>
        </p:spPr>
        <p:txBody>
          <a:bodyPr wrap="square">
            <a:spAutoFit/>
          </a:bodyPr>
          <a:lstStyle/>
          <a:p>
            <a:pPr algn="just">
              <a:lnSpc>
                <a:spcPct val="150000"/>
              </a:lnSpc>
            </a:pPr>
            <a:r>
              <a:rPr lang="pt-BR" sz="1500" dirty="0">
                <a:latin typeface="Arial" panose="020B0604020202020204" pitchFamily="34" charset="0"/>
                <a:ea typeface="Times New Roman" panose="02020603050405020304" pitchFamily="18" charset="0"/>
                <a:cs typeface="Arial" panose="020B0604020202020204" pitchFamily="34" charset="0"/>
              </a:rPr>
              <a:t>Caso ela não existisse, os esforços resultantes do arrasto sobre o satélite provocariam danos ao mesmo.  Logo após a ignição do 3</a:t>
            </a:r>
            <a:r>
              <a:rPr lang="pt-BR" sz="1500" baseline="30000" dirty="0">
                <a:latin typeface="Arial" panose="020B0604020202020204" pitchFamily="34" charset="0"/>
                <a:ea typeface="Times New Roman" panose="02020603050405020304" pitchFamily="18" charset="0"/>
                <a:cs typeface="Arial" panose="020B0604020202020204" pitchFamily="34" charset="0"/>
              </a:rPr>
              <a:t>o</a:t>
            </a:r>
            <a:r>
              <a:rPr lang="pt-BR" sz="1500" dirty="0">
                <a:latin typeface="Arial" panose="020B0604020202020204" pitchFamily="34" charset="0"/>
                <a:ea typeface="Times New Roman" panose="02020603050405020304" pitchFamily="18" charset="0"/>
                <a:cs typeface="Arial" panose="020B0604020202020204" pitchFamily="34" charset="0"/>
              </a:rPr>
              <a:t> estágio, quando o VLS encontra-se a </a:t>
            </a:r>
            <a:r>
              <a:rPr lang="pt-BR" sz="1500" b="1" dirty="0">
                <a:latin typeface="Arial" panose="020B0604020202020204" pitchFamily="34" charset="0"/>
                <a:ea typeface="Times New Roman" panose="02020603050405020304" pitchFamily="18" charset="0"/>
                <a:cs typeface="Arial" panose="020B0604020202020204" pitchFamily="34" charset="0"/>
              </a:rPr>
              <a:t>122 km</a:t>
            </a:r>
            <a:r>
              <a:rPr lang="pt-BR" sz="1500" dirty="0">
                <a:latin typeface="Arial" panose="020B0604020202020204" pitchFamily="34" charset="0"/>
                <a:ea typeface="Times New Roman" panose="02020603050405020304" pitchFamily="18" charset="0"/>
                <a:cs typeface="Arial" panose="020B0604020202020204" pitchFamily="34" charset="0"/>
              </a:rPr>
              <a:t> de altitude, ocorre a ejeção da coifa. Nessa altitude, tem-se o vácuo do espaço e não é mais necessário carregar os </a:t>
            </a:r>
            <a:r>
              <a:rPr lang="pt-BR" sz="1500" b="1" dirty="0">
                <a:latin typeface="Arial" panose="020B0604020202020204" pitchFamily="34" charset="0"/>
                <a:ea typeface="Times New Roman" panose="02020603050405020304" pitchFamily="18" charset="0"/>
                <a:cs typeface="Arial" panose="020B0604020202020204" pitchFamily="34" charset="0"/>
              </a:rPr>
              <a:t>150 kg</a:t>
            </a:r>
            <a:r>
              <a:rPr lang="pt-BR" sz="1500" dirty="0">
                <a:latin typeface="Arial" panose="020B0604020202020204" pitchFamily="34" charset="0"/>
                <a:ea typeface="Times New Roman" panose="02020603050405020304" pitchFamily="18" charset="0"/>
                <a:cs typeface="Arial" panose="020B0604020202020204" pitchFamily="34" charset="0"/>
              </a:rPr>
              <a:t> de massa da coifa.  Porém, mesmo separada do VLS, a coifa continua movendo-se para cima.  Como </a:t>
            </a:r>
            <a:r>
              <a:rPr lang="pt-BR" sz="1500" dirty="0" err="1">
                <a:latin typeface="Arial" panose="020B0604020202020204" pitchFamily="34" charset="0"/>
                <a:ea typeface="Times New Roman" panose="02020603050405020304" pitchFamily="18" charset="0"/>
                <a:cs typeface="Arial" panose="020B0604020202020204" pitchFamily="34" charset="0"/>
              </a:rPr>
              <a:t>conseqüência</a:t>
            </a:r>
            <a:r>
              <a:rPr lang="pt-BR" sz="1500" dirty="0">
                <a:latin typeface="Arial" panose="020B0604020202020204" pitchFamily="34" charset="0"/>
                <a:ea typeface="Times New Roman" panose="02020603050405020304" pitchFamily="18" charset="0"/>
                <a:cs typeface="Arial" panose="020B0604020202020204" pitchFamily="34" charset="0"/>
              </a:rPr>
              <a:t> da ação da gravidade, ela é continuamente desacelerada, até que atinja a sua altura máxima e dê início ao seu movimento descendente.  Baseado nas informações acima, e sabendo que logo após a ignição do 3</a:t>
            </a:r>
            <a:r>
              <a:rPr lang="pt-BR" sz="1500" baseline="30000" dirty="0">
                <a:latin typeface="Arial" panose="020B0604020202020204" pitchFamily="34" charset="0"/>
                <a:ea typeface="Times New Roman" panose="02020603050405020304" pitchFamily="18" charset="0"/>
                <a:cs typeface="Arial" panose="020B0604020202020204" pitchFamily="34" charset="0"/>
              </a:rPr>
              <a:t>o</a:t>
            </a:r>
            <a:r>
              <a:rPr lang="pt-BR" sz="1500" dirty="0">
                <a:latin typeface="Arial" panose="020B0604020202020204" pitchFamily="34" charset="0"/>
                <a:ea typeface="Times New Roman" panose="02020603050405020304" pitchFamily="18" charset="0"/>
                <a:cs typeface="Arial" panose="020B0604020202020204" pitchFamily="34" charset="0"/>
              </a:rPr>
              <a:t> estágio o VLS está se movendo a </a:t>
            </a:r>
            <a:r>
              <a:rPr lang="pt-BR" sz="1500" b="1" dirty="0">
                <a:latin typeface="Arial" panose="020B0604020202020204" pitchFamily="34" charset="0"/>
                <a:ea typeface="Times New Roman" panose="02020603050405020304" pitchFamily="18" charset="0"/>
                <a:cs typeface="Arial" panose="020B0604020202020204" pitchFamily="34" charset="0"/>
              </a:rPr>
              <a:t>3.000 m/s</a:t>
            </a:r>
            <a:r>
              <a:rPr lang="pt-BR" sz="1500" dirty="0">
                <a:latin typeface="Arial" panose="020B0604020202020204" pitchFamily="34" charset="0"/>
                <a:ea typeface="Times New Roman" panose="02020603050405020304" pitchFamily="18" charset="0"/>
                <a:cs typeface="Arial" panose="020B0604020202020204" pitchFamily="34" charset="0"/>
              </a:rPr>
              <a:t> na direção vertical, determine a altitude máxima, em quilômetros, atingida pela coifa em relação à superfície terrestre 	</a:t>
            </a:r>
            <a:r>
              <a:rPr lang="pt-BR" sz="1500" b="1" dirty="0">
                <a:latin typeface="Arial" panose="020B0604020202020204" pitchFamily="34" charset="0"/>
                <a:ea typeface="Times New Roman" panose="02020603050405020304" pitchFamily="18" charset="0"/>
                <a:cs typeface="Arial" panose="020B0604020202020204" pitchFamily="34" charset="0"/>
              </a:rPr>
              <a:t>(g = 10 m/s</a:t>
            </a:r>
            <a:r>
              <a:rPr lang="pt-BR" sz="1500" b="1" baseline="30000" dirty="0">
                <a:latin typeface="Arial" panose="020B0604020202020204" pitchFamily="34" charset="0"/>
                <a:ea typeface="Times New Roman" panose="02020603050405020304" pitchFamily="18" charset="0"/>
                <a:cs typeface="Arial" panose="020B0604020202020204" pitchFamily="34" charset="0"/>
              </a:rPr>
              <a:t>2</a:t>
            </a:r>
            <a:r>
              <a:rPr lang="pt-BR" sz="1500" b="1" dirty="0">
                <a:latin typeface="Arial" panose="020B0604020202020204" pitchFamily="34" charset="0"/>
                <a:ea typeface="Times New Roman" panose="02020603050405020304" pitchFamily="18" charset="0"/>
                <a:cs typeface="Arial" panose="020B0604020202020204" pitchFamily="34" charset="0"/>
              </a:rPr>
              <a:t>).</a:t>
            </a:r>
            <a:endParaRPr lang="pt-BR" sz="1500" dirty="0">
              <a:latin typeface="Arial" panose="020B0604020202020204" pitchFamily="34" charset="0"/>
              <a:cs typeface="Arial" panose="020B0604020202020204" pitchFamily="34" charset="0"/>
            </a:endParaRPr>
          </a:p>
        </p:txBody>
      </p:sp>
      <p:pic>
        <p:nvPicPr>
          <p:cNvPr id="5122" name="Picture 2" descr="lançamento_PB">
            <a:extLst>
              <a:ext uri="{FF2B5EF4-FFF2-40B4-BE49-F238E27FC236}">
                <a16:creationId xmlns:a16="http://schemas.microsoft.com/office/drawing/2014/main" id="{BB44D48C-2F2A-4899-97FD-AB350778D4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121" y="0"/>
            <a:ext cx="14287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542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595E872-0E3B-4BD4-94FD-FF9E8DE93ED5}"/>
              </a:ext>
            </a:extLst>
          </p:cNvPr>
          <p:cNvSpPr/>
          <p:nvPr/>
        </p:nvSpPr>
        <p:spPr>
          <a:xfrm>
            <a:off x="190897" y="404526"/>
            <a:ext cx="1890261" cy="369332"/>
          </a:xfrm>
          <a:prstGeom prst="rect">
            <a:avLst/>
          </a:prstGeom>
        </p:spPr>
        <p:txBody>
          <a:bodyPr wrap="none">
            <a:spAutoFit/>
          </a:bodyPr>
          <a:lstStyle/>
          <a:p>
            <a:pPr algn="just"/>
            <a:r>
              <a:rPr lang="pt-BR" b="1" dirty="0">
                <a:latin typeface="Arial" panose="020B0604020202020204" pitchFamily="34" charset="0"/>
                <a:ea typeface="Times New Roman" panose="02020603050405020304" pitchFamily="18" charset="0"/>
                <a:cs typeface="Arial" panose="020B0604020202020204" pitchFamily="34" charset="0"/>
              </a:rPr>
              <a:t>Resposta 10c):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C4F80A8-23B7-4DF0-AD13-9CD2B4074ABF}"/>
              </a:ext>
            </a:extLst>
          </p:cNvPr>
          <p:cNvSpPr/>
          <p:nvPr/>
        </p:nvSpPr>
        <p:spPr>
          <a:xfrm>
            <a:off x="189098" y="932608"/>
            <a:ext cx="7992888" cy="1221104"/>
          </a:xfrm>
          <a:prstGeom prst="rect">
            <a:avLst/>
          </a:prstGeom>
        </p:spPr>
        <p:txBody>
          <a:bodyPr wrap="square">
            <a:spAutoFit/>
          </a:bodyPr>
          <a:lstStyle/>
          <a:p>
            <a:pPr algn="just">
              <a:lnSpc>
                <a:spcPct val="150000"/>
              </a:lnSpc>
            </a:pPr>
            <a:r>
              <a:rPr lang="pt-PT" sz="1700" b="1" dirty="0">
                <a:solidFill>
                  <a:srgbClr val="FF0000"/>
                </a:solidFill>
                <a:latin typeface="Arial" panose="020B0604020202020204" pitchFamily="34" charset="0"/>
                <a:ea typeface="Times New Roman" panose="02020603050405020304" pitchFamily="18" charset="0"/>
                <a:cs typeface="Arial" panose="020B0604020202020204" pitchFamily="34" charset="0"/>
              </a:rPr>
              <a:t>h = </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O enunciado afirma que a 122 km de altitude tem-se o vácuo e, portanto, a ausência de arrasto. A partir do momento em que a coifa é ejetada ela também está livre da aceleração imposta pelo motor do terceiro estágio. </a:t>
            </a:r>
            <a:endParaRPr lang="pt-BR" sz="1700"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856E477C-E861-479A-9370-CA0A58F7DB57}"/>
              </a:ext>
            </a:extLst>
          </p:cNvPr>
          <p:cNvSpPr/>
          <p:nvPr/>
        </p:nvSpPr>
        <p:spPr>
          <a:xfrm>
            <a:off x="189098" y="2636912"/>
            <a:ext cx="11392451" cy="2797048"/>
          </a:xfrm>
          <a:prstGeom prst="rect">
            <a:avLst/>
          </a:prstGeom>
        </p:spPr>
        <p:txBody>
          <a:bodyPr wrap="square">
            <a:spAutoFit/>
          </a:bodyPr>
          <a:lstStyle/>
          <a:p>
            <a:pPr algn="just">
              <a:lnSpc>
                <a:spcPct val="150000"/>
              </a:lnSpc>
            </a:pP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Conseqüentemente as equações do movimento apresentadas no enunciado da questão são válidas e podem ser aplicadas na resolução do problema. No instante inicial de observação (= liberação da coifa) temos: Y</a:t>
            </a:r>
            <a:r>
              <a:rPr lang="pt-PT" sz="1700"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 122 km =  122.000 m e a velocidade inicial da coifa é de V</a:t>
            </a:r>
            <a:r>
              <a:rPr lang="pt-PT" sz="1700" baseline="-25000" dirty="0">
                <a:solidFill>
                  <a:srgbClr val="FF0000"/>
                </a:solidFill>
                <a:latin typeface="Arial" panose="020B0604020202020204" pitchFamily="34" charset="0"/>
                <a:ea typeface="Times New Roman" panose="02020603050405020304" pitchFamily="18" charset="0"/>
                <a:cs typeface="Arial" panose="020B0604020202020204" pitchFamily="34" charset="0"/>
              </a:rPr>
              <a:t>o</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 3.000 m/s (a mesma do VLS) no sentido vertical ( = mesmo sentido do eixo de referência adotado). No instante, t, em que a coifa atinge o ponto mais alto temos: V = 0 m/s e g = 10 m/s</a:t>
            </a:r>
            <a:r>
              <a:rPr lang="pt-PT" sz="17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é suposto constante ao longo de todo o movimento. Note que as equações dadas no enunciado já foram escritas considerando que a aceleração gravitacional é vertical para baixo, por isso g = + 10 m/s</a:t>
            </a:r>
            <a:r>
              <a:rPr lang="pt-PT" sz="1700" baseline="30000" dirty="0">
                <a:solidFill>
                  <a:srgbClr val="FF0000"/>
                </a:solidFill>
                <a:latin typeface="Arial" panose="020B0604020202020204" pitchFamily="34" charset="0"/>
                <a:ea typeface="Times New Roman" panose="02020603050405020304" pitchFamily="18" charset="0"/>
                <a:cs typeface="Arial" panose="020B0604020202020204" pitchFamily="34" charset="0"/>
              </a:rPr>
              <a:t>2</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Calculemos o tempo t a partir da equação da velocidade:</a:t>
            </a:r>
            <a:endParaRPr lang="pt-BR" sz="1700" dirty="0">
              <a:solidFill>
                <a:srgbClr val="FF0000"/>
              </a:solidFill>
            </a:endParaRPr>
          </a:p>
        </p:txBody>
      </p:sp>
    </p:spTree>
    <p:extLst>
      <p:ext uri="{BB962C8B-B14F-4D97-AF65-F5344CB8AC3E}">
        <p14:creationId xmlns:p14="http://schemas.microsoft.com/office/powerpoint/2010/main" val="365099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447D1862-BCB3-4717-AD6D-DED7F482D5C3}"/>
                  </a:ext>
                </a:extLst>
              </p:cNvPr>
              <p:cNvSpPr/>
              <p:nvPr/>
            </p:nvSpPr>
            <p:spPr>
              <a:xfrm>
                <a:off x="877494" y="572052"/>
                <a:ext cx="6263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𝑉</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3" name="Retângulo 2">
                <a:extLst>
                  <a:ext uri="{FF2B5EF4-FFF2-40B4-BE49-F238E27FC236}">
                    <a16:creationId xmlns:a16="http://schemas.microsoft.com/office/drawing/2014/main" id="{447D1862-BCB3-4717-AD6D-DED7F482D5C3}"/>
                  </a:ext>
                </a:extLst>
              </p:cNvPr>
              <p:cNvSpPr>
                <a:spLocks noRot="1" noChangeAspect="1" noMove="1" noResize="1" noEditPoints="1" noAdjustHandles="1" noChangeArrowheads="1" noChangeShapeType="1" noTextEdit="1"/>
              </p:cNvSpPr>
              <p:nvPr/>
            </p:nvSpPr>
            <p:spPr>
              <a:xfrm>
                <a:off x="877494" y="572052"/>
                <a:ext cx="626390"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2C6D0090-8490-4BF6-AC93-F0C0A3BF9B9E}"/>
                  </a:ext>
                </a:extLst>
              </p:cNvPr>
              <p:cNvSpPr/>
              <p:nvPr/>
            </p:nvSpPr>
            <p:spPr>
              <a:xfrm>
                <a:off x="1463034" y="572052"/>
                <a:ext cx="6647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𝑉</m:t>
                          </m:r>
                        </m:e>
                        <m:sub>
                          <m:r>
                            <a:rPr lang="pt-BR" i="1">
                              <a:solidFill>
                                <a:srgbClr val="FF0000"/>
                              </a:solidFill>
                              <a:latin typeface="Cambria Math" panose="02040503050406030204" pitchFamily="18" charset="0"/>
                            </a:rPr>
                            <m:t>𝑜</m:t>
                          </m:r>
                        </m:sub>
                      </m:sSub>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4" name="Retângulo 3">
                <a:extLst>
                  <a:ext uri="{FF2B5EF4-FFF2-40B4-BE49-F238E27FC236}">
                    <a16:creationId xmlns:a16="http://schemas.microsoft.com/office/drawing/2014/main" id="{2C6D0090-8490-4BF6-AC93-F0C0A3BF9B9E}"/>
                  </a:ext>
                </a:extLst>
              </p:cNvPr>
              <p:cNvSpPr>
                <a:spLocks noRot="1" noChangeAspect="1" noMove="1" noResize="1" noEditPoints="1" noAdjustHandles="1" noChangeArrowheads="1" noChangeShapeType="1" noTextEdit="1"/>
              </p:cNvSpPr>
              <p:nvPr/>
            </p:nvSpPr>
            <p:spPr>
              <a:xfrm>
                <a:off x="1463034" y="572052"/>
                <a:ext cx="664797"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A0DCE93C-1286-4219-BB66-C7B5599E7643}"/>
                  </a:ext>
                </a:extLst>
              </p:cNvPr>
              <p:cNvSpPr/>
              <p:nvPr/>
            </p:nvSpPr>
            <p:spPr>
              <a:xfrm>
                <a:off x="2013906" y="548680"/>
                <a:ext cx="73372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𝑔𝑡</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5" name="Retângulo 4">
                <a:extLst>
                  <a:ext uri="{FF2B5EF4-FFF2-40B4-BE49-F238E27FC236}">
                    <a16:creationId xmlns:a16="http://schemas.microsoft.com/office/drawing/2014/main" id="{A0DCE93C-1286-4219-BB66-C7B5599E7643}"/>
                  </a:ext>
                </a:extLst>
              </p:cNvPr>
              <p:cNvSpPr>
                <a:spLocks noRot="1" noChangeAspect="1" noMove="1" noResize="1" noEditPoints="1" noAdjustHandles="1" noChangeArrowheads="1" noChangeShapeType="1" noTextEdit="1"/>
              </p:cNvSpPr>
              <p:nvPr/>
            </p:nvSpPr>
            <p:spPr>
              <a:xfrm>
                <a:off x="2013906" y="548680"/>
                <a:ext cx="733726" cy="369332"/>
              </a:xfrm>
              <a:prstGeom prst="rect">
                <a:avLst/>
              </a:prstGeom>
              <a:blipFill>
                <a:blip r:embed="rId5"/>
                <a:stretch>
                  <a:fillRect b="-983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ED0158DD-9885-45EE-9336-2C77CA01E3E5}"/>
                  </a:ext>
                </a:extLst>
              </p:cNvPr>
              <p:cNvSpPr/>
              <p:nvPr/>
            </p:nvSpPr>
            <p:spPr>
              <a:xfrm>
                <a:off x="2681296" y="548680"/>
                <a:ext cx="5718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𝑡</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a:extLst>
                  <a:ext uri="{FF2B5EF4-FFF2-40B4-BE49-F238E27FC236}">
                    <a16:creationId xmlns:a16="http://schemas.microsoft.com/office/drawing/2014/main" id="{ED0158DD-9885-45EE-9336-2C77CA01E3E5}"/>
                  </a:ext>
                </a:extLst>
              </p:cNvPr>
              <p:cNvSpPr>
                <a:spLocks noRot="1" noChangeAspect="1" noMove="1" noResize="1" noEditPoints="1" noAdjustHandles="1" noChangeArrowheads="1" noChangeShapeType="1" noTextEdit="1"/>
              </p:cNvSpPr>
              <p:nvPr/>
            </p:nvSpPr>
            <p:spPr>
              <a:xfrm>
                <a:off x="2681296" y="548680"/>
                <a:ext cx="571823"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7BB5D19A-76C9-4B5E-B7D2-31D2955C8D69}"/>
                  </a:ext>
                </a:extLst>
              </p:cNvPr>
              <p:cNvSpPr/>
              <p:nvPr/>
            </p:nvSpPr>
            <p:spPr>
              <a:xfrm>
                <a:off x="3222365" y="426980"/>
                <a:ext cx="1104918"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𝑉</m:t>
                          </m:r>
                          <m:r>
                            <a:rPr lang="pt-BR" i="0">
                              <a:solidFill>
                                <a:srgbClr val="FF0000"/>
                              </a:solidFill>
                              <a:latin typeface="Cambria Math" panose="02040503050406030204" pitchFamily="18" charset="0"/>
                            </a:rPr>
                            <m:t>−</m:t>
                          </m:r>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𝑉</m:t>
                              </m:r>
                            </m:e>
                            <m:sub>
                              <m:r>
                                <a:rPr lang="pt-BR" i="1">
                                  <a:solidFill>
                                    <a:srgbClr val="FF0000"/>
                                  </a:solidFill>
                                  <a:latin typeface="Cambria Math" panose="02040503050406030204" pitchFamily="18" charset="0"/>
                                </a:rPr>
                                <m:t>𝑜</m:t>
                              </m:r>
                            </m:sub>
                          </m:sSub>
                        </m:num>
                        <m:den>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𝑔</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a:extLst>
                  <a:ext uri="{FF2B5EF4-FFF2-40B4-BE49-F238E27FC236}">
                    <a16:creationId xmlns:a16="http://schemas.microsoft.com/office/drawing/2014/main" id="{7BB5D19A-76C9-4B5E-B7D2-31D2955C8D69}"/>
                  </a:ext>
                </a:extLst>
              </p:cNvPr>
              <p:cNvSpPr>
                <a:spLocks noRot="1" noChangeAspect="1" noMove="1" noResize="1" noEditPoints="1" noAdjustHandles="1" noChangeArrowheads="1" noChangeShapeType="1" noTextEdit="1"/>
              </p:cNvSpPr>
              <p:nvPr/>
            </p:nvSpPr>
            <p:spPr>
              <a:xfrm>
                <a:off x="3222365" y="426980"/>
                <a:ext cx="1104918" cy="659476"/>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007130EE-F4D1-4002-A3FB-AD6D727966FA}"/>
                  </a:ext>
                </a:extLst>
              </p:cNvPr>
              <p:cNvSpPr/>
              <p:nvPr/>
            </p:nvSpPr>
            <p:spPr>
              <a:xfrm>
                <a:off x="4257514" y="426980"/>
                <a:ext cx="139172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0</m:t>
                          </m:r>
                          <m:r>
                            <a:rPr lang="pt-BR" i="0">
                              <a:solidFill>
                                <a:srgbClr val="FF0000"/>
                              </a:solidFill>
                              <a:latin typeface="Cambria Math" panose="02040503050406030204" pitchFamily="18" charset="0"/>
                            </a:rPr>
                            <m:t>−3000</m:t>
                          </m:r>
                        </m:num>
                        <m:den>
                          <m:r>
                            <a:rPr lang="pt-BR" i="0">
                              <a:solidFill>
                                <a:srgbClr val="FF0000"/>
                              </a:solidFill>
                              <a:latin typeface="Cambria Math" panose="02040503050406030204" pitchFamily="18" charset="0"/>
                            </a:rPr>
                            <m:t>−10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8" name="Retângulo 7">
                <a:extLst>
                  <a:ext uri="{FF2B5EF4-FFF2-40B4-BE49-F238E27FC236}">
                    <a16:creationId xmlns:a16="http://schemas.microsoft.com/office/drawing/2014/main" id="{007130EE-F4D1-4002-A3FB-AD6D727966FA}"/>
                  </a:ext>
                </a:extLst>
              </p:cNvPr>
              <p:cNvSpPr>
                <a:spLocks noRot="1" noChangeAspect="1" noMove="1" noResize="1" noEditPoints="1" noAdjustHandles="1" noChangeArrowheads="1" noChangeShapeType="1" noTextEdit="1"/>
              </p:cNvSpPr>
              <p:nvPr/>
            </p:nvSpPr>
            <p:spPr>
              <a:xfrm>
                <a:off x="4257514" y="426980"/>
                <a:ext cx="1391728" cy="6127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2035BB30-295B-4B25-A6AD-6B791020E618}"/>
                  </a:ext>
                </a:extLst>
              </p:cNvPr>
              <p:cNvSpPr/>
              <p:nvPr/>
            </p:nvSpPr>
            <p:spPr>
              <a:xfrm>
                <a:off x="5542211" y="561714"/>
                <a:ext cx="772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300</m:t>
                      </m:r>
                      <m:r>
                        <m:rPr>
                          <m:nor/>
                        </m:rPr>
                        <a:rPr lang="pt-BR" i="1">
                          <a:solidFill>
                            <a:srgbClr val="FF0000"/>
                          </a:solidFill>
                          <a:latin typeface="Cambria Math" panose="02040503050406030204" pitchFamily="18" charset="0"/>
                        </a:rPr>
                        <m:t> </m:t>
                      </m:r>
                      <m:r>
                        <m:rPr>
                          <m:nor/>
                        </m:rPr>
                        <a:rPr lang="pt-BR" i="1">
                          <a:solidFill>
                            <a:srgbClr val="FF0000"/>
                          </a:solidFill>
                          <a:latin typeface="Cambria Math" panose="02040503050406030204" pitchFamily="18" charset="0"/>
                        </a:rPr>
                        <m:t>s</m:t>
                      </m:r>
                    </m:oMath>
                  </m:oMathPara>
                </a14:m>
                <a:endParaRPr lang="pt-BR" dirty="0">
                  <a:solidFill>
                    <a:srgbClr val="FF0000"/>
                  </a:solidFill>
                </a:endParaRPr>
              </a:p>
            </p:txBody>
          </p:sp>
        </mc:Choice>
        <mc:Fallback xmlns="">
          <p:sp>
            <p:nvSpPr>
              <p:cNvPr id="9" name="Retângulo 8">
                <a:extLst>
                  <a:ext uri="{FF2B5EF4-FFF2-40B4-BE49-F238E27FC236}">
                    <a16:creationId xmlns:a16="http://schemas.microsoft.com/office/drawing/2014/main" id="{2035BB30-295B-4B25-A6AD-6B791020E618}"/>
                  </a:ext>
                </a:extLst>
              </p:cNvPr>
              <p:cNvSpPr>
                <a:spLocks noRot="1" noChangeAspect="1" noMove="1" noResize="1" noEditPoints="1" noAdjustHandles="1" noChangeArrowheads="1" noChangeShapeType="1" noTextEdit="1"/>
              </p:cNvSpPr>
              <p:nvPr/>
            </p:nvSpPr>
            <p:spPr>
              <a:xfrm>
                <a:off x="5542211" y="561714"/>
                <a:ext cx="772968" cy="369332"/>
              </a:xfrm>
              <a:prstGeom prst="rect">
                <a:avLst/>
              </a:prstGeom>
              <a:blipFill>
                <a:blip r:embed="rId9"/>
                <a:stretch>
                  <a:fillRect/>
                </a:stretch>
              </a:blipFill>
            </p:spPr>
            <p:txBody>
              <a:bodyPr/>
              <a:lstStyle/>
              <a:p>
                <a:r>
                  <a:rPr lang="pt-BR">
                    <a:noFill/>
                  </a:rPr>
                  <a:t> </a:t>
                </a:r>
              </a:p>
            </p:txBody>
          </p:sp>
        </mc:Fallback>
      </mc:AlternateContent>
      <p:sp>
        <p:nvSpPr>
          <p:cNvPr id="10" name="Retângulo 9">
            <a:extLst>
              <a:ext uri="{FF2B5EF4-FFF2-40B4-BE49-F238E27FC236}">
                <a16:creationId xmlns:a16="http://schemas.microsoft.com/office/drawing/2014/main" id="{06F0F08A-6589-4AB0-BA1A-FABB72ED4A11}"/>
              </a:ext>
            </a:extLst>
          </p:cNvPr>
          <p:cNvSpPr/>
          <p:nvPr/>
        </p:nvSpPr>
        <p:spPr>
          <a:xfrm>
            <a:off x="190897" y="1229100"/>
            <a:ext cx="7920880" cy="1287532"/>
          </a:xfrm>
          <a:prstGeom prst="rect">
            <a:avLst/>
          </a:prstGeom>
        </p:spPr>
        <p:txBody>
          <a:bodyPr wrap="square">
            <a:spAutoFit/>
          </a:bodyPr>
          <a:lstStyle/>
          <a:p>
            <a:pPr algn="just">
              <a:lnSpc>
                <a:spcPct val="150000"/>
              </a:lnSpc>
              <a:spcAft>
                <a:spcPts val="0"/>
              </a:spcAft>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Ou seja, a coifa gasta 300 segundos para atingir sua altitude máxima. O cálculo desta altura máximo (= Y) é feito a partir da equação do movimento dada:</a:t>
            </a:r>
            <a:endParaRPr lang="pt-BR" sz="2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7545E50F-0695-4D90-B6D6-CB6833C48927}"/>
                  </a:ext>
                </a:extLst>
              </p:cNvPr>
              <p:cNvSpPr/>
              <p:nvPr/>
            </p:nvSpPr>
            <p:spPr>
              <a:xfrm>
                <a:off x="290662" y="2673363"/>
                <a:ext cx="619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𝑌</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1" name="Retângulo 10">
                <a:extLst>
                  <a:ext uri="{FF2B5EF4-FFF2-40B4-BE49-F238E27FC236}">
                    <a16:creationId xmlns:a16="http://schemas.microsoft.com/office/drawing/2014/main" id="{7545E50F-0695-4D90-B6D6-CB6833C48927}"/>
                  </a:ext>
                </a:extLst>
              </p:cNvPr>
              <p:cNvSpPr>
                <a:spLocks noRot="1" noChangeAspect="1" noMove="1" noResize="1" noEditPoints="1" noAdjustHandles="1" noChangeArrowheads="1" noChangeShapeType="1" noTextEdit="1"/>
              </p:cNvSpPr>
              <p:nvPr/>
            </p:nvSpPr>
            <p:spPr>
              <a:xfrm>
                <a:off x="290662" y="2673363"/>
                <a:ext cx="619913" cy="3693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C36895FE-A142-4291-AC31-BBA3B0DE05F1}"/>
                  </a:ext>
                </a:extLst>
              </p:cNvPr>
              <p:cNvSpPr/>
              <p:nvPr/>
            </p:nvSpPr>
            <p:spPr>
              <a:xfrm>
                <a:off x="785236" y="2673363"/>
                <a:ext cx="676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𝑌</m:t>
                          </m:r>
                        </m:e>
                        <m:sub>
                          <m:r>
                            <a:rPr lang="pt-BR" i="1">
                              <a:solidFill>
                                <a:srgbClr val="FF0000"/>
                              </a:solidFill>
                              <a:latin typeface="Cambria Math" panose="02040503050406030204" pitchFamily="18" charset="0"/>
                            </a:rPr>
                            <m:t>𝑜</m:t>
                          </m:r>
                        </m:sub>
                      </m:sSub>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2" name="Retângulo 11">
                <a:extLst>
                  <a:ext uri="{FF2B5EF4-FFF2-40B4-BE49-F238E27FC236}">
                    <a16:creationId xmlns:a16="http://schemas.microsoft.com/office/drawing/2014/main" id="{C36895FE-A142-4291-AC31-BBA3B0DE05F1}"/>
                  </a:ext>
                </a:extLst>
              </p:cNvPr>
              <p:cNvSpPr>
                <a:spLocks noRot="1" noChangeAspect="1" noMove="1" noResize="1" noEditPoints="1" noAdjustHandles="1" noChangeArrowheads="1" noChangeShapeType="1" noTextEdit="1"/>
              </p:cNvSpPr>
              <p:nvPr/>
            </p:nvSpPr>
            <p:spPr>
              <a:xfrm>
                <a:off x="785236" y="2673363"/>
                <a:ext cx="676211" cy="3693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9E7D2479-5518-49EE-8991-BF7FF5465E53}"/>
                  </a:ext>
                </a:extLst>
              </p:cNvPr>
              <p:cNvSpPr/>
              <p:nvPr/>
            </p:nvSpPr>
            <p:spPr>
              <a:xfrm>
                <a:off x="1344056" y="2673363"/>
                <a:ext cx="7618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𝑉</m:t>
                          </m:r>
                        </m:e>
                        <m:sub>
                          <m:r>
                            <a:rPr lang="pt-BR" i="1">
                              <a:solidFill>
                                <a:srgbClr val="FF0000"/>
                              </a:solidFill>
                              <a:latin typeface="Cambria Math" panose="02040503050406030204" pitchFamily="18" charset="0"/>
                            </a:rPr>
                            <m:t>𝑜</m:t>
                          </m:r>
                        </m:sub>
                      </m:sSub>
                      <m:r>
                        <a:rPr lang="pt-BR" i="1">
                          <a:solidFill>
                            <a:srgbClr val="FF0000"/>
                          </a:solidFill>
                          <a:latin typeface="Cambria Math" panose="02040503050406030204" pitchFamily="18" charset="0"/>
                        </a:rPr>
                        <m:t>𝑡</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3" name="Retângulo 12">
                <a:extLst>
                  <a:ext uri="{FF2B5EF4-FFF2-40B4-BE49-F238E27FC236}">
                    <a16:creationId xmlns:a16="http://schemas.microsoft.com/office/drawing/2014/main" id="{9E7D2479-5518-49EE-8991-BF7FF5465E53}"/>
                  </a:ext>
                </a:extLst>
              </p:cNvPr>
              <p:cNvSpPr>
                <a:spLocks noRot="1" noChangeAspect="1" noMove="1" noResize="1" noEditPoints="1" noAdjustHandles="1" noChangeArrowheads="1" noChangeShapeType="1" noTextEdit="1"/>
              </p:cNvSpPr>
              <p:nvPr/>
            </p:nvSpPr>
            <p:spPr>
              <a:xfrm>
                <a:off x="1344056" y="2673363"/>
                <a:ext cx="761812" cy="369332"/>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524E0A21-867C-46D8-8DC7-AC4C3E6758E0}"/>
                  </a:ext>
                </a:extLst>
              </p:cNvPr>
              <p:cNvSpPr/>
              <p:nvPr/>
            </p:nvSpPr>
            <p:spPr>
              <a:xfrm>
                <a:off x="1921323" y="2673363"/>
                <a:ext cx="1407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endChr m:val=""/>
                          <m:ctrlPr>
                            <a:rPr lang="pt-BR" i="1" smtClean="0">
                              <a:solidFill>
                                <a:srgbClr val="FF0000"/>
                              </a:solidFill>
                              <a:latin typeface="Cambria Math" panose="02040503050406030204" pitchFamily="18" charset="0"/>
                            </a:rPr>
                          </m:ctrlPr>
                        </m:dPr>
                        <m:e>
                          <m:f>
                            <m:fPr>
                              <m:type m:val="lin"/>
                              <m:ctrlPr>
                                <a:rPr lang="pt-BR" i="1">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1</m:t>
                              </m:r>
                            </m:num>
                            <m:den>
                              <m:r>
                                <a:rPr lang="pt-BR" i="0">
                                  <a:solidFill>
                                    <a:srgbClr val="FF0000"/>
                                  </a:solidFill>
                                  <a:latin typeface="Cambria Math" panose="02040503050406030204" pitchFamily="18" charset="0"/>
                                </a:rPr>
                                <m:t>2</m:t>
                              </m:r>
                            </m:den>
                          </m:f>
                          <m:r>
                            <a:rPr lang="pt-BR" i="0">
                              <a:solidFill>
                                <a:srgbClr val="FF0000"/>
                              </a:solidFill>
                              <a:latin typeface="Cambria Math" panose="02040503050406030204" pitchFamily="18" charset="0"/>
                            </a:rPr>
                            <m:t>)</m:t>
                          </m:r>
                          <m:r>
                            <a:rPr lang="pt-BR" i="1">
                              <a:solidFill>
                                <a:srgbClr val="FF0000"/>
                              </a:solidFill>
                              <a:latin typeface="Cambria Math" panose="02040503050406030204" pitchFamily="18" charset="0"/>
                            </a:rPr>
                            <m:t>𝑔</m:t>
                          </m:r>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𝑡</m:t>
                              </m:r>
                            </m:e>
                            <m:sup>
                              <m:r>
                                <a:rPr lang="pt-BR" i="0">
                                  <a:solidFill>
                                    <a:srgbClr val="FF0000"/>
                                  </a:solidFill>
                                  <a:latin typeface="Cambria Math" panose="02040503050406030204" pitchFamily="18" charset="0"/>
                                </a:rPr>
                                <m:t>2</m:t>
                              </m:r>
                            </m:sup>
                          </m:sSup>
                          <m:r>
                            <a:rPr lang="pt-BR" i="0">
                              <a:solidFill>
                                <a:srgbClr val="FF0000"/>
                              </a:solidFill>
                              <a:latin typeface="Cambria Math" panose="02040503050406030204" pitchFamily="18" charset="0"/>
                            </a:rPr>
                            <m:t>=</m:t>
                          </m:r>
                        </m:e>
                      </m:d>
                    </m:oMath>
                  </m:oMathPara>
                </a14:m>
                <a:endParaRPr lang="pt-BR" dirty="0">
                  <a:solidFill>
                    <a:srgbClr val="FF0000"/>
                  </a:solidFill>
                </a:endParaRPr>
              </a:p>
            </p:txBody>
          </p:sp>
        </mc:Choice>
        <mc:Fallback xmlns="">
          <p:sp>
            <p:nvSpPr>
              <p:cNvPr id="14" name="Retângulo 13">
                <a:extLst>
                  <a:ext uri="{FF2B5EF4-FFF2-40B4-BE49-F238E27FC236}">
                    <a16:creationId xmlns:a16="http://schemas.microsoft.com/office/drawing/2014/main" id="{524E0A21-867C-46D8-8DC7-AC4C3E6758E0}"/>
                  </a:ext>
                </a:extLst>
              </p:cNvPr>
              <p:cNvSpPr>
                <a:spLocks noRot="1" noChangeAspect="1" noMove="1" noResize="1" noEditPoints="1" noAdjustHandles="1" noChangeArrowheads="1" noChangeShapeType="1" noTextEdit="1"/>
              </p:cNvSpPr>
              <p:nvPr/>
            </p:nvSpPr>
            <p:spPr>
              <a:xfrm>
                <a:off x="1921323" y="2673363"/>
                <a:ext cx="1407757" cy="369332"/>
              </a:xfrm>
              <a:prstGeom prst="rect">
                <a:avLst/>
              </a:prstGeom>
              <a:blipFill>
                <a:blip r:embed="rId13"/>
                <a:stretch>
                  <a:fillRect l="-21645" t="-121667" b="-18833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5A0697B3-EA05-4415-9394-8E206EBFFA5E}"/>
                  </a:ext>
                </a:extLst>
              </p:cNvPr>
              <p:cNvSpPr/>
              <p:nvPr/>
            </p:nvSpPr>
            <p:spPr>
              <a:xfrm>
                <a:off x="3135066" y="2673363"/>
                <a:ext cx="12795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122.000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5" name="Retângulo 14">
                <a:extLst>
                  <a:ext uri="{FF2B5EF4-FFF2-40B4-BE49-F238E27FC236}">
                    <a16:creationId xmlns:a16="http://schemas.microsoft.com/office/drawing/2014/main" id="{5A0697B3-EA05-4415-9394-8E206EBFFA5E}"/>
                  </a:ext>
                </a:extLst>
              </p:cNvPr>
              <p:cNvSpPr>
                <a:spLocks noRot="1" noChangeAspect="1" noMove="1" noResize="1" noEditPoints="1" noAdjustHandles="1" noChangeArrowheads="1" noChangeShapeType="1" noTextEdit="1"/>
              </p:cNvSpPr>
              <p:nvPr/>
            </p:nvSpPr>
            <p:spPr>
              <a:xfrm>
                <a:off x="3135066" y="2673363"/>
                <a:ext cx="1279516" cy="369332"/>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FCBBDD3D-7289-425D-8952-689D9F42F6F7}"/>
                  </a:ext>
                </a:extLst>
              </p:cNvPr>
              <p:cNvSpPr/>
              <p:nvPr/>
            </p:nvSpPr>
            <p:spPr>
              <a:xfrm>
                <a:off x="4246950" y="2673363"/>
                <a:ext cx="1015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6" name="Retângulo 15">
                <a:extLst>
                  <a:ext uri="{FF2B5EF4-FFF2-40B4-BE49-F238E27FC236}">
                    <a16:creationId xmlns:a16="http://schemas.microsoft.com/office/drawing/2014/main" id="{FCBBDD3D-7289-425D-8952-689D9F42F6F7}"/>
                  </a:ext>
                </a:extLst>
              </p:cNvPr>
              <p:cNvSpPr>
                <a:spLocks noRot="1" noChangeAspect="1" noMove="1" noResize="1" noEditPoints="1" noAdjustHandles="1" noChangeArrowheads="1" noChangeShapeType="1" noTextEdit="1"/>
              </p:cNvSpPr>
              <p:nvPr/>
            </p:nvSpPr>
            <p:spPr>
              <a:xfrm>
                <a:off x="4246950" y="2673363"/>
                <a:ext cx="1015021" cy="369332"/>
              </a:xfrm>
              <a:prstGeom prst="rect">
                <a:avLst/>
              </a:prstGeom>
              <a:blipFill>
                <a:blip r:embed="rId1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a:extLst>
                  <a:ext uri="{FF2B5EF4-FFF2-40B4-BE49-F238E27FC236}">
                    <a16:creationId xmlns:a16="http://schemas.microsoft.com/office/drawing/2014/main" id="{33BD1240-F740-4395-B315-4D63F7892543}"/>
                  </a:ext>
                </a:extLst>
              </p:cNvPr>
              <p:cNvSpPr/>
              <p:nvPr/>
            </p:nvSpPr>
            <p:spPr>
              <a:xfrm>
                <a:off x="5096783" y="2673363"/>
                <a:ext cx="8467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7" name="Retângulo 16">
                <a:extLst>
                  <a:ext uri="{FF2B5EF4-FFF2-40B4-BE49-F238E27FC236}">
                    <a16:creationId xmlns:a16="http://schemas.microsoft.com/office/drawing/2014/main" id="{33BD1240-F740-4395-B315-4D63F7892543}"/>
                  </a:ext>
                </a:extLst>
              </p:cNvPr>
              <p:cNvSpPr>
                <a:spLocks noRot="1" noChangeAspect="1" noMove="1" noResize="1" noEditPoints="1" noAdjustHandles="1" noChangeArrowheads="1" noChangeShapeType="1" noTextEdit="1"/>
              </p:cNvSpPr>
              <p:nvPr/>
            </p:nvSpPr>
            <p:spPr>
              <a:xfrm>
                <a:off x="5096783" y="2673363"/>
                <a:ext cx="846707" cy="369332"/>
              </a:xfrm>
              <a:prstGeom prst="rect">
                <a:avLst/>
              </a:prstGeom>
              <a:blipFill>
                <a:blip r:embed="rId1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031AFB7B-E1E0-4048-B6AE-0F913E77B073}"/>
                  </a:ext>
                </a:extLst>
              </p:cNvPr>
              <p:cNvSpPr/>
              <p:nvPr/>
            </p:nvSpPr>
            <p:spPr>
              <a:xfrm>
                <a:off x="5744329" y="2673363"/>
                <a:ext cx="7585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0,5</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8" name="Retângulo 17">
                <a:extLst>
                  <a:ext uri="{FF2B5EF4-FFF2-40B4-BE49-F238E27FC236}">
                    <a16:creationId xmlns:a16="http://schemas.microsoft.com/office/drawing/2014/main" id="{031AFB7B-E1E0-4048-B6AE-0F913E77B073}"/>
                  </a:ext>
                </a:extLst>
              </p:cNvPr>
              <p:cNvSpPr>
                <a:spLocks noRot="1" noChangeAspect="1" noMove="1" noResize="1" noEditPoints="1" noAdjustHandles="1" noChangeArrowheads="1" noChangeShapeType="1" noTextEdit="1"/>
              </p:cNvSpPr>
              <p:nvPr/>
            </p:nvSpPr>
            <p:spPr>
              <a:xfrm>
                <a:off x="5744329" y="2673363"/>
                <a:ext cx="758541" cy="369332"/>
              </a:xfrm>
              <a:prstGeom prst="rect">
                <a:avLst/>
              </a:prstGeom>
              <a:blipFill>
                <a:blip r:embed="rId1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a:extLst>
                  <a:ext uri="{FF2B5EF4-FFF2-40B4-BE49-F238E27FC236}">
                    <a16:creationId xmlns:a16="http://schemas.microsoft.com/office/drawing/2014/main" id="{33EC8C8A-05E4-44B0-8CC4-36CC4C08A807}"/>
                  </a:ext>
                </a:extLst>
              </p:cNvPr>
              <p:cNvSpPr/>
              <p:nvPr/>
            </p:nvSpPr>
            <p:spPr>
              <a:xfrm>
                <a:off x="6274777" y="2673363"/>
                <a:ext cx="710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19" name="Retângulo 18">
                <a:extLst>
                  <a:ext uri="{FF2B5EF4-FFF2-40B4-BE49-F238E27FC236}">
                    <a16:creationId xmlns:a16="http://schemas.microsoft.com/office/drawing/2014/main" id="{33EC8C8A-05E4-44B0-8CC4-36CC4C08A807}"/>
                  </a:ext>
                </a:extLst>
              </p:cNvPr>
              <p:cNvSpPr>
                <a:spLocks noRot="1" noChangeAspect="1" noMove="1" noResize="1" noEditPoints="1" noAdjustHandles="1" noChangeArrowheads="1" noChangeShapeType="1" noTextEdit="1"/>
              </p:cNvSpPr>
              <p:nvPr/>
            </p:nvSpPr>
            <p:spPr>
              <a:xfrm>
                <a:off x="6274777" y="2673363"/>
                <a:ext cx="710451" cy="369332"/>
              </a:xfrm>
              <a:prstGeom prst="rect">
                <a:avLst/>
              </a:prstGeom>
              <a:blipFill>
                <a:blip r:embed="rId1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Retângulo 19">
                <a:extLst>
                  <a:ext uri="{FF2B5EF4-FFF2-40B4-BE49-F238E27FC236}">
                    <a16:creationId xmlns:a16="http://schemas.microsoft.com/office/drawing/2014/main" id="{C1698B73-9A19-4C66-932C-011913C2A1DD}"/>
                  </a:ext>
                </a:extLst>
              </p:cNvPr>
              <p:cNvSpPr/>
              <p:nvPr/>
            </p:nvSpPr>
            <p:spPr>
              <a:xfrm>
                <a:off x="6815899" y="2673363"/>
                <a:ext cx="966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30</m:t>
                      </m:r>
                      <m:sSup>
                        <m:sSupPr>
                          <m:ctrlPr>
                            <a:rPr lang="pt-BR" i="1">
                              <a:solidFill>
                                <a:srgbClr val="FF0000"/>
                              </a:solidFill>
                              <a:latin typeface="Cambria Math" panose="02040503050406030204" pitchFamily="18" charset="0"/>
                            </a:rPr>
                          </m:ctrlPr>
                        </m:sSupPr>
                        <m:e>
                          <m:r>
                            <a:rPr lang="pt-BR" i="0">
                              <a:solidFill>
                                <a:srgbClr val="FF0000"/>
                              </a:solidFill>
                              <a:latin typeface="Cambria Math" panose="02040503050406030204" pitchFamily="18" charset="0"/>
                            </a:rPr>
                            <m:t>0</m:t>
                          </m:r>
                        </m:e>
                        <m:sup>
                          <m:r>
                            <a:rPr lang="pt-BR" i="0">
                              <a:solidFill>
                                <a:srgbClr val="FF0000"/>
                              </a:solidFill>
                              <a:latin typeface="Cambria Math" panose="02040503050406030204" pitchFamily="18" charset="0"/>
                            </a:rPr>
                            <m:t>2</m:t>
                          </m:r>
                        </m:sup>
                      </m:sSup>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0" name="Retângulo 19">
                <a:extLst>
                  <a:ext uri="{FF2B5EF4-FFF2-40B4-BE49-F238E27FC236}">
                    <a16:creationId xmlns:a16="http://schemas.microsoft.com/office/drawing/2014/main" id="{C1698B73-9A19-4C66-932C-011913C2A1DD}"/>
                  </a:ext>
                </a:extLst>
              </p:cNvPr>
              <p:cNvSpPr>
                <a:spLocks noRot="1" noChangeAspect="1" noMove="1" noResize="1" noEditPoints="1" noAdjustHandles="1" noChangeArrowheads="1" noChangeShapeType="1" noTextEdit="1"/>
              </p:cNvSpPr>
              <p:nvPr/>
            </p:nvSpPr>
            <p:spPr>
              <a:xfrm>
                <a:off x="6815899" y="2673363"/>
                <a:ext cx="966867" cy="369332"/>
              </a:xfrm>
              <a:prstGeom prst="rect">
                <a:avLst/>
              </a:prstGeom>
              <a:blipFill>
                <a:blip r:embed="rId19"/>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4213DCE9-1ADB-4C0A-9279-EE858766C7BE}"/>
                  </a:ext>
                </a:extLst>
              </p:cNvPr>
              <p:cNvSpPr/>
              <p:nvPr/>
            </p:nvSpPr>
            <p:spPr>
              <a:xfrm>
                <a:off x="7588871" y="2673363"/>
                <a:ext cx="12987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572.000</m:t>
                      </m:r>
                      <m:r>
                        <m:rPr>
                          <m:nor/>
                        </m:rPr>
                        <a:rPr lang="pt-BR" i="1">
                          <a:solidFill>
                            <a:srgbClr val="FF0000"/>
                          </a:solidFill>
                          <a:latin typeface="Cambria Math" panose="02040503050406030204" pitchFamily="18" charset="0"/>
                        </a:rPr>
                        <m:t> </m:t>
                      </m:r>
                      <m:r>
                        <m:rPr>
                          <m:nor/>
                        </m:rPr>
                        <a:rPr lang="pt-BR" i="1">
                          <a:solidFill>
                            <a:srgbClr val="FF0000"/>
                          </a:solidFill>
                          <a:latin typeface="Cambria Math" panose="02040503050406030204" pitchFamily="18" charset="0"/>
                        </a:rPr>
                        <m:t>m</m:t>
                      </m:r>
                    </m:oMath>
                  </m:oMathPara>
                </a14:m>
                <a:endParaRPr lang="pt-BR" dirty="0">
                  <a:solidFill>
                    <a:srgbClr val="FF0000"/>
                  </a:solidFill>
                </a:endParaRPr>
              </a:p>
            </p:txBody>
          </p:sp>
        </mc:Choice>
        <mc:Fallback xmlns="">
          <p:sp>
            <p:nvSpPr>
              <p:cNvPr id="21" name="Retângulo 20">
                <a:extLst>
                  <a:ext uri="{FF2B5EF4-FFF2-40B4-BE49-F238E27FC236}">
                    <a16:creationId xmlns:a16="http://schemas.microsoft.com/office/drawing/2014/main" id="{4213DCE9-1ADB-4C0A-9279-EE858766C7BE}"/>
                  </a:ext>
                </a:extLst>
              </p:cNvPr>
              <p:cNvSpPr>
                <a:spLocks noRot="1" noChangeAspect="1" noMove="1" noResize="1" noEditPoints="1" noAdjustHandles="1" noChangeArrowheads="1" noChangeShapeType="1" noTextEdit="1"/>
              </p:cNvSpPr>
              <p:nvPr/>
            </p:nvSpPr>
            <p:spPr>
              <a:xfrm>
                <a:off x="7588871" y="2673363"/>
                <a:ext cx="1298752" cy="369332"/>
              </a:xfrm>
              <a:prstGeom prst="rect">
                <a:avLst/>
              </a:prstGeom>
              <a:blipFill>
                <a:blip r:embed="rId20"/>
                <a:stretch>
                  <a:fillRect/>
                </a:stretch>
              </a:blipFill>
            </p:spPr>
            <p:txBody>
              <a:bodyPr/>
              <a:lstStyle/>
              <a:p>
                <a:r>
                  <a:rPr lang="pt-BR">
                    <a:noFill/>
                  </a:rPr>
                  <a:t> </a:t>
                </a:r>
              </a:p>
            </p:txBody>
          </p:sp>
        </mc:Fallback>
      </mc:AlternateContent>
      <p:sp>
        <p:nvSpPr>
          <p:cNvPr id="22" name="Retângulo 21">
            <a:extLst>
              <a:ext uri="{FF2B5EF4-FFF2-40B4-BE49-F238E27FC236}">
                <a16:creationId xmlns:a16="http://schemas.microsoft.com/office/drawing/2014/main" id="{711335BB-CF14-4EFD-A5DB-BEF9C5474F68}"/>
              </a:ext>
            </a:extLst>
          </p:cNvPr>
          <p:cNvSpPr/>
          <p:nvPr/>
        </p:nvSpPr>
        <p:spPr>
          <a:xfrm>
            <a:off x="190897" y="3284984"/>
            <a:ext cx="11521280" cy="456535"/>
          </a:xfrm>
          <a:prstGeom prst="rect">
            <a:avLst/>
          </a:prstGeom>
        </p:spPr>
        <p:txBody>
          <a:bodyPr wrap="square">
            <a:spAutoFit/>
          </a:bodyPr>
          <a:lstStyle/>
          <a:p>
            <a:pPr algn="just">
              <a:lnSpc>
                <a:spcPct val="150000"/>
              </a:lnSpc>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Como a resposta é pedida em quilômetros, então, a altura máxima atingida pela coifa é de</a:t>
            </a:r>
            <a:endParaRPr lang="pt-BR" dirty="0">
              <a:solidFill>
                <a:srgbClr val="002060"/>
              </a:solidFill>
              <a:latin typeface="Arial" panose="020B0604020202020204" pitchFamily="34" charset="0"/>
              <a:cs typeface="Arial" panose="020B0604020202020204" pitchFamily="34" charset="0"/>
            </a:endParaRPr>
          </a:p>
        </p:txBody>
      </p:sp>
      <p:sp>
        <p:nvSpPr>
          <p:cNvPr id="23" name="Retângulo 22">
            <a:extLst>
              <a:ext uri="{FF2B5EF4-FFF2-40B4-BE49-F238E27FC236}">
                <a16:creationId xmlns:a16="http://schemas.microsoft.com/office/drawing/2014/main" id="{62750949-DD54-4F6D-9EF4-7E64D78EEE55}"/>
              </a:ext>
            </a:extLst>
          </p:cNvPr>
          <p:cNvSpPr/>
          <p:nvPr/>
        </p:nvSpPr>
        <p:spPr>
          <a:xfrm>
            <a:off x="9479929" y="3374906"/>
            <a:ext cx="909223"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572 km</a:t>
            </a:r>
            <a:endParaRPr lang="pt-BR" dirty="0">
              <a:solidFill>
                <a:srgbClr val="FF0000"/>
              </a:solidFill>
            </a:endParaRPr>
          </a:p>
        </p:txBody>
      </p:sp>
      <p:sp>
        <p:nvSpPr>
          <p:cNvPr id="24" name="Retângulo 23">
            <a:extLst>
              <a:ext uri="{FF2B5EF4-FFF2-40B4-BE49-F238E27FC236}">
                <a16:creationId xmlns:a16="http://schemas.microsoft.com/office/drawing/2014/main" id="{B9CE8D31-D386-40BB-84FD-80962D2D80E9}"/>
              </a:ext>
            </a:extLst>
          </p:cNvPr>
          <p:cNvSpPr/>
          <p:nvPr/>
        </p:nvSpPr>
        <p:spPr>
          <a:xfrm>
            <a:off x="192418" y="3831441"/>
            <a:ext cx="10369152" cy="456535"/>
          </a:xfrm>
          <a:prstGeom prst="rect">
            <a:avLst/>
          </a:prstGeom>
        </p:spPr>
        <p:txBody>
          <a:bodyPr wrap="square">
            <a:spAutoFit/>
          </a:bodyPr>
          <a:lstStyle/>
          <a:p>
            <a:pPr algn="just">
              <a:lnSpc>
                <a:spcPct val="150000"/>
              </a:lnSpc>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Obviamente nada impede que o aluno tenha usado diretamente a equação de Torricelli:</a:t>
            </a:r>
            <a:endParaRPr lang="pt-BR"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tângulo 24">
                <a:extLst>
                  <a:ext uri="{FF2B5EF4-FFF2-40B4-BE49-F238E27FC236}">
                    <a16:creationId xmlns:a16="http://schemas.microsoft.com/office/drawing/2014/main" id="{954E5625-E34E-4826-8A78-56A498E303CC}"/>
                  </a:ext>
                </a:extLst>
              </p:cNvPr>
              <p:cNvSpPr/>
              <p:nvPr/>
            </p:nvSpPr>
            <p:spPr>
              <a:xfrm>
                <a:off x="9213371" y="3879787"/>
                <a:ext cx="2497286" cy="408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pt-BR" i="1" smtClean="0">
                              <a:solidFill>
                                <a:srgbClr val="002060"/>
                              </a:solidFill>
                              <a:latin typeface="Cambria Math" panose="02040503050406030204" pitchFamily="18" charset="0"/>
                            </a:rPr>
                          </m:ctrlPr>
                        </m:dPr>
                        <m:e>
                          <m:sSup>
                            <m:sSupPr>
                              <m:ctrlPr>
                                <a:rPr lang="pt-BR" i="1">
                                  <a:solidFill>
                                    <a:srgbClr val="002060"/>
                                  </a:solidFill>
                                  <a:latin typeface="Cambria Math" panose="02040503050406030204" pitchFamily="18" charset="0"/>
                                </a:rPr>
                              </m:ctrlPr>
                            </m:sSupPr>
                            <m:e>
                              <m:r>
                                <a:rPr lang="pt-BR" i="1">
                                  <a:solidFill>
                                    <a:srgbClr val="002060"/>
                                  </a:solidFill>
                                  <a:latin typeface="Cambria Math" panose="02040503050406030204" pitchFamily="18" charset="0"/>
                                </a:rPr>
                                <m:t>𝑉</m:t>
                              </m:r>
                            </m:e>
                            <m:sup>
                              <m:r>
                                <a:rPr lang="pt-BR" i="0">
                                  <a:solidFill>
                                    <a:srgbClr val="002060"/>
                                  </a:solidFill>
                                  <a:latin typeface="Cambria Math" panose="02040503050406030204" pitchFamily="18" charset="0"/>
                                </a:rPr>
                                <m:t>2</m:t>
                              </m:r>
                            </m:sup>
                          </m:sSup>
                          <m:r>
                            <a:rPr lang="pt-BR" i="0">
                              <a:solidFill>
                                <a:srgbClr val="002060"/>
                              </a:solidFill>
                              <a:latin typeface="Cambria Math" panose="02040503050406030204" pitchFamily="18" charset="0"/>
                            </a:rPr>
                            <m:t>=</m:t>
                          </m:r>
                          <m:sSup>
                            <m:sSupPr>
                              <m:ctrlPr>
                                <a:rPr lang="pt-BR" i="1">
                                  <a:solidFill>
                                    <a:srgbClr val="002060"/>
                                  </a:solidFill>
                                  <a:latin typeface="Cambria Math" panose="02040503050406030204" pitchFamily="18" charset="0"/>
                                </a:rPr>
                              </m:ctrlPr>
                            </m:sSupPr>
                            <m:e>
                              <m:sSub>
                                <m:sSubPr>
                                  <m:ctrlPr>
                                    <a:rPr lang="pt-BR" i="1">
                                      <a:solidFill>
                                        <a:srgbClr val="002060"/>
                                      </a:solidFill>
                                      <a:latin typeface="Cambria Math" panose="02040503050406030204" pitchFamily="18" charset="0"/>
                                    </a:rPr>
                                  </m:ctrlPr>
                                </m:sSubPr>
                                <m:e>
                                  <m:r>
                                    <a:rPr lang="pt-BR" i="1">
                                      <a:solidFill>
                                        <a:srgbClr val="002060"/>
                                      </a:solidFill>
                                      <a:latin typeface="Cambria Math" panose="02040503050406030204" pitchFamily="18" charset="0"/>
                                    </a:rPr>
                                    <m:t>𝑉</m:t>
                                  </m:r>
                                </m:e>
                                <m:sub>
                                  <m:r>
                                    <a:rPr lang="pt-BR" i="1">
                                      <a:solidFill>
                                        <a:srgbClr val="002060"/>
                                      </a:solidFill>
                                      <a:latin typeface="Cambria Math" panose="02040503050406030204" pitchFamily="18" charset="0"/>
                                    </a:rPr>
                                    <m:t>𝑜</m:t>
                                  </m:r>
                                </m:sub>
                              </m:sSub>
                            </m:e>
                            <m:sup>
                              <m:r>
                                <a:rPr lang="pt-BR" i="0">
                                  <a:solidFill>
                                    <a:srgbClr val="002060"/>
                                  </a:solidFill>
                                  <a:latin typeface="Cambria Math" panose="02040503050406030204" pitchFamily="18" charset="0"/>
                                </a:rPr>
                                <m:t>2</m:t>
                              </m:r>
                            </m:sup>
                          </m:sSup>
                          <m:r>
                            <a:rPr lang="pt-BR" i="0">
                              <a:solidFill>
                                <a:srgbClr val="002060"/>
                              </a:solidFill>
                              <a:latin typeface="Cambria Math" panose="02040503050406030204" pitchFamily="18" charset="0"/>
                            </a:rPr>
                            <m:t>−2</m:t>
                          </m:r>
                          <m:r>
                            <a:rPr lang="pt-BR" i="1">
                              <a:solidFill>
                                <a:srgbClr val="002060"/>
                              </a:solidFill>
                              <a:latin typeface="Cambria Math" panose="02040503050406030204" pitchFamily="18" charset="0"/>
                            </a:rPr>
                            <m:t>𝑔</m:t>
                          </m:r>
                          <m:r>
                            <a:rPr lang="pt-BR" i="0">
                              <a:solidFill>
                                <a:srgbClr val="002060"/>
                              </a:solidFill>
                              <a:latin typeface="Cambria Math" panose="02040503050406030204" pitchFamily="18" charset="0"/>
                            </a:rPr>
                            <m:t>(</m:t>
                          </m:r>
                          <m:r>
                            <a:rPr lang="pt-BR" i="1">
                              <a:solidFill>
                                <a:srgbClr val="002060"/>
                              </a:solidFill>
                              <a:latin typeface="Cambria Math" panose="02040503050406030204" pitchFamily="18" charset="0"/>
                            </a:rPr>
                            <m:t>𝑌</m:t>
                          </m:r>
                          <m:r>
                            <a:rPr lang="pt-BR" i="0">
                              <a:solidFill>
                                <a:srgbClr val="002060"/>
                              </a:solidFill>
                              <a:latin typeface="Cambria Math" panose="02040503050406030204" pitchFamily="18" charset="0"/>
                            </a:rPr>
                            <m:t>−</m:t>
                          </m:r>
                          <m:sSub>
                            <m:sSubPr>
                              <m:ctrlPr>
                                <a:rPr lang="pt-BR" i="1">
                                  <a:solidFill>
                                    <a:srgbClr val="002060"/>
                                  </a:solidFill>
                                  <a:latin typeface="Cambria Math" panose="02040503050406030204" pitchFamily="18" charset="0"/>
                                </a:rPr>
                              </m:ctrlPr>
                            </m:sSubPr>
                            <m:e>
                              <m:r>
                                <a:rPr lang="pt-BR" i="1">
                                  <a:solidFill>
                                    <a:srgbClr val="002060"/>
                                  </a:solidFill>
                                  <a:latin typeface="Cambria Math" panose="02040503050406030204" pitchFamily="18" charset="0"/>
                                </a:rPr>
                                <m:t>𝑌</m:t>
                              </m:r>
                            </m:e>
                            <m:sub>
                              <m:r>
                                <a:rPr lang="pt-BR" i="1">
                                  <a:solidFill>
                                    <a:srgbClr val="002060"/>
                                  </a:solidFill>
                                  <a:latin typeface="Cambria Math" panose="02040503050406030204" pitchFamily="18" charset="0"/>
                                </a:rPr>
                                <m:t>𝑜</m:t>
                              </m:r>
                            </m:sub>
                          </m:sSub>
                        </m:e>
                      </m:d>
                    </m:oMath>
                  </m:oMathPara>
                </a14:m>
                <a:endParaRPr lang="pt-BR" dirty="0">
                  <a:solidFill>
                    <a:srgbClr val="002060"/>
                  </a:solidFill>
                </a:endParaRPr>
              </a:p>
            </p:txBody>
          </p:sp>
        </mc:Choice>
        <mc:Fallback xmlns="">
          <p:sp>
            <p:nvSpPr>
              <p:cNvPr id="25" name="Retângulo 24">
                <a:extLst>
                  <a:ext uri="{FF2B5EF4-FFF2-40B4-BE49-F238E27FC236}">
                    <a16:creationId xmlns:a16="http://schemas.microsoft.com/office/drawing/2014/main" id="{954E5625-E34E-4826-8A78-56A498E303CC}"/>
                  </a:ext>
                </a:extLst>
              </p:cNvPr>
              <p:cNvSpPr>
                <a:spLocks noRot="1" noChangeAspect="1" noMove="1" noResize="1" noEditPoints="1" noAdjustHandles="1" noChangeArrowheads="1" noChangeShapeType="1" noTextEdit="1"/>
              </p:cNvSpPr>
              <p:nvPr/>
            </p:nvSpPr>
            <p:spPr>
              <a:xfrm>
                <a:off x="9213371" y="3879787"/>
                <a:ext cx="2497286" cy="408189"/>
              </a:xfrm>
              <a:prstGeom prst="rect">
                <a:avLst/>
              </a:prstGeom>
              <a:blipFill>
                <a:blip r:embed="rId21"/>
                <a:stretch>
                  <a:fillRect t="-153731" r="-25122" b="-228358"/>
                </a:stretch>
              </a:blipFill>
            </p:spPr>
            <p:txBody>
              <a:bodyPr/>
              <a:lstStyle/>
              <a:p>
                <a:r>
                  <a:rPr lang="pt-BR">
                    <a:noFill/>
                  </a:rPr>
                  <a:t> </a:t>
                </a:r>
              </a:p>
            </p:txBody>
          </p:sp>
        </mc:Fallback>
      </mc:AlternateContent>
      <p:sp>
        <p:nvSpPr>
          <p:cNvPr id="26" name="Retângulo 25">
            <a:extLst>
              <a:ext uri="{FF2B5EF4-FFF2-40B4-BE49-F238E27FC236}">
                <a16:creationId xmlns:a16="http://schemas.microsoft.com/office/drawing/2014/main" id="{96FA0898-D94F-44A8-842B-EA3B71955815}"/>
              </a:ext>
            </a:extLst>
          </p:cNvPr>
          <p:cNvSpPr/>
          <p:nvPr/>
        </p:nvSpPr>
        <p:spPr>
          <a:xfrm>
            <a:off x="191657" y="4406356"/>
            <a:ext cx="11519760" cy="456535"/>
          </a:xfrm>
          <a:prstGeom prst="rect">
            <a:avLst/>
          </a:prstGeom>
        </p:spPr>
        <p:txBody>
          <a:bodyPr wrap="square">
            <a:spAutoFit/>
          </a:bodyPr>
          <a:lstStyle/>
          <a:p>
            <a:pPr algn="just">
              <a:lnSpc>
                <a:spcPct val="150000"/>
              </a:lnSpc>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Para obter diretamente a altitude máxima, sem precisar calcular o tempo de subida depois de liberada a coifa:</a:t>
            </a:r>
            <a:endParaRPr lang="pt-BR"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tângulo 26">
                <a:extLst>
                  <a:ext uri="{FF2B5EF4-FFF2-40B4-BE49-F238E27FC236}">
                    <a16:creationId xmlns:a16="http://schemas.microsoft.com/office/drawing/2014/main" id="{F71E2275-4D3E-4DEC-AAF6-CF9FEA2E14FB}"/>
                  </a:ext>
                </a:extLst>
              </p:cNvPr>
              <p:cNvSpPr/>
              <p:nvPr/>
            </p:nvSpPr>
            <p:spPr>
              <a:xfrm>
                <a:off x="266550" y="5153695"/>
                <a:ext cx="6199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panose="02040503050406030204" pitchFamily="18" charset="0"/>
                        </a:rPr>
                        <m:t>𝑌</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7" name="Retângulo 26">
                <a:extLst>
                  <a:ext uri="{FF2B5EF4-FFF2-40B4-BE49-F238E27FC236}">
                    <a16:creationId xmlns:a16="http://schemas.microsoft.com/office/drawing/2014/main" id="{F71E2275-4D3E-4DEC-AAF6-CF9FEA2E14FB}"/>
                  </a:ext>
                </a:extLst>
              </p:cNvPr>
              <p:cNvSpPr>
                <a:spLocks noRot="1" noChangeAspect="1" noMove="1" noResize="1" noEditPoints="1" noAdjustHandles="1" noChangeArrowheads="1" noChangeShapeType="1" noTextEdit="1"/>
              </p:cNvSpPr>
              <p:nvPr/>
            </p:nvSpPr>
            <p:spPr>
              <a:xfrm>
                <a:off x="266550" y="5153695"/>
                <a:ext cx="619913" cy="369332"/>
              </a:xfrm>
              <a:prstGeom prst="rect">
                <a:avLst/>
              </a:prstGeom>
              <a:blipFill>
                <a:blip r:embed="rId2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Retângulo 27">
                <a:extLst>
                  <a:ext uri="{FF2B5EF4-FFF2-40B4-BE49-F238E27FC236}">
                    <a16:creationId xmlns:a16="http://schemas.microsoft.com/office/drawing/2014/main" id="{3189B4AD-C641-4905-AADE-7ADFE371BA44}"/>
                  </a:ext>
                </a:extLst>
              </p:cNvPr>
              <p:cNvSpPr/>
              <p:nvPr/>
            </p:nvSpPr>
            <p:spPr>
              <a:xfrm>
                <a:off x="812864" y="4987161"/>
                <a:ext cx="1330300" cy="714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p>
                            <m:sSupPr>
                              <m:ctrlPr>
                                <a:rPr lang="pt-BR" i="1">
                                  <a:solidFill>
                                    <a:srgbClr val="FF0000"/>
                                  </a:solidFill>
                                  <a:latin typeface="Cambria Math" panose="02040503050406030204" pitchFamily="18" charset="0"/>
                                </a:rPr>
                              </m:ctrlPr>
                            </m:sSupPr>
                            <m:e>
                              <m:r>
                                <a:rPr lang="pt-BR" i="1">
                                  <a:solidFill>
                                    <a:srgbClr val="FF0000"/>
                                  </a:solidFill>
                                  <a:latin typeface="Cambria Math" panose="02040503050406030204" pitchFamily="18" charset="0"/>
                                </a:rPr>
                                <m:t>𝑉</m:t>
                              </m:r>
                            </m:e>
                            <m:sup>
                              <m:r>
                                <a:rPr lang="pt-BR" i="0">
                                  <a:solidFill>
                                    <a:srgbClr val="FF0000"/>
                                  </a:solidFill>
                                  <a:latin typeface="Cambria Math" panose="02040503050406030204" pitchFamily="18" charset="0"/>
                                </a:rPr>
                                <m:t>2</m:t>
                              </m:r>
                            </m:sup>
                          </m:sSup>
                          <m:r>
                            <a:rPr lang="pt-BR" i="0">
                              <a:solidFill>
                                <a:srgbClr val="FF0000"/>
                              </a:solidFill>
                              <a:latin typeface="Cambria Math" panose="02040503050406030204" pitchFamily="18" charset="0"/>
                            </a:rPr>
                            <m:t>−</m:t>
                          </m:r>
                          <m:sSup>
                            <m:sSupPr>
                              <m:ctrlPr>
                                <a:rPr lang="pt-BR" i="1">
                                  <a:solidFill>
                                    <a:srgbClr val="FF0000"/>
                                  </a:solidFill>
                                  <a:latin typeface="Cambria Math" panose="02040503050406030204" pitchFamily="18" charset="0"/>
                                </a:rPr>
                              </m:ctrlPr>
                            </m:sSupPr>
                            <m:e>
                              <m:sSub>
                                <m:sSubPr>
                                  <m:ctrlPr>
                                    <a:rPr lang="pt-BR" i="1">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𝑉</m:t>
                                  </m:r>
                                </m:e>
                                <m:sub>
                                  <m:r>
                                    <a:rPr lang="pt-BR" i="0">
                                      <a:solidFill>
                                        <a:srgbClr val="FF0000"/>
                                      </a:solidFill>
                                      <a:latin typeface="Cambria Math" panose="02040503050406030204" pitchFamily="18" charset="0"/>
                                    </a:rPr>
                                    <m:t>0</m:t>
                                  </m:r>
                                </m:sub>
                              </m:sSub>
                            </m:e>
                            <m:sup>
                              <m:r>
                                <a:rPr lang="pt-BR" i="0">
                                  <a:solidFill>
                                    <a:srgbClr val="FF0000"/>
                                  </a:solidFill>
                                  <a:latin typeface="Cambria Math" panose="02040503050406030204" pitchFamily="18" charset="0"/>
                                </a:rPr>
                                <m:t>2</m:t>
                              </m:r>
                            </m:sup>
                          </m:sSup>
                        </m:num>
                        <m:den>
                          <m:r>
                            <a:rPr lang="pt-BR" i="0">
                              <a:solidFill>
                                <a:srgbClr val="FF0000"/>
                              </a:solidFill>
                              <a:latin typeface="Cambria Math" panose="02040503050406030204" pitchFamily="18" charset="0"/>
                            </a:rPr>
                            <m:t>−2</m:t>
                          </m:r>
                          <m:r>
                            <a:rPr lang="pt-BR" i="1">
                              <a:solidFill>
                                <a:srgbClr val="FF0000"/>
                              </a:solidFill>
                              <a:latin typeface="Cambria Math" panose="02040503050406030204" pitchFamily="18" charset="0"/>
                            </a:rPr>
                            <m:t>𝑔</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8" name="Retângulo 27">
                <a:extLst>
                  <a:ext uri="{FF2B5EF4-FFF2-40B4-BE49-F238E27FC236}">
                    <a16:creationId xmlns:a16="http://schemas.microsoft.com/office/drawing/2014/main" id="{3189B4AD-C641-4905-AADE-7ADFE371BA44}"/>
                  </a:ext>
                </a:extLst>
              </p:cNvPr>
              <p:cNvSpPr>
                <a:spLocks noRot="1" noChangeAspect="1" noMove="1" noResize="1" noEditPoints="1" noAdjustHandles="1" noChangeArrowheads="1" noChangeShapeType="1" noTextEdit="1"/>
              </p:cNvSpPr>
              <p:nvPr/>
            </p:nvSpPr>
            <p:spPr>
              <a:xfrm>
                <a:off x="812864" y="4987161"/>
                <a:ext cx="1330300" cy="714170"/>
              </a:xfrm>
              <a:prstGeom prst="rect">
                <a:avLst/>
              </a:prstGeom>
              <a:blipFill>
                <a:blip r:embed="rId2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F2C3C508-F433-4A3F-932B-1FF2297D895A}"/>
                  </a:ext>
                </a:extLst>
              </p:cNvPr>
              <p:cNvSpPr/>
              <p:nvPr/>
            </p:nvSpPr>
            <p:spPr>
              <a:xfrm>
                <a:off x="2008616" y="5153695"/>
                <a:ext cx="689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solidFill>
                                <a:srgbClr val="FF0000"/>
                              </a:solidFill>
                              <a:latin typeface="Cambria Math" panose="02040503050406030204" pitchFamily="18" charset="0"/>
                            </a:rPr>
                          </m:ctrlPr>
                        </m:sSubPr>
                        <m:e>
                          <m:r>
                            <a:rPr lang="pt-BR" i="1">
                              <a:solidFill>
                                <a:srgbClr val="FF0000"/>
                              </a:solidFill>
                              <a:latin typeface="Cambria Math" panose="02040503050406030204" pitchFamily="18" charset="0"/>
                            </a:rPr>
                            <m:t>𝑌</m:t>
                          </m:r>
                        </m:e>
                        <m:sub>
                          <m:r>
                            <a:rPr lang="pt-BR" i="1">
                              <a:solidFill>
                                <a:srgbClr val="FF0000"/>
                              </a:solidFill>
                              <a:latin typeface="Cambria Math" panose="02040503050406030204" pitchFamily="18" charset="0"/>
                            </a:rPr>
                            <m:t>𝑜</m:t>
                          </m:r>
                        </m:sub>
                      </m:sSub>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9" name="Retângulo 28">
                <a:extLst>
                  <a:ext uri="{FF2B5EF4-FFF2-40B4-BE49-F238E27FC236}">
                    <a16:creationId xmlns:a16="http://schemas.microsoft.com/office/drawing/2014/main" id="{F2C3C508-F433-4A3F-932B-1FF2297D895A}"/>
                  </a:ext>
                </a:extLst>
              </p:cNvPr>
              <p:cNvSpPr>
                <a:spLocks noRot="1" noChangeAspect="1" noMove="1" noResize="1" noEditPoints="1" noAdjustHandles="1" noChangeArrowheads="1" noChangeShapeType="1" noTextEdit="1"/>
              </p:cNvSpPr>
              <p:nvPr/>
            </p:nvSpPr>
            <p:spPr>
              <a:xfrm>
                <a:off x="2008616" y="5153695"/>
                <a:ext cx="689035" cy="369332"/>
              </a:xfrm>
              <a:prstGeom prst="rect">
                <a:avLst/>
              </a:prstGeom>
              <a:blipFill>
                <a:blip r:embed="rId2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Retângulo 29">
                <a:extLst>
                  <a:ext uri="{FF2B5EF4-FFF2-40B4-BE49-F238E27FC236}">
                    <a16:creationId xmlns:a16="http://schemas.microsoft.com/office/drawing/2014/main" id="{0966185D-55E1-4A67-B12B-EA2EEE609068}"/>
                  </a:ext>
                </a:extLst>
              </p:cNvPr>
              <p:cNvSpPr/>
              <p:nvPr/>
            </p:nvSpPr>
            <p:spPr>
              <a:xfrm>
                <a:off x="2532291" y="5014298"/>
                <a:ext cx="159357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p>
                            <m:sSupPr>
                              <m:ctrlPr>
                                <a:rPr lang="pt-BR" i="1">
                                  <a:solidFill>
                                    <a:srgbClr val="FF0000"/>
                                  </a:solidFill>
                                  <a:latin typeface="Cambria Math" panose="02040503050406030204" pitchFamily="18" charset="0"/>
                                </a:rPr>
                              </m:ctrlPr>
                            </m:sSupPr>
                            <m:e>
                              <m:r>
                                <a:rPr lang="pt-BR">
                                  <a:solidFill>
                                    <a:srgbClr val="FF0000"/>
                                  </a:solidFill>
                                  <a:latin typeface="Cambria Math" panose="02040503050406030204" pitchFamily="18" charset="0"/>
                                </a:rPr>
                                <m:t>0</m:t>
                              </m:r>
                            </m:e>
                            <m:sup>
                              <m:r>
                                <a:rPr lang="pt-BR" i="0">
                                  <a:solidFill>
                                    <a:srgbClr val="FF0000"/>
                                  </a:solidFill>
                                  <a:latin typeface="Cambria Math" panose="02040503050406030204" pitchFamily="18" charset="0"/>
                                </a:rPr>
                                <m:t>2</m:t>
                              </m:r>
                            </m:sup>
                          </m:sSup>
                          <m:r>
                            <a:rPr lang="pt-BR" i="0">
                              <a:solidFill>
                                <a:srgbClr val="FF0000"/>
                              </a:solidFill>
                              <a:latin typeface="Cambria Math" panose="02040503050406030204" pitchFamily="18" charset="0"/>
                            </a:rPr>
                            <m:t>−300</m:t>
                          </m:r>
                          <m:sSup>
                            <m:sSupPr>
                              <m:ctrlPr>
                                <a:rPr lang="pt-BR" i="1">
                                  <a:solidFill>
                                    <a:srgbClr val="FF0000"/>
                                  </a:solidFill>
                                  <a:latin typeface="Cambria Math" panose="02040503050406030204" pitchFamily="18" charset="0"/>
                                </a:rPr>
                              </m:ctrlPr>
                            </m:sSupPr>
                            <m:e>
                              <m:r>
                                <a:rPr lang="pt-BR" i="0">
                                  <a:solidFill>
                                    <a:srgbClr val="FF0000"/>
                                  </a:solidFill>
                                  <a:latin typeface="Cambria Math" panose="02040503050406030204" pitchFamily="18" charset="0"/>
                                </a:rPr>
                                <m:t>0</m:t>
                              </m:r>
                            </m:e>
                            <m:sup>
                              <m:r>
                                <a:rPr lang="pt-BR" i="0">
                                  <a:solidFill>
                                    <a:srgbClr val="FF0000"/>
                                  </a:solidFill>
                                  <a:latin typeface="Cambria Math" panose="02040503050406030204" pitchFamily="18" charset="0"/>
                                </a:rPr>
                                <m:t>2</m:t>
                              </m:r>
                            </m:sup>
                          </m:sSup>
                        </m:num>
                        <m:den>
                          <m:r>
                            <a:rPr lang="pt-BR" i="0">
                              <a:solidFill>
                                <a:srgbClr val="FF0000"/>
                              </a:solidFill>
                              <a:latin typeface="Cambria Math" panose="02040503050406030204" pitchFamily="18" charset="0"/>
                            </a:rPr>
                            <m:t>−2×10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30" name="Retângulo 29">
                <a:extLst>
                  <a:ext uri="{FF2B5EF4-FFF2-40B4-BE49-F238E27FC236}">
                    <a16:creationId xmlns:a16="http://schemas.microsoft.com/office/drawing/2014/main" id="{0966185D-55E1-4A67-B12B-EA2EEE609068}"/>
                  </a:ext>
                </a:extLst>
              </p:cNvPr>
              <p:cNvSpPr>
                <a:spLocks noRot="1" noChangeAspect="1" noMove="1" noResize="1" noEditPoints="1" noAdjustHandles="1" noChangeArrowheads="1" noChangeShapeType="1" noTextEdit="1"/>
              </p:cNvSpPr>
              <p:nvPr/>
            </p:nvSpPr>
            <p:spPr>
              <a:xfrm>
                <a:off x="2532291" y="5014298"/>
                <a:ext cx="1593578" cy="648126"/>
              </a:xfrm>
              <a:prstGeom prst="rect">
                <a:avLst/>
              </a:prstGeom>
              <a:blipFill>
                <a:blip r:embed="rId2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D6A45158-4B32-4E32-9F00-62D6E388836D}"/>
                  </a:ext>
                </a:extLst>
              </p:cNvPr>
              <p:cNvSpPr/>
              <p:nvPr/>
            </p:nvSpPr>
            <p:spPr>
              <a:xfrm>
                <a:off x="3932136" y="5153695"/>
                <a:ext cx="12923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122.000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31" name="Retângulo 30">
                <a:extLst>
                  <a:ext uri="{FF2B5EF4-FFF2-40B4-BE49-F238E27FC236}">
                    <a16:creationId xmlns:a16="http://schemas.microsoft.com/office/drawing/2014/main" id="{D6A45158-4B32-4E32-9F00-62D6E388836D}"/>
                  </a:ext>
                </a:extLst>
              </p:cNvPr>
              <p:cNvSpPr>
                <a:spLocks noRot="1" noChangeAspect="1" noMove="1" noResize="1" noEditPoints="1" noAdjustHandles="1" noChangeArrowheads="1" noChangeShapeType="1" noTextEdit="1"/>
              </p:cNvSpPr>
              <p:nvPr/>
            </p:nvSpPr>
            <p:spPr>
              <a:xfrm>
                <a:off x="3932136" y="5153695"/>
                <a:ext cx="1292340" cy="369332"/>
              </a:xfrm>
              <a:prstGeom prst="rect">
                <a:avLst/>
              </a:prstGeom>
              <a:blipFill>
                <a:blip r:embed="rId2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403C0C75-A5D0-4C59-9675-1DA7CB4E1799}"/>
                  </a:ext>
                </a:extLst>
              </p:cNvPr>
              <p:cNvSpPr/>
              <p:nvPr/>
            </p:nvSpPr>
            <p:spPr>
              <a:xfrm>
                <a:off x="5037806" y="5153893"/>
                <a:ext cx="12987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572.000</m:t>
                      </m:r>
                      <m:r>
                        <m:rPr>
                          <m:nor/>
                        </m:rPr>
                        <a:rPr lang="pt-BR" i="1">
                          <a:solidFill>
                            <a:srgbClr val="FF0000"/>
                          </a:solidFill>
                          <a:latin typeface="Cambria Math" panose="02040503050406030204" pitchFamily="18" charset="0"/>
                        </a:rPr>
                        <m:t> </m:t>
                      </m:r>
                      <m:r>
                        <m:rPr>
                          <m:nor/>
                        </m:rPr>
                        <a:rPr lang="pt-BR" i="1">
                          <a:solidFill>
                            <a:srgbClr val="FF0000"/>
                          </a:solidFill>
                          <a:latin typeface="Cambria Math" panose="02040503050406030204" pitchFamily="18" charset="0"/>
                        </a:rPr>
                        <m:t>m</m:t>
                      </m:r>
                    </m:oMath>
                  </m:oMathPara>
                </a14:m>
                <a:endParaRPr lang="pt-BR" dirty="0">
                  <a:solidFill>
                    <a:srgbClr val="FF0000"/>
                  </a:solidFill>
                </a:endParaRPr>
              </a:p>
            </p:txBody>
          </p:sp>
        </mc:Choice>
        <mc:Fallback xmlns="">
          <p:sp>
            <p:nvSpPr>
              <p:cNvPr id="32" name="Retângulo 31">
                <a:extLst>
                  <a:ext uri="{FF2B5EF4-FFF2-40B4-BE49-F238E27FC236}">
                    <a16:creationId xmlns:a16="http://schemas.microsoft.com/office/drawing/2014/main" id="{403C0C75-A5D0-4C59-9675-1DA7CB4E1799}"/>
                  </a:ext>
                </a:extLst>
              </p:cNvPr>
              <p:cNvSpPr>
                <a:spLocks noRot="1" noChangeAspect="1" noMove="1" noResize="1" noEditPoints="1" noAdjustHandles="1" noChangeArrowheads="1" noChangeShapeType="1" noTextEdit="1"/>
              </p:cNvSpPr>
              <p:nvPr/>
            </p:nvSpPr>
            <p:spPr>
              <a:xfrm>
                <a:off x="5037806" y="5153893"/>
                <a:ext cx="1298752" cy="369332"/>
              </a:xfrm>
              <a:prstGeom prst="rect">
                <a:avLst/>
              </a:prstGeom>
              <a:blipFill>
                <a:blip r:embed="rId27"/>
                <a:stretch>
                  <a:fillRect/>
                </a:stretch>
              </a:blipFill>
            </p:spPr>
            <p:txBody>
              <a:bodyPr/>
              <a:lstStyle/>
              <a:p>
                <a:r>
                  <a:rPr lang="pt-BR">
                    <a:noFill/>
                  </a:rPr>
                  <a:t> </a:t>
                </a:r>
              </a:p>
            </p:txBody>
          </p:sp>
        </mc:Fallback>
      </mc:AlternateContent>
      <p:sp>
        <p:nvSpPr>
          <p:cNvPr id="33" name="Retângulo 32">
            <a:extLst>
              <a:ext uri="{FF2B5EF4-FFF2-40B4-BE49-F238E27FC236}">
                <a16:creationId xmlns:a16="http://schemas.microsoft.com/office/drawing/2014/main" id="{3557231C-4819-49B9-9923-ADC5FF5C8606}"/>
              </a:ext>
            </a:extLst>
          </p:cNvPr>
          <p:cNvSpPr/>
          <p:nvPr/>
        </p:nvSpPr>
        <p:spPr>
          <a:xfrm>
            <a:off x="6304942" y="5066492"/>
            <a:ext cx="4660250" cy="456535"/>
          </a:xfrm>
          <a:prstGeom prst="rect">
            <a:avLst/>
          </a:prstGeom>
        </p:spPr>
        <p:txBody>
          <a:bodyPr wrap="none">
            <a:spAutoFit/>
          </a:bodyPr>
          <a:lstStyle/>
          <a:p>
            <a:pPr algn="just">
              <a:lnSpc>
                <a:spcPct val="150000"/>
              </a:lnSpc>
            </a:pPr>
            <a:r>
              <a:rPr lang="pt-PT" dirty="0">
                <a:solidFill>
                  <a:srgbClr val="002060"/>
                </a:solidFill>
                <a:latin typeface="Arial" panose="020B0604020202020204" pitchFamily="34" charset="0"/>
                <a:ea typeface="Times New Roman" panose="02020603050405020304" pitchFamily="18" charset="0"/>
                <a:cs typeface="Arial" panose="020B0604020202020204" pitchFamily="34" charset="0"/>
              </a:rPr>
              <a:t>Logo: a altitude máxima, em quilômetros, é:</a:t>
            </a:r>
            <a:endParaRPr lang="pt-BR" dirty="0">
              <a:solidFill>
                <a:srgbClr val="002060"/>
              </a:solidFill>
              <a:latin typeface="Arial" panose="020B0604020202020204" pitchFamily="34" charset="0"/>
              <a:cs typeface="Arial" panose="020B0604020202020204" pitchFamily="34" charset="0"/>
            </a:endParaRPr>
          </a:p>
        </p:txBody>
      </p:sp>
      <p:sp>
        <p:nvSpPr>
          <p:cNvPr id="34" name="Retângulo 33">
            <a:extLst>
              <a:ext uri="{FF2B5EF4-FFF2-40B4-BE49-F238E27FC236}">
                <a16:creationId xmlns:a16="http://schemas.microsoft.com/office/drawing/2014/main" id="{262EA0B1-ED6C-4CB0-9351-543DD661F507}"/>
              </a:ext>
            </a:extLst>
          </p:cNvPr>
          <p:cNvSpPr/>
          <p:nvPr/>
        </p:nvSpPr>
        <p:spPr>
          <a:xfrm>
            <a:off x="10848081" y="5148994"/>
            <a:ext cx="909223"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572 km</a:t>
            </a:r>
            <a:endParaRPr lang="pt-BR" dirty="0">
              <a:solidFill>
                <a:srgbClr val="FF0000"/>
              </a:solidFill>
            </a:endParaRPr>
          </a:p>
        </p:txBody>
      </p:sp>
      <p:sp>
        <p:nvSpPr>
          <p:cNvPr id="35" name="Retângulo 34">
            <a:extLst>
              <a:ext uri="{FF2B5EF4-FFF2-40B4-BE49-F238E27FC236}">
                <a16:creationId xmlns:a16="http://schemas.microsoft.com/office/drawing/2014/main" id="{A7136AD7-E840-4CDE-8A17-6F02A8A7EB4C}"/>
              </a:ext>
            </a:extLst>
          </p:cNvPr>
          <p:cNvSpPr/>
          <p:nvPr/>
        </p:nvSpPr>
        <p:spPr>
          <a:xfrm>
            <a:off x="1344056" y="6059988"/>
            <a:ext cx="9217514" cy="742063"/>
          </a:xfrm>
          <a:prstGeom prst="rect">
            <a:avLst/>
          </a:prstGeom>
        </p:spPr>
        <p:txBody>
          <a:bodyPr wrap="square">
            <a:spAutoFit/>
          </a:bodyPr>
          <a:lstStyle/>
          <a:p>
            <a:pPr algn="ctr">
              <a:lnSpc>
                <a:spcPct val="150000"/>
              </a:lnSpc>
              <a:spcAft>
                <a:spcPts val="0"/>
              </a:spcAft>
            </a:pPr>
            <a:r>
              <a:rPr lang="pt-PT" sz="1500" b="1" dirty="0">
                <a:solidFill>
                  <a:srgbClr val="002060"/>
                </a:solidFill>
                <a:latin typeface="Arial" panose="020B0604020202020204" pitchFamily="34" charset="0"/>
                <a:ea typeface="Times New Roman" panose="02020603050405020304" pitchFamily="18" charset="0"/>
                <a:cs typeface="Arial" panose="020B0604020202020204" pitchFamily="34" charset="0"/>
              </a:rPr>
              <a:t>Observação: aqueles que acertaram o equacionamento mas erraram os cálculos recebem 0,2 pontos. Aqueles que acertaram tudo mas apresentaram a resposta em metros recebem 0,3 pontos.</a:t>
            </a:r>
            <a:endParaRPr lang="pt-BR" sz="15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685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 calcmode="lin" valueType="num">
                                      <p:cBhvr additive="base">
                                        <p:cTn id="133" dur="500" fill="hold"/>
                                        <p:tgtEl>
                                          <p:spTgt spid="35"/>
                                        </p:tgtEl>
                                        <p:attrNameLst>
                                          <p:attrName>ppt_x</p:attrName>
                                        </p:attrNameLst>
                                      </p:cBhvr>
                                      <p:tavLst>
                                        <p:tav tm="0">
                                          <p:val>
                                            <p:strVal val="#ppt_x"/>
                                          </p:val>
                                        </p:tav>
                                        <p:tav tm="100000">
                                          <p:val>
                                            <p:strVal val="#ppt_x"/>
                                          </p:val>
                                        </p:tav>
                                      </p:tavLst>
                                    </p:anim>
                                    <p:anim calcmode="lin" valueType="num">
                                      <p:cBhvr additive="base">
                                        <p:cTn id="1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683037969"/>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30669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0E86C3D-4B09-4CDF-B1B7-9D1CF04AD644}"/>
              </a:ext>
            </a:extLst>
          </p:cNvPr>
          <p:cNvSpPr/>
          <p:nvPr/>
        </p:nvSpPr>
        <p:spPr>
          <a:xfrm>
            <a:off x="118889" y="235266"/>
            <a:ext cx="7178055" cy="456535"/>
          </a:xfrm>
          <a:prstGeom prst="rect">
            <a:avLst/>
          </a:prstGeom>
        </p:spPr>
        <p:txBody>
          <a:bodyPr wrap="none">
            <a:spAutoFit/>
          </a:bodyPr>
          <a:lstStyle/>
          <a:p>
            <a:pPr algn="just">
              <a:lnSpc>
                <a:spcPct val="150000"/>
              </a:lnSpc>
            </a:pPr>
            <a:r>
              <a:rPr lang="pt-PT" b="1" dirty="0">
                <a:solidFill>
                  <a:srgbClr val="002060"/>
                </a:solidFill>
                <a:latin typeface="Arial" panose="020B0604020202020204" pitchFamily="34" charset="0"/>
                <a:ea typeface="Times New Roman" panose="02020603050405020304" pitchFamily="18" charset="0"/>
                <a:cs typeface="Arial" panose="020B0604020202020204" pitchFamily="34" charset="0"/>
              </a:rPr>
              <a:t>A segunda possível resposta é o uso da Segunda Lei de Kepler.</a:t>
            </a:r>
            <a:endParaRPr lang="pt-BR" b="1" dirty="0">
              <a:solidFill>
                <a:srgbClr val="002060"/>
              </a:solidFill>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DFE9EA66-9E24-4AEA-9B15-9E9A3370E70D}"/>
              </a:ext>
            </a:extLst>
          </p:cNvPr>
          <p:cNvSpPr/>
          <p:nvPr/>
        </p:nvSpPr>
        <p:spPr>
          <a:xfrm>
            <a:off x="118889" y="836712"/>
            <a:ext cx="8064896" cy="2118529"/>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Assim o aluno deve explicar que, como a reta que liga o Sol a um dado planeta varre áreas iguais em tempos iguais enquanto o planeta descreve sua órbita em torno do Sol, quanto mais distante do Sol, menor a velocidade do planeta ao longo de sua órbita, pois só assim ele poderá cobrir a mesma área no mesmo tempo como requer a Segunda Lei. </a:t>
            </a:r>
            <a:endParaRPr lang="pt-BR" dirty="0">
              <a:solidFill>
                <a:srgbClr val="FF0000"/>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DACCC32-402F-4E69-9334-2555A24AD438}"/>
              </a:ext>
            </a:extLst>
          </p:cNvPr>
          <p:cNvSpPr/>
          <p:nvPr/>
        </p:nvSpPr>
        <p:spPr>
          <a:xfrm>
            <a:off x="118889" y="2961529"/>
            <a:ext cx="11665296" cy="1287532"/>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Deste modo, como ele está mais distante e a uma velocidade menor, possuindo portanto um perímetro orbital maior, é claro que o período deve ser maior, pois o planeta levará mais tempo pra percorrer uma distância maior a uma velocidade menor.</a:t>
            </a:r>
            <a:endParaRPr lang="pt-BR" dirty="0">
              <a:solidFill>
                <a:srgbClr val="FF0000"/>
              </a:solidFill>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B4E6CC69-AD34-4DA9-8DEC-BE5465EA36B8}"/>
              </a:ext>
            </a:extLst>
          </p:cNvPr>
          <p:cNvSpPr/>
          <p:nvPr/>
        </p:nvSpPr>
        <p:spPr>
          <a:xfrm>
            <a:off x="2751125" y="3783139"/>
            <a:ext cx="5250155" cy="456535"/>
          </a:xfrm>
          <a:prstGeom prst="rect">
            <a:avLst/>
          </a:prstGeom>
        </p:spPr>
        <p:txBody>
          <a:bodyPr wrap="non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O aluno poderá inclusive fazer uso da expressão:</a:t>
            </a:r>
            <a:endParaRPr lang="pt-BR" dirty="0">
              <a:solidFill>
                <a:srgbClr val="FF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B13A8A19-7C93-4685-B9FC-0CDAAA040F33}"/>
              </a:ext>
            </a:extLst>
          </p:cNvPr>
          <p:cNvSpPr/>
          <p:nvPr/>
        </p:nvSpPr>
        <p:spPr>
          <a:xfrm>
            <a:off x="4233585" y="4412345"/>
            <a:ext cx="1027845" cy="861774"/>
          </a:xfrm>
          <a:prstGeom prst="rect">
            <a:avLst/>
          </a:prstGeom>
        </p:spPr>
        <p:txBody>
          <a:bodyPr wrap="none">
            <a:spAutoFit/>
          </a:bodyPr>
          <a:lstStyle/>
          <a:p>
            <a:r>
              <a:rPr lang="pt-PT" sz="5000" dirty="0">
                <a:latin typeface="Times New Roman" panose="02020603050405020304" pitchFamily="18" charset="0"/>
                <a:ea typeface="Times New Roman" panose="02020603050405020304" pitchFamily="18" charset="0"/>
              </a:rPr>
              <a:t>v =</a:t>
            </a:r>
            <a:endParaRPr lang="pt-BR" sz="5000" dirty="0"/>
          </a:p>
        </p:txBody>
      </p:sp>
      <p:sp>
        <p:nvSpPr>
          <p:cNvPr id="8" name="Retângulo 7">
            <a:extLst>
              <a:ext uri="{FF2B5EF4-FFF2-40B4-BE49-F238E27FC236}">
                <a16:creationId xmlns:a16="http://schemas.microsoft.com/office/drawing/2014/main" id="{FEE4D59D-863C-45F4-8D85-DBB2D62E9963}"/>
              </a:ext>
            </a:extLst>
          </p:cNvPr>
          <p:cNvSpPr/>
          <p:nvPr/>
        </p:nvSpPr>
        <p:spPr>
          <a:xfrm>
            <a:off x="5170922" y="4421732"/>
            <a:ext cx="1236236" cy="861774"/>
          </a:xfrm>
          <a:prstGeom prst="rect">
            <a:avLst/>
          </a:prstGeom>
        </p:spPr>
        <p:txBody>
          <a:bodyPr wrap="none">
            <a:spAutoFit/>
          </a:bodyPr>
          <a:lstStyle/>
          <a:p>
            <a:r>
              <a:rPr lang="pt-PT" sz="5000" dirty="0">
                <a:latin typeface="Symbol" panose="05050102010706020507" pitchFamily="18" charset="2"/>
                <a:ea typeface="Times New Roman" panose="02020603050405020304" pitchFamily="18" charset="0"/>
                <a:cs typeface="Symbol" panose="05050102010706020507" pitchFamily="18" charset="2"/>
              </a:rPr>
              <a:t>D</a:t>
            </a:r>
            <a:r>
              <a:rPr lang="pt-PT" sz="5000" dirty="0">
                <a:latin typeface="Times New Roman" panose="02020603050405020304" pitchFamily="18" charset="0"/>
                <a:ea typeface="Times New Roman" panose="02020603050405020304" pitchFamily="18" charset="0"/>
              </a:rPr>
              <a:t>x /</a:t>
            </a:r>
            <a:endParaRPr lang="pt-BR" sz="5000" dirty="0"/>
          </a:p>
        </p:txBody>
      </p:sp>
      <p:sp>
        <p:nvSpPr>
          <p:cNvPr id="9" name="Retângulo 8">
            <a:extLst>
              <a:ext uri="{FF2B5EF4-FFF2-40B4-BE49-F238E27FC236}">
                <a16:creationId xmlns:a16="http://schemas.microsoft.com/office/drawing/2014/main" id="{BA375B99-7C3B-425C-AD83-43A7A3CC8459}"/>
              </a:ext>
            </a:extLst>
          </p:cNvPr>
          <p:cNvSpPr/>
          <p:nvPr/>
        </p:nvSpPr>
        <p:spPr>
          <a:xfrm>
            <a:off x="6311577" y="4412345"/>
            <a:ext cx="755335" cy="861774"/>
          </a:xfrm>
          <a:prstGeom prst="rect">
            <a:avLst/>
          </a:prstGeom>
        </p:spPr>
        <p:txBody>
          <a:bodyPr wrap="none">
            <a:spAutoFit/>
          </a:bodyPr>
          <a:lstStyle/>
          <a:p>
            <a:r>
              <a:rPr lang="pt-PT" sz="5000" dirty="0">
                <a:latin typeface="Symbol" panose="05050102010706020507" pitchFamily="18" charset="2"/>
                <a:ea typeface="Times New Roman" panose="02020603050405020304" pitchFamily="18" charset="0"/>
                <a:cs typeface="Symbol" panose="05050102010706020507" pitchFamily="18" charset="2"/>
              </a:rPr>
              <a:t>D</a:t>
            </a:r>
            <a:r>
              <a:rPr lang="pt-PT" sz="5000" dirty="0">
                <a:latin typeface="Times New Roman" panose="02020603050405020304" pitchFamily="18" charset="0"/>
                <a:ea typeface="Times New Roman" panose="02020603050405020304" pitchFamily="18" charset="0"/>
              </a:rPr>
              <a:t>t</a:t>
            </a:r>
            <a:endParaRPr lang="pt-BR" sz="5000" dirty="0"/>
          </a:p>
        </p:txBody>
      </p:sp>
      <p:sp>
        <p:nvSpPr>
          <p:cNvPr id="11" name="Retângulo 10">
            <a:extLst>
              <a:ext uri="{FF2B5EF4-FFF2-40B4-BE49-F238E27FC236}">
                <a16:creationId xmlns:a16="http://schemas.microsoft.com/office/drawing/2014/main" id="{9E3A7E11-6873-4EA2-BD21-8A262EAF8211}"/>
              </a:ext>
            </a:extLst>
          </p:cNvPr>
          <p:cNvSpPr/>
          <p:nvPr/>
        </p:nvSpPr>
        <p:spPr>
          <a:xfrm>
            <a:off x="128043" y="5301208"/>
            <a:ext cx="8232288" cy="456535"/>
          </a:xfrm>
          <a:prstGeom prst="rect">
            <a:avLst/>
          </a:prstGeom>
        </p:spPr>
        <p:txBody>
          <a:bodyPr wrap="square">
            <a:spAutoFit/>
          </a:bodyPr>
          <a:lstStyle/>
          <a:p>
            <a:pPr algn="just">
              <a:lnSpc>
                <a:spcPct val="150000"/>
              </a:lnSpc>
            </a:pP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onde v é velocidade, </a:t>
            </a:r>
            <a:r>
              <a:rPr lang="el-GR" dirty="0">
                <a:solidFill>
                  <a:srgbClr val="FF0000"/>
                </a:solidFill>
                <a:latin typeface="Arial" panose="020B0604020202020204" pitchFamily="34" charset="0"/>
                <a:ea typeface="Times New Roman" panose="02020603050405020304" pitchFamily="18" charset="0"/>
                <a:cs typeface="Arial" panose="020B0604020202020204" pitchFamily="34" charset="0"/>
              </a:rPr>
              <a:t>Δ</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x é o espaço percorrido, </a:t>
            </a:r>
            <a:r>
              <a:rPr lang="el-GR" dirty="0">
                <a:solidFill>
                  <a:srgbClr val="FF0000"/>
                </a:solidFill>
                <a:latin typeface="Arial" panose="020B0604020202020204" pitchFamily="34" charset="0"/>
                <a:ea typeface="Times New Roman" panose="02020603050405020304" pitchFamily="18" charset="0"/>
                <a:cs typeface="Arial" panose="020B0604020202020204" pitchFamily="34" charset="0"/>
              </a:rPr>
              <a:t>Δ</a:t>
            </a:r>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t o tempo gasto.</a:t>
            </a:r>
            <a:endParaRPr lang="pt-B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35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BF8B174-8335-449E-B0AC-D2EDA5671956}"/>
              </a:ext>
            </a:extLst>
          </p:cNvPr>
          <p:cNvSpPr/>
          <p:nvPr/>
        </p:nvSpPr>
        <p:spPr>
          <a:xfrm>
            <a:off x="93154" y="157969"/>
            <a:ext cx="8064896" cy="1703030"/>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cs typeface="Arial" panose="020B0604020202020204" pitchFamily="34" charset="0"/>
              </a:rPr>
              <a:t>1c) (0,5 ponto) Comentários: </a:t>
            </a:r>
            <a:r>
              <a:rPr lang="pt-BR" dirty="0">
                <a:latin typeface="Arial" panose="020B0604020202020204" pitchFamily="34" charset="0"/>
                <a:ea typeface="Times New Roman" panose="02020603050405020304" pitchFamily="18" charset="0"/>
                <a:cs typeface="Arial" panose="020B0604020202020204" pitchFamily="34" charset="0"/>
              </a:rPr>
              <a:t>Abaixo (à esquerda) apresentamos uma figura que mostra como estão dispostos em suas órbitas a Terra e Marte antes, durante e depois de uma situação de oposição e qual a trajetória </a:t>
            </a:r>
            <a:r>
              <a:rPr lang="pt-BR" u="sng" dirty="0">
                <a:latin typeface="Arial" panose="020B0604020202020204" pitchFamily="34" charset="0"/>
                <a:ea typeface="Times New Roman" panose="02020603050405020304" pitchFamily="18" charset="0"/>
                <a:cs typeface="Arial" panose="020B0604020202020204" pitchFamily="34" charset="0"/>
              </a:rPr>
              <a:t>aparente</a:t>
            </a:r>
            <a:r>
              <a:rPr lang="pt-BR" dirty="0">
                <a:latin typeface="Arial" panose="020B0604020202020204" pitchFamily="34" charset="0"/>
                <a:ea typeface="Times New Roman" panose="02020603050405020304" pitchFamily="18" charset="0"/>
                <a:cs typeface="Arial" panose="020B0604020202020204" pitchFamily="34" charset="0"/>
              </a:rPr>
              <a:t> de Marte no céu, observado a partir da Terra. </a:t>
            </a:r>
            <a:endParaRPr lang="pt-BR"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236FFA4D-7D38-4FF6-958C-51236B5DD0F2}"/>
              </a:ext>
            </a:extLst>
          </p:cNvPr>
          <p:cNvSpPr/>
          <p:nvPr/>
        </p:nvSpPr>
        <p:spPr>
          <a:xfrm>
            <a:off x="4008491" y="1877871"/>
            <a:ext cx="4175294" cy="878574"/>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A última oposição de Marte ocorreu a 7/</a:t>
            </a:r>
            <a:r>
              <a:rPr lang="pt-BR" dirty="0" err="1">
                <a:latin typeface="Arial" panose="020B0604020202020204" pitchFamily="34" charset="0"/>
                <a:ea typeface="Times New Roman" panose="02020603050405020304" pitchFamily="18" charset="0"/>
                <a:cs typeface="Arial" panose="020B0604020202020204" pitchFamily="34" charset="0"/>
              </a:rPr>
              <a:t>nov</a:t>
            </a:r>
            <a:r>
              <a:rPr lang="pt-BR" dirty="0">
                <a:latin typeface="Arial" panose="020B0604020202020204" pitchFamily="34" charset="0"/>
                <a:ea typeface="Times New Roman" panose="02020603050405020304" pitchFamily="18" charset="0"/>
                <a:cs typeface="Arial" panose="020B0604020202020204" pitchFamily="34" charset="0"/>
              </a:rPr>
              <a:t>/2005 e a estação pós-oposição</a:t>
            </a:r>
            <a:endParaRPr lang="pt-BR" dirty="0"/>
          </a:p>
        </p:txBody>
      </p:sp>
      <p:sp>
        <p:nvSpPr>
          <p:cNvPr id="5" name="Retângulo 4">
            <a:extLst>
              <a:ext uri="{FF2B5EF4-FFF2-40B4-BE49-F238E27FC236}">
                <a16:creationId xmlns:a16="http://schemas.microsoft.com/office/drawing/2014/main" id="{E8C7BDB2-ABCE-42BC-B186-61115D72F58C}"/>
              </a:ext>
            </a:extLst>
          </p:cNvPr>
          <p:cNvSpPr/>
          <p:nvPr/>
        </p:nvSpPr>
        <p:spPr>
          <a:xfrm>
            <a:off x="152535" y="3907711"/>
            <a:ext cx="8064896" cy="2125069"/>
          </a:xfrm>
          <a:prstGeom prst="rect">
            <a:avLst/>
          </a:prstGeom>
        </p:spPr>
        <p:txBody>
          <a:bodyPr wrap="square">
            <a:spAutoFit/>
          </a:bodyPr>
          <a:lstStyle/>
          <a:p>
            <a:pPr algn="just">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Em 23/</a:t>
            </a:r>
            <a:r>
              <a:rPr lang="pt-BR" dirty="0" err="1">
                <a:latin typeface="Arial" panose="020B0604020202020204" pitchFamily="34" charset="0"/>
                <a:ea typeface="Times New Roman" panose="02020603050405020304" pitchFamily="18" charset="0"/>
                <a:cs typeface="Arial" panose="020B0604020202020204" pitchFamily="34" charset="0"/>
              </a:rPr>
              <a:t>fev</a:t>
            </a:r>
            <a:r>
              <a:rPr lang="pt-BR" dirty="0">
                <a:latin typeface="Arial" panose="020B0604020202020204" pitchFamily="34" charset="0"/>
                <a:ea typeface="Times New Roman" panose="02020603050405020304" pitchFamily="18" charset="0"/>
                <a:cs typeface="Arial" panose="020B0604020202020204" pitchFamily="34" charset="0"/>
              </a:rPr>
              <a:t>/2006 observou-se o alinhamento de Marte com </a:t>
            </a:r>
            <a:r>
              <a:rPr lang="pt-BR" dirty="0" err="1">
                <a:latin typeface="Arial" panose="020B0604020202020204" pitchFamily="34" charset="0"/>
                <a:ea typeface="Times New Roman" panose="02020603050405020304" pitchFamily="18" charset="0"/>
                <a:cs typeface="Arial" panose="020B0604020202020204" pitchFamily="34" charset="0"/>
              </a:rPr>
              <a:t>Aldebaran</a:t>
            </a:r>
            <a:r>
              <a:rPr lang="pt-BR" dirty="0">
                <a:latin typeface="Arial" panose="020B0604020202020204" pitchFamily="34" charset="0"/>
                <a:ea typeface="Times New Roman" panose="02020603050405020304" pitchFamily="18" charset="0"/>
                <a:cs typeface="Arial" panose="020B0604020202020204" pitchFamily="34" charset="0"/>
              </a:rPr>
              <a:t> (a estrela mais brilhante da constelação de Touro e portanto chamada alfa do Touro ou alfa </a:t>
            </a:r>
            <a:r>
              <a:rPr lang="pt-BR" dirty="0" err="1">
                <a:latin typeface="Arial" panose="020B0604020202020204" pitchFamily="34" charset="0"/>
                <a:ea typeface="Times New Roman" panose="02020603050405020304" pitchFamily="18" charset="0"/>
                <a:cs typeface="Arial" panose="020B0604020202020204" pitchFamily="34" charset="0"/>
              </a:rPr>
              <a:t>Tauris</a:t>
            </a:r>
            <a:r>
              <a:rPr lang="pt-BR" dirty="0">
                <a:latin typeface="Arial" panose="020B0604020202020204" pitchFamily="34" charset="0"/>
                <a:ea typeface="Times New Roman" panose="02020603050405020304" pitchFamily="18" charset="0"/>
                <a:cs typeface="Arial" panose="020B0604020202020204" pitchFamily="34" charset="0"/>
              </a:rPr>
              <a:t>) e </a:t>
            </a:r>
            <a:r>
              <a:rPr lang="pt-BR" dirty="0" err="1">
                <a:latin typeface="Arial" panose="020B0604020202020204" pitchFamily="34" charset="0"/>
                <a:ea typeface="Times New Roman" panose="02020603050405020304" pitchFamily="18" charset="0"/>
                <a:cs typeface="Arial" panose="020B0604020202020204" pitchFamily="34" charset="0"/>
              </a:rPr>
              <a:t>Bellatrix</a:t>
            </a:r>
            <a:r>
              <a:rPr lang="pt-BR" dirty="0">
                <a:latin typeface="Arial" panose="020B0604020202020204" pitchFamily="34" charset="0"/>
                <a:ea typeface="Times New Roman" panose="02020603050405020304" pitchFamily="18" charset="0"/>
                <a:cs typeface="Arial" panose="020B0604020202020204" pitchFamily="34" charset="0"/>
              </a:rPr>
              <a:t> (a terceira estrela mais brilhante da constelação de Orion e, portanto a gama de Orion ou gama </a:t>
            </a:r>
            <a:r>
              <a:rPr lang="pt-BR" dirty="0" err="1">
                <a:latin typeface="Arial" panose="020B0604020202020204" pitchFamily="34" charset="0"/>
                <a:ea typeface="Times New Roman" panose="02020603050405020304" pitchFamily="18" charset="0"/>
                <a:cs typeface="Arial" panose="020B0604020202020204" pitchFamily="34" charset="0"/>
              </a:rPr>
              <a:t>Orionis</a:t>
            </a:r>
            <a:r>
              <a:rPr lang="pt-BR" dirty="0">
                <a:latin typeface="Arial" panose="020B0604020202020204" pitchFamily="34" charset="0"/>
                <a:ea typeface="Times New Roman" panose="02020603050405020304" pitchFamily="18" charset="0"/>
                <a:cs typeface="Arial" panose="020B0604020202020204" pitchFamily="34" charset="0"/>
              </a:rPr>
              <a:t>), o que é mostrado na figura abaixo e à direita</a:t>
            </a:r>
            <a:endParaRPr lang="pt-BR" dirty="0"/>
          </a:p>
        </p:txBody>
      </p:sp>
      <p:pic>
        <p:nvPicPr>
          <p:cNvPr id="1026" name="Picture 2">
            <a:extLst>
              <a:ext uri="{FF2B5EF4-FFF2-40B4-BE49-F238E27FC236}">
                <a16:creationId xmlns:a16="http://schemas.microsoft.com/office/drawing/2014/main" id="{F3475E92-6628-445C-A8C1-5A929F159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5" y="1821185"/>
            <a:ext cx="3710770" cy="212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760567F9-3B00-4B97-A848-ACFD58FA3B9D}"/>
              </a:ext>
            </a:extLst>
          </p:cNvPr>
          <p:cNvSpPr/>
          <p:nvPr/>
        </p:nvSpPr>
        <p:spPr>
          <a:xfrm>
            <a:off x="4008490" y="2839225"/>
            <a:ext cx="7775695" cy="878574"/>
          </a:xfrm>
          <a:prstGeom prst="rect">
            <a:avLst/>
          </a:prstGeom>
        </p:spPr>
        <p:txBody>
          <a:bodyPr wrap="square">
            <a:spAutoFit/>
          </a:bodyPr>
          <a:lstStyle/>
          <a:p>
            <a:pPr>
              <a:lnSpc>
                <a:spcPct val="150000"/>
              </a:lnSpc>
            </a:pPr>
            <a:r>
              <a:rPr lang="pt-BR" dirty="0">
                <a:latin typeface="Arial" panose="020B0604020202020204" pitchFamily="34" charset="0"/>
                <a:ea typeface="Times New Roman" panose="02020603050405020304" pitchFamily="18" charset="0"/>
                <a:cs typeface="Arial" panose="020B0604020202020204" pitchFamily="34" charset="0"/>
              </a:rPr>
              <a:t>(uma das situações em que o planeta fica “parado” em relação às estrelas visto da Terra) em 11/dez/2005. </a:t>
            </a:r>
            <a:endParaRPr lang="pt-BR" dirty="0"/>
          </a:p>
        </p:txBody>
      </p:sp>
      <p:pic>
        <p:nvPicPr>
          <p:cNvPr id="1027" name="Picture 3" descr="Teste2">
            <a:extLst>
              <a:ext uri="{FF2B5EF4-FFF2-40B4-BE49-F238E27FC236}">
                <a16:creationId xmlns:a16="http://schemas.microsoft.com/office/drawing/2014/main" id="{7FD6D147-EBB2-4A7E-96E2-866CC1690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63" t="6972" r="7397" b="6215"/>
          <a:stretch>
            <a:fillRect/>
          </a:stretch>
        </p:blipFill>
        <p:spPr bwMode="auto">
          <a:xfrm>
            <a:off x="8399809" y="3364659"/>
            <a:ext cx="3226296" cy="27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59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57B1A09-C1D5-417E-AFF6-52DF69180526}"/>
              </a:ext>
            </a:extLst>
          </p:cNvPr>
          <p:cNvSpPr/>
          <p:nvPr/>
        </p:nvSpPr>
        <p:spPr>
          <a:xfrm>
            <a:off x="290029" y="404664"/>
            <a:ext cx="1826141" cy="456535"/>
          </a:xfrm>
          <a:prstGeom prst="rect">
            <a:avLst/>
          </a:prstGeom>
        </p:spPr>
        <p:txBody>
          <a:bodyPr wrap="none">
            <a:spAutoFit/>
          </a:bodyPr>
          <a:lstStyle/>
          <a:p>
            <a:pPr algn="just">
              <a:lnSpc>
                <a:spcPct val="150000"/>
              </a:lnSpc>
            </a:pPr>
            <a:r>
              <a:rPr lang="pt-PT" b="1" dirty="0">
                <a:latin typeface="Arial" panose="020B0604020202020204" pitchFamily="34" charset="0"/>
                <a:ea typeface="Times New Roman" panose="02020603050405020304" pitchFamily="18" charset="0"/>
                <a:cs typeface="Arial" panose="020B0604020202020204" pitchFamily="34" charset="0"/>
              </a:rPr>
              <a:t>Resposta 1c) : </a:t>
            </a:r>
            <a:endParaRPr lang="pt-BR" b="1"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AFB7B55A-534F-4385-B98A-D6DB63420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403" y="3140969"/>
            <a:ext cx="4955672" cy="283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4FED8281-734D-40BF-9722-228504761CC0}"/>
              </a:ext>
            </a:extLst>
          </p:cNvPr>
          <p:cNvSpPr/>
          <p:nvPr/>
        </p:nvSpPr>
        <p:spPr>
          <a:xfrm>
            <a:off x="290029" y="1196752"/>
            <a:ext cx="7821748" cy="1703030"/>
          </a:xfrm>
          <a:prstGeom prst="rect">
            <a:avLst/>
          </a:prstGeom>
        </p:spPr>
        <p:txBody>
          <a:bodyPr wrap="square">
            <a:spAutoFit/>
          </a:bodyPr>
          <a:lstStyle/>
          <a:p>
            <a:pPr algn="just">
              <a:lnSpc>
                <a:spcPct val="150000"/>
              </a:lnSpc>
            </a:pPr>
            <a:r>
              <a:rPr lang="pt-PT" b="1" dirty="0">
                <a:solidFill>
                  <a:srgbClr val="FF0000"/>
                </a:solidFill>
                <a:latin typeface="Arial" panose="020B0604020202020204" pitchFamily="34" charset="0"/>
                <a:ea typeface="Times New Roman" panose="02020603050405020304" pitchFamily="18" charset="0"/>
                <a:cs typeface="Arial" panose="020B0604020202020204" pitchFamily="34" charset="0"/>
              </a:rPr>
              <a:t>Como a data do alinhamento é posterior (embora próxima) ao limite do movimento retrógrado, tal garante que o movimento seja direto, de oeste para leste (correspondendo à posição 5 da figura da esquerda, o que não precisa ser mencionado na resposta).</a:t>
            </a:r>
            <a:endParaRPr lang="pt-BR" b="1" dirty="0">
              <a:solidFill>
                <a:srgbClr val="FF0000"/>
              </a:solidFill>
              <a:latin typeface="Arial" panose="020B0604020202020204" pitchFamily="34" charset="0"/>
              <a:cs typeface="Arial" panose="020B0604020202020204" pitchFamily="34" charset="0"/>
            </a:endParaRPr>
          </a:p>
        </p:txBody>
      </p:sp>
      <p:sp>
        <p:nvSpPr>
          <p:cNvPr id="6" name="Seta: para a Direita 5">
            <a:extLst>
              <a:ext uri="{FF2B5EF4-FFF2-40B4-BE49-F238E27FC236}">
                <a16:creationId xmlns:a16="http://schemas.microsoft.com/office/drawing/2014/main" id="{DC1B55E2-6D3F-4F7F-A19D-9DDCAE6B71D3}"/>
              </a:ext>
            </a:extLst>
          </p:cNvPr>
          <p:cNvSpPr/>
          <p:nvPr/>
        </p:nvSpPr>
        <p:spPr>
          <a:xfrm rot="9555354">
            <a:off x="7835460" y="3662034"/>
            <a:ext cx="703211" cy="1948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268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CC01753B-04CF-40DF-AB34-B3213BF52246}"/>
              </a:ext>
            </a:extLst>
          </p:cNvPr>
          <p:cNvSpPr/>
          <p:nvPr/>
        </p:nvSpPr>
        <p:spPr>
          <a:xfrm>
            <a:off x="118889" y="315931"/>
            <a:ext cx="8064896" cy="2118529"/>
          </a:xfrm>
          <a:prstGeom prst="rect">
            <a:avLst/>
          </a:prstGeom>
        </p:spPr>
        <p:txBody>
          <a:bodyPr wrap="square">
            <a:spAutoFit/>
          </a:bodyPr>
          <a:lstStyle/>
          <a:p>
            <a:pPr algn="just">
              <a:lnSpc>
                <a:spcPct val="150000"/>
              </a:lnSpc>
            </a:pPr>
            <a:r>
              <a:rPr lang="pt-BR" b="1" dirty="0">
                <a:latin typeface="Arial" panose="020B0604020202020204" pitchFamily="34" charset="0"/>
                <a:cs typeface="Arial" panose="020B0604020202020204" pitchFamily="34" charset="0"/>
              </a:rPr>
              <a:t>Questão 2) (1 ponto) Comentário:</a:t>
            </a:r>
            <a:r>
              <a:rPr lang="pt-BR" dirty="0">
                <a:latin typeface="Arial" panose="020B0604020202020204" pitchFamily="34" charset="0"/>
                <a:cs typeface="Arial" panose="020B0604020202020204" pitchFamily="34" charset="0"/>
              </a:rPr>
              <a:t> Você sabe que a Lua gira ao redor da Terra no mesmo intervalo de tempo em que dá uma volta sobre si mesma, isto é, o seu período de rotação em torno do seu próprio eixo é igual ao período de translação ao redor da Terra. O resultado curioso disso é que apenas uma face da Lua é visível a partir da Terra.</a:t>
            </a:r>
          </a:p>
        </p:txBody>
      </p:sp>
      <p:sp>
        <p:nvSpPr>
          <p:cNvPr id="4" name="Retângulo 3">
            <a:extLst>
              <a:ext uri="{FF2B5EF4-FFF2-40B4-BE49-F238E27FC236}">
                <a16:creationId xmlns:a16="http://schemas.microsoft.com/office/drawing/2014/main" id="{116F8109-ED84-4867-914D-536C104C6353}"/>
              </a:ext>
            </a:extLst>
          </p:cNvPr>
          <p:cNvSpPr/>
          <p:nvPr/>
        </p:nvSpPr>
        <p:spPr>
          <a:xfrm>
            <a:off x="118889" y="2708920"/>
            <a:ext cx="11737304" cy="1703030"/>
          </a:xfrm>
          <a:prstGeom prst="rect">
            <a:avLst/>
          </a:prstGeom>
        </p:spPr>
        <p:txBody>
          <a:bodyPr wrap="square">
            <a:spAutoFit/>
          </a:bodyPr>
          <a:lstStyle/>
          <a:p>
            <a:pPr algn="just">
              <a:lnSpc>
                <a:spcPct val="150000"/>
              </a:lnSpc>
            </a:pPr>
            <a:r>
              <a:rPr lang="pt-BR" dirty="0">
                <a:latin typeface="Arial" panose="020B0604020202020204" pitchFamily="34" charset="0"/>
                <a:cs typeface="Arial" panose="020B0604020202020204" pitchFamily="34" charset="0"/>
              </a:rPr>
              <a:t>Conhecemos o outro lado da Lua apenas a partir de sondas e missões espaciais. Entretanto, isto nem sempre foi assim. Mercúrio, por sua vez, tem um período de rotação de cerca de 59 dias sincronizado na razão 3/2 com o seu período de translação que é de 88,5 dias. Isto é, a cada três rotações do planeta correspondem duas de suas translações em torno do Sol. </a:t>
            </a:r>
          </a:p>
        </p:txBody>
      </p:sp>
    </p:spTree>
    <p:extLst>
      <p:ext uri="{BB962C8B-B14F-4D97-AF65-F5344CB8AC3E}">
        <p14:creationId xmlns:p14="http://schemas.microsoft.com/office/powerpoint/2010/main" val="3507614052"/>
      </p:ext>
    </p:extLst>
  </p:cSld>
  <p:clrMapOvr>
    <a:masterClrMapping/>
  </p:clrMapOvr>
</p:sld>
</file>

<file path=ppt/theme/theme1.xml><?xml version="1.0" encoding="utf-8"?>
<a:theme xmlns:a="http://schemas.openxmlformats.org/drawingml/2006/main" name="Tema do Office">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3884</TotalTime>
  <Words>11338</Words>
  <Application>Microsoft Office PowerPoint</Application>
  <PresentationFormat>Personalizar</PresentationFormat>
  <Paragraphs>448</Paragraphs>
  <Slides>59</Slides>
  <Notes>57</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59</vt:i4>
      </vt:variant>
    </vt:vector>
  </HeadingPairs>
  <TitlesOfParts>
    <vt:vector size="65" baseType="lpstr">
      <vt:lpstr>Arial</vt:lpstr>
      <vt:lpstr>Calibri</vt:lpstr>
      <vt:lpstr>Cambria Math</vt:lpstr>
      <vt:lpstr>Symbol</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218</cp:revision>
  <dcterms:created xsi:type="dcterms:W3CDTF">2020-08-01T16:25:14Z</dcterms:created>
  <dcterms:modified xsi:type="dcterms:W3CDTF">2020-09-08T02:51:33Z</dcterms:modified>
</cp:coreProperties>
</file>