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48913-44EF-4CA1-B9EF-634FE80A5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77679F-3215-457D-B8F3-B84F54A66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85764E-D0BF-45F9-A3CF-A88A679BF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FBAF-69C5-4AAB-9858-8C13AE9F3C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4DD3D2-F266-470C-8F89-FE20745D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0C29DF-D944-4D15-8406-85AC6B37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EADB-0363-40EA-A206-78F4C17982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91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D9E28-FDA1-4FA8-BF5B-0DF626D4E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7CA1509-AD5F-4C86-AD99-E60DB2C21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99937C-0D95-4102-9820-1F40C5AC2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FBAF-69C5-4AAB-9858-8C13AE9F3C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9E97B7-4D08-4428-82A9-6D36A6FD4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619031-92A6-4159-A379-8E908302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EADB-0363-40EA-A206-78F4C17982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7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E2A749-EADC-438D-8366-B27CEA18E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FF7EC47-E56A-4E0C-B864-FFABDB05E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0FB6A6-495C-4D3F-A00B-BCF17BF8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FBAF-69C5-4AAB-9858-8C13AE9F3C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542FB9-441A-43B3-8B0D-BF49D2A0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E45BAF-262D-4488-BBD5-B151B62F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EADB-0363-40EA-A206-78F4C17982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9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3A6693-57B8-4DD3-9D15-659DD81FB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E345A1-194A-4622-868E-BBF6B1F48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6802A4-8D4F-440B-867C-0BA2F9517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FBAF-69C5-4AAB-9858-8C13AE9F3C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60A8B4-509E-4589-AF0A-2B2C3C14A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A54596-8E77-4B08-B99F-DC174421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EADB-0363-40EA-A206-78F4C17982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61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F0021A-6595-4CB3-A71F-C1DB6D2A6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4C487F-3298-48CF-937B-5645AEB78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524A6E-F68F-41A4-8CA7-04FD6CA0B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FBAF-69C5-4AAB-9858-8C13AE9F3C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68951B-C164-4955-9BDE-3025CCD5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AF29A4-4D44-460A-91A3-B5290E688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EADB-0363-40EA-A206-78F4C17982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70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EA9F0-D49B-47A1-95E4-65BBC488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09DB65-A321-4DC0-B1F8-FA189C989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5ECCBE-C9C9-47A7-8704-F5298A34F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0E184E-3A1C-4C7A-A2EC-47F8E9AE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FBAF-69C5-4AAB-9858-8C13AE9F3C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FA7BD17-8D97-4B1C-9DFD-38B6FD4BD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9614CE-A152-4522-A65E-360652D8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EADB-0363-40EA-A206-78F4C17982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88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F573F-7CD6-4DC7-8877-F3BA93213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34E513-606B-4841-A935-B3B63770D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EB14279-5CBE-4E97-B632-261618373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7AB30F7-1CB8-4BDD-A1D9-6777BD0CA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C9247F9-C56A-44A4-ACE4-306A1E5F3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F532F1-31B3-4D52-B65A-1584B9811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FBAF-69C5-4AAB-9858-8C13AE9F3C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92A542F-092F-45CC-8D8D-7C920BE8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2CE5F2E-C8C5-459B-8549-9B4E7D01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EADB-0363-40EA-A206-78F4C17982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65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34ED8A-CDC6-4D49-8505-52FF12D8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94A4AAC-E1A4-49A0-BE14-61AD38F2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FBAF-69C5-4AAB-9858-8C13AE9F3C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335E8E0-296A-4FCD-8C26-165FB5888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8440312-AF53-43DE-A5BC-B028F5F8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EADB-0363-40EA-A206-78F4C17982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52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0C62639-B3B6-4C3F-855B-EE0837B16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FBAF-69C5-4AAB-9858-8C13AE9F3C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DF82F85-3D65-491F-BB29-5E144C5F2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251BF4-A34E-4573-A129-E6B06374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EADB-0363-40EA-A206-78F4C17982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44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6BA32-BDE1-47BC-8DC7-22046B7A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9DB7E5-7C47-489F-A37A-D2FD95C36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E56138-74FA-4331-B853-D141895CE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9AB667-B6BE-433D-B57B-02C230BF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FBAF-69C5-4AAB-9858-8C13AE9F3C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82C11F-0400-42AD-974D-A7F4515BD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C03061-1D1A-411C-9117-5E3E2A92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EADB-0363-40EA-A206-78F4C17982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91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26F7B-8105-4EA2-9A86-05DDD083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6F55AF1-E718-4839-8C6A-4E25FA8AF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8760083-93B5-422C-A87F-AD3D671F0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C7DE4D-4A31-4934-9A86-EA6BDF801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FBAF-69C5-4AAB-9858-8C13AE9F3C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F593DC-CEFC-4AFD-80EF-2EF22C9C9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88E9C5-1CCF-4AC5-90CD-411AD565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EADB-0363-40EA-A206-78F4C17982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56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FAADC"/>
            </a:gs>
            <a:gs pos="14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50000">
              <a:srgbClr val="EFF5F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80DD26-F052-44F1-8ABF-0AA2766F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3114C2-EAA7-4CA5-8F52-C29177A84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A916F3-1FA6-4923-AE7C-5E1B6929F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DFBAF-69C5-4AAB-9858-8C13AE9F3C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8FDD24-7C6B-4060-99B8-3808367FC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6CCAD6-FB04-4A84-AC57-42DD710B4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EEADB-0363-40EA-A206-78F4C179829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-60962" y="6207326"/>
            <a:ext cx="1010196" cy="624546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10903131" y="6072618"/>
            <a:ext cx="1419497" cy="933427"/>
          </a:xfrm>
          <a:prstGeom prst="rect">
            <a:avLst/>
          </a:prstGeom>
          <a:blipFill dpi="0" rotWithShape="1"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20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1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646" y="2595153"/>
            <a:ext cx="7255828" cy="48154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85112" y="135327"/>
            <a:ext cx="60405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</a:t>
            </a:r>
            <a:r>
              <a:rPr lang="pt-BR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COMENTADO </a:t>
            </a:r>
          </a:p>
          <a:p>
            <a:pPr algn="ctr"/>
            <a:r>
              <a:rPr lang="pt-BR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2010 - </a:t>
            </a:r>
            <a:r>
              <a:rPr lang="pt-BR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 </a:t>
            </a:r>
            <a:r>
              <a:rPr lang="pt-BR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pt-BR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5" y="3727269"/>
            <a:ext cx="3942102" cy="25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1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344616A-8A46-4E28-BD9F-105C507D48A5}"/>
              </a:ext>
            </a:extLst>
          </p:cNvPr>
          <p:cNvSpPr/>
          <p:nvPr/>
        </p:nvSpPr>
        <p:spPr>
          <a:xfrm>
            <a:off x="153879" y="567251"/>
            <a:ext cx="813668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290" marR="45720" algn="just">
              <a:lnSpc>
                <a:spcPct val="150000"/>
              </a:lnSpc>
              <a:spcAft>
                <a:spcPts val="0"/>
              </a:spcAft>
            </a:pP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3d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</a:t>
            </a:r>
            <a:r>
              <a:rPr lang="pt-BR" spc="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</a:t>
            </a:r>
            <a:r>
              <a:rPr lang="pt-BR" spc="1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1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</a:t>
            </a:r>
            <a:r>
              <a:rPr lang="pt-BR" spc="1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ela</a:t>
            </a:r>
            <a:r>
              <a:rPr lang="pt-BR" spc="1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mui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1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1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l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áx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ém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l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u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o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uque 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ul?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quê?</a:t>
            </a:r>
            <a:endParaRPr lang="pt-BR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4F3A8E0-136E-409C-A23F-7355C2EC57B0}"/>
              </a:ext>
            </a:extLst>
          </p:cNvPr>
          <p:cNvSpPr/>
          <p:nvPr/>
        </p:nvSpPr>
        <p:spPr>
          <a:xfrm>
            <a:off x="490617" y="2614020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3d) (0,25 pontos):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0B67F3D-B9B8-43DD-88EA-09F14901AE04}"/>
              </a:ext>
            </a:extLst>
          </p:cNvPr>
          <p:cNvSpPr/>
          <p:nvPr/>
        </p:nvSpPr>
        <p:spPr>
          <a:xfrm>
            <a:off x="481908" y="3122221"/>
            <a:ext cx="10775146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desenhos que as estrelas formam no céu de planetas de outras estrelas são bastante diferentes daqueles que vemos da Terra, portanto o navegante não conseguiria se localizar usando o Cruzeiro do Sul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8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edondar Retângulo em um Canto Diagonal 11"/>
          <p:cNvSpPr/>
          <p:nvPr/>
        </p:nvSpPr>
        <p:spPr>
          <a:xfrm>
            <a:off x="969264" y="5769864"/>
            <a:ext cx="10113264" cy="1014984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D96A3FA-15C4-45BC-86DD-AB1A2FF9AC51}"/>
              </a:ext>
            </a:extLst>
          </p:cNvPr>
          <p:cNvSpPr/>
          <p:nvPr/>
        </p:nvSpPr>
        <p:spPr>
          <a:xfrm>
            <a:off x="85847" y="105982"/>
            <a:ext cx="8463793" cy="2564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29130" algn="just">
              <a:lnSpc>
                <a:spcPct val="115000"/>
              </a:lnSpc>
              <a:spcAft>
                <a:spcPts val="0"/>
              </a:spcAft>
            </a:pPr>
            <a:r>
              <a:rPr lang="pt-BR" sz="16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pt-BR" sz="1600" b="1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6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b="1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b="1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ênu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750"/>
              </a:lnSpc>
              <a:spcBef>
                <a:spcPts val="30"/>
              </a:spcBef>
              <a:spcAft>
                <a:spcPts val="0"/>
              </a:spcAft>
            </a:pP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45720" algn="just">
              <a:lnSpc>
                <a:spcPct val="115000"/>
              </a:lnSpc>
              <a:spcAft>
                <a:spcPts val="0"/>
              </a:spcAft>
            </a:pP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ua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um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e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pt-BR" sz="1600" spc="1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10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pt-BR" sz="1600" spc="1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pt-BR" sz="1600" spc="1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1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</a:t>
            </a:r>
            <a:r>
              <a:rPr lang="pt-BR" sz="1600" spc="1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1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z="1600" spc="1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1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a m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p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ndá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e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2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2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2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2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éu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ém</a:t>
            </a:r>
            <a:r>
              <a:rPr lang="pt-BR" sz="1600" spc="2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õ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z="16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ilumi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(um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 o</a:t>
            </a:r>
            <a:r>
              <a:rPr lang="pt-BR" sz="1600" spc="1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</a:t>
            </a:r>
            <a:r>
              <a:rPr lang="pt-BR" sz="1600" spc="1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sã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as fases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r>
              <a:rPr lang="pt-BR" sz="1600" spc="1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Vê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</a:t>
            </a:r>
            <a:r>
              <a:rPr lang="pt-BR" sz="1600" spc="1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pt-BR" sz="1600" spc="1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</a:t>
            </a:r>
            <a:r>
              <a:rPr lang="pt-BR" sz="1600" spc="1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eles,</a:t>
            </a:r>
            <a:r>
              <a:rPr lang="pt-BR" sz="1600" spc="1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</a:t>
            </a:r>
            <a:r>
              <a:rPr lang="pt-BR" sz="1600" spc="1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pt-BR" sz="1600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peque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600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õ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z="1600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nã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</a:t>
            </a:r>
            <a:r>
              <a:rPr lang="pt-BR" sz="1600" spc="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u.</a:t>
            </a:r>
            <a:r>
              <a:rPr lang="pt-BR" sz="1600" spc="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imei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z="1600" spc="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Vê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 f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fei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p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lileu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lilei (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que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o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550"/>
              </a:lnSpc>
              <a:spcBef>
                <a:spcPts val="45"/>
              </a:spcBef>
              <a:spcAft>
                <a:spcPts val="0"/>
              </a:spcAft>
            </a:pP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FD4E859-9906-4C3D-B6FC-3E42A272E48E}"/>
              </a:ext>
            </a:extLst>
          </p:cNvPr>
          <p:cNvSpPr/>
          <p:nvPr/>
        </p:nvSpPr>
        <p:spPr>
          <a:xfrm>
            <a:off x="85847" y="2434347"/>
            <a:ext cx="11931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um modo geral, todos os planetas apresentam variações</a:t>
            </a:r>
            <a:r>
              <a:rPr lang="pt-BR" sz="1600" spc="1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1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1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ilumi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el, m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1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z="1600" spc="1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z="1600" spc="1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</a:t>
            </a:r>
            <a:r>
              <a:rPr lang="pt-BR" sz="1600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1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1600" spc="1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ua</a:t>
            </a:r>
            <a:r>
              <a:rPr lang="pt-BR" sz="1600" spc="1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</a:t>
            </a:r>
            <a:r>
              <a:rPr lang="pt-BR" sz="1600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1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</a:t>
            </a:r>
            <a:r>
              <a:rPr lang="pt-BR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</a:t>
            </a:r>
            <a:r>
              <a:rPr lang="pt-BR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eia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ilumi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el) 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pelo </a:t>
            </a:r>
            <a:r>
              <a:rPr lang="pt-BR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</a:t>
            </a:r>
            <a:r>
              <a:rPr lang="pt-BR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rto</a:t>
            </a:r>
            <a:r>
              <a:rPr lang="pt-BR" sz="1600" i="1" spc="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</a:t>
            </a:r>
            <a:r>
              <a:rPr lang="pt-BR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pt-BR" sz="1600" i="1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(me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ilumi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BEFD5E2-E2A0-4F46-B737-FF7963879AE2}"/>
              </a:ext>
            </a:extLst>
          </p:cNvPr>
          <p:cNvSpPr/>
          <p:nvPr/>
        </p:nvSpPr>
        <p:spPr>
          <a:xfrm>
            <a:off x="85846" y="3578026"/>
            <a:ext cx="87289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4a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t-BR" sz="1600" b="1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600" spc="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spc="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Vê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</a:t>
            </a:r>
            <a:r>
              <a:rPr lang="pt-BR" sz="1600" spc="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z="1600" spc="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õ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pt-BR" sz="1600" spc="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Te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e o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l,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rá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 e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p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õ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pe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Vê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us,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Te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rra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qu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es,</a:t>
            </a:r>
            <a:r>
              <a:rPr lang="pt-BR" sz="1600" spc="1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1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1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1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nã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qu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ele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62B6FC7-6491-4F52-A767-089CE53B3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12" y="3018645"/>
            <a:ext cx="2714643" cy="2714643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2990FA07-DB0C-4B9A-B87A-EA095B26E8C5}"/>
              </a:ext>
            </a:extLst>
          </p:cNvPr>
          <p:cNvSpPr/>
          <p:nvPr/>
        </p:nvSpPr>
        <p:spPr>
          <a:xfrm>
            <a:off x="76702" y="4677368"/>
            <a:ext cx="27510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4a) (0,2 pontos):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F281E1D-1134-4D91-8CCD-C771AE5DE9B7}"/>
              </a:ext>
            </a:extLst>
          </p:cNvPr>
          <p:cNvSpPr/>
          <p:nvPr/>
        </p:nvSpPr>
        <p:spPr>
          <a:xfrm>
            <a:off x="2668391" y="4690453"/>
            <a:ext cx="62744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</a:t>
            </a:r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aluno fez uma figura semelhante a esta ganha 0,1 ponto (</a:t>
            </a:r>
            <a:r>
              <a:rPr lang="pt-BR" sz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não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4FB73C5-FA5B-4512-ADAC-94DACCBCEACB}"/>
              </a:ext>
            </a:extLst>
          </p:cNvPr>
          <p:cNvSpPr/>
          <p:nvPr/>
        </p:nvSpPr>
        <p:spPr>
          <a:xfrm>
            <a:off x="1073398" y="5500582"/>
            <a:ext cx="13179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Comentário: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9F4D792-6268-461B-B876-A0E41E37D1BE}"/>
              </a:ext>
            </a:extLst>
          </p:cNvPr>
          <p:cNvSpPr/>
          <p:nvPr/>
        </p:nvSpPr>
        <p:spPr>
          <a:xfrm>
            <a:off x="954526" y="5803529"/>
            <a:ext cx="10182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Vênus “novo” está na posição 1, “cheio” na posição 3 (não visto da Terra), “quarto crescente” entre 1 e 2 e “quarto minguante” entre 4 e 1. Se o aluno disse que Vênus não tem a fase “cheio”, pois não a vemos, também está certo. Se o aluno afirmar que “quarto crescente” ocorre na posição 2 e “quarto minguante” na posição 4 (ou vice-versa), então está errado! A iluminação da face de Vênus não é necessária para este item e a figura está totalmente fora de escala.</a:t>
            </a:r>
            <a:endParaRPr lang="pt-BR" sz="1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0584" y="4934635"/>
            <a:ext cx="8759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precisa </a:t>
            </a:r>
            <a:r>
              <a:rPr lang="pt-BR" sz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escrever </a:t>
            </a: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números 1, 2, 3, 4). Vênus tem as mesmas fases principais que a Lua. (0,1 ponto)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0584" y="2903327"/>
            <a:ext cx="8677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pela </a:t>
            </a:r>
            <a:r>
              <a:rPr lang="pt-BR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</a:t>
            </a:r>
            <a:r>
              <a:rPr lang="pt-BR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el), pelo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</a:t>
            </a:r>
            <a:r>
              <a:rPr lang="pt-BR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rto</a:t>
            </a:r>
            <a:r>
              <a:rPr lang="pt-BR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</a:t>
            </a:r>
            <a:r>
              <a:rPr lang="pt-BR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ilumi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efle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f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z="16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Vê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/>
      <p:bldP spid="11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7017C8C-3FD4-47D8-B213-3C3E248036F3}"/>
              </a:ext>
            </a:extLst>
          </p:cNvPr>
          <p:cNvSpPr/>
          <p:nvPr/>
        </p:nvSpPr>
        <p:spPr>
          <a:xfrm>
            <a:off x="-104948" y="216668"/>
            <a:ext cx="8583121" cy="96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410" algn="just">
              <a:lnSpc>
                <a:spcPct val="130000"/>
              </a:lnSpc>
              <a:spcAft>
                <a:spcPts val="0"/>
              </a:spcAft>
            </a:pPr>
            <a:r>
              <a:rPr lang="pt-BR" sz="15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4b</a:t>
            </a:r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t-BR" sz="1500" b="1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</a:t>
            </a:r>
            <a:r>
              <a:rPr lang="pt-BR" sz="15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(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t-BR" sz="1500" spc="1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</a:t>
            </a:r>
            <a:r>
              <a:rPr lang="pt-BR" sz="15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mé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</a:t>
            </a:r>
            <a:r>
              <a:rPr lang="pt-BR" sz="15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 mil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õ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z="1500" spc="2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quil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ule,</a:t>
            </a:r>
            <a:r>
              <a:rPr lang="pt-BR" sz="1500" spc="2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dad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s,</a:t>
            </a:r>
            <a:r>
              <a:rPr lang="pt-BR" sz="1500" spc="20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</a:t>
            </a:r>
            <a:r>
              <a:rPr lang="pt-BR" sz="1500" spc="2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20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Vê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</a:t>
            </a:r>
            <a:r>
              <a:rPr lang="pt-BR" sz="1500" spc="2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pt-BR" sz="1500" spc="2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2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uma</a:t>
            </a:r>
            <a:r>
              <a:rPr lang="pt-BR" sz="15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õ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DCCBC9-B8B4-4702-97AF-2986D4492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32" y="1229107"/>
            <a:ext cx="246253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Dados:</a:t>
            </a:r>
            <a:endParaRPr kumimoji="0" lang="pt-BR" altLang="pt-B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Distância </a:t>
            </a:r>
            <a:r>
              <a:rPr kumimoji="0" lang="pt-BR" altLang="pt-BR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Sol-Terra</a:t>
            </a:r>
            <a:r>
              <a:rPr kumimoji="0" lang="pt-BR" altLang="pt-B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1 UA</a:t>
            </a:r>
            <a:endParaRPr kumimoji="0" lang="pt-BR" altLang="pt-B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5386B4A-EF75-4C71-8E7D-65EBED461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76" y="1763924"/>
            <a:ext cx="428283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Distância</a:t>
            </a:r>
            <a:r>
              <a:rPr kumimoji="0" lang="en-US" altLang="pt-B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Sol-</a:t>
            </a:r>
            <a:r>
              <a:rPr kumimoji="0" lang="en-US" altLang="pt-BR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Vênus</a:t>
            </a:r>
            <a:r>
              <a:rPr kumimoji="0" lang="en-US" altLang="pt-B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≈ </a:t>
            </a:r>
            <a:r>
              <a:rPr kumimoji="0" lang="en-US" altLang="pt-B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√2/2 </a:t>
            </a:r>
            <a:r>
              <a:rPr kumimoji="0" lang="en-US" altLang="pt-B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UA  (</a:t>
            </a:r>
            <a:r>
              <a:rPr kumimoji="0" lang="en-US" altLang="pt-BR" sz="1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aprox</a:t>
            </a:r>
            <a:r>
              <a:rPr kumimoji="0" lang="en-US" altLang="pt-BR" sz="1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0,7 UA)</a:t>
            </a:r>
            <a:endParaRPr kumimoji="0" lang="en-US" altLang="pt-B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BABEDBB-F401-4F86-9916-E939B71C8CF5}"/>
              </a:ext>
            </a:extLst>
          </p:cNvPr>
          <p:cNvSpPr/>
          <p:nvPr/>
        </p:nvSpPr>
        <p:spPr>
          <a:xfrm>
            <a:off x="230820" y="2312321"/>
            <a:ext cx="51026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4b) (0,4 pontos) (0,1 cada resposta correta):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DC405C8-41D3-472E-977D-8C3A00B1E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37" y="2820593"/>
            <a:ext cx="2676230" cy="163467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A018D29-E74B-4711-AFD6-CFDBADF58543}"/>
              </a:ext>
            </a:extLst>
          </p:cNvPr>
          <p:cNvSpPr/>
          <p:nvPr/>
        </p:nvSpPr>
        <p:spPr>
          <a:xfrm>
            <a:off x="230820" y="2685906"/>
            <a:ext cx="108395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Posição 1: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BFCB3E0-9F88-42C3-B4F4-0CF32D7DF4A7}"/>
              </a:ext>
            </a:extLst>
          </p:cNvPr>
          <p:cNvSpPr/>
          <p:nvPr/>
        </p:nvSpPr>
        <p:spPr>
          <a:xfrm>
            <a:off x="1210323" y="2685905"/>
            <a:ext cx="257718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Vênus entre a Terra e o Sol: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E31A5B2-44FE-48BA-9223-44DEE2063C3C}"/>
              </a:ext>
            </a:extLst>
          </p:cNvPr>
          <p:cNvSpPr/>
          <p:nvPr/>
        </p:nvSpPr>
        <p:spPr>
          <a:xfrm>
            <a:off x="3632169" y="2690197"/>
            <a:ext cx="40908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1 -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D6A6BF2-9466-4D99-ADF1-0AEB24331845}"/>
              </a:ext>
            </a:extLst>
          </p:cNvPr>
          <p:cNvSpPr/>
          <p:nvPr/>
        </p:nvSpPr>
        <p:spPr>
          <a:xfrm>
            <a:off x="3918016" y="2689212"/>
            <a:ext cx="6703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0,7 = 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ECFDD04-656D-4B2B-8307-683A874756F3}"/>
              </a:ext>
            </a:extLst>
          </p:cNvPr>
          <p:cNvSpPr/>
          <p:nvPr/>
        </p:nvSpPr>
        <p:spPr>
          <a:xfrm>
            <a:off x="4439774" y="2685904"/>
            <a:ext cx="77296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0,3 UA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9A7F033-1193-487D-AA67-E1D82BA6CA8A}"/>
              </a:ext>
            </a:extLst>
          </p:cNvPr>
          <p:cNvSpPr/>
          <p:nvPr/>
        </p:nvSpPr>
        <p:spPr>
          <a:xfrm>
            <a:off x="226531" y="3009069"/>
            <a:ext cx="11368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Posição 3: 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4D40704C-0E00-40AB-BDF7-313213DA0DC1}"/>
              </a:ext>
            </a:extLst>
          </p:cNvPr>
          <p:cNvSpPr/>
          <p:nvPr/>
        </p:nvSpPr>
        <p:spPr>
          <a:xfrm>
            <a:off x="1200313" y="3009068"/>
            <a:ext cx="186461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Vênus atrás do Sol: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3E589DB-16C1-4507-999F-8ECB73B06431}"/>
              </a:ext>
            </a:extLst>
          </p:cNvPr>
          <p:cNvSpPr/>
          <p:nvPr/>
        </p:nvSpPr>
        <p:spPr>
          <a:xfrm>
            <a:off x="2911809" y="3011002"/>
            <a:ext cx="4571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 +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19EA8E6-2485-46D1-A4B6-1DDA6EB097C2}"/>
              </a:ext>
            </a:extLst>
          </p:cNvPr>
          <p:cNvSpPr/>
          <p:nvPr/>
        </p:nvSpPr>
        <p:spPr>
          <a:xfrm>
            <a:off x="3260789" y="3009067"/>
            <a:ext cx="6703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0,7 = 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B6CCFAE3-5F72-42B8-9C72-EB7D7E0C4860}"/>
              </a:ext>
            </a:extLst>
          </p:cNvPr>
          <p:cNvSpPr/>
          <p:nvPr/>
        </p:nvSpPr>
        <p:spPr>
          <a:xfrm>
            <a:off x="3767504" y="2999211"/>
            <a:ext cx="77296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1,7 UA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EEAC8D5-9629-41C4-BD51-9D73045462FB}"/>
              </a:ext>
            </a:extLst>
          </p:cNvPr>
          <p:cNvSpPr/>
          <p:nvPr/>
        </p:nvSpPr>
        <p:spPr>
          <a:xfrm>
            <a:off x="226531" y="3363656"/>
            <a:ext cx="156485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Posição 2 ou 4: 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C5DADD3-B4E3-49ED-949C-DC5BAFA5BB0D}"/>
              </a:ext>
            </a:extLst>
          </p:cNvPr>
          <p:cNvSpPr/>
          <p:nvPr/>
        </p:nvSpPr>
        <p:spPr>
          <a:xfrm>
            <a:off x="1598641" y="3362251"/>
            <a:ext cx="511069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Vênus num triângulo retângulo com o Sol no ângulo reto: 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A56C5422-B985-416A-9999-D980CF43B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7" y="53394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D92B2ECF-C7F8-4A2A-843F-DC362A758A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984512"/>
              </p:ext>
            </p:extLst>
          </p:nvPr>
        </p:nvGraphicFramePr>
        <p:xfrm>
          <a:off x="6553465" y="3327661"/>
          <a:ext cx="1444593" cy="357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" r:id="rId4" imgW="1015559" imgH="253890" progId="Equation.3">
                  <p:embed/>
                </p:oleObj>
              </mc:Choice>
              <mc:Fallback>
                <p:oleObj r:id="rId4" imgW="1015559" imgH="2538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465" y="3327661"/>
                        <a:ext cx="1444593" cy="3577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tângulo 23">
            <a:extLst>
              <a:ext uri="{FF2B5EF4-FFF2-40B4-BE49-F238E27FC236}">
                <a16:creationId xmlns:a16="http://schemas.microsoft.com/office/drawing/2014/main" id="{19638D8E-1A74-4F2E-A21F-DB55A0CB6BC6}"/>
              </a:ext>
            </a:extLst>
          </p:cNvPr>
          <p:cNvSpPr/>
          <p:nvPr/>
        </p:nvSpPr>
        <p:spPr>
          <a:xfrm>
            <a:off x="226531" y="3925804"/>
            <a:ext cx="825910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Demonstração para a posição 2 ou 4: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distância Terra-Vênus é a hipotenusa, e as distâncias  Terra-Sol e Sol-Vênus são os catetos. Aplicando o Teorema de Pitágoras, temos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5562FEA9-94D5-46AE-835D-2B879436BD21}"/>
              </a:ext>
            </a:extLst>
          </p:cNvPr>
          <p:cNvSpPr/>
          <p:nvPr/>
        </p:nvSpPr>
        <p:spPr>
          <a:xfrm>
            <a:off x="322027" y="5034717"/>
            <a:ext cx="15980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(Terra-Vênus)</a:t>
            </a:r>
            <a:r>
              <a:rPr lang="pt-BR" sz="15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7335B94-01C0-4E17-9C51-1F2B0F2371FE}"/>
              </a:ext>
            </a:extLst>
          </p:cNvPr>
          <p:cNvSpPr/>
          <p:nvPr/>
        </p:nvSpPr>
        <p:spPr>
          <a:xfrm>
            <a:off x="1792056" y="5024066"/>
            <a:ext cx="138319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(Terra-Sol)</a:t>
            </a:r>
            <a:r>
              <a:rPr lang="pt-BR" sz="15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 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3B763373-9A20-47FA-B1BD-CFDFE0BF83E1}"/>
              </a:ext>
            </a:extLst>
          </p:cNvPr>
          <p:cNvSpPr/>
          <p:nvPr/>
        </p:nvSpPr>
        <p:spPr>
          <a:xfrm>
            <a:off x="3001560" y="5024066"/>
            <a:ext cx="143821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(Sol-Vênus)</a:t>
            </a:r>
            <a:r>
              <a:rPr lang="pt-BR" sz="15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23705A27-8FA6-4644-9E26-CA34E0393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090" y="48973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7958DE9C-B3F2-42EE-854D-2557F8CC2C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708136"/>
              </p:ext>
            </p:extLst>
          </p:nvPr>
        </p:nvGraphicFramePr>
        <p:xfrm>
          <a:off x="4374767" y="4910069"/>
          <a:ext cx="1793732" cy="576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" r:id="rId6" imgW="1663700" imgH="533400" progId="Equation.3">
                  <p:embed/>
                </p:oleObj>
              </mc:Choice>
              <mc:Fallback>
                <p:oleObj r:id="rId6" imgW="1663700" imgH="533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4767" y="4910069"/>
                        <a:ext cx="1793732" cy="5761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tângulo 29">
            <a:extLst>
              <a:ext uri="{FF2B5EF4-FFF2-40B4-BE49-F238E27FC236}">
                <a16:creationId xmlns:a16="http://schemas.microsoft.com/office/drawing/2014/main" id="{ECA0BA88-0514-45DA-AE68-B27E13A7C49E}"/>
              </a:ext>
            </a:extLst>
          </p:cNvPr>
          <p:cNvSpPr/>
          <p:nvPr/>
        </p:nvSpPr>
        <p:spPr>
          <a:xfrm>
            <a:off x="7006246" y="5024066"/>
            <a:ext cx="204524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Logo, (Terra-Vênus)</a:t>
            </a:r>
            <a:r>
              <a:rPr lang="pt-BR" sz="15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8E66AF85-D399-42E4-9D89-1CFADF4DF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6496C7D1-81EF-4436-A696-2866DEFB38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761779"/>
              </p:ext>
            </p:extLst>
          </p:nvPr>
        </p:nvGraphicFramePr>
        <p:xfrm>
          <a:off x="8989191" y="5039902"/>
          <a:ext cx="1036646" cy="32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" r:id="rId8" imgW="787400" imgH="241300" progId="Equation.3">
                  <p:embed/>
                </p:oleObj>
              </mc:Choice>
              <mc:Fallback>
                <p:oleObj r:id="rId8" imgW="7874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9191" y="5039902"/>
                        <a:ext cx="1036646" cy="3231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tângulo 32">
            <a:extLst>
              <a:ext uri="{FF2B5EF4-FFF2-40B4-BE49-F238E27FC236}">
                <a16:creationId xmlns:a16="http://schemas.microsoft.com/office/drawing/2014/main" id="{69810E62-AFDB-462B-BF81-252E1D9D7419}"/>
              </a:ext>
            </a:extLst>
          </p:cNvPr>
          <p:cNvSpPr/>
          <p:nvPr/>
        </p:nvSpPr>
        <p:spPr>
          <a:xfrm>
            <a:off x="9925470" y="5055746"/>
            <a:ext cx="4523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UA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FC98C45D-D97A-43B1-95D7-7EF358757F4E}"/>
              </a:ext>
            </a:extLst>
          </p:cNvPr>
          <p:cNvSpPr/>
          <p:nvPr/>
        </p:nvSpPr>
        <p:spPr>
          <a:xfrm>
            <a:off x="316726" y="5701996"/>
            <a:ext cx="48942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Aceita-se a resposta na forma de “raiz” ou aproximada.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2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7" grpId="0"/>
      <p:bldP spid="30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379CE2F-6194-4707-98E1-88DFBF748607}"/>
              </a:ext>
            </a:extLst>
          </p:cNvPr>
          <p:cNvSpPr/>
          <p:nvPr/>
        </p:nvSpPr>
        <p:spPr>
          <a:xfrm>
            <a:off x="100613" y="730241"/>
            <a:ext cx="8164497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410" algn="just">
              <a:lnSpc>
                <a:spcPct val="150000"/>
              </a:lnSpc>
              <a:spcAft>
                <a:spcPts val="0"/>
              </a:spcAft>
            </a:pPr>
            <a:r>
              <a:rPr lang="pt-BR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4c)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 cada uma das quatro posições do desenho, que fases a </a:t>
            </a:r>
            <a:r>
              <a:rPr lang="pt-BR" u="sng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Terra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teria se fosse observada por alguém em Vênus?</a:t>
            </a:r>
            <a:endParaRPr lang="pt-BR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726357F-BD93-4431-B01C-AB4C89362129}"/>
              </a:ext>
            </a:extLst>
          </p:cNvPr>
          <p:cNvSpPr/>
          <p:nvPr/>
        </p:nvSpPr>
        <p:spPr>
          <a:xfrm>
            <a:off x="424454" y="2418835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4c) (0,4 pontos):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7520C81-CB6B-4EA0-B00E-5EC8D1D1FD50}"/>
              </a:ext>
            </a:extLst>
          </p:cNvPr>
          <p:cNvSpPr/>
          <p:nvPr/>
        </p:nvSpPr>
        <p:spPr>
          <a:xfrm>
            <a:off x="415310" y="2853654"/>
            <a:ext cx="10605856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Quando Vênus está entre a Terra e o Sol (posição 1), o “venusiano” veria a Terra na fase cheia; quando o Sol estivesse entre Vênus e Terra (posição 3), o “venusiano” veria a Terra em outra fase “cheia”. Nas posições 2 e 4 o “venusiano” veria a Terra “quase cheia”, mas certamente não seria a fase “quarto crescente ou quarto minguante”. (0,1 ponto para cada fase acertada.)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9EEFB38-76B4-40AE-8E0D-3970CE08DCDE}"/>
              </a:ext>
            </a:extLst>
          </p:cNvPr>
          <p:cNvSpPr/>
          <p:nvPr/>
        </p:nvSpPr>
        <p:spPr>
          <a:xfrm>
            <a:off x="204266" y="144315"/>
            <a:ext cx="1871666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7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pt-BR" sz="1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pt-BR" sz="1700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7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pt-BR" sz="1700" b="1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b="1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z="17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ubb</a:t>
            </a:r>
            <a:r>
              <a:rPr lang="pt-BR" sz="1700" b="1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E5C78E2-716A-43F6-BB4C-82610D74753D}"/>
              </a:ext>
            </a:extLst>
          </p:cNvPr>
          <p:cNvSpPr/>
          <p:nvPr/>
        </p:nvSpPr>
        <p:spPr>
          <a:xfrm>
            <a:off x="79979" y="507045"/>
            <a:ext cx="838931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algn="just">
              <a:lnSpc>
                <a:spcPct val="120000"/>
              </a:lnSpc>
              <a:spcAft>
                <a:spcPts val="0"/>
              </a:spcAft>
            </a:pP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7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assad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7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que</a:t>
            </a:r>
            <a:r>
              <a:rPr lang="pt-BR" sz="1700" spc="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</a:t>
            </a:r>
            <a:r>
              <a:rPr lang="pt-BR" sz="17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700" spc="2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</a:t>
            </a:r>
            <a:r>
              <a:rPr lang="pt-BR" sz="1700" spc="2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2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ê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eo</a:t>
            </a:r>
            <a:r>
              <a:rPr lang="pt-BR" sz="1700" spc="2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2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7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pt-BR" sz="1700" spc="2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m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 em equilí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nã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uma</a:t>
            </a:r>
            <a:r>
              <a:rPr lang="pt-BR" sz="1700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1700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700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 lu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rnass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uma</a:t>
            </a:r>
            <a:r>
              <a:rPr lang="pt-BR" sz="17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m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pt-BR" sz="17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7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p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 a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 (p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efei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82BFD8E-7A11-4EDC-A259-9D24EE667E1E}"/>
              </a:ext>
            </a:extLst>
          </p:cNvPr>
          <p:cNvSpPr/>
          <p:nvPr/>
        </p:nvSpPr>
        <p:spPr>
          <a:xfrm>
            <a:off x="80243" y="2223278"/>
            <a:ext cx="7454413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indent="29210" algn="just">
              <a:lnSpc>
                <a:spcPct val="120000"/>
              </a:lnSpc>
              <a:spcAft>
                <a:spcPts val="0"/>
              </a:spcAft>
            </a:pP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</a:t>
            </a:r>
            <a:r>
              <a:rPr lang="pt-BR" sz="1700" spc="2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</a:t>
            </a:r>
            <a:r>
              <a:rPr lang="pt-BR" sz="1700" spc="2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nã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2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2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7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ele 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emplifi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ân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</a:t>
            </a:r>
            <a:r>
              <a:rPr lang="pt-BR" sz="1700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spc="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</a:t>
            </a:r>
            <a:r>
              <a:rPr lang="pt-BR" sz="17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rs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C6881FB-B99B-45A0-BE9F-935B2F6D521A}"/>
              </a:ext>
            </a:extLst>
          </p:cNvPr>
          <p:cNvSpPr/>
          <p:nvPr/>
        </p:nvSpPr>
        <p:spPr>
          <a:xfrm>
            <a:off x="196983" y="3305114"/>
            <a:ext cx="7401681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 dos astrônomos que fez isso foi o norte-americano Edwin Hubble (1889-1953), no início do século XX.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DB79042-9FB3-4870-A7EF-BE065AE62A9F}"/>
              </a:ext>
            </a:extLst>
          </p:cNvPr>
          <p:cNvSpPr/>
          <p:nvPr/>
        </p:nvSpPr>
        <p:spPr>
          <a:xfrm>
            <a:off x="98532" y="4084434"/>
            <a:ext cx="74727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indent="29210" algn="just">
              <a:lnSpc>
                <a:spcPct val="120000"/>
              </a:lnSpc>
              <a:spcAft>
                <a:spcPts val="0"/>
              </a:spcAft>
            </a:pP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Medindo as velocidades aparentes de diversas galáxias, ele concluiu duas coisas: que a maioria das galáxias parecia estar se afastando de nós, e que a velocidade de afastamento dependia da distância entre nós e a galáxia. Assim, quanto mais distantes as galáxias, mais rápido elas se afastavam.</a:t>
            </a:r>
            <a:endParaRPr lang="pt-BR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EFA5851-9763-4A26-9B5D-3F2DA89FAB36}"/>
              </a:ext>
            </a:extLst>
          </p:cNvPr>
          <p:cNvSpPr/>
          <p:nvPr/>
        </p:nvSpPr>
        <p:spPr>
          <a:xfrm>
            <a:off x="160407" y="5754846"/>
            <a:ext cx="5642891" cy="3774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gráfico que Hubble obteve foi parecido com este aqui: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5D29579-6544-441B-9C2A-7D993790B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113" y="2950731"/>
            <a:ext cx="3759369" cy="30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866C12FB-F13C-4C73-948D-12A07B479845}"/>
              </a:ext>
            </a:extLst>
          </p:cNvPr>
          <p:cNvSpPr/>
          <p:nvPr/>
        </p:nvSpPr>
        <p:spPr>
          <a:xfrm>
            <a:off x="6909455" y="6010434"/>
            <a:ext cx="6096000" cy="4231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755" algn="ctr">
              <a:lnSpc>
                <a:spcPct val="115000"/>
              </a:lnSpc>
              <a:spcAft>
                <a:spcPts val="0"/>
              </a:spcAft>
            </a:pPr>
            <a:r>
              <a:rPr lang="pt-BR" sz="10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2: Gráfico da Lei de Hubble</a:t>
            </a:r>
            <a:endParaRPr lang="pt-BR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pt-BR" sz="10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 </a:t>
            </a:r>
            <a:r>
              <a:rPr lang="pt-BR" sz="1000" b="1" i="1" spc="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Mpc</a:t>
            </a:r>
            <a:r>
              <a:rPr lang="pt-BR" sz="10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10</a:t>
            </a:r>
            <a:r>
              <a:rPr lang="pt-BR" sz="1000" b="1" i="1" spc="5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pt-BR" sz="10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000" b="1" i="1" spc="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pc</a:t>
            </a:r>
            <a:r>
              <a:rPr lang="pt-BR" sz="10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 </a:t>
            </a:r>
            <a:r>
              <a:rPr lang="pt-BR" sz="1000" b="1" i="1" spc="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pc</a:t>
            </a:r>
            <a:r>
              <a:rPr lang="pt-BR" sz="10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3,26 anos-luz)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E94B90B-C650-4092-974C-FD10715C427E}"/>
              </a:ext>
            </a:extLst>
          </p:cNvPr>
          <p:cNvSpPr/>
          <p:nvPr/>
        </p:nvSpPr>
        <p:spPr>
          <a:xfrm>
            <a:off x="-248575" y="177451"/>
            <a:ext cx="8673484" cy="139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290" marR="46355" algn="just">
              <a:lnSpc>
                <a:spcPct val="120000"/>
              </a:lnSpc>
              <a:spcAft>
                <a:spcPts val="0"/>
              </a:spcAft>
            </a:pP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5a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grá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a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2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pc="20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s, </a:t>
            </a:r>
            <a:r>
              <a:rPr lang="pt-BR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pt-BR" spc="20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2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ifi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ivermos uma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áx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pt-BR" spc="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Mpc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a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ela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ax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pt-BR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pt-BR" i="1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ubb</a:t>
            </a:r>
            <a:r>
              <a:rPr lang="pt-BR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le.</a:t>
            </a:r>
            <a:endParaRPr lang="pt-BR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A35D57D-9BB9-49E7-97A2-F72574FFB4D6}"/>
              </a:ext>
            </a:extLst>
          </p:cNvPr>
          <p:cNvSpPr/>
          <p:nvPr/>
        </p:nvSpPr>
        <p:spPr>
          <a:xfrm>
            <a:off x="62145" y="1620182"/>
            <a:ext cx="8362764" cy="1059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e, a m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que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</a:t>
            </a:r>
            <a:r>
              <a:rPr lang="pt-BR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lang="pt-BR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pli</a:t>
            </a:r>
            <a:r>
              <a:rPr lang="pt-BR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õ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D5FFCA8-C957-4370-980B-CC6A770D10FB}"/>
              </a:ext>
            </a:extLst>
          </p:cNvPr>
          <p:cNvSpPr/>
          <p:nvPr/>
        </p:nvSpPr>
        <p:spPr>
          <a:xfrm>
            <a:off x="62145" y="2874120"/>
            <a:ext cx="4118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5a) (0,4 pontos) Cálculos: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32B2E3F-FC3F-4FFC-B2D7-3C71E6FCFF91}"/>
              </a:ext>
            </a:extLst>
          </p:cNvPr>
          <p:cNvSpPr/>
          <p:nvPr/>
        </p:nvSpPr>
        <p:spPr>
          <a:xfrm>
            <a:off x="113780" y="3479289"/>
            <a:ext cx="6232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questão pede apenas que se calcule a inclinação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80B3A6A-B935-4B50-8961-6BB61DB0375F}"/>
              </a:ext>
            </a:extLst>
          </p:cNvPr>
          <p:cNvSpPr/>
          <p:nvPr/>
        </p:nvSpPr>
        <p:spPr>
          <a:xfrm>
            <a:off x="109894" y="3918856"/>
            <a:ext cx="5673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reta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gráfico. Pelo gráfico temos, por exemplo, que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0DE74FE-B241-4B9D-85AE-77808FABE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8971" y="230130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2C962B2B-B53E-4AFA-B8B5-41FDD12648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483335"/>
              </p:ext>
            </p:extLst>
          </p:nvPr>
        </p:nvGraphicFramePr>
        <p:xfrm>
          <a:off x="210630" y="4441635"/>
          <a:ext cx="22098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r:id="rId3" imgW="1422400" imgH="393700" progId="Equation.3">
                  <p:embed/>
                </p:oleObj>
              </mc:Choice>
              <mc:Fallback>
                <p:oleObj r:id="rId3" imgW="14224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30" y="4441635"/>
                        <a:ext cx="2209800" cy="615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373EC066-9E2F-47A4-83C7-E05D3183ED77}"/>
              </a:ext>
            </a:extLst>
          </p:cNvPr>
          <p:cNvSpPr/>
          <p:nvPr/>
        </p:nvSpPr>
        <p:spPr>
          <a:xfrm>
            <a:off x="2383276" y="4541066"/>
            <a:ext cx="5057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vezes maior. Aceita-se valores próximos a este.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FFFDBC8-1080-4EA0-B1E2-6B5240DB1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2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93" y="2428497"/>
            <a:ext cx="3759369" cy="30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37E90A79-CC4C-4F8E-BD30-12C1EE91FAD3}"/>
              </a:ext>
            </a:extLst>
          </p:cNvPr>
          <p:cNvSpPr/>
          <p:nvPr/>
        </p:nvSpPr>
        <p:spPr>
          <a:xfrm>
            <a:off x="7818119" y="5570496"/>
            <a:ext cx="3891439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algn="ctr">
              <a:lnSpc>
                <a:spcPct val="115000"/>
              </a:lnSpc>
              <a:spcAft>
                <a:spcPts val="0"/>
              </a:spcAft>
            </a:pPr>
            <a:r>
              <a:rPr lang="pt-BR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2: Gráfico da Lei de Hubble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pt-BR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 </a:t>
            </a:r>
            <a:r>
              <a:rPr lang="pt-BR" sz="1600" b="1" i="1" spc="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Mpc</a:t>
            </a:r>
            <a:r>
              <a:rPr lang="pt-BR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10</a:t>
            </a:r>
            <a:r>
              <a:rPr lang="pt-BR" sz="1600" b="1" i="1" spc="5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pt-BR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b="1" i="1" spc="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pc</a:t>
            </a:r>
            <a:r>
              <a:rPr lang="pt-BR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 </a:t>
            </a:r>
            <a:r>
              <a:rPr lang="pt-BR" sz="1600" b="1" i="1" spc="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pc</a:t>
            </a:r>
            <a:r>
              <a:rPr lang="pt-BR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3,26 anos-luz)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93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edondar Retângulo em um Canto Diagonal 7"/>
          <p:cNvSpPr/>
          <p:nvPr/>
        </p:nvSpPr>
        <p:spPr>
          <a:xfrm>
            <a:off x="338328" y="5001768"/>
            <a:ext cx="7543800" cy="896112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FB1369F-F060-4C17-8582-A989EB65699A}"/>
              </a:ext>
            </a:extLst>
          </p:cNvPr>
          <p:cNvSpPr/>
          <p:nvPr/>
        </p:nvSpPr>
        <p:spPr>
          <a:xfrm>
            <a:off x="-91440" y="637185"/>
            <a:ext cx="8476488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290" marR="45720" algn="just">
              <a:lnSpc>
                <a:spcPct val="130000"/>
              </a:lnSpc>
              <a:spcAft>
                <a:spcPts val="0"/>
              </a:spcAft>
            </a:pP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5b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que o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</a:t>
            </a:r>
            <a:r>
              <a:rPr lang="pt-BR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pc="10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</a:t>
            </a:r>
            <a:r>
              <a:rPr lang="pt-BR" spc="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pc="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áx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lui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a</a:t>
            </a:r>
            <a:r>
              <a:rPr lang="pt-BR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</a:t>
            </a:r>
            <a:r>
              <a:rPr lang="pt-BR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 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o me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que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Hubb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u?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quê?</a:t>
            </a:r>
            <a:endParaRPr lang="pt-BR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CF041FA-F528-4A2C-BDF6-53FC7EFEAF60}"/>
              </a:ext>
            </a:extLst>
          </p:cNvPr>
          <p:cNvSpPr/>
          <p:nvPr/>
        </p:nvSpPr>
        <p:spPr>
          <a:xfrm>
            <a:off x="237303" y="2842724"/>
            <a:ext cx="316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5b) (0,4 pontos):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E44DA25-AD4A-4013-B7E7-138073AC66F0}"/>
              </a:ext>
            </a:extLst>
          </p:cNvPr>
          <p:cNvSpPr/>
          <p:nvPr/>
        </p:nvSpPr>
        <p:spPr>
          <a:xfrm>
            <a:off x="228600" y="3249460"/>
            <a:ext cx="1164945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qualquer observador, em qualquer lugar do universo, deve observar a mesmo resultado que Hubble observou, pois o universo deve ser visto da mesma forma por qualquer observador.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0FF82E2-23BC-4585-9A9C-9D14A218D3CC}"/>
              </a:ext>
            </a:extLst>
          </p:cNvPr>
          <p:cNvSpPr/>
          <p:nvPr/>
        </p:nvSpPr>
        <p:spPr>
          <a:xfrm>
            <a:off x="557343" y="4696374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Comentários: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7537C37-5BE7-418D-A825-B0B3C7599F05}"/>
              </a:ext>
            </a:extLst>
          </p:cNvPr>
          <p:cNvSpPr/>
          <p:nvPr/>
        </p:nvSpPr>
        <p:spPr>
          <a:xfrm>
            <a:off x="374463" y="4997610"/>
            <a:ext cx="7516809" cy="775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isto na verdade dá-se o nome de Princípio Cosmológico: o Universo comporta-se igualmente em qualquer lugar numa dada época. </a:t>
            </a:r>
            <a:endParaRPr lang="pt-B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02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256032" y="4370832"/>
            <a:ext cx="6428232" cy="159105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8D88CC8-387A-46CD-9A04-7EDC18226DD7}"/>
              </a:ext>
            </a:extLst>
          </p:cNvPr>
          <p:cNvSpPr/>
          <p:nvPr/>
        </p:nvSpPr>
        <p:spPr>
          <a:xfrm>
            <a:off x="291084" y="548129"/>
            <a:ext cx="8061960" cy="775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pt-BR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t-BR" b="1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um</a:t>
            </a:r>
            <a:r>
              <a:rPr lang="pt-BR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nsã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o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pt-BR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mui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rás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53B2436-7F4B-488F-B59F-832C388880F5}"/>
              </a:ext>
            </a:extLst>
          </p:cNvPr>
          <p:cNvSpPr/>
          <p:nvPr/>
        </p:nvSpPr>
        <p:spPr>
          <a:xfrm>
            <a:off x="304800" y="1615829"/>
            <a:ext cx="774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i="1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A</a:t>
            </a:r>
            <a:r>
              <a:rPr lang="pt-BR" sz="2000" i="1" spc="22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pt-BR" sz="2000" i="1" spc="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d</a:t>
            </a:r>
            <a:r>
              <a:rPr lang="pt-BR" sz="2000" i="1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is</a:t>
            </a:r>
            <a:r>
              <a:rPr lang="pt-BR" sz="2000" i="1" spc="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cu</a:t>
            </a:r>
            <a:r>
              <a:rPr lang="pt-BR" sz="2000" i="1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ss</a:t>
            </a:r>
            <a:r>
              <a:rPr lang="pt-BR" sz="2000" i="1" spc="-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ã</a:t>
            </a:r>
            <a:r>
              <a:rPr lang="pt-BR" sz="2000" i="1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o</a:t>
            </a:r>
            <a:r>
              <a:rPr lang="pt-BR" sz="2000" i="1" spc="190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pt-BR" sz="2000" i="1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s</a:t>
            </a:r>
            <a:r>
              <a:rPr lang="pt-BR" sz="2000" i="1" spc="-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o</a:t>
            </a:r>
            <a:r>
              <a:rPr lang="pt-BR" sz="2000" i="1" spc="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b</a:t>
            </a:r>
            <a:r>
              <a:rPr lang="pt-BR" sz="2000" i="1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re</a:t>
            </a:r>
            <a:r>
              <a:rPr lang="pt-BR" sz="2000" i="1" spc="19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pt-BR" sz="2000" i="1" spc="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un</a:t>
            </a:r>
            <a:r>
              <a:rPr lang="pt-BR" sz="2000" i="1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i</a:t>
            </a:r>
            <a:r>
              <a:rPr lang="pt-BR" sz="2000" i="1" spc="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v</a:t>
            </a:r>
            <a:r>
              <a:rPr lang="pt-BR" sz="2000" i="1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ers</a:t>
            </a:r>
            <a:r>
              <a:rPr lang="pt-BR" sz="2000" i="1" spc="-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o</a:t>
            </a:r>
            <a:r>
              <a:rPr lang="pt-BR" sz="2000" i="1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s</a:t>
            </a:r>
            <a:r>
              <a:rPr lang="pt-BR" sz="2000" i="1" spc="190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pt-BR" sz="2000" i="1" spc="-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a</a:t>
            </a:r>
            <a:r>
              <a:rPr lang="pt-BR" sz="2000" i="1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i</a:t>
            </a:r>
            <a:r>
              <a:rPr lang="pt-BR" sz="2000" i="1" spc="-10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n</a:t>
            </a:r>
            <a:r>
              <a:rPr lang="pt-BR" sz="2000" i="1" spc="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d</a:t>
            </a:r>
            <a:r>
              <a:rPr lang="pt-BR" sz="2000" i="1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a</a:t>
            </a:r>
            <a:r>
              <a:rPr lang="pt-BR" sz="2000" i="1" spc="200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pt-BR" sz="2000" i="1" spc="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c</a:t>
            </a:r>
            <a:r>
              <a:rPr lang="pt-BR" sz="2000" i="1" spc="-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o</a:t>
            </a:r>
            <a:r>
              <a:rPr lang="pt-BR" sz="2000" i="1" spc="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n</a:t>
            </a:r>
            <a:r>
              <a:rPr lang="pt-BR" sz="2000" i="1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ti</a:t>
            </a:r>
            <a:r>
              <a:rPr lang="pt-BR" sz="2000" i="1" spc="-10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n</a:t>
            </a:r>
            <a:r>
              <a:rPr lang="pt-BR" sz="2000" i="1" spc="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u</a:t>
            </a:r>
            <a:r>
              <a:rPr lang="pt-BR" sz="2000" i="1" spc="-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a</a:t>
            </a:r>
            <a:r>
              <a:rPr lang="pt-BR" sz="2000" i="1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rá</a:t>
            </a:r>
            <a:r>
              <a:rPr lang="pt-BR" sz="2000" i="1" spc="190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pt-BR" sz="2000" i="1" spc="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n</a:t>
            </a:r>
            <a:r>
              <a:rPr lang="pt-BR" sz="2000" i="1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a </a:t>
            </a:r>
            <a:r>
              <a:rPr lang="pt-BR" sz="2000" i="1" spc="-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O</a:t>
            </a:r>
            <a:r>
              <a:rPr lang="pt-BR" sz="2000" i="1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BA</a:t>
            </a:r>
            <a:r>
              <a:rPr lang="pt-BR" sz="2000" i="1" spc="200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pt-BR" sz="2000" i="1" spc="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d</a:t>
            </a:r>
            <a:r>
              <a:rPr lang="pt-BR" sz="2000" i="1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o</a:t>
            </a:r>
            <a:r>
              <a:rPr lang="pt-BR" sz="2000" i="1" spc="-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pt-BR" sz="2000" i="1" spc="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p</a:t>
            </a:r>
            <a:r>
              <a:rPr lang="pt-BR" sz="2000" i="1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r</a:t>
            </a:r>
            <a:r>
              <a:rPr lang="pt-BR" sz="2000" i="1" spc="-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ó</a:t>
            </a:r>
            <a:r>
              <a:rPr lang="pt-BR" sz="2000" i="1" spc="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x</a:t>
            </a:r>
            <a:r>
              <a:rPr lang="pt-BR" sz="2000" i="1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i</a:t>
            </a:r>
            <a:r>
              <a:rPr lang="pt-BR" sz="2000" i="1" spc="-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m</a:t>
            </a:r>
            <a:r>
              <a:rPr lang="pt-BR" sz="2000" i="1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o</a:t>
            </a:r>
            <a:r>
              <a:rPr lang="pt-BR" sz="2000" i="1" spc="-10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pt-BR" sz="2000" i="1" spc="-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a</a:t>
            </a:r>
            <a:r>
              <a:rPr lang="pt-BR" sz="2000" i="1" spc="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n</a:t>
            </a:r>
            <a:r>
              <a:rPr lang="pt-BR" sz="2000" i="1" spc="-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o</a:t>
            </a:r>
            <a:r>
              <a:rPr lang="pt-BR" sz="2000" i="1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!</a:t>
            </a:r>
            <a:r>
              <a:rPr lang="pt-BR" sz="2000" i="1" spc="-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pt-BR" sz="2000" i="1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A</a:t>
            </a:r>
            <a:r>
              <a:rPr lang="pt-BR" sz="2000" i="1" spc="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gu</a:t>
            </a:r>
            <a:r>
              <a:rPr lang="pt-BR" sz="2000" i="1" spc="-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a</a:t>
            </a:r>
            <a:r>
              <a:rPr lang="pt-BR" sz="2000" i="1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r</a:t>
            </a:r>
            <a:r>
              <a:rPr lang="pt-BR" sz="2000" i="1" spc="5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d</a:t>
            </a:r>
            <a:r>
              <a:rPr lang="pt-BR" sz="2000" i="1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e!</a:t>
            </a:r>
            <a:endParaRPr lang="pt-BR" sz="20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592DB2F-77A2-4307-B37D-F850316FBFFE}"/>
              </a:ext>
            </a:extLst>
          </p:cNvPr>
          <p:cNvSpPr/>
          <p:nvPr/>
        </p:nvSpPr>
        <p:spPr>
          <a:xfrm>
            <a:off x="195072" y="2891397"/>
            <a:ext cx="5862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5c) (0,2 pontos):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 _ _ _ _ _ _ _ _ _ _ _ _ _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AECD14D-5FAB-41BC-B202-F7481DCB0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26" y="3215009"/>
            <a:ext cx="4644798" cy="184162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A6A970F-CC8A-4568-8685-8C47FEFA3B30}"/>
              </a:ext>
            </a:extLst>
          </p:cNvPr>
          <p:cNvSpPr/>
          <p:nvPr/>
        </p:nvSpPr>
        <p:spPr>
          <a:xfrm>
            <a:off x="624840" y="4061513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Comentários: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B1C43BC-D003-4140-8733-91628DFA12CD}"/>
              </a:ext>
            </a:extLst>
          </p:cNvPr>
          <p:cNvSpPr/>
          <p:nvPr/>
        </p:nvSpPr>
        <p:spPr>
          <a:xfrm>
            <a:off x="291084" y="4456467"/>
            <a:ext cx="639318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Aqui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há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várias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possíveis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o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aluno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pode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representar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universo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momentos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diferentes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por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qualquer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geométrica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que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lhe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ocorra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tamanhos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diferentes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planos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duas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esferas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quadrados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etc.</a:t>
            </a:r>
            <a:endParaRPr lang="pt-B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4C4A3DF-3A48-43EE-9212-70F857F9571F}"/>
              </a:ext>
            </a:extLst>
          </p:cNvPr>
          <p:cNvSpPr/>
          <p:nvPr/>
        </p:nvSpPr>
        <p:spPr>
          <a:xfrm>
            <a:off x="3339561" y="2845677"/>
            <a:ext cx="2330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Veja a figura ao lado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CF2D88B-4AD4-478E-94FC-3A9F551433BC}"/>
              </a:ext>
            </a:extLst>
          </p:cNvPr>
          <p:cNvSpPr/>
          <p:nvPr/>
        </p:nvSpPr>
        <p:spPr>
          <a:xfrm>
            <a:off x="205736" y="57250"/>
            <a:ext cx="249869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6) </a:t>
            </a:r>
            <a:r>
              <a:rPr lang="pt-BR" sz="15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b="1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</a:t>
            </a:r>
            <a:r>
              <a:rPr lang="pt-BR" sz="15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</a:t>
            </a:r>
            <a:r>
              <a:rPr lang="pt-BR" sz="1500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5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õe</a:t>
            </a:r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3777A50-0FF0-4178-BB44-ED95F9B9A5F6}"/>
              </a:ext>
            </a:extLst>
          </p:cNvPr>
          <p:cNvSpPr/>
          <p:nvPr/>
        </p:nvSpPr>
        <p:spPr>
          <a:xfrm>
            <a:off x="187447" y="346273"/>
            <a:ext cx="831682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s,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z="15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pli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õ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5C16874-7ADA-493A-A9C8-1A736C5D2C99}"/>
              </a:ext>
            </a:extLst>
          </p:cNvPr>
          <p:cNvSpPr/>
          <p:nvPr/>
        </p:nvSpPr>
        <p:spPr>
          <a:xfrm>
            <a:off x="169158" y="604693"/>
            <a:ext cx="8316827" cy="1912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eleme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que f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z="1500" spc="2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2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2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equê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2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2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luz</a:t>
            </a:r>
            <a:r>
              <a:rPr lang="pt-BR" sz="1500" spc="2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eles</a:t>
            </a:r>
            <a:r>
              <a:rPr lang="pt-BR" sz="1500" spc="2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empl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z="15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 im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1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ct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el,</a:t>
            </a:r>
            <a:r>
              <a:rPr lang="pt-BR" sz="1500" spc="1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spc="1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quela</a:t>
            </a:r>
            <a:r>
              <a:rPr lang="pt-BR" sz="1500" spc="1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luz</a:t>
            </a:r>
            <a:r>
              <a:rPr lang="pt-BR" sz="15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ém 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nx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m.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ém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queles</a:t>
            </a:r>
            <a:r>
              <a:rPr lang="pt-BR" sz="15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luz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pt-BR" sz="15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l,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o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r”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dad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que 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nad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à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e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fí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</a:t>
            </a:r>
            <a:r>
              <a:rPr lang="pt-BR" sz="1500" spc="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fim,</a:t>
            </a:r>
            <a:r>
              <a:rPr lang="pt-BR" sz="1500" spc="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lang="pt-BR" sz="1500" spc="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z="1500" spc="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500" spc="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</a:t>
            </a:r>
            <a:r>
              <a:rPr lang="pt-BR" sz="1500" spc="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</a:t>
            </a:r>
            <a:r>
              <a:rPr lang="pt-BR" sz="1500" spc="-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-1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oo</a:t>
            </a:r>
            <a:r>
              <a:rPr lang="pt-BR" sz="1500" spc="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ndas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pt-BR" sz="15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</a:t>
            </a:r>
            <a:r>
              <a:rPr lang="pt-BR" sz="1500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z="1500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spc="1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1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</a:t>
            </a:r>
            <a:r>
              <a:rPr lang="pt-BR" sz="1500" spc="1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1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1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</a:t>
            </a:r>
            <a:r>
              <a:rPr lang="pt-BR" sz="1500" spc="1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</a:t>
            </a:r>
            <a:r>
              <a:rPr lang="pt-BR" sz="15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(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empo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ub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uv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6E8CBE-4659-4AC6-A81A-1C6893784830}"/>
              </a:ext>
            </a:extLst>
          </p:cNvPr>
          <p:cNvSpPr/>
          <p:nvPr/>
        </p:nvSpPr>
        <p:spPr>
          <a:xfrm>
            <a:off x="155449" y="2444920"/>
            <a:ext cx="11864916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1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1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z="1500" spc="1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</a:t>
            </a:r>
            <a:r>
              <a:rPr lang="pt-BR" sz="1500" spc="1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s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õ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 e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l. A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5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 é a </a:t>
            </a:r>
            <a:r>
              <a:rPr lang="pt-BR" sz="15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peque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qu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me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ue o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ue</a:t>
            </a:r>
            <a:r>
              <a:rPr lang="pt-BR" sz="1500" spc="1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ifi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500" spc="1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1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ua</a:t>
            </a:r>
            <a:r>
              <a:rPr lang="pt-BR" sz="1500" spc="1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l. A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l,</a:t>
            </a:r>
            <a:r>
              <a:rPr lang="pt-BR" sz="1500" spc="1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1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10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é</a:t>
            </a:r>
            <a:r>
              <a:rPr lang="pt-BR" sz="1500" spc="1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1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z="1500" spc="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l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l;</a:t>
            </a:r>
            <a:r>
              <a:rPr lang="pt-BR" sz="1500" spc="2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2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2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2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2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2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2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fei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pelo</a:t>
            </a:r>
            <a:r>
              <a:rPr lang="pt-BR" sz="15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ua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l.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49F057D-131F-475B-B6B5-445470F5F810}"/>
              </a:ext>
            </a:extLst>
          </p:cNvPr>
          <p:cNvSpPr/>
          <p:nvPr/>
        </p:nvSpPr>
        <p:spPr>
          <a:xfrm>
            <a:off x="82296" y="3587862"/>
            <a:ext cx="7854696" cy="1950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algn="just">
              <a:lnSpc>
                <a:spcPct val="114000"/>
              </a:lnSpc>
              <a:spcBef>
                <a:spcPts val="165"/>
              </a:spcBef>
              <a:spcAft>
                <a:spcPts val="0"/>
              </a:spcAft>
              <a:tabLst>
                <a:tab pos="914400" algn="l"/>
                <a:tab pos="1562100" algn="l"/>
                <a:tab pos="1981200" algn="l"/>
                <a:tab pos="2552700" algn="l"/>
              </a:tabLst>
            </a:pP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im,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uem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 mé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(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uem,</a:t>
            </a:r>
            <a:r>
              <a:rPr lang="pt-BR" sz="15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áx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500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t-BR" sz="1500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t-BR" sz="1500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t-BR" sz="1500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sã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s, 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empl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a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spc="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solo.</a:t>
            </a:r>
            <a:r>
              <a:rPr lang="pt-BR" sz="1500" spc="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Já</a:t>
            </a:r>
            <a:r>
              <a:rPr lang="pt-BR" sz="1500" spc="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z="1500" spc="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uem</a:t>
            </a:r>
            <a:r>
              <a:rPr lang="pt-BR" sz="1500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pt-BR" sz="1500" spc="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2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t-BR" sz="1500" spc="2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sã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m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equ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p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peque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5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ár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es,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õ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es,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õ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es,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(f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frequência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ú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eis p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fe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nâ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2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emplo</a:t>
            </a:r>
            <a:r>
              <a:rPr lang="pt-BR" sz="1500" spc="2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fe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E9836DA-0683-430F-B3FD-2E37A494DFD5}"/>
              </a:ext>
            </a:extLst>
          </p:cNvPr>
          <p:cNvSpPr/>
          <p:nvPr/>
        </p:nvSpPr>
        <p:spPr>
          <a:xfrm>
            <a:off x="70968" y="5465432"/>
            <a:ext cx="7847735" cy="59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algn="just">
              <a:lnSpc>
                <a:spcPct val="114000"/>
              </a:lnSpc>
              <a:spcAft>
                <a:spcPts val="0"/>
              </a:spcAft>
            </a:pP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ões,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im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1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pli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õ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1500" spc="1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ifique a</a:t>
            </a:r>
            <a:r>
              <a:rPr lang="pt-BR" sz="1500" spc="1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1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1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em.</a:t>
            </a:r>
            <a:endParaRPr lang="pt-BR" sz="1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ED234C3-9EC2-4E84-83D9-473E84E9820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634" y="3258678"/>
            <a:ext cx="3900631" cy="291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DB85EF2-166E-4CDF-A1F4-4BFF2930BFF3}"/>
              </a:ext>
            </a:extLst>
          </p:cNvPr>
          <p:cNvSpPr/>
          <p:nvPr/>
        </p:nvSpPr>
        <p:spPr>
          <a:xfrm>
            <a:off x="313676" y="253135"/>
            <a:ext cx="8182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pt-BR" sz="1500" b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ue</a:t>
            </a:r>
            <a:r>
              <a:rPr lang="pt-B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b="1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tã</a:t>
            </a:r>
            <a:r>
              <a:rPr lang="pt-B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b="1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 (1 ponto) </a:t>
            </a:r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pt-BR" sz="1500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</a:t>
            </a:r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15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it</a:t>
            </a:r>
            <a:r>
              <a:rPr lang="pt-BR" sz="15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pt-BR" sz="1500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j</a:t>
            </a:r>
            <a:r>
              <a:rPr lang="pt-BR" sz="15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tifi</a:t>
            </a:r>
            <a:r>
              <a:rPr lang="pt-BR" sz="1500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</a:t>
            </a:r>
            <a:r>
              <a:rPr lang="pt-BR" sz="15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 correta. Item certo sem justificativa certa só vale 0,1 ponto</a:t>
            </a:r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C611FD0-E506-4BE2-AAE6-4C70F8D8D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129" y="821576"/>
            <a:ext cx="2788920" cy="1438656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99D501D-A108-486B-98CF-087EEBB0F881}"/>
              </a:ext>
            </a:extLst>
          </p:cNvPr>
          <p:cNvSpPr/>
          <p:nvPr/>
        </p:nvSpPr>
        <p:spPr>
          <a:xfrm>
            <a:off x="3269154" y="161972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EA43DC3-B55D-4392-BB15-958D893C701D}"/>
              </a:ext>
            </a:extLst>
          </p:cNvPr>
          <p:cNvSpPr/>
          <p:nvPr/>
        </p:nvSpPr>
        <p:spPr>
          <a:xfrm>
            <a:off x="3760377" y="161972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D79D292-2940-43B6-9F55-F0A50DB9829A}"/>
              </a:ext>
            </a:extLst>
          </p:cNvPr>
          <p:cNvSpPr/>
          <p:nvPr/>
        </p:nvSpPr>
        <p:spPr>
          <a:xfrm>
            <a:off x="4214730" y="161972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68FEB4C-E3DC-48FA-A634-BEE4B5D1CD70}"/>
              </a:ext>
            </a:extLst>
          </p:cNvPr>
          <p:cNvSpPr/>
          <p:nvPr/>
        </p:nvSpPr>
        <p:spPr>
          <a:xfrm>
            <a:off x="4707555" y="1619720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0D3C436-D14C-4CD1-B700-A884AB8BD2C3}"/>
              </a:ext>
            </a:extLst>
          </p:cNvPr>
          <p:cNvSpPr/>
          <p:nvPr/>
        </p:nvSpPr>
        <p:spPr>
          <a:xfrm>
            <a:off x="5184350" y="161972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F9DFC1-C1BA-4C0D-9BD2-EDF1ABA5A74D}"/>
              </a:ext>
            </a:extLst>
          </p:cNvPr>
          <p:cNvSpPr/>
          <p:nvPr/>
        </p:nvSpPr>
        <p:spPr>
          <a:xfrm>
            <a:off x="156332" y="2131777"/>
            <a:ext cx="180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Justificativas:</a:t>
            </a: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88A52C5-F95F-47DB-88B0-072056D91476}"/>
              </a:ext>
            </a:extLst>
          </p:cNvPr>
          <p:cNvSpPr/>
          <p:nvPr/>
        </p:nvSpPr>
        <p:spPr>
          <a:xfrm>
            <a:off x="148244" y="2551432"/>
            <a:ext cx="5373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1/D.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62D9573-B652-4B07-8BE6-6BA8D5B5B2F3}"/>
              </a:ext>
            </a:extLst>
          </p:cNvPr>
          <p:cNvSpPr/>
          <p:nvPr/>
        </p:nvSpPr>
        <p:spPr>
          <a:xfrm>
            <a:off x="583753" y="2551432"/>
            <a:ext cx="11358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clima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das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grandes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cidades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apresenta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diferenças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significativas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temperatura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entre a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área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central (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temperaturas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mais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altas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e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sua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periferia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temperaturas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mais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baixas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Isso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faz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 que se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formem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chamadas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ilhas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calor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regiões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centrais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das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cidades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As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queimadas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por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sua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vez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também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representam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fontes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calor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localizadas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Portanto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tanto as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ilhas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calor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quanto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queimadas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são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identificadas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 imagens no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infravermelho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termal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9A0BBFE-8D59-438D-AA71-29722596297D}"/>
              </a:ext>
            </a:extLst>
          </p:cNvPr>
          <p:cNvSpPr/>
          <p:nvPr/>
        </p:nvSpPr>
        <p:spPr>
          <a:xfrm>
            <a:off x="141031" y="3737982"/>
            <a:ext cx="52610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2/E.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22786BE-2E1D-4B4B-9EFB-60E0582EED4D}"/>
              </a:ext>
            </a:extLst>
          </p:cNvPr>
          <p:cNvSpPr/>
          <p:nvPr/>
        </p:nvSpPr>
        <p:spPr>
          <a:xfrm>
            <a:off x="583753" y="3727820"/>
            <a:ext cx="114672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fenômenos meteorológicos são bastante dinâmicos e, por isto, requerem a análise de dados de alta resolução temporal.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34BDCA4-E083-416B-B109-6A928AF87D47}"/>
              </a:ext>
            </a:extLst>
          </p:cNvPr>
          <p:cNvSpPr/>
          <p:nvPr/>
        </p:nvSpPr>
        <p:spPr>
          <a:xfrm>
            <a:off x="117787" y="4252388"/>
            <a:ext cx="52610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3/A.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5130D31-D353-4F84-87EC-82DD497382D0}"/>
              </a:ext>
            </a:extLst>
          </p:cNvPr>
          <p:cNvSpPr/>
          <p:nvPr/>
        </p:nvSpPr>
        <p:spPr>
          <a:xfrm>
            <a:off x="583754" y="4252388"/>
            <a:ext cx="113765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alvos urbanos são de extensão relativamente pequena (da ordem de metros) e, por isto, requerem dados de alta resolução espacial para o seu estudo.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6CAFE95-AC89-404B-8E19-C98D136FCEF4}"/>
              </a:ext>
            </a:extLst>
          </p:cNvPr>
          <p:cNvSpPr/>
          <p:nvPr/>
        </p:nvSpPr>
        <p:spPr>
          <a:xfrm>
            <a:off x="106566" y="4965795"/>
            <a:ext cx="5373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4/C.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B59946A-03BC-4FEB-A626-6DE5C65A5C69}"/>
              </a:ext>
            </a:extLst>
          </p:cNvPr>
          <p:cNvSpPr/>
          <p:nvPr/>
        </p:nvSpPr>
        <p:spPr>
          <a:xfrm>
            <a:off x="583752" y="4944551"/>
            <a:ext cx="113857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áreas encobertas por nuvens, não há disponibilidade de dados ópticos.  Por isso, os sensores do tipo radar são os mais apropriados para essa situação.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04C7C89-CB24-4340-968B-CE6CD9EB9F18}"/>
              </a:ext>
            </a:extLst>
          </p:cNvPr>
          <p:cNvSpPr/>
          <p:nvPr/>
        </p:nvSpPr>
        <p:spPr>
          <a:xfrm>
            <a:off x="106566" y="5711306"/>
            <a:ext cx="5790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5/B. 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5D135D7-7863-40E0-8278-4E19F876195E}"/>
              </a:ext>
            </a:extLst>
          </p:cNvPr>
          <p:cNvSpPr/>
          <p:nvPr/>
        </p:nvSpPr>
        <p:spPr>
          <a:xfrm>
            <a:off x="563838" y="5637544"/>
            <a:ext cx="114330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monitorar as alterações na cobertura vegetal como o desmatamento, principalmente de grandes regiões como na Amazônia, as imagens de média e baixa resolução espacial são adequadas para esta finalidade.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46" y="1682114"/>
            <a:ext cx="4931302" cy="4413885"/>
          </a:xfrm>
          <a:prstGeom prst="rect">
            <a:avLst/>
          </a:prstGeom>
        </p:spPr>
      </p:pic>
      <p:sp>
        <p:nvSpPr>
          <p:cNvPr id="7" name="Arredondar Retângulo em um Canto Diagonal 6"/>
          <p:cNvSpPr/>
          <p:nvPr/>
        </p:nvSpPr>
        <p:spPr>
          <a:xfrm>
            <a:off x="5242561" y="2211978"/>
            <a:ext cx="6827520" cy="409302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37F22F1-E786-4F26-9433-9B8FEC7C6E5E}"/>
              </a:ext>
            </a:extLst>
          </p:cNvPr>
          <p:cNvSpPr/>
          <p:nvPr/>
        </p:nvSpPr>
        <p:spPr>
          <a:xfrm>
            <a:off x="184835" y="549871"/>
            <a:ext cx="8332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600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pt-BR" sz="1600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esquerda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600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tã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li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1600" spc="1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1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1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eles</a:t>
            </a:r>
            <a:r>
              <a:rPr lang="pt-BR" sz="1600" spc="1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z="1600" spc="1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spc="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anh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uma</a:t>
            </a:r>
            <a:r>
              <a:rPr lang="pt-BR" sz="1600" spc="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</a:t>
            </a:r>
            <a:r>
              <a:rPr lang="pt-BR" sz="1600" spc="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fu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l,</a:t>
            </a:r>
            <a:r>
              <a:rPr lang="pt-BR" sz="1600" spc="2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2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m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2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spc="2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</a:t>
            </a:r>
            <a:r>
              <a:rPr lang="pt-BR" sz="1600" spc="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eleme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õ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12FF0C2-7604-4AD1-9138-07CA27C623FA}"/>
              </a:ext>
            </a:extLst>
          </p:cNvPr>
          <p:cNvSpPr/>
          <p:nvPr/>
        </p:nvSpPr>
        <p:spPr>
          <a:xfrm>
            <a:off x="112675" y="208253"/>
            <a:ext cx="4420634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755" marR="1626870" algn="just">
              <a:lnSpc>
                <a:spcPct val="115000"/>
              </a:lnSpc>
              <a:spcBef>
                <a:spcPts val="165"/>
              </a:spcBef>
              <a:spcAft>
                <a:spcPts val="0"/>
              </a:spcAft>
            </a:pP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pt-BR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Esc</a:t>
            </a: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b="1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pt-BR" b="1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endParaRPr lang="pt-BR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6FC970C-5B6F-4548-AA91-92949E12C0F7}"/>
              </a:ext>
            </a:extLst>
          </p:cNvPr>
          <p:cNvSpPr txBox="1"/>
          <p:nvPr/>
        </p:nvSpPr>
        <p:spPr>
          <a:xfrm>
            <a:off x="449107" y="5523450"/>
            <a:ext cx="65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AEE7E07-3386-4EAA-AE80-346F0F0B3F54}"/>
              </a:ext>
            </a:extLst>
          </p:cNvPr>
          <p:cNvSpPr txBox="1"/>
          <p:nvPr/>
        </p:nvSpPr>
        <p:spPr>
          <a:xfrm>
            <a:off x="1047402" y="5523449"/>
            <a:ext cx="65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51E0DD5-EFA5-4E58-950E-BA1E07E63497}"/>
              </a:ext>
            </a:extLst>
          </p:cNvPr>
          <p:cNvSpPr txBox="1"/>
          <p:nvPr/>
        </p:nvSpPr>
        <p:spPr>
          <a:xfrm>
            <a:off x="1654401" y="5523448"/>
            <a:ext cx="65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903CF52-66D7-4101-B980-549B3D0C83D8}"/>
              </a:ext>
            </a:extLst>
          </p:cNvPr>
          <p:cNvSpPr txBox="1"/>
          <p:nvPr/>
        </p:nvSpPr>
        <p:spPr>
          <a:xfrm>
            <a:off x="2243836" y="5532158"/>
            <a:ext cx="65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CE11352-F47A-420B-BB5B-028F5D06FF34}"/>
              </a:ext>
            </a:extLst>
          </p:cNvPr>
          <p:cNvSpPr txBox="1"/>
          <p:nvPr/>
        </p:nvSpPr>
        <p:spPr>
          <a:xfrm>
            <a:off x="2850978" y="5532158"/>
            <a:ext cx="65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55BA9D2-D4DF-48FE-95FA-BD4A2DB989B9}"/>
              </a:ext>
            </a:extLst>
          </p:cNvPr>
          <p:cNvSpPr txBox="1"/>
          <p:nvPr/>
        </p:nvSpPr>
        <p:spPr>
          <a:xfrm>
            <a:off x="3461740" y="5532158"/>
            <a:ext cx="65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7BC13A4-F27C-472C-AA84-D5E0C17B2EC9}"/>
              </a:ext>
            </a:extLst>
          </p:cNvPr>
          <p:cNvSpPr txBox="1"/>
          <p:nvPr/>
        </p:nvSpPr>
        <p:spPr>
          <a:xfrm>
            <a:off x="4054626" y="5540867"/>
            <a:ext cx="65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19BC851-0B8F-4AC0-AF1D-36C004A63992}"/>
              </a:ext>
            </a:extLst>
          </p:cNvPr>
          <p:cNvSpPr txBox="1"/>
          <p:nvPr/>
        </p:nvSpPr>
        <p:spPr>
          <a:xfrm>
            <a:off x="4647968" y="5549575"/>
            <a:ext cx="65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71A6DA8C-0B00-48C6-9EA9-9E9673CFB75E}"/>
              </a:ext>
            </a:extLst>
          </p:cNvPr>
          <p:cNvSpPr/>
          <p:nvPr/>
        </p:nvSpPr>
        <p:spPr>
          <a:xfrm>
            <a:off x="5947954" y="1908981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Comentário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43ADA1D8-704F-40A2-894A-7C202FA9415B}"/>
              </a:ext>
            </a:extLst>
          </p:cNvPr>
          <p:cNvSpPr/>
          <p:nvPr/>
        </p:nvSpPr>
        <p:spPr>
          <a:xfrm>
            <a:off x="5347065" y="2305883"/>
            <a:ext cx="6696892" cy="4017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algn="just">
              <a:lnSpc>
                <a:spcPct val="114000"/>
              </a:lnSpc>
              <a:spcAft>
                <a:spcPts val="0"/>
              </a:spcAft>
            </a:pP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intenção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é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testar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conhecimento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comparativo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escalas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dos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objetos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A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coluna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direita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apresenta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geral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objetos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familiares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enquanto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da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esquerda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apresenta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objetos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astronômicos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progressão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correta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dos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tamanhos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usando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seus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diâmetros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médios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é: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estrela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nêutrons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(10 km) – Vesta (530 km) – Lua (3.470 km) –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Júpiter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(142.984 km) – Sol (1.390.000 km) – Antares (780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milhões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km) –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Plêiades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(13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anos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luz)  – Via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Láctea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(100.000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anos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luz). </a:t>
            </a:r>
            <a:endParaRPr lang="pt-BR" sz="15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930" algn="just">
              <a:lnSpc>
                <a:spcPct val="114000"/>
              </a:lnSpc>
              <a:spcAft>
                <a:spcPts val="0"/>
              </a:spcAft>
            </a:pP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dificuldade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maior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aqui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talvez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seja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conhecimento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que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uma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estrela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nêutrons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é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realmente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um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objeto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muito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compacto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correspondendo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à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cabeça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alfinete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Todos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demais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decorrem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conhecimentos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básicos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um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asteróide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é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menor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que a Lua, que é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menor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que um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planeta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gasoso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Júpiter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que por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sua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vez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é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menor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que o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nosso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Sol, que por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sua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vez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é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menor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que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uma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estrela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gigante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vermelha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(Antares), que é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menor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que um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aglomerado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estrelas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Plêiades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que por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sua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vez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é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menor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que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nossa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galáxia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Via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Láctea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 que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contem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todos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demais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objetos</a:t>
            </a:r>
            <a:r>
              <a:rPr lang="en-US" sz="15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5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5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1163A89-AA2D-408B-AAE0-2F0F89C105D2}"/>
              </a:ext>
            </a:extLst>
          </p:cNvPr>
          <p:cNvSpPr/>
          <p:nvPr/>
        </p:nvSpPr>
        <p:spPr>
          <a:xfrm>
            <a:off x="95691" y="163783"/>
            <a:ext cx="19694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5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pt-BR" sz="15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pt-BR" sz="1500" b="1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</a:t>
            </a:r>
            <a:r>
              <a:rPr lang="pt-BR" sz="1500" b="1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5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b="1" spc="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b="1" spc="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b="1" spc="-1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pt-BR" sz="15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C3B1D1F-19B6-43DD-A3F2-589FD3C0E6D6}"/>
              </a:ext>
            </a:extLst>
          </p:cNvPr>
          <p:cNvSpPr/>
          <p:nvPr/>
        </p:nvSpPr>
        <p:spPr>
          <a:xfrm>
            <a:off x="86546" y="468870"/>
            <a:ext cx="8409117" cy="119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ê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1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éli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z="1600" spc="1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quel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1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</a:t>
            </a:r>
            <a:r>
              <a:rPr lang="pt-BR" sz="1600" spc="1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o me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 lu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Te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(p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 pe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omple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1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uma</a:t>
            </a:r>
            <a:r>
              <a:rPr lang="pt-BR" sz="1600" spc="1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1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pt-BR" sz="1600" spc="10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600" spc="1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Te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rra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Ess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éli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sã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2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ú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rans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sã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rád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elef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6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tc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EE7B5DA-15E9-4628-8CA6-388BA9900835}"/>
              </a:ext>
            </a:extLst>
          </p:cNvPr>
          <p:cNvSpPr/>
          <p:nvPr/>
        </p:nvSpPr>
        <p:spPr>
          <a:xfrm>
            <a:off x="77401" y="1631047"/>
            <a:ext cx="8409117" cy="1472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o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ema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éli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nár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éli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nã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sã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mui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6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ul. 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Rú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 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</a:t>
            </a:r>
            <a:r>
              <a:rPr lang="pt-BR" sz="16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éli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b="1" spc="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600" b="1" spc="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b="1" spc="-1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pt-BR" sz="1600" b="1" spc="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ês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éli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s,</a:t>
            </a:r>
            <a:r>
              <a:rPr lang="pt-BR" sz="16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4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9FC31F5-6E0D-49E7-A9A9-309B437633A1}"/>
              </a:ext>
            </a:extLst>
          </p:cNvPr>
          <p:cNvSpPr/>
          <p:nvPr/>
        </p:nvSpPr>
        <p:spPr>
          <a:xfrm>
            <a:off x="26634" y="3000282"/>
            <a:ext cx="7325142" cy="2338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algn="just">
              <a:lnSpc>
                <a:spcPct val="114000"/>
              </a:lnSpc>
              <a:spcAft>
                <a:spcPts val="0"/>
              </a:spcAft>
            </a:pP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2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eple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600" spc="2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que</a:t>
            </a:r>
            <a:r>
              <a:rPr lang="pt-BR" sz="1600" spc="2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éli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é fu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2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ân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</a:t>
            </a:r>
            <a:r>
              <a:rPr lang="pt-BR" sz="1600" spc="2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2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2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elip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lang="pt-BR" sz="1600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De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600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imo</a:t>
            </a:r>
            <a:r>
              <a:rPr lang="pt-BR" sz="1600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</a:t>
            </a:r>
            <a:r>
              <a:rPr lang="pt-BR" sz="16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(o p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m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à Te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o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éli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e; 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imo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 (o 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m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T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rr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e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pe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 p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mui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m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1600" spc="1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im,</a:t>
            </a:r>
            <a:r>
              <a:rPr lang="pt-BR" sz="1600" spc="1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1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1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spc="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1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que</a:t>
            </a:r>
            <a:r>
              <a:rPr lang="pt-BR" sz="1600" spc="2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2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</a:t>
            </a:r>
            <a:r>
              <a:rPr lang="pt-BR" sz="1600" spc="2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2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</a:t>
            </a:r>
            <a:r>
              <a:rPr lang="pt-BR" sz="1600" spc="2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2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Rú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1600" spc="2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lém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600" spc="1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eles</a:t>
            </a:r>
            <a:r>
              <a:rPr lang="pt-BR" sz="1600" spc="1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spc="1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ês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éli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z="1600" spc="1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1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que,</a:t>
            </a:r>
            <a:r>
              <a:rPr lang="pt-BR" sz="1600" spc="1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1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lquer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pelo me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éli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rans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orbita">
            <a:extLst>
              <a:ext uri="{FF2B5EF4-FFF2-40B4-BE49-F238E27FC236}">
                <a16:creationId xmlns:a16="http://schemas.microsoft.com/office/drawing/2014/main" id="{F11C3388-9365-4CDB-9B5A-FB3273A82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01" y="2941543"/>
            <a:ext cx="4252437" cy="233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6825110-637A-4EC4-A3DD-40C8A5A171F7}"/>
              </a:ext>
            </a:extLst>
          </p:cNvPr>
          <p:cNvSpPr/>
          <p:nvPr/>
        </p:nvSpPr>
        <p:spPr>
          <a:xfrm>
            <a:off x="7708392" y="5349115"/>
            <a:ext cx="4416552" cy="555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120" algn="ctr">
              <a:lnSpc>
                <a:spcPct val="115000"/>
              </a:lnSpc>
              <a:spcAft>
                <a:spcPts val="0"/>
              </a:spcAft>
            </a:pPr>
            <a:r>
              <a:rPr lang="pt-BR" sz="1400" b="1" i="1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Figura 4: Órbita de um satélite </a:t>
            </a:r>
            <a:r>
              <a:rPr lang="pt-BR" sz="1400" b="1" i="1" dirty="0" err="1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Molniya</a:t>
            </a:r>
            <a:endParaRPr lang="pt-B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400" b="1" i="1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(o </a:t>
            </a:r>
            <a:r>
              <a:rPr lang="pt-BR" sz="1400" b="1" i="1" dirty="0" err="1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pólo</a:t>
            </a:r>
            <a:r>
              <a:rPr lang="pt-BR" sz="1400" b="1" i="1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norte da Terra aponta para fora do papel)</a:t>
            </a:r>
            <a:endParaRPr lang="pt-BR" sz="14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860ED87-4160-48A1-8C9E-7942B83ED3C1}"/>
              </a:ext>
            </a:extLst>
          </p:cNvPr>
          <p:cNvSpPr/>
          <p:nvPr/>
        </p:nvSpPr>
        <p:spPr>
          <a:xfrm>
            <a:off x="86545" y="5285107"/>
            <a:ext cx="7274376" cy="934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éli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spc="-1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600" spc="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pt-BR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 4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1600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</a:t>
            </a:r>
            <a:r>
              <a:rPr lang="pt-BR" sz="1600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</a:t>
            </a:r>
            <a:r>
              <a:rPr lang="pt-BR" sz="1600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(R</a:t>
            </a:r>
            <a:r>
              <a:rPr lang="pt-BR" sz="16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 a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rr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 (</a:t>
            </a:r>
            <a:r>
              <a:rPr lang="pt-BR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m.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ili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mé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omo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4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37B6222D-7EBA-45DC-9642-7AA76F40757D}"/>
              </a:ext>
            </a:extLst>
          </p:cNvPr>
          <p:cNvSpPr/>
          <p:nvPr/>
        </p:nvSpPr>
        <p:spPr>
          <a:xfrm>
            <a:off x="64584" y="303065"/>
            <a:ext cx="5328382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marR="422275">
              <a:lnSpc>
                <a:spcPct val="115000"/>
              </a:lnSpc>
              <a:spcAft>
                <a:spcPts val="0"/>
              </a:spcAft>
            </a:pP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7a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t-BR" b="1" spc="2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ule</a:t>
            </a:r>
            <a:r>
              <a:rPr lang="pt-BR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emi-ei</a:t>
            </a:r>
            <a:r>
              <a:rPr lang="pt-BR" spc="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</a:t>
            </a:r>
            <a:endParaRPr lang="pt-BR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2" descr="orbita">
            <a:extLst>
              <a:ext uri="{FF2B5EF4-FFF2-40B4-BE49-F238E27FC236}">
                <a16:creationId xmlns:a16="http://schemas.microsoft.com/office/drawing/2014/main" id="{608FA292-C336-4C70-9E79-3AF08120C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866" y="3014696"/>
            <a:ext cx="4044532" cy="221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D8F6D7D3-4226-4576-BF9A-F9F4965D417B}"/>
              </a:ext>
            </a:extLst>
          </p:cNvPr>
          <p:cNvSpPr/>
          <p:nvPr/>
        </p:nvSpPr>
        <p:spPr>
          <a:xfrm>
            <a:off x="7818119" y="5290387"/>
            <a:ext cx="4097505" cy="555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120" algn="ctr">
              <a:lnSpc>
                <a:spcPct val="115000"/>
              </a:lnSpc>
              <a:spcAft>
                <a:spcPts val="0"/>
              </a:spcAft>
            </a:pPr>
            <a:r>
              <a:rPr lang="pt-BR" sz="1400" b="1" i="1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Figura 4: Órbita de um satélite </a:t>
            </a:r>
            <a:r>
              <a:rPr lang="pt-BR" sz="1400" b="1" i="1" dirty="0" err="1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Molniya</a:t>
            </a:r>
            <a:endParaRPr lang="pt-B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400" b="1" i="1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(o </a:t>
            </a:r>
            <a:r>
              <a:rPr lang="pt-BR" sz="1400" b="1" i="1" dirty="0" err="1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pólo</a:t>
            </a:r>
            <a:r>
              <a:rPr lang="pt-BR" sz="1400" b="1" i="1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norte da Terra aponta para fora do papel)</a:t>
            </a:r>
            <a:endParaRPr lang="pt-BR" sz="14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3909CB9-DC73-4B98-B5A2-6377C6FBF3E3}"/>
              </a:ext>
            </a:extLst>
          </p:cNvPr>
          <p:cNvSpPr/>
          <p:nvPr/>
        </p:nvSpPr>
        <p:spPr>
          <a:xfrm>
            <a:off x="313116" y="921220"/>
            <a:ext cx="308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7a) (0,5 pontos):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7953938-7546-410C-A39A-2F77CB333FDC}"/>
              </a:ext>
            </a:extLst>
          </p:cNvPr>
          <p:cNvSpPr/>
          <p:nvPr/>
        </p:nvSpPr>
        <p:spPr>
          <a:xfrm>
            <a:off x="313116" y="1527320"/>
            <a:ext cx="424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pc="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 Figura 4 vemos que o eixo maior é: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44C91A6-C220-4BA6-B2DB-069D25ADCBC4}"/>
              </a:ext>
            </a:extLst>
          </p:cNvPr>
          <p:cNvSpPr/>
          <p:nvPr/>
        </p:nvSpPr>
        <p:spPr>
          <a:xfrm>
            <a:off x="313116" y="2174954"/>
            <a:ext cx="97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+ a = 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C7573C8-BF75-402A-BA3D-C2B9998A6C53}"/>
              </a:ext>
            </a:extLst>
          </p:cNvPr>
          <p:cNvSpPr/>
          <p:nvPr/>
        </p:nvSpPr>
        <p:spPr>
          <a:xfrm>
            <a:off x="1063538" y="2174954"/>
            <a:ext cx="64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2a =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09BA4C5-5C8B-43A5-8FDC-C13C0EFFFCB3}"/>
              </a:ext>
            </a:extLst>
          </p:cNvPr>
          <p:cNvSpPr/>
          <p:nvPr/>
        </p:nvSpPr>
        <p:spPr>
          <a:xfrm>
            <a:off x="1573105" y="2193512"/>
            <a:ext cx="637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pc="5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5" baseline="-25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758994B-5194-4079-A588-ECFA77A9C565}"/>
              </a:ext>
            </a:extLst>
          </p:cNvPr>
          <p:cNvSpPr/>
          <p:nvPr/>
        </p:nvSpPr>
        <p:spPr>
          <a:xfrm>
            <a:off x="2089030" y="2193512"/>
            <a:ext cx="616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pc="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5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pc="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2CCA18F-F4C3-4982-A265-30CD9269E98D}"/>
              </a:ext>
            </a:extLst>
          </p:cNvPr>
          <p:cNvSpPr/>
          <p:nvPr/>
        </p:nvSpPr>
        <p:spPr>
          <a:xfrm>
            <a:off x="2548723" y="2193512"/>
            <a:ext cx="96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</a:t>
            </a:r>
            <a:r>
              <a:rPr lang="pt-BR" spc="-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pt-BR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 +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E69FBFB-F8ED-4E2E-8922-A3ACC08B0898}"/>
              </a:ext>
            </a:extLst>
          </p:cNvPr>
          <p:cNvSpPr/>
          <p:nvPr/>
        </p:nvSpPr>
        <p:spPr>
          <a:xfrm>
            <a:off x="3377823" y="2193390"/>
            <a:ext cx="1153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pc="-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pt-BR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</a:t>
            </a:r>
            <a:r>
              <a:rPr lang="pt-BR" spc="-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pt-BR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 = 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C52C154-F0B1-4B38-93F3-5AC9E7EC5F6B}"/>
              </a:ext>
            </a:extLst>
          </p:cNvPr>
          <p:cNvSpPr/>
          <p:nvPr/>
        </p:nvSpPr>
        <p:spPr>
          <a:xfrm>
            <a:off x="4324157" y="2193512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52.510 km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4D5A9B6-A59F-40FC-A003-602DC1D0811C}"/>
              </a:ext>
            </a:extLst>
          </p:cNvPr>
          <p:cNvSpPr/>
          <p:nvPr/>
        </p:nvSpPr>
        <p:spPr>
          <a:xfrm>
            <a:off x="5385145" y="2193512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logo a =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E54255C-A85A-43EC-AD79-27D5A5187446}"/>
              </a:ext>
            </a:extLst>
          </p:cNvPr>
          <p:cNvSpPr/>
          <p:nvPr/>
        </p:nvSpPr>
        <p:spPr>
          <a:xfrm>
            <a:off x="6414876" y="2202512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52.510 / 2 = 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7F31865-0EAF-4FAE-B96E-908EFAF181FC}"/>
              </a:ext>
            </a:extLst>
          </p:cNvPr>
          <p:cNvSpPr/>
          <p:nvPr/>
        </p:nvSpPr>
        <p:spPr>
          <a:xfrm>
            <a:off x="7661860" y="2202512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26.255 km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4F5DE24-19F1-4981-AD73-23EF1DB62945}"/>
              </a:ext>
            </a:extLst>
          </p:cNvPr>
          <p:cNvSpPr/>
          <p:nvPr/>
        </p:nvSpPr>
        <p:spPr>
          <a:xfrm>
            <a:off x="353832" y="2799612"/>
            <a:ext cx="410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Logo, o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semi-eixo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maior da órbita é 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F09C4331-0F1F-4D7A-9024-C82279E327D7}"/>
              </a:ext>
            </a:extLst>
          </p:cNvPr>
          <p:cNvSpPr/>
          <p:nvPr/>
        </p:nvSpPr>
        <p:spPr>
          <a:xfrm>
            <a:off x="4302620" y="2799612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= 26.255 km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B3CC7891-9EDA-4629-9E2A-0157312448F3}"/>
              </a:ext>
            </a:extLst>
          </p:cNvPr>
          <p:cNvSpPr/>
          <p:nvPr/>
        </p:nvSpPr>
        <p:spPr>
          <a:xfrm>
            <a:off x="316717" y="3988729"/>
            <a:ext cx="309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7b) (0,5 pontos):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CB489CA-7FA7-4A73-A283-6E67FC1CB2E9}"/>
              </a:ext>
            </a:extLst>
          </p:cNvPr>
          <p:cNvSpPr/>
          <p:nvPr/>
        </p:nvSpPr>
        <p:spPr>
          <a:xfrm>
            <a:off x="313116" y="4613387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Foi dado na Figura 4 que: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014A6FA-E775-450E-A3E5-D0AAD72981F3}"/>
              </a:ext>
            </a:extLst>
          </p:cNvPr>
          <p:cNvSpPr/>
          <p:nvPr/>
        </p:nvSpPr>
        <p:spPr>
          <a:xfrm>
            <a:off x="334349" y="5261021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=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99CD852C-287E-463F-8A88-350F0776D664}"/>
              </a:ext>
            </a:extLst>
          </p:cNvPr>
          <p:cNvSpPr/>
          <p:nvPr/>
        </p:nvSpPr>
        <p:spPr>
          <a:xfrm>
            <a:off x="715573" y="5261021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 / a = 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3D0F6928-C573-4571-9456-74D01E571A26}"/>
              </a:ext>
            </a:extLst>
          </p:cNvPr>
          <p:cNvSpPr/>
          <p:nvPr/>
        </p:nvSpPr>
        <p:spPr>
          <a:xfrm>
            <a:off x="1388381" y="5261021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 a – </a:t>
            </a:r>
            <a:r>
              <a:rPr lang="pt-BR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Rp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)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9A326604-CC6D-4B5B-8761-7A3192DB2326}"/>
              </a:ext>
            </a:extLst>
          </p:cNvPr>
          <p:cNvSpPr/>
          <p:nvPr/>
        </p:nvSpPr>
        <p:spPr>
          <a:xfrm>
            <a:off x="2357968" y="5279579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 a =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FF7DA252-15A9-4D0F-9D70-A676E5CE8ACA}"/>
              </a:ext>
            </a:extLst>
          </p:cNvPr>
          <p:cNvSpPr/>
          <p:nvPr/>
        </p:nvSpPr>
        <p:spPr>
          <a:xfrm>
            <a:off x="2823364" y="5279457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 – </a:t>
            </a:r>
            <a:r>
              <a:rPr lang="pt-BR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Rp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04F6425B-0104-4250-9D9A-781AC1CF0F95}"/>
              </a:ext>
            </a:extLst>
          </p:cNvPr>
          <p:cNvSpPr/>
          <p:nvPr/>
        </p:nvSpPr>
        <p:spPr>
          <a:xfrm>
            <a:off x="3514126" y="5261021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 a = 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0DE4B684-CD43-40F5-BA09-28E14EF3C31F}"/>
              </a:ext>
            </a:extLst>
          </p:cNvPr>
          <p:cNvSpPr/>
          <p:nvPr/>
        </p:nvSpPr>
        <p:spPr>
          <a:xfrm>
            <a:off x="3977595" y="5261021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 –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F12A3688-F900-4128-B5B3-A82CA5AA3236}"/>
              </a:ext>
            </a:extLst>
          </p:cNvPr>
          <p:cNvSpPr/>
          <p:nvPr/>
        </p:nvSpPr>
        <p:spPr>
          <a:xfrm>
            <a:off x="4338391" y="5261021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6.920 / 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0BA59871-CF18-48C0-B12E-54DAA570FE1F}"/>
              </a:ext>
            </a:extLst>
          </p:cNvPr>
          <p:cNvSpPr/>
          <p:nvPr/>
        </p:nvSpPr>
        <p:spPr>
          <a:xfrm>
            <a:off x="5064498" y="5261021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26.255 = 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FE57C017-1FF5-43E1-8000-239A33F52E9B}"/>
              </a:ext>
            </a:extLst>
          </p:cNvPr>
          <p:cNvSpPr/>
          <p:nvPr/>
        </p:nvSpPr>
        <p:spPr>
          <a:xfrm>
            <a:off x="5945784" y="5253775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 –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A5F16FE8-5040-44CA-9FB8-46E919947004}"/>
              </a:ext>
            </a:extLst>
          </p:cNvPr>
          <p:cNvSpPr/>
          <p:nvPr/>
        </p:nvSpPr>
        <p:spPr>
          <a:xfrm>
            <a:off x="6308005" y="5261021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0,26  = 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28AA3722-87F7-40A5-A31D-4C3365F27A95}"/>
              </a:ext>
            </a:extLst>
          </p:cNvPr>
          <p:cNvSpPr/>
          <p:nvPr/>
        </p:nvSpPr>
        <p:spPr>
          <a:xfrm>
            <a:off x="7031954" y="5246530"/>
            <a:ext cx="633507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0,74</a:t>
            </a:r>
            <a:endParaRPr lang="pt-BR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D6924655-23E3-4409-BA37-0C345FFAA726}"/>
              </a:ext>
            </a:extLst>
          </p:cNvPr>
          <p:cNvSpPr/>
          <p:nvPr/>
        </p:nvSpPr>
        <p:spPr>
          <a:xfrm>
            <a:off x="313116" y="5827854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Logo, a excentricidade da órbita é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19968BE0-18A0-4567-8BC5-CA1EBF29B9EB}"/>
              </a:ext>
            </a:extLst>
          </p:cNvPr>
          <p:cNvSpPr/>
          <p:nvPr/>
        </p:nvSpPr>
        <p:spPr>
          <a:xfrm>
            <a:off x="3820843" y="5827052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= 0,74.</a:t>
            </a:r>
            <a:r>
              <a:rPr lang="pt-BR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1225E1-001A-49E9-8384-7C2DE7894A4A}"/>
              </a:ext>
            </a:extLst>
          </p:cNvPr>
          <p:cNvSpPr/>
          <p:nvPr/>
        </p:nvSpPr>
        <p:spPr>
          <a:xfrm>
            <a:off x="314428" y="3451684"/>
            <a:ext cx="5161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7b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t-BR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ule</a:t>
            </a:r>
            <a:r>
              <a:rPr lang="pt-BR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(e = d / a)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C960044-9776-4516-BC50-16075F8D082A}"/>
              </a:ext>
            </a:extLst>
          </p:cNvPr>
          <p:cNvSpPr/>
          <p:nvPr/>
        </p:nvSpPr>
        <p:spPr>
          <a:xfrm>
            <a:off x="348130" y="225926"/>
            <a:ext cx="108395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8) VSB-30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OBAnivel 4 2010">
            <a:extLst>
              <a:ext uri="{FF2B5EF4-FFF2-40B4-BE49-F238E27FC236}">
                <a16:creationId xmlns:a16="http://schemas.microsoft.com/office/drawing/2014/main" id="{19AA63C4-FD9E-4CB3-9279-A9849F1ED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lum bright="-66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199" y="2508266"/>
            <a:ext cx="30988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E985591-07AC-4CA4-B2EB-C2C238A522D9}"/>
              </a:ext>
            </a:extLst>
          </p:cNvPr>
          <p:cNvSpPr/>
          <p:nvPr/>
        </p:nvSpPr>
        <p:spPr>
          <a:xfrm>
            <a:off x="8978067" y="5257498"/>
            <a:ext cx="27670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5: Trajetória do VSB-30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2881876-DB0E-4ABD-8671-530086C5183F}"/>
              </a:ext>
            </a:extLst>
          </p:cNvPr>
          <p:cNvSpPr/>
          <p:nvPr/>
        </p:nvSpPr>
        <p:spPr>
          <a:xfrm>
            <a:off x="348129" y="522106"/>
            <a:ext cx="8112289" cy="859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 algn="just">
              <a:lnSpc>
                <a:spcPct val="114000"/>
              </a:lnSpc>
              <a:spcAft>
                <a:spcPts val="0"/>
              </a:spcAft>
              <a:tabLst>
                <a:tab pos="660400" algn="l"/>
                <a:tab pos="927100" algn="l"/>
                <a:tab pos="1765300" algn="l"/>
                <a:tab pos="2082800" algn="l"/>
                <a:tab pos="2705100" algn="l"/>
              </a:tabLst>
            </a:pP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ndag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V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l,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pelo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ná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E),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s,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u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zad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p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em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mi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</a:t>
            </a:r>
            <a:endParaRPr lang="pt-BR" sz="1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16C1B52-AE00-4E2A-9285-A30E15C2C1B3}"/>
              </a:ext>
            </a:extLst>
          </p:cNvPr>
          <p:cNvSpPr/>
          <p:nvPr/>
        </p:nvSpPr>
        <p:spPr>
          <a:xfrm>
            <a:off x="348128" y="1428060"/>
            <a:ext cx="8112289" cy="1912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20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t-BR" sz="1500" spc="1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pt-BR" sz="1500" spc="1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1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1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ês</a:t>
            </a:r>
            <a:r>
              <a:rPr lang="pt-BR" sz="1500" spc="1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pt-BR" sz="1500" spc="1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 m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ulo</a:t>
            </a:r>
            <a:r>
              <a:rPr lang="pt-BR" sz="1500" spc="1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ú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(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e paraquedas) e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f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es-motores 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a p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opele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O p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imei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f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fu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p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imei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s,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rand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2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fí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 e</a:t>
            </a:r>
            <a:r>
              <a:rPr lang="pt-BR" sz="15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</a:t>
            </a:r>
            <a:r>
              <a:rPr lang="pt-BR" sz="15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2.0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m/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ua queim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f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é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arad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e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m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a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queima</a:t>
            </a:r>
            <a:r>
              <a:rPr lang="pt-BR" sz="15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f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e-motor,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fu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t-BR" sz="1500" spc="1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pt-BR" sz="1500" spc="1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</a:t>
            </a:r>
            <a:r>
              <a:rPr lang="pt-BR" sz="1500" spc="1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1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1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t-BR" sz="1500" spc="1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pt-BR" sz="1500" spc="1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1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m/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15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ém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B2EDB31-F30B-4E01-9A81-7AD1758B5574}"/>
              </a:ext>
            </a:extLst>
          </p:cNvPr>
          <p:cNvSpPr/>
          <p:nvPr/>
        </p:nvSpPr>
        <p:spPr>
          <a:xfrm>
            <a:off x="348127" y="3226777"/>
            <a:ext cx="8112289" cy="1386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que</a:t>
            </a:r>
            <a:r>
              <a:rPr lang="pt-BR" sz="1500" spc="2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2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pt-BR" sz="1500" spc="2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2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2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</a:t>
            </a:r>
            <a:r>
              <a:rPr lang="pt-BR" sz="1500" spc="2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2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500" spc="2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ua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ub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ntan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pe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a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e pela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e,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ua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spc="1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1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pt-BR" sz="1500" spc="1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1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1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1500" spc="1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pt-BR" sz="1500" spc="1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1500" spc="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</a:t>
            </a:r>
            <a:r>
              <a:rPr lang="pt-BR" sz="1500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o, na direção vertical,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que e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e,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</a:t>
            </a:r>
            <a:r>
              <a:rPr lang="pt-BR" sz="15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5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a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E3D43E7-38CC-4C0C-A480-2E2F6CF6C0E0}"/>
              </a:ext>
            </a:extLst>
          </p:cNvPr>
          <p:cNvSpPr/>
          <p:nvPr/>
        </p:nvSpPr>
        <p:spPr>
          <a:xfrm>
            <a:off x="348125" y="4577518"/>
            <a:ext cx="8112289" cy="1649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ulo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ú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</a:t>
            </a:r>
            <a:r>
              <a:rPr lang="pt-BR" sz="1500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z="1500" spc="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pt-BR" sz="1500" spc="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fí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</a:t>
            </a:r>
            <a:r>
              <a:rPr lang="pt-BR" sz="1500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1500" spc="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</a:t>
            </a:r>
            <a:r>
              <a:rPr lang="pt-BR" sz="1500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e),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que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m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t-BR" sz="1500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m/h</a:t>
            </a:r>
            <a:r>
              <a:rPr lang="pt-BR" sz="1500" spc="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t-BR" sz="1500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m/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1500" spc="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6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e,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paraquedas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sã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nad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pt-BR" sz="1500" spc="2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eles</a:t>
            </a:r>
            <a:r>
              <a:rPr lang="pt-BR" sz="1500" spc="2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z="1500" spc="2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2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pt-BR" sz="1500" spc="2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2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1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il,</a:t>
            </a:r>
            <a:r>
              <a:rPr lang="pt-BR" sz="1500" spc="1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1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t-BR" sz="1500" spc="1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m/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1500" spc="1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1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500" spc="1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1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1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1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eli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e</a:t>
            </a:r>
            <a:r>
              <a:rPr lang="pt-BR" sz="1500" spc="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pt-BR" sz="1500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 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sã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upe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6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BEA27A4-50C0-4719-9832-B3D3B5ECFE7B}"/>
              </a:ext>
            </a:extLst>
          </p:cNvPr>
          <p:cNvSpPr/>
          <p:nvPr/>
        </p:nvSpPr>
        <p:spPr>
          <a:xfrm>
            <a:off x="224902" y="315397"/>
            <a:ext cx="6096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5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8a</a:t>
            </a:r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t-BR" sz="1500" b="1" spc="2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2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</a:t>
            </a:r>
            <a:r>
              <a:rPr lang="pt-BR" sz="1500" spc="2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2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2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500" spc="2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spc="2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spc="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5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5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pt-BR" sz="15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8C41FA1-9863-4E1D-B8D0-3C8A369E74E2}"/>
              </a:ext>
            </a:extLst>
          </p:cNvPr>
          <p:cNvSpPr/>
          <p:nvPr/>
        </p:nvSpPr>
        <p:spPr>
          <a:xfrm>
            <a:off x="224902" y="759638"/>
            <a:ext cx="264207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8a) (0,2 pontos): 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3DEFD15-8574-439B-84FA-BDD25C1A8EC0}"/>
              </a:ext>
            </a:extLst>
          </p:cNvPr>
          <p:cNvSpPr/>
          <p:nvPr/>
        </p:nvSpPr>
        <p:spPr>
          <a:xfrm>
            <a:off x="224902" y="1203879"/>
            <a:ext cx="8271028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enunciado informa que o ponto mais alto da trajetória denomina-se apogeu.  A Figura 5, por outro lado, mostra que este ponto, o apogeu, corresponde à altitude de 250 km.</a:t>
            </a:r>
            <a:endParaRPr lang="pt-BR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56350F7-5E4E-493E-851C-17FF7A10411F}"/>
              </a:ext>
            </a:extLst>
          </p:cNvPr>
          <p:cNvSpPr/>
          <p:nvPr/>
        </p:nvSpPr>
        <p:spPr>
          <a:xfrm>
            <a:off x="224901" y="2437194"/>
            <a:ext cx="8271027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8b)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Entre o lançamento do VSB-30 e o impacto da carga útil com o mar decorrem 30 minutos.  Com base nesta informação e naquelas contidas no enunciado da questão, estime qual a porcentagem</a:t>
            </a:r>
            <a:r>
              <a:rPr lang="pt-BR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tempo de </a:t>
            </a:r>
            <a:r>
              <a:rPr lang="pt-BR" sz="1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vôo</a:t>
            </a:r>
            <a:r>
              <a:rPr lang="pt-BR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 qual o VSB-30 é propulsionado por foguetes.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54D1D34-820E-4B36-9265-29CA1BB65865}"/>
              </a:ext>
            </a:extLst>
          </p:cNvPr>
          <p:cNvSpPr/>
          <p:nvPr/>
        </p:nvSpPr>
        <p:spPr>
          <a:xfrm>
            <a:off x="224901" y="3403194"/>
            <a:ext cx="25987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8b) (0,4 pontos):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5F47BE3-AE66-4509-9107-0D14727167A5}"/>
              </a:ext>
            </a:extLst>
          </p:cNvPr>
          <p:cNvSpPr/>
          <p:nvPr/>
        </p:nvSpPr>
        <p:spPr>
          <a:xfrm>
            <a:off x="224901" y="3860480"/>
            <a:ext cx="11538012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enunciado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que o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primeiro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estágio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foguete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funciona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por 15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segundos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o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segundo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por 30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segundos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Portanto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 tempo total de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vôo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propulsado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é:</a:t>
            </a:r>
            <a:endParaRPr lang="pt-BR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8BEF94A-8F8A-4D64-A40B-365F5C920716}"/>
              </a:ext>
            </a:extLst>
          </p:cNvPr>
          <p:cNvSpPr/>
          <p:nvPr/>
        </p:nvSpPr>
        <p:spPr>
          <a:xfrm>
            <a:off x="2465284" y="4136153"/>
            <a:ext cx="56457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 +</a:t>
            </a:r>
            <a:endParaRPr lang="pt-BR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A8FDEDC-EA35-4E45-9309-63665DB13AE2}"/>
              </a:ext>
            </a:extLst>
          </p:cNvPr>
          <p:cNvSpPr/>
          <p:nvPr/>
        </p:nvSpPr>
        <p:spPr>
          <a:xfrm>
            <a:off x="2911612" y="4136153"/>
            <a:ext cx="56457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 =</a:t>
            </a:r>
            <a:endParaRPr lang="pt-BR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F7E1F8E-73FF-424C-B0B7-BE223A97B147}"/>
              </a:ext>
            </a:extLst>
          </p:cNvPr>
          <p:cNvSpPr/>
          <p:nvPr/>
        </p:nvSpPr>
        <p:spPr>
          <a:xfrm>
            <a:off x="3382375" y="4136153"/>
            <a:ext cx="128913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45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segundos</a:t>
            </a:r>
            <a:endParaRPr lang="pt-BR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713A2F3-6A99-400C-8C60-31DAAB6CA335}"/>
              </a:ext>
            </a:extLst>
          </p:cNvPr>
          <p:cNvSpPr/>
          <p:nvPr/>
        </p:nvSpPr>
        <p:spPr>
          <a:xfrm>
            <a:off x="224901" y="4834444"/>
            <a:ext cx="475162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tempo total de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vôo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VSB-30 é de 30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minutos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pt-BR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DAB771A-5015-40B1-9186-C665219D2A57}"/>
              </a:ext>
            </a:extLst>
          </p:cNvPr>
          <p:cNvSpPr/>
          <p:nvPr/>
        </p:nvSpPr>
        <p:spPr>
          <a:xfrm>
            <a:off x="4736490" y="4852200"/>
            <a:ext cx="6014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  x</a:t>
            </a:r>
            <a:endParaRPr lang="pt-BR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D3A76E8-6291-43F1-A3DE-FD7914875816}"/>
              </a:ext>
            </a:extLst>
          </p:cNvPr>
          <p:cNvSpPr/>
          <p:nvPr/>
        </p:nvSpPr>
        <p:spPr>
          <a:xfrm>
            <a:off x="5259161" y="4852200"/>
            <a:ext cx="98135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 seg = </a:t>
            </a:r>
            <a:endParaRPr lang="pt-BR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DAF371F-17CD-421D-AF0D-15419456A800}"/>
              </a:ext>
            </a:extLst>
          </p:cNvPr>
          <p:cNvSpPr/>
          <p:nvPr/>
        </p:nvSpPr>
        <p:spPr>
          <a:xfrm>
            <a:off x="6086233" y="4852200"/>
            <a:ext cx="15568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1800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segundos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C9B4249-A875-40A2-91FD-DEB0DAE3FF95}"/>
              </a:ext>
            </a:extLst>
          </p:cNvPr>
          <p:cNvSpPr/>
          <p:nvPr/>
        </p:nvSpPr>
        <p:spPr>
          <a:xfrm>
            <a:off x="224901" y="5433894"/>
            <a:ext cx="11538012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se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obter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porcentagem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vôo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propulsado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basta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dividir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tempo de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vôo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propulsado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tempo total de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vôo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seja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dividir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45 por 1800,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obtendo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-se o valor de 0,025,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equivalente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a: </a:t>
            </a:r>
            <a:endParaRPr lang="pt-BR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5842A89-2A45-4C57-9EC3-10B55E0CA56F}"/>
              </a:ext>
            </a:extLst>
          </p:cNvPr>
          <p:cNvSpPr/>
          <p:nvPr/>
        </p:nvSpPr>
        <p:spPr>
          <a:xfrm>
            <a:off x="4841792" y="5712102"/>
            <a:ext cx="6238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2,5%</a:t>
            </a:r>
            <a:endParaRPr lang="pt-BR" sz="1500" dirty="0">
              <a:solidFill>
                <a:srgbClr val="FF0000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70DB164-F4A7-45FB-B337-8185D996CC43}"/>
              </a:ext>
            </a:extLst>
          </p:cNvPr>
          <p:cNvSpPr/>
          <p:nvPr/>
        </p:nvSpPr>
        <p:spPr>
          <a:xfrm>
            <a:off x="1002141" y="6318622"/>
            <a:ext cx="20104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Final 8b): </a:t>
            </a:r>
            <a:endParaRPr lang="pt-BR" sz="1500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0A61EFB-B7C4-42C4-8CEA-BD8960015858}"/>
              </a:ext>
            </a:extLst>
          </p:cNvPr>
          <p:cNvSpPr/>
          <p:nvPr/>
        </p:nvSpPr>
        <p:spPr>
          <a:xfrm>
            <a:off x="2833791" y="6308946"/>
            <a:ext cx="6238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2,5%</a:t>
            </a:r>
            <a:endParaRPr lang="pt-BR" sz="1500" b="1" dirty="0">
              <a:solidFill>
                <a:srgbClr val="FF0000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3E6AD5F-E13F-4FFA-8720-58662EBD0953}"/>
              </a:ext>
            </a:extLst>
          </p:cNvPr>
          <p:cNvSpPr/>
          <p:nvPr/>
        </p:nvSpPr>
        <p:spPr>
          <a:xfrm>
            <a:off x="4566031" y="4138180"/>
            <a:ext cx="111601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(0,1 </a:t>
            </a:r>
            <a:r>
              <a:rPr lang="en-US" sz="1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ponto</a:t>
            </a:r>
            <a:r>
              <a:rPr lang="en-US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7131A0A-722F-4DA1-8E38-28BB2AE768CA}"/>
              </a:ext>
            </a:extLst>
          </p:cNvPr>
          <p:cNvSpPr/>
          <p:nvPr/>
        </p:nvSpPr>
        <p:spPr>
          <a:xfrm>
            <a:off x="7475989" y="4860000"/>
            <a:ext cx="111601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(0,1 </a:t>
            </a:r>
            <a:r>
              <a:rPr lang="en-US" sz="1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ponto</a:t>
            </a:r>
            <a:r>
              <a:rPr lang="en-US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D77442C5-2702-42DC-8A9A-BC89511A89E4}"/>
              </a:ext>
            </a:extLst>
          </p:cNvPr>
          <p:cNvSpPr/>
          <p:nvPr/>
        </p:nvSpPr>
        <p:spPr>
          <a:xfrm>
            <a:off x="5337937" y="5695675"/>
            <a:ext cx="12121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(0,2 </a:t>
            </a:r>
            <a:r>
              <a:rPr lang="en-US" sz="1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pontos</a:t>
            </a:r>
            <a:r>
              <a:rPr lang="en-US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CC6AED89-612E-4D95-8485-DE2CE6AF1C2D}"/>
              </a:ext>
            </a:extLst>
          </p:cNvPr>
          <p:cNvSpPr/>
          <p:nvPr/>
        </p:nvSpPr>
        <p:spPr>
          <a:xfrm>
            <a:off x="204186" y="1906644"/>
            <a:ext cx="200086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Final 8a): </a:t>
            </a:r>
            <a:endParaRPr lang="pt-BR" sz="1500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D53F158-DC79-4D79-9236-5262F8F92EF8}"/>
              </a:ext>
            </a:extLst>
          </p:cNvPr>
          <p:cNvSpPr/>
          <p:nvPr/>
        </p:nvSpPr>
        <p:spPr>
          <a:xfrm>
            <a:off x="2009012" y="1924400"/>
            <a:ext cx="8386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250 km</a:t>
            </a:r>
            <a:endParaRPr lang="pt-BR" sz="1500" b="1" dirty="0"/>
          </a:p>
        </p:txBody>
      </p:sp>
    </p:spTree>
    <p:extLst>
      <p:ext uri="{BB962C8B-B14F-4D97-AF65-F5344CB8AC3E}">
        <p14:creationId xmlns:p14="http://schemas.microsoft.com/office/powerpoint/2010/main" val="11523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B69FAD0-917B-41FC-860E-46C3CEFC66D8}"/>
              </a:ext>
            </a:extLst>
          </p:cNvPr>
          <p:cNvSpPr/>
          <p:nvPr/>
        </p:nvSpPr>
        <p:spPr>
          <a:xfrm>
            <a:off x="153879" y="205640"/>
            <a:ext cx="8286033" cy="1285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 dos experimentos que voará na carga útil do próximo VSB-30 foi desenvolvido por professores e alunos de escolas municipais de São José dos Campos, SP. Esse experimento pretende avaliar o comportamento de um sistema massa-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mola (um corpo preso a uma mola) durante o </a:t>
            </a:r>
            <a:r>
              <a:rPr lang="pt-BR" sz="17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vôo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VSB-30. Veja a Fig. 6.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81434934-85D2-42D4-8D28-CAD4EE078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0" y="1406733"/>
            <a:ext cx="971837" cy="212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64EBECB-B727-4976-8960-6AAB51F5FD63}"/>
              </a:ext>
            </a:extLst>
          </p:cNvPr>
          <p:cNvSpPr/>
          <p:nvPr/>
        </p:nvSpPr>
        <p:spPr>
          <a:xfrm>
            <a:off x="6695153" y="3517486"/>
            <a:ext cx="2025234" cy="318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6355" algn="just">
              <a:lnSpc>
                <a:spcPct val="115000"/>
              </a:lnSpc>
              <a:spcBef>
                <a:spcPts val="165"/>
              </a:spcBef>
              <a:spcAft>
                <a:spcPts val="0"/>
              </a:spcAft>
            </a:pPr>
            <a:r>
              <a:rPr lang="pt-BR" sz="1400" b="1" i="1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6. Massa-mola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8DBB5F1-82B0-4C53-9B25-67AE4113C2A4}"/>
              </a:ext>
            </a:extLst>
          </p:cNvPr>
          <p:cNvSpPr/>
          <p:nvPr/>
        </p:nvSpPr>
        <p:spPr>
          <a:xfrm>
            <a:off x="170745" y="1637822"/>
            <a:ext cx="6158144" cy="2155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e-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que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fo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rã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a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ema m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-m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17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1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700" spc="1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1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 uma</a:t>
            </a:r>
            <a:r>
              <a:rPr lang="pt-BR" sz="1700" spc="1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1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</a:t>
            </a:r>
            <a:r>
              <a:rPr lang="pt-BR" sz="1700" spc="1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1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1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1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700" spc="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</a:t>
            </a:r>
            <a:r>
              <a:rPr lang="pt-BR" sz="1700" spc="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 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empu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</a:t>
            </a:r>
            <a:r>
              <a:rPr lang="pt-BR" sz="17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mp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ime. 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t-BR" sz="17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6 mi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e,</a:t>
            </a:r>
            <a:r>
              <a:rPr lang="pt-BR" sz="17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em</a:t>
            </a:r>
            <a:r>
              <a:rPr lang="pt-BR" sz="1700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</a:t>
            </a:r>
            <a:r>
              <a:rPr lang="pt-BR" sz="1700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</a:t>
            </a:r>
            <a:r>
              <a:rPr lang="pt-BR" sz="1700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t-BR" sz="17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700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 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4712510-774A-4792-A3A9-AB977BD49263}"/>
              </a:ext>
            </a:extLst>
          </p:cNvPr>
          <p:cNvSpPr/>
          <p:nvPr/>
        </p:nvSpPr>
        <p:spPr>
          <a:xfrm>
            <a:off x="180245" y="4034589"/>
            <a:ext cx="11780107" cy="688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Durante es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i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</a:t>
            </a:r>
            <a:r>
              <a:rPr lang="pt-BR" sz="17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z="17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7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lquer</a:t>
            </a:r>
            <a:r>
              <a:rPr lang="pt-BR" sz="1700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carga útil</a:t>
            </a:r>
            <a:r>
              <a:rPr lang="pt-BR" sz="1700" spc="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flu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700" spc="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</a:t>
            </a:r>
            <a:r>
              <a:rPr lang="pt-BR" sz="1700" spc="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u="sng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u="sng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u="sng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nsa</a:t>
            </a:r>
            <a:r>
              <a:rPr lang="pt-BR" sz="1700" u="sng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z="1700" u="sng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sz="17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ê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</a:t>
            </a:r>
            <a:r>
              <a:rPr lang="pt-BR" sz="17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pe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11D7603-4001-466D-B6AD-9DC94512B14D}"/>
              </a:ext>
            </a:extLst>
          </p:cNvPr>
          <p:cNvSpPr/>
          <p:nvPr/>
        </p:nvSpPr>
        <p:spPr>
          <a:xfrm>
            <a:off x="161601" y="4941216"/>
            <a:ext cx="11804342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7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pt-BR" sz="1700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t-BR" sz="1700" b="1" spc="1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1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1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caderno de resposta</a:t>
            </a:r>
            <a:r>
              <a:rPr lang="pt-BR" sz="1700" spc="1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1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1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ema m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-m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em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i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700" spc="1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z="17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</a:t>
            </a:r>
            <a:r>
              <a:rPr lang="pt-BR" sz="1700" spc="-1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que 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úme</a:t>
            </a:r>
            <a:r>
              <a:rPr lang="pt-BR" sz="17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7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7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pt-BR" sz="17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pt-BR" sz="1700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1700" spc="1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1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</a:t>
            </a:r>
            <a:r>
              <a:rPr lang="pt-BR" sz="1700" spc="1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1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ema</a:t>
            </a:r>
            <a:r>
              <a:rPr lang="pt-BR" sz="1700" spc="1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lang="pt-BR" sz="1700" spc="1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700" spc="1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</a:t>
            </a:r>
            <a:r>
              <a:rPr lang="pt-BR" sz="1700" spc="1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2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700" spc="20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1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é,</a:t>
            </a:r>
            <a:r>
              <a:rPr lang="pt-BR" sz="1700" spc="20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</a:t>
            </a:r>
            <a:r>
              <a:rPr lang="pt-BR" sz="1700" spc="20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1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ema m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-m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1700" spc="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que,</a:t>
            </a:r>
            <a:r>
              <a:rPr lang="pt-BR" sz="1700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z="1700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7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m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o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úme</a:t>
            </a:r>
            <a:r>
              <a:rPr lang="pt-BR" sz="1700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ifique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7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7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7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pt-BR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B63188A-AFB8-4B60-A16E-D4BB9D495311}"/>
              </a:ext>
            </a:extLst>
          </p:cNvPr>
          <p:cNvSpPr/>
          <p:nvPr/>
        </p:nvSpPr>
        <p:spPr>
          <a:xfrm>
            <a:off x="85076" y="111211"/>
            <a:ext cx="8382268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8c) (0,4 pontos) ( 0,1 ponto para cada acerto com justificativa correta. Sem justificativa certa não vale nada.)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5183348-516E-4332-925F-E0A0DB649BCA}"/>
              </a:ext>
            </a:extLst>
          </p:cNvPr>
          <p:cNvSpPr/>
          <p:nvPr/>
        </p:nvSpPr>
        <p:spPr>
          <a:xfrm>
            <a:off x="85072" y="702183"/>
            <a:ext cx="8382272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195"/>
              </a:spcBef>
              <a:spcAft>
                <a:spcPts val="0"/>
              </a:spcAft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aluno deveria colocar no interior de cada círculo representando a massa do sistema massa-mola o número correspondente à fase de </a:t>
            </a:r>
            <a:r>
              <a:rPr lang="pt-BR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vôo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tal qual mostrado na Figura à direita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Molinha Gab">
            <a:extLst>
              <a:ext uri="{FF2B5EF4-FFF2-40B4-BE49-F238E27FC236}">
                <a16:creationId xmlns:a16="http://schemas.microsoft.com/office/drawing/2014/main" id="{82ACB23F-A7C6-4AFB-80FC-4CBCD80DB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258695"/>
            <a:ext cx="3595821" cy="248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0E35AD6-1153-4EAD-8E20-15E642E26DD3}"/>
              </a:ext>
            </a:extLst>
          </p:cNvPr>
          <p:cNvSpPr/>
          <p:nvPr/>
        </p:nvSpPr>
        <p:spPr>
          <a:xfrm>
            <a:off x="106036" y="2649495"/>
            <a:ext cx="2741456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Justificativa da posição 1)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C07A99E-D483-4EA1-A6EF-0C8119872B85}"/>
              </a:ext>
            </a:extLst>
          </p:cNvPr>
          <p:cNvSpPr/>
          <p:nvPr/>
        </p:nvSpPr>
        <p:spPr>
          <a:xfrm>
            <a:off x="2721124" y="2658639"/>
            <a:ext cx="5654780" cy="373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posição 1 (Ponto de Lançamento) da Figura 5 o foguete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52EE8F3-927F-4956-9E9E-B890989552ED}"/>
              </a:ext>
            </a:extLst>
          </p:cNvPr>
          <p:cNvSpPr/>
          <p:nvPr/>
        </p:nvSpPr>
        <p:spPr>
          <a:xfrm>
            <a:off x="91440" y="2911578"/>
            <a:ext cx="8165592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está em repouso e, como tal, o sistema massa-mola deverá distender por ação da força peso que atuará tanto sobre a mola quanto sobre a massa do sistema massa-mola. </a:t>
            </a:r>
            <a:endParaRPr lang="pt-BR" sz="16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B588229-CFE3-4D3C-A4FE-60768B91CBDE}"/>
              </a:ext>
            </a:extLst>
          </p:cNvPr>
          <p:cNvSpPr/>
          <p:nvPr/>
        </p:nvSpPr>
        <p:spPr>
          <a:xfrm>
            <a:off x="106036" y="3488292"/>
            <a:ext cx="2741456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Justificativa da posição 2)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A92CCA2-4147-41D9-BF2D-5BAF6512E8C9}"/>
              </a:ext>
            </a:extLst>
          </p:cNvPr>
          <p:cNvSpPr/>
          <p:nvPr/>
        </p:nvSpPr>
        <p:spPr>
          <a:xfrm>
            <a:off x="2666260" y="3537440"/>
            <a:ext cx="5682212" cy="373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enunciado informa que após a ignição do </a:t>
            </a:r>
            <a:r>
              <a:rPr lang="pt-BR" sz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primeiro estágio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04DC687-6EAA-4466-BF74-77DC7255E738}"/>
              </a:ext>
            </a:extLst>
          </p:cNvPr>
          <p:cNvSpPr/>
          <p:nvPr/>
        </p:nvSpPr>
        <p:spPr>
          <a:xfrm>
            <a:off x="100584" y="3778161"/>
            <a:ext cx="8183879" cy="1215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foguete, ele vai do repouso a 2.000 km/h em 15 segundos e que o eixo do sistema massa-mola fica sempre alinhado com o centro da Terra. Com isso a mola, que não é um corpo rígido, se estica como reação à aceleração do foguete, conforme ilustrada na situação 2.</a:t>
            </a:r>
            <a:endParaRPr lang="pt-BR" sz="160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0B27AAD-0D37-4F5C-A499-2352ED8DAA63}"/>
              </a:ext>
            </a:extLst>
          </p:cNvPr>
          <p:cNvSpPr/>
          <p:nvPr/>
        </p:nvSpPr>
        <p:spPr>
          <a:xfrm>
            <a:off x="78602" y="4845530"/>
            <a:ext cx="2741456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Justificativa da posição 3)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BD241B9-FDBD-4113-B582-296A722AB33D}"/>
              </a:ext>
            </a:extLst>
          </p:cNvPr>
          <p:cNvSpPr/>
          <p:nvPr/>
        </p:nvSpPr>
        <p:spPr>
          <a:xfrm>
            <a:off x="2647971" y="4854674"/>
            <a:ext cx="9385533" cy="373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enunciado informa que durante o tempo de microgravidade, correspondente à região 3 da Figura 5</a:t>
            </a:r>
            <a:r>
              <a:rPr lang="pt-BR" sz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99948BB-8ADB-4F6F-A218-5E657BD19A19}"/>
              </a:ext>
            </a:extLst>
          </p:cNvPr>
          <p:cNvSpPr/>
          <p:nvPr/>
        </p:nvSpPr>
        <p:spPr>
          <a:xfrm>
            <a:off x="82296" y="5090846"/>
            <a:ext cx="11958219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tudo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</a:t>
            </a: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estiver solto no interior da carga-útil flutuará em decorrência da “ausência de peso”.  Neste caso, a distensão do sistema massa-mola tenderá a anular-se, situação esta representada pela massa-mola com o número 3 dentro dela.</a:t>
            </a:r>
            <a:endParaRPr lang="pt-BR" sz="160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39CF809-86A0-44DA-8C33-65B8DA188161}"/>
              </a:ext>
            </a:extLst>
          </p:cNvPr>
          <p:cNvSpPr/>
          <p:nvPr/>
        </p:nvSpPr>
        <p:spPr>
          <a:xfrm>
            <a:off x="94215" y="1249982"/>
            <a:ext cx="8373129" cy="149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resolução não exige qualquer tipo de cálculo, mas, sim, conhecimento básico de física, raciocínio, leitura e interpretação do texto.    Tão somente escrever os números não é suficiente.  A obtenção dos 0,4 ponto para a questão exigirá que o aluno justifique suas respostas de forma a demonstrar que compreendeu a física do problema proposto, conforme segue.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56BAFC0-4919-44A3-B340-C590E20650E5}"/>
              </a:ext>
            </a:extLst>
          </p:cNvPr>
          <p:cNvSpPr/>
          <p:nvPr/>
        </p:nvSpPr>
        <p:spPr>
          <a:xfrm>
            <a:off x="78601" y="5659877"/>
            <a:ext cx="2741456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Justificativa da posição 4)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D56CECA-C52F-44A5-ADC4-2BCE8886C3DB}"/>
              </a:ext>
            </a:extLst>
          </p:cNvPr>
          <p:cNvSpPr/>
          <p:nvPr/>
        </p:nvSpPr>
        <p:spPr>
          <a:xfrm>
            <a:off x="2654729" y="5667584"/>
            <a:ext cx="9537272" cy="373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situação de reentrada na atmosfera terrestre corresponde a uma grande desaceleração da carga-útil,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65FBBF1-CDE2-48D3-9C0F-19CF0A220CDD}"/>
              </a:ext>
            </a:extLst>
          </p:cNvPr>
          <p:cNvSpPr/>
          <p:nvPr/>
        </p:nvSpPr>
        <p:spPr>
          <a:xfrm>
            <a:off x="96346" y="5923513"/>
            <a:ext cx="11715568" cy="373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função do atrito com a atmosfera terrestre, que reduz a sua velocidade de 7.000 km/h para 300 km/h.  Portanto, uma </a:t>
            </a:r>
            <a:r>
              <a:rPr lang="pt-BR" sz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força</a:t>
            </a:r>
            <a:endParaRPr lang="pt-BR" sz="1600" dirty="0"/>
          </a:p>
        </p:txBody>
      </p:sp>
      <p:sp>
        <p:nvSpPr>
          <p:cNvPr id="18" name="Retângulo 17"/>
          <p:cNvSpPr/>
          <p:nvPr/>
        </p:nvSpPr>
        <p:spPr>
          <a:xfrm>
            <a:off x="954024" y="6204231"/>
            <a:ext cx="10101072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atuará sobre o sistema em sentido contrário ao movimento deste, razão pela qual haverá compressão do sistema massa-mola, representada pelo número 4 dentro da massa-mola.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3110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3" grpId="0"/>
      <p:bldP spid="15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0D092AB-AFA7-4D5E-A4AD-E31EBC65C81C}"/>
              </a:ext>
            </a:extLst>
          </p:cNvPr>
          <p:cNvSpPr/>
          <p:nvPr/>
        </p:nvSpPr>
        <p:spPr>
          <a:xfrm>
            <a:off x="121686" y="262955"/>
            <a:ext cx="4311117" cy="351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616075" algn="just">
              <a:lnSpc>
                <a:spcPct val="115000"/>
              </a:lnSpc>
              <a:spcAft>
                <a:spcPts val="0"/>
              </a:spcAft>
            </a:pPr>
            <a:r>
              <a:rPr lang="pt-BR" sz="16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“C</a:t>
            </a:r>
            <a:r>
              <a:rPr lang="pt-BR" sz="1600" b="1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o”</a:t>
            </a:r>
            <a:r>
              <a:rPr lang="pt-BR" sz="1600" b="1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b="1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</a:t>
            </a:r>
            <a:r>
              <a:rPr lang="pt-BR" sz="1600" b="1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3764714-D64D-4E69-8622-4A365B1A8BC4}"/>
              </a:ext>
            </a:extLst>
          </p:cNvPr>
          <p:cNvSpPr/>
          <p:nvPr/>
        </p:nvSpPr>
        <p:spPr>
          <a:xfrm>
            <a:off x="108793" y="611170"/>
            <a:ext cx="83311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unidade de energia é o Joule ( J ). Watt (W) é unidade de potência ( = energia / tempo = J / s (Joules por segundo)).  Quando você usa energia você  “consome” Joules (J) e não potência. 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o “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mo” (Joules)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um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z="1600" spc="1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</a:t>
            </a:r>
            <a:r>
              <a:rPr lang="pt-BR" sz="1600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ê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 dele</a:t>
            </a:r>
            <a:r>
              <a:rPr lang="pt-BR" sz="1600" spc="1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10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z="1600" spc="10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(o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em que ele fi</a:t>
            </a:r>
            <a:r>
              <a:rPr lang="pt-BR" sz="1600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li</a:t>
            </a:r>
            <a:r>
              <a:rPr lang="pt-BR" sz="1600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gad</a:t>
            </a:r>
            <a:r>
              <a:rPr lang="pt-BR" sz="16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e multiplicar um pelo outro (o tempo sempre em segundos, claro).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AEA405-87D9-4073-A502-82FAD8A4C4F8}"/>
              </a:ext>
            </a:extLst>
          </p:cNvPr>
          <p:cNvSpPr/>
          <p:nvPr/>
        </p:nvSpPr>
        <p:spPr>
          <a:xfrm>
            <a:off x="99648" y="2213339"/>
            <a:ext cx="1190642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6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pt-BR" sz="1600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t-BR" sz="1600" b="1" spc="1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Calcule o “consumo” de energia (o número de Joules) de uma lâmpada de 100 W, a qual ficou ligada por 10 horas seguidas. Você vai encontrar um número bem grande de Joules!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F3D8F26-B621-4FB1-B817-131F2A195103}"/>
              </a:ext>
            </a:extLst>
          </p:cNvPr>
          <p:cNvSpPr/>
          <p:nvPr/>
        </p:nvSpPr>
        <p:spPr>
          <a:xfrm>
            <a:off x="81360" y="3081961"/>
            <a:ext cx="2653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9a) (0,5 ponto):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AA96C8A-1064-4E18-B5D6-46CB8640BE6B}"/>
              </a:ext>
            </a:extLst>
          </p:cNvPr>
          <p:cNvSpPr/>
          <p:nvPr/>
        </p:nvSpPr>
        <p:spPr>
          <a:xfrm>
            <a:off x="372162" y="3388852"/>
            <a:ext cx="1165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600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Potência =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E668E6A-46D7-4090-9387-200536D38255}"/>
              </a:ext>
            </a:extLst>
          </p:cNvPr>
          <p:cNvSpPr/>
          <p:nvPr/>
        </p:nvSpPr>
        <p:spPr>
          <a:xfrm>
            <a:off x="1371014" y="3388852"/>
            <a:ext cx="1012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600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100W e  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042101C-662C-4791-9A2D-DC42F94F82C8}"/>
              </a:ext>
            </a:extLst>
          </p:cNvPr>
          <p:cNvSpPr/>
          <p:nvPr/>
        </p:nvSpPr>
        <p:spPr>
          <a:xfrm>
            <a:off x="2139386" y="3388852"/>
            <a:ext cx="9377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600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tempo =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59E9FFE-EF5D-474B-B811-B68FA9146676}"/>
              </a:ext>
            </a:extLst>
          </p:cNvPr>
          <p:cNvSpPr/>
          <p:nvPr/>
        </p:nvSpPr>
        <p:spPr>
          <a:xfrm>
            <a:off x="2978107" y="3388852"/>
            <a:ext cx="8239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600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 h = 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4ADE836-B3CC-4AC3-BF4D-BE2898D176F6}"/>
              </a:ext>
            </a:extLst>
          </p:cNvPr>
          <p:cNvSpPr/>
          <p:nvPr/>
        </p:nvSpPr>
        <p:spPr>
          <a:xfrm>
            <a:off x="3594962" y="3388852"/>
            <a:ext cx="575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600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 x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ED0E9E4-F155-4A01-AE29-DE5E6BCCB3A3}"/>
              </a:ext>
            </a:extLst>
          </p:cNvPr>
          <p:cNvSpPr/>
          <p:nvPr/>
        </p:nvSpPr>
        <p:spPr>
          <a:xfrm>
            <a:off x="4032943" y="3388852"/>
            <a:ext cx="10416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600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 min = 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1BB809-D11B-4D3C-AA1B-B1B1D13466A9}"/>
              </a:ext>
            </a:extLst>
          </p:cNvPr>
          <p:cNvSpPr/>
          <p:nvPr/>
        </p:nvSpPr>
        <p:spPr>
          <a:xfrm>
            <a:off x="4845354" y="3388852"/>
            <a:ext cx="10239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600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 x 60 x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A623DDE-C3C6-4FF8-AAD6-45BF2FFFBC45}"/>
              </a:ext>
            </a:extLst>
          </p:cNvPr>
          <p:cNvSpPr/>
          <p:nvPr/>
        </p:nvSpPr>
        <p:spPr>
          <a:xfrm>
            <a:off x="5749095" y="3388852"/>
            <a:ext cx="10416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600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 </a:t>
            </a:r>
            <a:r>
              <a:rPr lang="pt-BR" sz="1600" spc="5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</a:t>
            </a:r>
            <a:r>
              <a:rPr lang="pt-BR" sz="1600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DE702B4-146F-428B-8C97-48A1DCE52EA5}"/>
              </a:ext>
            </a:extLst>
          </p:cNvPr>
          <p:cNvSpPr/>
          <p:nvPr/>
        </p:nvSpPr>
        <p:spPr>
          <a:xfrm>
            <a:off x="6603055" y="3388852"/>
            <a:ext cx="1205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600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36.000 </a:t>
            </a:r>
            <a:r>
              <a:rPr lang="pt-BR" sz="1600" spc="5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4E4D51AA-E562-4583-A11A-DC40D20A41AE}"/>
              </a:ext>
            </a:extLst>
          </p:cNvPr>
          <p:cNvSpPr/>
          <p:nvPr/>
        </p:nvSpPr>
        <p:spPr>
          <a:xfrm>
            <a:off x="374165" y="3804352"/>
            <a:ext cx="2942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600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Energia = potência x tempo = 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8FF2E20-061C-4FBE-B9D3-14BEB80AC261}"/>
              </a:ext>
            </a:extLst>
          </p:cNvPr>
          <p:cNvSpPr/>
          <p:nvPr/>
        </p:nvSpPr>
        <p:spPr>
          <a:xfrm>
            <a:off x="3108315" y="3804805"/>
            <a:ext cx="16161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600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 x 36.000 = 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E3DC308-9429-4C61-B5C6-1F334751A626}"/>
              </a:ext>
            </a:extLst>
          </p:cNvPr>
          <p:cNvSpPr/>
          <p:nvPr/>
        </p:nvSpPr>
        <p:spPr>
          <a:xfrm>
            <a:off x="4544414" y="3804352"/>
            <a:ext cx="17562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600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3.600.000 Joules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B3359C54-9FEA-4AB9-8E4E-6202751D6932}"/>
              </a:ext>
            </a:extLst>
          </p:cNvPr>
          <p:cNvSpPr/>
          <p:nvPr/>
        </p:nvSpPr>
        <p:spPr>
          <a:xfrm>
            <a:off x="74509" y="4291674"/>
            <a:ext cx="21242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Final 9a): </a:t>
            </a:r>
            <a:endParaRPr lang="pt-BR" sz="1600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1BB66BB-2D13-4CA2-95A9-07C694B53DAA}"/>
              </a:ext>
            </a:extLst>
          </p:cNvPr>
          <p:cNvSpPr/>
          <p:nvPr/>
        </p:nvSpPr>
        <p:spPr>
          <a:xfrm>
            <a:off x="2004189" y="4286878"/>
            <a:ext cx="2269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600" b="1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Energia = 3.600.000 J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1BBD939-ADC6-4C1D-A2BF-7FB8CFE557B8}"/>
              </a:ext>
            </a:extLst>
          </p:cNvPr>
          <p:cNvSpPr/>
          <p:nvPr/>
        </p:nvSpPr>
        <p:spPr>
          <a:xfrm>
            <a:off x="77271" y="4645615"/>
            <a:ext cx="1198259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6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9b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sua casa tem muitas lâmpadas e aparelhos elétricos, logo o consumo de Joules ao final do mês dará um número muito maior do que aquele do item anterior.  Para economizar “zeros” e não espantar os consumidores, as companhias poderiam usar o prefixo </a:t>
            </a:r>
            <a:r>
              <a:rPr lang="pt-BR" sz="1600" spc="-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mega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(M = 1.000.000) para mostrar um número menor na conta. Exprima o seu resultado anterior em MJ (</a:t>
            </a:r>
            <a:r>
              <a:rPr lang="pt-BR" sz="1600" spc="-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mega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Joules).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119D594F-FBBE-40CC-A8AC-513713C9E6B1}"/>
              </a:ext>
            </a:extLst>
          </p:cNvPr>
          <p:cNvSpPr/>
          <p:nvPr/>
        </p:nvSpPr>
        <p:spPr>
          <a:xfrm>
            <a:off x="107117" y="5594715"/>
            <a:ext cx="25949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9b) (0,5 ponto)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Agrupar 22"/>
          <p:cNvGrpSpPr/>
          <p:nvPr/>
        </p:nvGrpSpPr>
        <p:grpSpPr>
          <a:xfrm>
            <a:off x="2878833" y="5730391"/>
            <a:ext cx="2113791" cy="609113"/>
            <a:chOff x="1379217" y="5730391"/>
            <a:chExt cx="2113791" cy="609113"/>
          </a:xfrm>
        </p:grpSpPr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F72FA4A2-20CC-4970-9043-90BE20822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217" y="5730391"/>
              <a:ext cx="1123286" cy="609106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861DEE4A-2C56-4E0E-868D-6006EDA4C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402" y="5735917"/>
              <a:ext cx="991606" cy="603587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0881F0CB-6FE5-4DE9-9E4B-99FBBACE3E27}"/>
              </a:ext>
            </a:extLst>
          </p:cNvPr>
          <p:cNvSpPr/>
          <p:nvPr/>
        </p:nvSpPr>
        <p:spPr>
          <a:xfrm>
            <a:off x="5349792" y="5836207"/>
            <a:ext cx="1133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Logo, X = 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7292BFF7-D324-4B6D-9795-EA5048DE7EB1}"/>
              </a:ext>
            </a:extLst>
          </p:cNvPr>
          <p:cNvSpPr/>
          <p:nvPr/>
        </p:nvSpPr>
        <p:spPr>
          <a:xfrm>
            <a:off x="6308116" y="5836207"/>
            <a:ext cx="14257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3.600.000 J x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54D5B3C7-BD68-48A6-803D-9D7039860AD2}"/>
              </a:ext>
            </a:extLst>
          </p:cNvPr>
          <p:cNvSpPr/>
          <p:nvPr/>
        </p:nvSpPr>
        <p:spPr>
          <a:xfrm>
            <a:off x="7625434" y="5846167"/>
            <a:ext cx="2066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MJ / 1.000.000 J =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D53629F9-FE8F-4D4D-AC51-321CFF9F48C1}"/>
              </a:ext>
            </a:extLst>
          </p:cNvPr>
          <p:cNvSpPr/>
          <p:nvPr/>
        </p:nvSpPr>
        <p:spPr>
          <a:xfrm>
            <a:off x="9608338" y="5856127"/>
            <a:ext cx="805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3,6 MJ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4059E8E5-4C1D-45F8-A7A5-30EDE79D45EF}"/>
              </a:ext>
            </a:extLst>
          </p:cNvPr>
          <p:cNvSpPr/>
          <p:nvPr/>
        </p:nvSpPr>
        <p:spPr>
          <a:xfrm>
            <a:off x="1110858" y="6426616"/>
            <a:ext cx="21355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Final 9b): </a:t>
            </a:r>
            <a:endParaRPr lang="pt-BR" sz="1600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9C4447B7-73B5-45A2-A1D4-FDA7F2408587}"/>
              </a:ext>
            </a:extLst>
          </p:cNvPr>
          <p:cNvSpPr/>
          <p:nvPr/>
        </p:nvSpPr>
        <p:spPr>
          <a:xfrm>
            <a:off x="3025443" y="6418571"/>
            <a:ext cx="18107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600" b="1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Energia = 3,6 MJ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0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31" grpId="0"/>
      <p:bldP spid="32" grpId="0"/>
      <p:bldP spid="33" grpId="0"/>
      <p:bldP spid="34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3896DB4-0752-4C69-86D9-8F124B465009}"/>
              </a:ext>
            </a:extLst>
          </p:cNvPr>
          <p:cNvSpPr/>
          <p:nvPr/>
        </p:nvSpPr>
        <p:spPr>
          <a:xfrm>
            <a:off x="132000" y="204588"/>
            <a:ext cx="8297897" cy="1215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10)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contas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elétrica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não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vê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unidades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Joules,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MJ,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-se,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contudo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unidade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kWh (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quilowatt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-hora).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Isso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porque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Joule é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unidade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muito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pequena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enquanto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 kWh, que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também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é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unidade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é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bem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grande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logo,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mais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conveniente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815CA3F-628C-4037-9CCA-B66F9365863E}"/>
              </a:ext>
            </a:extLst>
          </p:cNvPr>
          <p:cNvSpPr/>
          <p:nvPr/>
        </p:nvSpPr>
        <p:spPr>
          <a:xfrm>
            <a:off x="-182799" y="1507402"/>
            <a:ext cx="8686695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290" marR="45720" algn="just">
              <a:lnSpc>
                <a:spcPct val="114000"/>
              </a:lnSpc>
              <a:spcAft>
                <a:spcPts val="0"/>
              </a:spcAft>
            </a:pPr>
            <a:r>
              <a:rPr lang="pt-BR" sz="1600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10a)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Sabendo-se que k = 1000, W = J / s e hora = 3.600 segundos, calcule quantos Joules (J) há num kWh: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E049092-50AB-4CF8-8655-7C9F3C0477CD}"/>
              </a:ext>
            </a:extLst>
          </p:cNvPr>
          <p:cNvSpPr/>
          <p:nvPr/>
        </p:nvSpPr>
        <p:spPr>
          <a:xfrm>
            <a:off x="170001" y="2327935"/>
            <a:ext cx="1007327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kWh = 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33C47DA-37A5-4072-9D90-798109212CE6}"/>
              </a:ext>
            </a:extLst>
          </p:cNvPr>
          <p:cNvSpPr/>
          <p:nvPr/>
        </p:nvSpPr>
        <p:spPr>
          <a:xfrm>
            <a:off x="1003115" y="2336695"/>
            <a:ext cx="1499770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1.000 (J / s) x 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A349E2D-0B11-4106-A66F-68BBA645A129}"/>
              </a:ext>
            </a:extLst>
          </p:cNvPr>
          <p:cNvSpPr/>
          <p:nvPr/>
        </p:nvSpPr>
        <p:spPr>
          <a:xfrm>
            <a:off x="2320156" y="2345352"/>
            <a:ext cx="1099981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3.600 s = 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30B258B-F3FE-4E8B-ABFE-A9CE82765BC3}"/>
              </a:ext>
            </a:extLst>
          </p:cNvPr>
          <p:cNvSpPr/>
          <p:nvPr/>
        </p:nvSpPr>
        <p:spPr>
          <a:xfrm>
            <a:off x="3223151" y="2337738"/>
            <a:ext cx="1264129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  <a:spcBef>
                <a:spcPts val="195"/>
              </a:spcBef>
              <a:spcAft>
                <a:spcPts val="0"/>
              </a:spcAft>
            </a:pPr>
            <a:r>
              <a:rPr lang="pt-BR" sz="1600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3.600.000 J</a:t>
            </a:r>
            <a:endParaRPr lang="pt-BR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024D69-054E-4A28-A5F1-E496A4D248B5}"/>
              </a:ext>
            </a:extLst>
          </p:cNvPr>
          <p:cNvSpPr/>
          <p:nvPr/>
        </p:nvSpPr>
        <p:spPr>
          <a:xfrm>
            <a:off x="128041" y="2871398"/>
            <a:ext cx="2238113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Final 10a): </a:t>
            </a:r>
            <a:endParaRPr lang="pt-BR" sz="160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C93E21B-5402-426C-89BA-0F6EFD94E65F}"/>
              </a:ext>
            </a:extLst>
          </p:cNvPr>
          <p:cNvSpPr/>
          <p:nvPr/>
        </p:nvSpPr>
        <p:spPr>
          <a:xfrm>
            <a:off x="2176468" y="2888815"/>
            <a:ext cx="2120452" cy="349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b="1" spc="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kWh = 3.600.000 J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FEEDC42-9257-47E6-9CDF-DC5B5F07EB22}"/>
              </a:ext>
            </a:extLst>
          </p:cNvPr>
          <p:cNvSpPr/>
          <p:nvPr/>
        </p:nvSpPr>
        <p:spPr>
          <a:xfrm>
            <a:off x="-208835" y="3515392"/>
            <a:ext cx="4240584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290" marR="45720" algn="just">
              <a:lnSpc>
                <a:spcPct val="114000"/>
              </a:lnSpc>
              <a:spcAft>
                <a:spcPts val="0"/>
              </a:spcAft>
            </a:pPr>
            <a:r>
              <a:rPr lang="pt-BR" sz="1600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10b) </a:t>
            </a:r>
            <a:r>
              <a:rPr lang="pt-BR" sz="16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Exprima seu resultado 9a) em kWh: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340788" y="4139121"/>
            <a:ext cx="2963084" cy="911850"/>
            <a:chOff x="340788" y="4139121"/>
            <a:chExt cx="2963084" cy="911850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D715FFE8-79C6-41CC-8CE1-B64739A95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88" y="4139340"/>
              <a:ext cx="1420368" cy="911352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E46FE4FF-3402-4A5F-8FA4-7593733D4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163" y="4139121"/>
              <a:ext cx="1563709" cy="911850"/>
            </a:xfrm>
            <a:prstGeom prst="rect">
              <a:avLst/>
            </a:prstGeom>
          </p:spPr>
        </p:pic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43B63E77-D672-47FA-A6DA-27D5062D95DD}"/>
              </a:ext>
            </a:extLst>
          </p:cNvPr>
          <p:cNvSpPr/>
          <p:nvPr/>
        </p:nvSpPr>
        <p:spPr>
          <a:xfrm>
            <a:off x="3385345" y="4354714"/>
            <a:ext cx="1127232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Logo, X = 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5FF1440-D2CA-48A0-A666-332FB20DD297}"/>
              </a:ext>
            </a:extLst>
          </p:cNvPr>
          <p:cNvSpPr/>
          <p:nvPr/>
        </p:nvSpPr>
        <p:spPr>
          <a:xfrm>
            <a:off x="4295713" y="4354715"/>
            <a:ext cx="1417376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3.600.000 J x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2B92B07-A38C-4A00-BB1A-29595C0BCF25}"/>
              </a:ext>
            </a:extLst>
          </p:cNvPr>
          <p:cNvSpPr/>
          <p:nvPr/>
        </p:nvSpPr>
        <p:spPr>
          <a:xfrm>
            <a:off x="5550898" y="4363896"/>
            <a:ext cx="2076209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kWh / 3.600.00 J =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DE4422D-66B8-44BD-8732-FF3CE7497EF9}"/>
              </a:ext>
            </a:extLst>
          </p:cNvPr>
          <p:cNvSpPr/>
          <p:nvPr/>
        </p:nvSpPr>
        <p:spPr>
          <a:xfrm>
            <a:off x="7455447" y="4351436"/>
            <a:ext cx="824265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kWh.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4F2393E-4A03-4CA9-ACB8-5AAF59F8A11E}"/>
              </a:ext>
            </a:extLst>
          </p:cNvPr>
          <p:cNvSpPr/>
          <p:nvPr/>
        </p:nvSpPr>
        <p:spPr>
          <a:xfrm>
            <a:off x="146740" y="5344311"/>
            <a:ext cx="10917936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195"/>
              </a:spcBef>
              <a:spcAft>
                <a:spcPts val="0"/>
              </a:spcAft>
            </a:pP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Portanto, a lâmpada de 100W que ficou ligada por 10 h “consumiu” 3.600.000 J ou 3,6 MJ, ou simplesmente 1 kWh.</a:t>
            </a:r>
            <a:endParaRPr lang="pt-BR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pt-BR" sz="1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Observação</a:t>
            </a: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devido à simplicidade das contas o aluno não precisa detalha-las para receber os pontos da questão.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5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7" grpId="0"/>
      <p:bldP spid="18" grpId="0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/>
          </p:nvPr>
        </p:nvGraphicFramePr>
        <p:xfrm>
          <a:off x="3952239" y="683090"/>
          <a:ext cx="4268216" cy="557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56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9620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39776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66628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160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12161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962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986911" y="1167955"/>
            <a:ext cx="667511" cy="4446461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429" y="2134037"/>
            <a:ext cx="4119654" cy="273405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31" y="2573726"/>
            <a:ext cx="2801130" cy="17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3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41884DB-EEF5-40EB-BF40-11CAD78D53B6}"/>
              </a:ext>
            </a:extLst>
          </p:cNvPr>
          <p:cNvSpPr/>
          <p:nvPr/>
        </p:nvSpPr>
        <p:spPr>
          <a:xfrm>
            <a:off x="210906" y="524697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pt-BR" b="1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pt-BR" b="1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ond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b="1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r?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558EDB2-1EB0-442D-822A-2CEAF3539FAA}"/>
              </a:ext>
            </a:extLst>
          </p:cNvPr>
          <p:cNvSpPr/>
          <p:nvPr/>
        </p:nvSpPr>
        <p:spPr>
          <a:xfrm>
            <a:off x="-168946" y="1248893"/>
            <a:ext cx="8511758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410" algn="just">
              <a:lnSpc>
                <a:spcPct val="150000"/>
              </a:lnSpc>
              <a:spcAft>
                <a:spcPts val="0"/>
              </a:spcAft>
            </a:pP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2a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t-BR" b="1" spc="1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e,</a:t>
            </a:r>
            <a:r>
              <a:rPr lang="pt-BR" spc="1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</a:t>
            </a:r>
            <a:r>
              <a:rPr lang="pt-BR" spc="1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</a:t>
            </a:r>
            <a:r>
              <a:rPr lang="pt-BR" spc="1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re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</a:t>
            </a:r>
            <a:r>
              <a:rPr lang="pt-BR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o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BE3D29F-650A-4016-84D2-E256E217E4E3}"/>
              </a:ext>
            </a:extLst>
          </p:cNvPr>
          <p:cNvSpPr/>
          <p:nvPr/>
        </p:nvSpPr>
        <p:spPr>
          <a:xfrm>
            <a:off x="254449" y="2972044"/>
            <a:ext cx="5583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2a) (0,2 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pontos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)( 0,1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ponto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cada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acerto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EA341CE-08EB-456F-A549-07A1948A58CC}"/>
              </a:ext>
            </a:extLst>
          </p:cNvPr>
          <p:cNvSpPr/>
          <p:nvPr/>
        </p:nvSpPr>
        <p:spPr>
          <a:xfrm>
            <a:off x="245741" y="3622913"/>
            <a:ext cx="7095586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linha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Equador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linha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contínua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passa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por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Macapá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Norte do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país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o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Trópico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Capricórnio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linha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tracejada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passa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por São Paulo. A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aluno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não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precisa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ser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tão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exata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basta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ser similar à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lado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para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receber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todos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pontos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questão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C8F8555-B234-4684-9A8B-EBCA59C71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30" y="2668659"/>
            <a:ext cx="3761127" cy="3561149"/>
          </a:xfrm>
          <a:prstGeom prst="rect">
            <a:avLst/>
          </a:prstGeom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CEAD492B-4952-41DB-8C82-BE22A1D3EDCF}"/>
              </a:ext>
            </a:extLst>
          </p:cNvPr>
          <p:cNvCxnSpPr>
            <a:cxnSpLocks/>
          </p:cNvCxnSpPr>
          <p:nvPr/>
        </p:nvCxnSpPr>
        <p:spPr>
          <a:xfrm flipH="1">
            <a:off x="7778404" y="3147804"/>
            <a:ext cx="32137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9EADAB0E-108F-4101-8DD6-71F989C5FBD7}"/>
              </a:ext>
            </a:extLst>
          </p:cNvPr>
          <p:cNvCxnSpPr>
            <a:cxnSpLocks/>
          </p:cNvCxnSpPr>
          <p:nvPr/>
        </p:nvCxnSpPr>
        <p:spPr>
          <a:xfrm flipH="1">
            <a:off x="7867098" y="5235536"/>
            <a:ext cx="3213716" cy="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2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edondar Retângulo em um Canto Diagonal 7"/>
          <p:cNvSpPr/>
          <p:nvPr/>
        </p:nvSpPr>
        <p:spPr>
          <a:xfrm>
            <a:off x="565186" y="3283999"/>
            <a:ext cx="10998926" cy="2851625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B5CDF03-0E60-4ABE-B792-0774869938E3}"/>
              </a:ext>
            </a:extLst>
          </p:cNvPr>
          <p:cNvSpPr/>
          <p:nvPr/>
        </p:nvSpPr>
        <p:spPr>
          <a:xfrm>
            <a:off x="388562" y="250161"/>
            <a:ext cx="797166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2b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t-BR" b="1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uma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quadrada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emo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il,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qu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2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pc="2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uma com uma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ela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10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cada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</a:t>
            </a:r>
            <a:r>
              <a:rPr lang="pt-BR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pt-BR" spc="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e,</a:t>
            </a:r>
            <a:r>
              <a:rPr lang="pt-BR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ul,</a:t>
            </a:r>
            <a:r>
              <a:rPr lang="pt-BR" spc="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Oe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e).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uma </a:t>
            </a:r>
            <a:r>
              <a:rPr lang="pt-BR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janela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pela qu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 a luz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e?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m, qu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0F90BFC-3982-49D2-A2B6-5403EEB54C40}"/>
              </a:ext>
            </a:extLst>
          </p:cNvPr>
          <p:cNvSpPr/>
          <p:nvPr/>
        </p:nvSpPr>
        <p:spPr>
          <a:xfrm>
            <a:off x="405979" y="2267232"/>
            <a:ext cx="6930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2b) (0,4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pontos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 _ _ _ _ _ _ _ _ _ _ _ _ _ _ _ _ _ _ _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1B47161-97E5-4E9F-9EED-855445BEA05D}"/>
              </a:ext>
            </a:extLst>
          </p:cNvPr>
          <p:cNvSpPr/>
          <p:nvPr/>
        </p:nvSpPr>
        <p:spPr>
          <a:xfrm>
            <a:off x="1073055" y="2980029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Comentários: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F6E56BB-A646-4FF3-ABBD-4B3FEB6FEF38}"/>
              </a:ext>
            </a:extLst>
          </p:cNvPr>
          <p:cNvSpPr/>
          <p:nvPr/>
        </p:nvSpPr>
        <p:spPr>
          <a:xfrm>
            <a:off x="3401062" y="2238930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Sol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por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todas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janelas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DEDCFA2-D58B-4152-8D46-6B7BF543748E}"/>
              </a:ext>
            </a:extLst>
          </p:cNvPr>
          <p:cNvSpPr/>
          <p:nvPr/>
        </p:nvSpPr>
        <p:spPr>
          <a:xfrm>
            <a:off x="782545" y="3229154"/>
            <a:ext cx="10645197" cy="2935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extremo Sul do Brasil está abaixo do Trópico de Capricórnio, o qual passa pela cidade de São Paulo e o Oeste do Paraná.  Os trópicos são as latitudes extremas nas quais o Sol fica a pino. As janelas voltadas para o Leste e para o Oeste sempre receberão luz direta do Sol em algum momento de todo dia do ano. A janela voltada para o Norte receberá luz direta do Sol também todos os dias do ano. A janela Sul receberá luz direta do Sol, entre o Equinócio de Primavera e o Solstício de Verão e deste ao Equinócio de Outono, ao amanhecer entre o nascer do Sol no horizonte e sua passagem pelo plano imaginário que passa pelos pontos Leste, Zênite e Oeste e quando ele cruza novamente este plano, ao entardecer, e até se pôr no horizonte oeste.</a:t>
            </a:r>
            <a:endParaRPr lang="pt-B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8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edondar Retângulo em um Canto Diagonal 7"/>
          <p:cNvSpPr/>
          <p:nvPr/>
        </p:nvSpPr>
        <p:spPr>
          <a:xfrm>
            <a:off x="330926" y="3602736"/>
            <a:ext cx="11564983" cy="2301675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A1F84C5-D2B3-41AD-82B5-F0B7EC1B1638}"/>
              </a:ext>
            </a:extLst>
          </p:cNvPr>
          <p:cNvSpPr/>
          <p:nvPr/>
        </p:nvSpPr>
        <p:spPr>
          <a:xfrm>
            <a:off x="464761" y="716572"/>
            <a:ext cx="7824141" cy="1059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t-BR" b="1" spc="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uma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idêntica à anterior, mas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construída no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Bras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l.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uma janela pe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qual a luz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e?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im,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5F94A14-83F9-4940-9B19-1794B2613506}"/>
              </a:ext>
            </a:extLst>
          </p:cNvPr>
          <p:cNvSpPr/>
          <p:nvPr/>
        </p:nvSpPr>
        <p:spPr>
          <a:xfrm>
            <a:off x="464761" y="2284214"/>
            <a:ext cx="7109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2c) (0,4 pontos):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 _ _ _ _ _ _ _ _ _ _ _ _ _ _ _ _ _ _ _ _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3B4C353-11C3-4B38-A948-BB41AE6DF018}"/>
              </a:ext>
            </a:extLst>
          </p:cNvPr>
          <p:cNvSpPr/>
          <p:nvPr/>
        </p:nvSpPr>
        <p:spPr>
          <a:xfrm>
            <a:off x="3553513" y="2256347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Sol entra por todas as janelas.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0475165-6428-4BF1-B8B6-A1C3AEF79520}"/>
              </a:ext>
            </a:extLst>
          </p:cNvPr>
          <p:cNvSpPr/>
          <p:nvPr/>
        </p:nvSpPr>
        <p:spPr>
          <a:xfrm>
            <a:off x="794817" y="3293973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Comentários: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15C8FE8-57E5-43DA-9306-8EA7A054A9C2}"/>
              </a:ext>
            </a:extLst>
          </p:cNvPr>
          <p:cNvSpPr/>
          <p:nvPr/>
        </p:nvSpPr>
        <p:spPr>
          <a:xfrm>
            <a:off x="501773" y="3656818"/>
            <a:ext cx="11202982" cy="205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extremo norte do Brasil está situado um pouco ao norte da linha do Equador, ou seja entre este  e o Trópico de Câncer. Do mesmo modo que no item anterior, todos os dias o Sol nasce no lado leste e se põe no lado oeste, logo, todo dia ele será visto pela janela voltada para o leste ao amanhecer e visto pela janela voltada para oeste ao entardecer.  Como a casa está entre os Trópicos, em parte do ano ele entra pela janela ao norte e em outra parte do ano ele entra pela janela ao sul. Assim, no período de um ano o Sol pode ser visto de todas as janelas.</a:t>
            </a:r>
            <a:endParaRPr lang="pt-B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79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20AEAB6-203C-4948-AA1B-5437D8221F85}"/>
              </a:ext>
            </a:extLst>
          </p:cNvPr>
          <p:cNvSpPr/>
          <p:nvPr/>
        </p:nvSpPr>
        <p:spPr>
          <a:xfrm>
            <a:off x="401190" y="420847"/>
            <a:ext cx="169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b="1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</a:t>
            </a:r>
            <a:r>
              <a:rPr lang="pt-BR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1D48969-1FBA-4B8E-A032-2DA8B788FD74}"/>
              </a:ext>
            </a:extLst>
          </p:cNvPr>
          <p:cNvSpPr/>
          <p:nvPr/>
        </p:nvSpPr>
        <p:spPr>
          <a:xfrm>
            <a:off x="401190" y="1050088"/>
            <a:ext cx="7480067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ê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</a:t>
            </a:r>
            <a:r>
              <a:rPr lang="pt-BR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uma</a:t>
            </a:r>
            <a:r>
              <a:rPr lang="pt-BR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20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2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2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aç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2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ul,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que e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éu.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é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ssá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</a:t>
            </a:r>
            <a:r>
              <a:rPr lang="pt-BR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1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1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pt-BR" spc="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pc="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ela</a:t>
            </a:r>
            <a:r>
              <a:rPr lang="pt-BR" spc="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pt-BR" spc="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 Figura 1).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ê 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o </a:t>
            </a:r>
            <a:r>
              <a:rPr lang="pt-BR" spc="1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-1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spc="1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 Cele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(PSC).</a:t>
            </a:r>
            <a:r>
              <a:rPr lang="pt-BR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</a:t>
            </a:r>
            <a:r>
              <a:rPr lang="pt-BR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ele,</a:t>
            </a:r>
            <a:r>
              <a:rPr lang="pt-BR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ngand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uma</a:t>
            </a:r>
            <a:r>
              <a:rPr lang="pt-BR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e,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ê 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o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E1DB19-0121-4277-A11A-657409404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923" y="2952460"/>
            <a:ext cx="2755994" cy="242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95ED2E5-0280-4CC8-907C-4308E3EE7546}"/>
              </a:ext>
            </a:extLst>
          </p:cNvPr>
          <p:cNvSpPr/>
          <p:nvPr/>
        </p:nvSpPr>
        <p:spPr>
          <a:xfrm>
            <a:off x="8395859" y="5510367"/>
            <a:ext cx="379614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450" algn="ctr">
              <a:lnSpc>
                <a:spcPct val="115000"/>
              </a:lnSpc>
              <a:spcAft>
                <a:spcPts val="0"/>
              </a:spcAft>
            </a:pPr>
            <a:r>
              <a:rPr lang="pt-BR" sz="1600" b="1" i="1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Figura 1: Navegante orientando-se pelo Cruzeiro do Sul</a:t>
            </a:r>
            <a:endParaRPr lang="pt-BR" sz="1600" b="1" i="1" spc="-5" dirty="0"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74A0508-4864-4AEB-8D39-31061B31DF67}"/>
              </a:ext>
            </a:extLst>
          </p:cNvPr>
          <p:cNvSpPr/>
          <p:nvPr/>
        </p:nvSpPr>
        <p:spPr>
          <a:xfrm>
            <a:off x="383775" y="3838305"/>
            <a:ext cx="762811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450" algn="just">
              <a:lnSpc>
                <a:spcPct val="130000"/>
              </a:lnSpc>
              <a:spcAft>
                <a:spcPts val="0"/>
              </a:spcAft>
            </a:pP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pc="1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1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lang="pt-BR" spc="1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1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1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1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p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1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pc="1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</a:t>
            </a:r>
            <a:r>
              <a:rPr lang="pt-BR" spc="1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1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m,</a:t>
            </a:r>
            <a:r>
              <a:rPr lang="pt-BR" spc="1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ele</a:t>
            </a:r>
            <a:r>
              <a:rPr lang="pt-BR" spc="1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1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e,</a:t>
            </a:r>
            <a:r>
              <a:rPr lang="pt-BR" spc="1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1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PSC</a:t>
            </a:r>
            <a:r>
              <a:rPr lang="pt-BR" spc="17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p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</a:t>
            </a:r>
            <a:r>
              <a:rPr lang="pt-BR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is,</a:t>
            </a:r>
            <a:r>
              <a:rPr lang="pt-BR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o PSC</a:t>
            </a:r>
            <a:r>
              <a:rPr lang="pt-BR" spc="1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ele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pc="1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pt-BR" spc="1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is,</a:t>
            </a:r>
            <a:r>
              <a:rPr lang="pt-BR" spc="1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17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lang="pt-BR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</a:t>
            </a:r>
            <a:r>
              <a:rPr lang="pt-BR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lui</a:t>
            </a:r>
            <a:r>
              <a:rPr lang="pt-BR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aja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ul.</a:t>
            </a:r>
            <a:endParaRPr lang="pt-BR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296091" y="4297680"/>
            <a:ext cx="7768046" cy="1719072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350D15-D4DA-4269-BACA-FDE8EFFEC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578" y="2426308"/>
            <a:ext cx="2896968" cy="255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EA33A90-E2E7-4A3A-946B-C3D7E7BAA8DA}"/>
              </a:ext>
            </a:extLst>
          </p:cNvPr>
          <p:cNvSpPr/>
          <p:nvPr/>
        </p:nvSpPr>
        <p:spPr>
          <a:xfrm>
            <a:off x="8613574" y="5083647"/>
            <a:ext cx="350004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450" algn="ctr">
              <a:lnSpc>
                <a:spcPct val="115000"/>
              </a:lnSpc>
              <a:spcAft>
                <a:spcPts val="0"/>
              </a:spcAft>
            </a:pPr>
            <a:r>
              <a:rPr lang="pt-BR" sz="1600" b="1" i="1" dirty="0">
                <a:latin typeface="Palatino Linotype" panose="0204050205050503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Figura 1: Navegante orientando-se pelo Cruzeiro do Sul</a:t>
            </a:r>
            <a:endParaRPr lang="pt-BR" sz="1600" b="1" i="1" spc="-5" dirty="0"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DA246D4-D959-4109-99E3-CC1A23B840EA}"/>
              </a:ext>
            </a:extLst>
          </p:cNvPr>
          <p:cNvSpPr/>
          <p:nvPr/>
        </p:nvSpPr>
        <p:spPr>
          <a:xfrm>
            <a:off x="722049" y="591662"/>
            <a:ext cx="7250097" cy="139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3a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t-BR" b="1" spc="1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1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1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1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1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em;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ez e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pe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que,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ês</a:t>
            </a:r>
            <a:r>
              <a:rPr lang="pt-BR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es,</a:t>
            </a:r>
            <a:r>
              <a:rPr lang="pt-BR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</a:t>
            </a:r>
            <a:r>
              <a:rPr lang="pt-BR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já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que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fé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</a:t>
            </a:r>
            <a:r>
              <a:rPr lang="pt-BR" spc="2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T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 o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e?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plique.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775CC58-D820-45BE-B9C4-7330F45DC163}"/>
              </a:ext>
            </a:extLst>
          </p:cNvPr>
          <p:cNvSpPr/>
          <p:nvPr/>
        </p:nvSpPr>
        <p:spPr>
          <a:xfrm>
            <a:off x="722049" y="2435082"/>
            <a:ext cx="6185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3a) (0,25 pontos): </a:t>
            </a:r>
            <a:r>
              <a:rPr lang="pt-BR" spc="5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 _ _ _ _ _ _ _ _ _ _ _ _ _ _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E596830-42FA-4B2C-A767-C76F5571C1AE}"/>
              </a:ext>
            </a:extLst>
          </p:cNvPr>
          <p:cNvSpPr/>
          <p:nvPr/>
        </p:nvSpPr>
        <p:spPr>
          <a:xfrm>
            <a:off x="4178290" y="2425526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Hemisfério Norte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30B5D6C-2684-48D6-BF77-9AE1FC3A8661}"/>
              </a:ext>
            </a:extLst>
          </p:cNvPr>
          <p:cNvSpPr/>
          <p:nvPr/>
        </p:nvSpPr>
        <p:spPr>
          <a:xfrm>
            <a:off x="652381" y="4007996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Comentários: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7CE0FC0-BD4A-4FB5-AB66-1975177E2B3D}"/>
              </a:ext>
            </a:extLst>
          </p:cNvPr>
          <p:cNvSpPr/>
          <p:nvPr/>
        </p:nvSpPr>
        <p:spPr>
          <a:xfrm>
            <a:off x="427963" y="4295175"/>
            <a:ext cx="74879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navegante encontrou o horizonte antes de encontrar o </a:t>
            </a:r>
            <a:r>
              <a:rPr lang="pt-BR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Pólo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Sul Celeste. O </a:t>
            </a:r>
            <a:r>
              <a:rPr lang="pt-BR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Pólo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Sul Celeste está, portanto, </a:t>
            </a:r>
            <a:r>
              <a:rPr lang="pt-BR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abaixo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horizonte. Como o </a:t>
            </a:r>
            <a:r>
              <a:rPr lang="pt-BR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Pólo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Norte Celeste é diametralmente oposto ao </a:t>
            </a:r>
            <a:r>
              <a:rPr lang="pt-BR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Pólo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Sul, este, sim, está acima do horizonte. Logo, o navegante encontra-se no Hemisfério Norte.</a:t>
            </a:r>
            <a:endParaRPr lang="pt-B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9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edondar Retângulo em um Canto Diagonal 7"/>
          <p:cNvSpPr/>
          <p:nvPr/>
        </p:nvSpPr>
        <p:spPr>
          <a:xfrm>
            <a:off x="496389" y="3753394"/>
            <a:ext cx="9501051" cy="217191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013201B-582C-4226-9561-D1271FB861F8}"/>
              </a:ext>
            </a:extLst>
          </p:cNvPr>
          <p:cNvSpPr/>
          <p:nvPr/>
        </p:nvSpPr>
        <p:spPr>
          <a:xfrm>
            <a:off x="251058" y="683883"/>
            <a:ext cx="7801886" cy="1059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290" marR="46355" algn="just">
              <a:lnSpc>
                <a:spcPct val="120000"/>
              </a:lnSpc>
              <a:spcAft>
                <a:spcPts val="0"/>
              </a:spcAft>
            </a:pP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3b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-1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spc="1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éu</a:t>
            </a:r>
            <a:r>
              <a:rPr lang="pt-BR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ua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quele</a:t>
            </a:r>
            <a:r>
              <a:rPr lang="pt-BR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que</a:t>
            </a:r>
            <a:r>
              <a:rPr lang="pt-BR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ê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e?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BR" spc="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</a:t>
            </a:r>
            <a:r>
              <a:rPr lang="pt-BR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pt-BR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325BC3-43FB-4522-9D23-F5B12288BA26}"/>
              </a:ext>
            </a:extLst>
          </p:cNvPr>
          <p:cNvSpPr/>
          <p:nvPr/>
        </p:nvSpPr>
        <p:spPr>
          <a:xfrm>
            <a:off x="526741" y="2426204"/>
            <a:ext cx="865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3b) (0,25 pontos): </a:t>
            </a:r>
            <a:r>
              <a:rPr lang="pt-BR" spc="5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 _ _ _ _ _ _ _ _ _ _ _ _ _ _ _ _ _ _ _ _ _ _ _ _ _ _ _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92CDA5A-3F56-468A-8CAB-56EF48653804}"/>
              </a:ext>
            </a:extLst>
          </p:cNvPr>
          <p:cNvSpPr/>
          <p:nvPr/>
        </p:nvSpPr>
        <p:spPr>
          <a:xfrm>
            <a:off x="3598336" y="2391598"/>
            <a:ext cx="5527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navegante está no </a:t>
            </a:r>
            <a:r>
              <a:rPr lang="pt-BR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Pólo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Sul ou Norte da Terra.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4FD68EE-E1D6-4984-B36F-7830D97416A5}"/>
              </a:ext>
            </a:extLst>
          </p:cNvPr>
          <p:cNvSpPr/>
          <p:nvPr/>
        </p:nvSpPr>
        <p:spPr>
          <a:xfrm>
            <a:off x="982199" y="3455824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Comentários: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C7870F6-7356-40DA-8FF4-38CED1503205}"/>
              </a:ext>
            </a:extLst>
          </p:cNvPr>
          <p:cNvSpPr/>
          <p:nvPr/>
        </p:nvSpPr>
        <p:spPr>
          <a:xfrm>
            <a:off x="665098" y="3787096"/>
            <a:ext cx="922981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verdade, ele não poderia estar navegando sobre as águas, estaria sim cercado de gelo num continente rochoso, a Antártida, se ele tiver encontrado o </a:t>
            </a:r>
            <a:r>
              <a:rPr lang="pt-BR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Pólo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Sul Celeste ou estaria sobre os gelos do Ártico se tivesse encontrada o </a:t>
            </a:r>
            <a:r>
              <a:rPr lang="pt-BR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Pólo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Norte Celeste. Mas trata-se de um experimento hipotético, e o aluno não precisa ter lembrado disto para ganhar os pontos. Mas deve ganhar os pontos também, caso tenha dito que o navegante não poderia estar lá, pois estaria na Antártida ou sobre os gelos do Ártico.</a:t>
            </a:r>
            <a:endParaRPr lang="pt-B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200297" y="3959352"/>
            <a:ext cx="7541623" cy="189280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2BB60C-937A-4109-AF7F-71DB4B61FEB3}"/>
              </a:ext>
            </a:extLst>
          </p:cNvPr>
          <p:cNvSpPr/>
          <p:nvPr/>
        </p:nvSpPr>
        <p:spPr>
          <a:xfrm>
            <a:off x="-112452" y="254629"/>
            <a:ext cx="8617259" cy="72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290" marR="46355" algn="just">
              <a:lnSpc>
                <a:spcPct val="120000"/>
              </a:lnSpc>
              <a:spcAft>
                <a:spcPts val="0"/>
              </a:spcAft>
            </a:pPr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pt-BR" b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i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es,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qu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 a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</a:t>
            </a:r>
            <a:r>
              <a:rPr lang="pt-BR" spc="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pc="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pc="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pc="-1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pt-BR" spc="15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pt-BR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éu</a:t>
            </a:r>
            <a:r>
              <a:rPr lang="pt-BR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quele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</a:t>
            </a:r>
            <a:r>
              <a:rPr lang="pt-BR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pt-BR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EA01ED3-44CE-414F-A642-0916AB77EDB6}"/>
              </a:ext>
            </a:extLst>
          </p:cNvPr>
          <p:cNvSpPr/>
          <p:nvPr/>
        </p:nvSpPr>
        <p:spPr>
          <a:xfrm>
            <a:off x="210821" y="1406182"/>
            <a:ext cx="321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 3c) (0,25 pontos):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71CAC32-A49D-4E99-9949-4B89E95E7ED5}"/>
              </a:ext>
            </a:extLst>
          </p:cNvPr>
          <p:cNvSpPr/>
          <p:nvPr/>
        </p:nvSpPr>
        <p:spPr>
          <a:xfrm>
            <a:off x="3326883" y="1406182"/>
            <a:ext cx="508559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latitude de um lugar corresponde exatamente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65464CA-82D6-4883-BC31-82C1AF5E2E11}"/>
              </a:ext>
            </a:extLst>
          </p:cNvPr>
          <p:cNvSpPr/>
          <p:nvPr/>
        </p:nvSpPr>
        <p:spPr>
          <a:xfrm>
            <a:off x="210820" y="1710103"/>
            <a:ext cx="8299819" cy="1397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ao quanto o </a:t>
            </a:r>
            <a:r>
              <a:rPr lang="pt-BR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Pólo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Celeste do Hemisfério em que o lugar se encontra está acima do Horizonte, ou, em outras palavras, a latitude é igual ao ângulo entre o </a:t>
            </a:r>
            <a:r>
              <a:rPr lang="pt-BR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pólo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celeste elevado e a linha do horizonte. Veja a figura ao lado onde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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é o ângulo acima mencionado.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5260B6D-6112-4834-BD69-4711AC0ED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84" y="2918734"/>
            <a:ext cx="3697306" cy="297211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62EA457-8555-4EE2-944C-76DD307FB9ED}"/>
              </a:ext>
            </a:extLst>
          </p:cNvPr>
          <p:cNvSpPr/>
          <p:nvPr/>
        </p:nvSpPr>
        <p:spPr>
          <a:xfrm>
            <a:off x="413992" y="3672840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Comentários: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96DD01B-6C09-4752-9D42-83F6CF6055DF}"/>
              </a:ext>
            </a:extLst>
          </p:cNvPr>
          <p:cNvSpPr/>
          <p:nvPr/>
        </p:nvSpPr>
        <p:spPr>
          <a:xfrm>
            <a:off x="215190" y="3972264"/>
            <a:ext cx="74396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Dessa forma, no Equador os </a:t>
            </a:r>
            <a:r>
              <a:rPr lang="pt-BR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pólos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não aparecem (estão rente ao horizonte). Conforme alguém caminha para o norte (ou para o sul), o </a:t>
            </a:r>
            <a:r>
              <a:rPr lang="pt-BR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pólo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celeste norte (ou sul) subirá no céu – até o extremo em que, para alguém no </a:t>
            </a:r>
            <a:r>
              <a:rPr lang="pt-BR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Pólo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Norte Terrestre (ou </a:t>
            </a:r>
            <a:r>
              <a:rPr lang="pt-BR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Pólo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Sul Terrestre), o </a:t>
            </a:r>
            <a:r>
              <a:rPr lang="pt-BR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Pólo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Norte Celeste (ou </a:t>
            </a:r>
            <a:r>
              <a:rPr lang="pt-BR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Pólo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Sul Celeste) está no zênite. </a:t>
            </a:r>
            <a:endParaRPr lang="pt-B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5208</Words>
  <Application>Microsoft Office PowerPoint</Application>
  <PresentationFormat>Widescreen</PresentationFormat>
  <Paragraphs>286</Paragraphs>
  <Slides>28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Palatino Linotype</vt:lpstr>
      <vt:lpstr>Symbol</vt:lpstr>
      <vt:lpstr>Times New Roman</vt:lpstr>
      <vt:lpstr>Tema do Office</vt:lpstr>
      <vt:lpstr>Microsoft Equation 3.0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DVM</dc:creator>
  <cp:lastModifiedBy>DVM Informatica</cp:lastModifiedBy>
  <cp:revision>60</cp:revision>
  <dcterms:created xsi:type="dcterms:W3CDTF">2020-08-18T12:49:30Z</dcterms:created>
  <dcterms:modified xsi:type="dcterms:W3CDTF">2020-08-26T22:04:52Z</dcterms:modified>
</cp:coreProperties>
</file>