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76" r:id="rId2"/>
    <p:sldId id="275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F5E8"/>
    <a:srgbClr val="94C8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240A-EBEB-4E01-B6F0-2BDCE506776E}" type="datetimeFigureOut">
              <a:rPr lang="pt-BR" smtClean="0"/>
              <a:t>20/07/2020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DE78-2655-4AAF-B06E-C92214E992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0819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240A-EBEB-4E01-B6F0-2BDCE506776E}" type="datetimeFigureOut">
              <a:rPr lang="pt-BR" smtClean="0"/>
              <a:t>20/07/2020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DE78-2655-4AAF-B06E-C92214E992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0491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240A-EBEB-4E01-B6F0-2BDCE506776E}" type="datetimeFigureOut">
              <a:rPr lang="pt-BR" smtClean="0"/>
              <a:t>20/07/2020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DE78-2655-4AAF-B06E-C92214E992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8335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240A-EBEB-4E01-B6F0-2BDCE506776E}" type="datetimeFigureOut">
              <a:rPr lang="pt-BR" smtClean="0"/>
              <a:t>20/07/2020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DE78-2655-4AAF-B06E-C92214E992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3195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240A-EBEB-4E01-B6F0-2BDCE506776E}" type="datetimeFigureOut">
              <a:rPr lang="pt-BR" smtClean="0"/>
              <a:t>20/07/2020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DE78-2655-4AAF-B06E-C92214E992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6825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240A-EBEB-4E01-B6F0-2BDCE506776E}" type="datetimeFigureOut">
              <a:rPr lang="pt-BR" smtClean="0"/>
              <a:t>20/07/2020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DE78-2655-4AAF-B06E-C92214E992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0182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240A-EBEB-4E01-B6F0-2BDCE506776E}" type="datetimeFigureOut">
              <a:rPr lang="pt-BR" smtClean="0"/>
              <a:t>20/07/2020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DE78-2655-4AAF-B06E-C92214E992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827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240A-EBEB-4E01-B6F0-2BDCE506776E}" type="datetimeFigureOut">
              <a:rPr lang="pt-BR" smtClean="0"/>
              <a:t>20/07/2020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DE78-2655-4AAF-B06E-C92214E992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4192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240A-EBEB-4E01-B6F0-2BDCE506776E}" type="datetimeFigureOut">
              <a:rPr lang="pt-BR" smtClean="0"/>
              <a:t>20/07/2020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DE78-2655-4AAF-B06E-C92214E992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8849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240A-EBEB-4E01-B6F0-2BDCE506776E}" type="datetimeFigureOut">
              <a:rPr lang="pt-BR" smtClean="0"/>
              <a:t>20/07/2020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DE78-2655-4AAF-B06E-C92214E992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2694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240A-EBEB-4E01-B6F0-2BDCE506776E}" type="datetimeFigureOut">
              <a:rPr lang="pt-BR" smtClean="0"/>
              <a:t>20/07/2020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DE78-2655-4AAF-B06E-C92214E992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1756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BD68B"/>
            </a:gs>
            <a:gs pos="50000">
              <a:srgbClr val="F9F9EE"/>
            </a:gs>
            <a:gs pos="100000">
              <a:srgbClr val="DBD68B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8240A-EBEB-4E01-B6F0-2BDCE506776E}" type="datetimeFigureOut">
              <a:rPr lang="pt-BR" smtClean="0"/>
              <a:t>20/07/2020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8DE78-2655-4AAF-B06E-C92214E992AF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-74431" y="5964031"/>
            <a:ext cx="1392865" cy="862070"/>
          </a:xfrm>
          <a:prstGeom prst="rect">
            <a:avLst/>
          </a:prstGeom>
          <a:blipFill dpi="0" rotWithShape="1">
            <a:blip r:embed="rId13">
              <a:alphaModFix amt="9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 userDrawn="1"/>
        </p:nvSpPr>
        <p:spPr>
          <a:xfrm>
            <a:off x="10391129" y="5805377"/>
            <a:ext cx="1927994" cy="1193271"/>
          </a:xfrm>
          <a:prstGeom prst="rect">
            <a:avLst/>
          </a:prstGeom>
          <a:blipFill dpi="0" rotWithShape="1">
            <a:blip r:embed="rId14" cstate="hqprint">
              <a:alphaModFix amt="9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06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0.png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0.png"/><Relationship Id="rId9" Type="http://schemas.openxmlformats.org/officeDocument/2006/relationships/image" Target="../media/image210.png"/><Relationship Id="rId1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7.png"/><Relationship Id="rId7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0.png"/><Relationship Id="rId9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27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49.sv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4" Type="http://schemas.openxmlformats.org/officeDocument/2006/relationships/image" Target="../media/image52.sv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1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sv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646" y="2595153"/>
            <a:ext cx="7255828" cy="4815409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485112" y="135327"/>
            <a:ext cx="604058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GABARITO COMENTADO </a:t>
            </a:r>
          </a:p>
          <a:p>
            <a:pPr algn="ctr"/>
            <a:r>
              <a:rPr lang="pt-BR" sz="4400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PROVA</a:t>
            </a:r>
          </a:p>
          <a:p>
            <a:pPr algn="ctr"/>
            <a:endParaRPr lang="pt-BR" sz="4400" b="1" dirty="0">
              <a:solidFill>
                <a:srgbClr val="0E4D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5400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OBA 2016 - NÍVEL 4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625" y="3727269"/>
            <a:ext cx="3942102" cy="251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83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E57DCE7B-126F-4762-9E03-5ECE5DA586E6}"/>
                  </a:ext>
                </a:extLst>
              </p:cNvPr>
              <p:cNvSpPr txBox="1"/>
              <p:nvPr/>
            </p:nvSpPr>
            <p:spPr>
              <a:xfrm>
                <a:off x="81912" y="3434780"/>
                <a:ext cx="7842888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pt-BR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Num círculo temos 360º ou 2π radianos, logo, por “regra de três”, temos que 1 radiano equivale a cerca de 60 graus. Assim, o diâmetro angular do Sol, visto da Terra é, em graus, de: </a:t>
                </a:r>
                <a14:m>
                  <m:oMath xmlns:m="http://schemas.openxmlformats.org/officeDocument/2006/math">
                    <m:r>
                      <a:rPr lang="pt-B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𝜃</m:t>
                    </m:r>
                    <m:r>
                      <a:rPr lang="pt-BR" sz="1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9,33×</m:t>
                    </m:r>
                    <m:sSup>
                      <m:sSupPr>
                        <m:ctrlPr>
                          <a:rPr lang="pt-BR" sz="1800" i="1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pt-B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−3</m:t>
                        </m:r>
                      </m:sup>
                    </m:sSup>
                    <m:r>
                      <a:rPr lang="pt-B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×60 </m:t>
                    </m:r>
                    <m:r>
                      <a:rPr lang="pt-B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𝑔𝑟𝑎𝑢𝑠</m:t>
                    </m:r>
                    <m:r>
                      <a:rPr lang="pt-B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=0,56 </m:t>
                    </m:r>
                    <m:r>
                      <a:rPr lang="pt-B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𝑔𝑟𝑎𝑢</m:t>
                    </m:r>
                    <m:r>
                      <a:rPr lang="pt-B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pt-BR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endParaRPr lang="pt-BR" sz="1800" dirty="0"/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E57DCE7B-126F-4762-9E03-5ECE5DA586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2" y="3434780"/>
                <a:ext cx="7842888" cy="2308324"/>
              </a:xfrm>
              <a:prstGeom prst="rect">
                <a:avLst/>
              </a:prstGeom>
              <a:blipFill>
                <a:blip r:embed="rId2"/>
                <a:stretch>
                  <a:fillRect l="-622" r="-69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C2BDD57A-BCF0-400A-87CB-73049042DB2B}"/>
                  </a:ext>
                </a:extLst>
              </p:cNvPr>
              <p:cNvSpPr txBox="1"/>
              <p:nvPr/>
            </p:nvSpPr>
            <p:spPr>
              <a:xfrm>
                <a:off x="116987" y="2862638"/>
                <a:ext cx="6012395" cy="5727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𝜃</m:t>
                    </m:r>
                    <m:r>
                      <a:rPr lang="pt-BR" sz="2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B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pt-BR" sz="2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L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pt-BR" sz="2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R</m:t>
                        </m:r>
                      </m:den>
                    </m:f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B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1,4×</m:t>
                        </m:r>
                        <m:sSup>
                          <m:sSupPr>
                            <m:ctrlPr>
                              <a:rPr lang="pt-B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B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10</m:t>
                            </m:r>
                          </m:e>
                          <m:sup>
                            <m:r>
                              <a:rPr lang="pt-B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6</m:t>
                            </m:r>
                          </m:sup>
                        </m:sSup>
                        <m:r>
                          <a:rPr lang="pt-B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B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𝑘𝑚</m:t>
                        </m:r>
                      </m:num>
                      <m:den>
                        <m:r>
                          <a:rPr lang="pt-B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150×</m:t>
                        </m:r>
                        <m:sSup>
                          <m:sSupPr>
                            <m:ctrlPr>
                              <a:rPr lang="pt-B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B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10</m:t>
                            </m:r>
                          </m:e>
                          <m:sup>
                            <m:r>
                              <a:rPr lang="pt-B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6</m:t>
                            </m:r>
                          </m:sup>
                        </m:sSup>
                        <m:r>
                          <a:rPr lang="pt-B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B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𝑘𝑚</m:t>
                        </m:r>
                      </m:den>
                    </m:f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B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1,4</m:t>
                        </m:r>
                      </m:num>
                      <m:den>
                        <m:r>
                          <a:rPr lang="pt-B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150</m:t>
                        </m:r>
                      </m:den>
                    </m:f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=9,33×</m:t>
                    </m:r>
                    <m:sSup>
                      <m:sSupPr>
                        <m:ctrlPr>
                          <a:rPr lang="pt-B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pt-B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−3</m:t>
                        </m:r>
                      </m:sup>
                    </m:sSup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𝑟𝑎𝑑𝑖𝑎𝑛𝑜</m:t>
                    </m:r>
                  </m:oMath>
                </a14:m>
                <a:r>
                  <a:rPr lang="pt-BR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endParaRPr lang="pt-BR" sz="2000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C2BDD57A-BCF0-400A-87CB-73049042D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87" y="2862638"/>
                <a:ext cx="6012395" cy="572721"/>
              </a:xfrm>
              <a:prstGeom prst="rect">
                <a:avLst/>
              </a:prstGeom>
              <a:blipFill>
                <a:blip r:embed="rId3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agem 11">
            <a:extLst>
              <a:ext uri="{FF2B5EF4-FFF2-40B4-BE49-F238E27FC236}">
                <a16:creationId xmlns:a16="http://schemas.microsoft.com/office/drawing/2014/main" id="{3BFFAA17-035A-458B-B326-54FFA349FA7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067" y="3623235"/>
            <a:ext cx="1892014" cy="133187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78379" y="0"/>
                <a:ext cx="8299268" cy="27829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hangingPunct="0">
                  <a:lnSpc>
                    <a:spcPct val="200000"/>
                  </a:lnSpc>
                </a:pPr>
                <a:r>
                  <a:rPr lang="pt-BR" b="1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Questão 6) (1 ponto)</a:t>
                </a:r>
                <a:r>
                  <a:rPr lang="pt-BR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 Na Astronomia frequentemente precisamos medir a separação angular de dois astros ou o tamanho angular de um astro. Suponha que na figura abaixo, L seja o diâmetro do Sol, isto é, cerca de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1,4×</m:t>
                    </m:r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</m:t>
                        </m:r>
                      </m:sup>
                    </m:sSup>
                    <m:r>
                      <a:rPr lang="pt-BR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BR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𝑘𝑚</m:t>
                    </m:r>
                  </m:oMath>
                </a14:m>
                <a:r>
                  <a:rPr lang="pt-BR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e R sua distância média à Terra, que é cerca de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150×</m:t>
                    </m:r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</m:t>
                        </m:r>
                      </m:sup>
                    </m:sSup>
                    <m:r>
                      <a:rPr lang="pt-BR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BR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𝑘𝑚</m:t>
                    </m:r>
                  </m:oMath>
                </a14:m>
                <a:r>
                  <a:rPr lang="pt-BR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Com isso, o diâmetro angular compreendido pelo Sol, visto da Terra, é, em radianos, de:</a:t>
                </a:r>
                <a:endParaRPr lang="pt-BR" dirty="0"/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79" y="0"/>
                <a:ext cx="8299268" cy="2782941"/>
              </a:xfrm>
              <a:prstGeom prst="rect">
                <a:avLst/>
              </a:prstGeom>
              <a:blipFill>
                <a:blip r:embed="rId5"/>
                <a:stretch>
                  <a:fillRect l="-661" r="-588" b="-24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7089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8298E9AC-2D1F-48AC-8F0E-868F1C13130C}"/>
                  </a:ext>
                </a:extLst>
              </p:cNvPr>
              <p:cNvSpPr txBox="1"/>
              <p:nvPr/>
            </p:nvSpPr>
            <p:spPr>
              <a:xfrm>
                <a:off x="209549" y="134347"/>
                <a:ext cx="8181975" cy="1221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hangingPunct="0"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pt-BR" sz="18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Pergunta 6a) (0,5 ponto)</a:t>
                </a:r>
                <a:r>
                  <a:rPr lang="pt-BR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Num futuro próximo Marte será colonizado. Qual será o diâmetro angular, em graus, com que estes colonizadores verão o Sol? A distância média Sol-Marte é cerca de </a:t>
                </a:r>
                <a14:m>
                  <m:oMath xmlns:m="http://schemas.openxmlformats.org/officeDocument/2006/math">
                    <m:r>
                      <a:rPr lang="pt-B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228×</m:t>
                    </m:r>
                    <m:sSup>
                      <m:sSupPr>
                        <m:ctrlPr>
                          <a:rPr lang="pt-B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pt-B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</m:t>
                        </m:r>
                      </m:sup>
                    </m:sSup>
                    <m:r>
                      <a:rPr lang="pt-B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B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𝑘𝑚</m:t>
                    </m:r>
                  </m:oMath>
                </a14:m>
                <a:r>
                  <a:rPr lang="pt-BR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</a:p>
              <a:p>
                <a:pPr algn="just" hangingPunct="0">
                  <a:spcAft>
                    <a:spcPts val="0"/>
                  </a:spcAft>
                </a:pPr>
                <a:r>
                  <a:rPr lang="pt-BR" sz="14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Dica: É só repetir o cálculo acima. O resultado deve ser em graus.</a:t>
                </a:r>
                <a:endParaRPr lang="pt-BR" sz="1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8298E9AC-2D1F-48AC-8F0E-868F1C1313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49" y="134347"/>
                <a:ext cx="8181975" cy="1221873"/>
              </a:xfrm>
              <a:prstGeom prst="rect">
                <a:avLst/>
              </a:prstGeom>
              <a:blipFill>
                <a:blip r:embed="rId4"/>
                <a:stretch>
                  <a:fillRect l="-596" t="-2000" r="-596" b="-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4C10D8DD-15B6-4F59-9836-8E15A056CBCC}"/>
                  </a:ext>
                </a:extLst>
              </p:cNvPr>
              <p:cNvSpPr txBox="1"/>
              <p:nvPr/>
            </p:nvSpPr>
            <p:spPr>
              <a:xfrm>
                <a:off x="191588" y="1128261"/>
                <a:ext cx="801189" cy="8674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hangingPunct="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𝜃</m:t>
                      </m:r>
                      <m:r>
                        <a:rPr lang="pt-BR" sz="18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sz="18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L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sz="18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R</m:t>
                          </m:r>
                        </m:den>
                      </m:f>
                    </m:oMath>
                  </m:oMathPara>
                </a14:m>
                <a:endParaRPr lang="pt-B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4C10D8DD-15B6-4F59-9836-8E15A056CB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88" y="1128261"/>
                <a:ext cx="801189" cy="8674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aixaDeTexto 10">
            <a:extLst>
              <a:ext uri="{FF2B5EF4-FFF2-40B4-BE49-F238E27FC236}">
                <a16:creationId xmlns:a16="http://schemas.microsoft.com/office/drawing/2014/main" id="{2743B3E7-D107-435D-841F-A9A08BA3F13D}"/>
              </a:ext>
            </a:extLst>
          </p:cNvPr>
          <p:cNvSpPr txBox="1"/>
          <p:nvPr/>
        </p:nvSpPr>
        <p:spPr>
          <a:xfrm>
            <a:off x="209549" y="2720459"/>
            <a:ext cx="3619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Resposta 6a): _ _ _ _ _ _ _ _ _ _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86B4C4E7-8C4B-4715-9DAA-4FE4E525976C}"/>
                  </a:ext>
                </a:extLst>
              </p:cNvPr>
              <p:cNvSpPr txBox="1"/>
              <p:nvPr/>
            </p:nvSpPr>
            <p:spPr>
              <a:xfrm>
                <a:off x="2105025" y="2701409"/>
                <a:ext cx="14097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0,37</m:t>
                      </m:r>
                      <m:r>
                        <a:rPr lang="pt-BR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𝒈𝒓𝒂𝒖</m:t>
                      </m:r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86B4C4E7-8C4B-4715-9DAA-4FE4E52597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025" y="2701409"/>
                <a:ext cx="1409700" cy="369332"/>
              </a:xfrm>
              <a:prstGeom prst="rect">
                <a:avLst/>
              </a:prstGeom>
              <a:blipFill>
                <a:blip r:embed="rId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5F00731F-0815-4119-AE6A-1F1B5A1CA9DB}"/>
                  </a:ext>
                </a:extLst>
              </p:cNvPr>
              <p:cNvSpPr txBox="1"/>
              <p:nvPr/>
            </p:nvSpPr>
            <p:spPr>
              <a:xfrm>
                <a:off x="200023" y="3263385"/>
                <a:ext cx="11982451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hangingPunct="0">
                  <a:spcAft>
                    <a:spcPts val="0"/>
                  </a:spcAft>
                </a:pPr>
                <a:r>
                  <a:rPr lang="pt-BR" sz="18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Pergunta 6b) (0,5 ponto)</a:t>
                </a:r>
                <a:r>
                  <a:rPr lang="pt-BR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Como você sabe, em 14 julho de 2015 a sonda “Novos Horizontes” passou “raspando” sobre Plutão, cuja distância média ao Sol é cerca de </a:t>
                </a:r>
                <a14:m>
                  <m:oMath xmlns:m="http://schemas.openxmlformats.org/officeDocument/2006/math">
                    <m:r>
                      <a:rPr lang="pt-B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5,9×</m:t>
                    </m:r>
                    <m:sSup>
                      <m:sSupPr>
                        <m:ctrlPr>
                          <a:rPr lang="pt-B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pt-B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9</m:t>
                        </m:r>
                      </m:sup>
                    </m:sSup>
                    <m:r>
                      <a:rPr lang="pt-B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B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𝑘𝑚</m:t>
                    </m:r>
                  </m:oMath>
                </a14:m>
                <a:r>
                  <a:rPr lang="pt-BR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 Qual o tamanho angular (em graus) do Sol visto de Plutão? Já sabe ... é só repetir o modelo dos cálculos anteriores! Abaixo tem uma figura, em escala, do Sol visto da Terra, de Marte e de Plutão.</a:t>
                </a:r>
                <a:endParaRPr lang="pt-B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5F00731F-0815-4119-AE6A-1F1B5A1CA9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23" y="3263385"/>
                <a:ext cx="11982451" cy="1200329"/>
              </a:xfrm>
              <a:prstGeom prst="rect">
                <a:avLst/>
              </a:prstGeom>
              <a:blipFill>
                <a:blip r:embed="rId7"/>
                <a:stretch>
                  <a:fillRect l="-458" t="-2538" r="-407" b="-71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83C1998F-8C12-45FE-B927-5895A6873523}"/>
                  </a:ext>
                </a:extLst>
              </p:cNvPr>
              <p:cNvSpPr txBox="1"/>
              <p:nvPr/>
            </p:nvSpPr>
            <p:spPr>
              <a:xfrm>
                <a:off x="147459" y="4509773"/>
                <a:ext cx="827901" cy="6090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hangingPunct="0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𝜃</m:t>
                      </m:r>
                      <m:r>
                        <a:rPr lang="pt-BR" sz="18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sz="18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L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sz="18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R</m:t>
                          </m:r>
                        </m:den>
                      </m:f>
                    </m:oMath>
                  </m:oMathPara>
                </a14:m>
                <a:endParaRPr lang="pt-B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83C1998F-8C12-45FE-B927-5895A68735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59" y="4509773"/>
                <a:ext cx="827901" cy="6090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tângulo 18">
            <a:extLst>
              <a:ext uri="{FF2B5EF4-FFF2-40B4-BE49-F238E27FC236}">
                <a16:creationId xmlns:a16="http://schemas.microsoft.com/office/drawing/2014/main" id="{E28F017C-2FE4-4243-B164-A916D416B899}"/>
              </a:ext>
            </a:extLst>
          </p:cNvPr>
          <p:cNvSpPr/>
          <p:nvPr/>
        </p:nvSpPr>
        <p:spPr>
          <a:xfrm>
            <a:off x="4550824" y="2814642"/>
            <a:ext cx="2861945" cy="1171575"/>
          </a:xfrm>
          <a:prstGeom prst="rect">
            <a:avLst/>
          </a:prstGeom>
        </p:spPr>
      </p:sp>
      <p:grpSp>
        <p:nvGrpSpPr>
          <p:cNvPr id="20" name="Grupo 963">
            <a:extLst>
              <a:ext uri="{FF2B5EF4-FFF2-40B4-BE49-F238E27FC236}">
                <a16:creationId xmlns:a16="http://schemas.microsoft.com/office/drawing/2014/main" id="{4ADCBA7E-8460-40ED-9F0D-53E500541FCE}"/>
              </a:ext>
            </a:extLst>
          </p:cNvPr>
          <p:cNvGrpSpPr/>
          <p:nvPr/>
        </p:nvGrpSpPr>
        <p:grpSpPr>
          <a:xfrm>
            <a:off x="7805422" y="4234199"/>
            <a:ext cx="1666334" cy="1666334"/>
            <a:chOff x="1038225" y="28571"/>
            <a:chExt cx="1080000" cy="1080000"/>
          </a:xfrm>
        </p:grpSpPr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2321FB34-C233-45C2-9421-CB7FA9410445}"/>
                </a:ext>
              </a:extLst>
            </p:cNvPr>
            <p:cNvSpPr/>
            <p:nvPr/>
          </p:nvSpPr>
          <p:spPr>
            <a:xfrm>
              <a:off x="1038225" y="28571"/>
              <a:ext cx="1080000" cy="10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/>
            </a:p>
          </p:txBody>
        </p:sp>
        <p:sp>
          <p:nvSpPr>
            <p:cNvPr id="28" name="Caixa de texto 962">
              <a:extLst>
                <a:ext uri="{FF2B5EF4-FFF2-40B4-BE49-F238E27FC236}">
                  <a16:creationId xmlns:a16="http://schemas.microsoft.com/office/drawing/2014/main" id="{D688DD50-B80C-4C37-B6E1-A93EB7FBD4B9}"/>
                </a:ext>
              </a:extLst>
            </p:cNvPr>
            <p:cNvSpPr txBox="1"/>
            <p:nvPr/>
          </p:nvSpPr>
          <p:spPr>
            <a:xfrm>
              <a:off x="1252529" y="400037"/>
              <a:ext cx="661998" cy="314336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hangingPunct="0">
                <a:spcAft>
                  <a:spcPts val="0"/>
                </a:spcAft>
              </a:pPr>
              <a:r>
                <a:rPr lang="pt-BR" sz="1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Sol visto</a:t>
              </a:r>
              <a:endParaRPr lang="pt-B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 hangingPunct="0">
                <a:spcAft>
                  <a:spcPts val="0"/>
                </a:spcAft>
              </a:pPr>
              <a:r>
                <a:rPr lang="pt-BR" sz="1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da Terra</a:t>
              </a:r>
              <a:endParaRPr lang="pt-B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21" name="Grupo 965">
            <a:extLst>
              <a:ext uri="{FF2B5EF4-FFF2-40B4-BE49-F238E27FC236}">
                <a16:creationId xmlns:a16="http://schemas.microsoft.com/office/drawing/2014/main" id="{B1E7C78C-23B2-453C-A2B4-168953B19F79}"/>
              </a:ext>
            </a:extLst>
          </p:cNvPr>
          <p:cNvGrpSpPr/>
          <p:nvPr/>
        </p:nvGrpSpPr>
        <p:grpSpPr>
          <a:xfrm>
            <a:off x="9626196" y="4526610"/>
            <a:ext cx="1110889" cy="1110889"/>
            <a:chOff x="1294300" y="218091"/>
            <a:chExt cx="720000" cy="720000"/>
          </a:xfrm>
        </p:grpSpPr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4D8E87E2-7A3E-402F-905A-C98488FAA060}"/>
                </a:ext>
              </a:extLst>
            </p:cNvPr>
            <p:cNvSpPr/>
            <p:nvPr/>
          </p:nvSpPr>
          <p:spPr>
            <a:xfrm>
              <a:off x="1294300" y="218091"/>
              <a:ext cx="720000" cy="72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/>
            </a:p>
          </p:txBody>
        </p:sp>
        <p:sp>
          <p:nvSpPr>
            <p:cNvPr id="26" name="Caixa de texto 962">
              <a:extLst>
                <a:ext uri="{FF2B5EF4-FFF2-40B4-BE49-F238E27FC236}">
                  <a16:creationId xmlns:a16="http://schemas.microsoft.com/office/drawing/2014/main" id="{724E1F5E-84E7-459A-86C8-9220C0F27A15}"/>
                </a:ext>
              </a:extLst>
            </p:cNvPr>
            <p:cNvSpPr txBox="1"/>
            <p:nvPr/>
          </p:nvSpPr>
          <p:spPr>
            <a:xfrm>
              <a:off x="1327657" y="432413"/>
              <a:ext cx="661670" cy="3143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hangingPunct="0">
                <a:spcAft>
                  <a:spcPts val="0"/>
                </a:spcAft>
              </a:pPr>
              <a:r>
                <a:rPr lang="pt-BR" sz="1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Sol visto</a:t>
              </a:r>
              <a:endParaRPr lang="pt-B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 hangingPunct="0">
                <a:spcAft>
                  <a:spcPts val="0"/>
                </a:spcAft>
              </a:pPr>
              <a:r>
                <a:rPr lang="pt-BR" sz="1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de Marte</a:t>
              </a:r>
              <a:endParaRPr lang="pt-B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22" name="Grupo 967">
            <a:extLst>
              <a:ext uri="{FF2B5EF4-FFF2-40B4-BE49-F238E27FC236}">
                <a16:creationId xmlns:a16="http://schemas.microsoft.com/office/drawing/2014/main" id="{1748ECCE-0936-4AB4-8D3C-3BBEE230696E}"/>
              </a:ext>
            </a:extLst>
          </p:cNvPr>
          <p:cNvGrpSpPr/>
          <p:nvPr/>
        </p:nvGrpSpPr>
        <p:grpSpPr>
          <a:xfrm>
            <a:off x="10833341" y="4758072"/>
            <a:ext cx="1290614" cy="1003261"/>
            <a:chOff x="2076686" y="368111"/>
            <a:chExt cx="836485" cy="650243"/>
          </a:xfrm>
        </p:grpSpPr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D067E873-2955-4E79-B19C-433397A791DC}"/>
                </a:ext>
              </a:extLst>
            </p:cNvPr>
            <p:cNvSpPr/>
            <p:nvPr/>
          </p:nvSpPr>
          <p:spPr>
            <a:xfrm>
              <a:off x="2480529" y="570566"/>
              <a:ext cx="28800" cy="28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/>
            </a:p>
          </p:txBody>
        </p:sp>
        <p:sp>
          <p:nvSpPr>
            <p:cNvPr id="24" name="Caixa de texto 962">
              <a:extLst>
                <a:ext uri="{FF2B5EF4-FFF2-40B4-BE49-F238E27FC236}">
                  <a16:creationId xmlns:a16="http://schemas.microsoft.com/office/drawing/2014/main" id="{C46248C7-0856-400F-8C9D-E4EACA382C06}"/>
                </a:ext>
              </a:extLst>
            </p:cNvPr>
            <p:cNvSpPr txBox="1"/>
            <p:nvPr/>
          </p:nvSpPr>
          <p:spPr>
            <a:xfrm>
              <a:off x="2076686" y="368111"/>
              <a:ext cx="836485" cy="650243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hangingPunct="0">
                <a:spcAft>
                  <a:spcPts val="0"/>
                </a:spcAft>
              </a:pPr>
              <a:r>
                <a:rPr lang="pt-BR" sz="1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Sol visto</a:t>
              </a:r>
              <a:endParaRPr lang="pt-B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 hangingPunct="0">
                <a:spcAft>
                  <a:spcPts val="0"/>
                </a:spcAft>
              </a:pPr>
              <a:r>
                <a:rPr lang="pt-BR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</a:p>
            <a:p>
              <a:pPr algn="ctr" hangingPunct="0">
                <a:spcAft>
                  <a:spcPts val="0"/>
                </a:spcAft>
              </a:pPr>
              <a:r>
                <a:rPr lang="pt-BR" sz="1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de Plutão</a:t>
              </a:r>
              <a:endParaRPr lang="pt-B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FA0B3E37-A9CA-48F6-8FE8-07BFC0A34972}"/>
              </a:ext>
            </a:extLst>
          </p:cNvPr>
          <p:cNvSpPr txBox="1"/>
          <p:nvPr/>
        </p:nvSpPr>
        <p:spPr>
          <a:xfrm>
            <a:off x="1380772" y="6305549"/>
            <a:ext cx="3650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Resposta 6b): _ _ _ _ _ _ _ _ _ _ 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D4DF6474-E71F-4D50-A70F-4954AF78C9D8}"/>
                  </a:ext>
                </a:extLst>
              </p:cNvPr>
              <p:cNvSpPr txBox="1"/>
              <p:nvPr/>
            </p:nvSpPr>
            <p:spPr>
              <a:xfrm>
                <a:off x="2876454" y="6291127"/>
                <a:ext cx="215477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1,42</m:t>
                      </m:r>
                      <m:r>
                        <a:rPr lang="pt-BR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pt-BR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pt-BR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𝒈𝒓𝒂𝒖</m:t>
                      </m:r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D4DF6474-E71F-4D50-A70F-4954AF78C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454" y="6291127"/>
                <a:ext cx="2154776" cy="369332"/>
              </a:xfrm>
              <a:prstGeom prst="rect">
                <a:avLst/>
              </a:prstGeom>
              <a:blipFill>
                <a:blip r:embed="rId9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818605" y="1081155"/>
                <a:ext cx="1820091" cy="9260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hangingPunct="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1,4×</m:t>
                          </m:r>
                          <m:sSup>
                            <m:sSupPr>
                              <m:ctrlP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6</m:t>
                              </m:r>
                            </m:sup>
                          </m:sSup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𝑘𝑚</m:t>
                          </m:r>
                        </m:num>
                        <m:den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228×</m:t>
                          </m:r>
                          <m:sSup>
                            <m:sSupPr>
                              <m:ctrlP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6</m:t>
                              </m:r>
                            </m:sup>
                          </m:sSup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𝑘𝑚</m:t>
                          </m:r>
                        </m:den>
                      </m:f>
                    </m:oMath>
                  </m:oMathPara>
                </a14:m>
                <a:endParaRPr lang="pt-B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605" y="1081155"/>
                <a:ext cx="1820091" cy="92602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2525491" y="1115253"/>
                <a:ext cx="783771" cy="8729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hangingPunct="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1,4</m:t>
                          </m:r>
                        </m:num>
                        <m:den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228</m:t>
                          </m:r>
                        </m:den>
                      </m:f>
                    </m:oMath>
                  </m:oMathPara>
                </a14:m>
                <a:endParaRPr lang="pt-B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5491" y="1115253"/>
                <a:ext cx="783771" cy="8729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3178624" y="1359372"/>
                <a:ext cx="2595154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hangingPunct="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=6,14×</m:t>
                      </m:r>
                      <m:sSup>
                        <m:sSup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−3</m:t>
                          </m:r>
                        </m:sup>
                      </m:sSup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𝑟𝑎𝑑𝑖𝑎𝑛𝑜</m:t>
                      </m:r>
                    </m:oMath>
                  </m:oMathPara>
                </a14:m>
                <a:endParaRPr lang="pt-B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624" y="1359372"/>
                <a:ext cx="2595154" cy="5078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217713" y="1975814"/>
                <a:ext cx="4058195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hangingPunct="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=6,14×</m:t>
                      </m:r>
                      <m:sSup>
                        <m:sSup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−3</m:t>
                          </m:r>
                        </m:sup>
                      </m:sSup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×60 </m:t>
                      </m:r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𝑔𝑟𝑎𝑢</m:t>
                      </m:r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=0,37 </m:t>
                      </m:r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𝑔𝑟𝑎𝑢</m:t>
                      </m:r>
                    </m:oMath>
                  </m:oMathPara>
                </a14:m>
                <a:endParaRPr lang="pt-B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13" y="1975814"/>
                <a:ext cx="4058195" cy="5078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tângulo 7"/>
          <p:cNvSpPr/>
          <p:nvPr/>
        </p:nvSpPr>
        <p:spPr>
          <a:xfrm>
            <a:off x="3631473" y="2679953"/>
            <a:ext cx="6096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pPr hangingPunct="0">
              <a:lnSpc>
                <a:spcPct val="150000"/>
              </a:lnSpc>
              <a:spcAft>
                <a:spcPts val="0"/>
              </a:spcAft>
            </a:pPr>
            <a:r>
              <a:rPr lang="pt-BR" sz="140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Obs. Quem deixar a resposta em radianos perde metade dos pontos.</a:t>
            </a:r>
            <a:endParaRPr lang="pt-B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024845" y="6249629"/>
            <a:ext cx="49813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spcAft>
                <a:spcPts val="0"/>
              </a:spcAft>
            </a:pPr>
            <a:r>
              <a:rPr lang="pt-BR" sz="140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Obs. Quem deixar a resposta em radianos perde metade dos pontos. Aceitamos também a resposta 0,0142 grau.</a:t>
            </a:r>
            <a:endParaRPr lang="pt-B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836022" y="4484915"/>
                <a:ext cx="1767840" cy="6774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hangingPunct="0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1,4×</m:t>
                          </m:r>
                          <m:sSup>
                            <m:sSupPr>
                              <m:ctrlP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6</m:t>
                              </m:r>
                            </m:sup>
                          </m:sSup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𝑘𝑚</m:t>
                          </m:r>
                        </m:num>
                        <m:den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5,9×</m:t>
                          </m:r>
                          <m:sSup>
                            <m:sSupPr>
                              <m:ctrlP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9</m:t>
                              </m:r>
                            </m:sup>
                          </m:sSup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𝑘𝑚</m:t>
                          </m:r>
                        </m:den>
                      </m:f>
                    </m:oMath>
                  </m:oMathPara>
                </a14:m>
                <a:endParaRPr lang="pt-B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022" y="4484915"/>
                <a:ext cx="1767840" cy="67743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2316478" y="4511323"/>
                <a:ext cx="1680756" cy="6420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hangingPunct="0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1,4</m:t>
                          </m:r>
                        </m:num>
                        <m:den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5,9×</m:t>
                          </m:r>
                          <m:sSup>
                            <m:sSupPr>
                              <m:ctrlP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478" y="4511323"/>
                <a:ext cx="1680756" cy="64203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3648884" y="4630257"/>
                <a:ext cx="289996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hangingPunct="0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=2,37×</m:t>
                      </m:r>
                      <m:sSup>
                        <m:sSup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−4</m:t>
                          </m:r>
                        </m:sup>
                      </m:sSup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  </m:t>
                      </m:r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𝑟𝑎𝑑𝑖𝑎𝑛𝑜</m:t>
                      </m:r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pt-B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8884" y="4630257"/>
                <a:ext cx="2899960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170897" y="5256438"/>
                <a:ext cx="2758447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 hangingPunct="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=2,37×</m:t>
                      </m:r>
                      <m:sSup>
                        <m:sSup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−4</m:t>
                          </m:r>
                        </m:sup>
                      </m:sSup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×60 </m:t>
                      </m:r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𝑔𝑟𝑎𝑢</m:t>
                      </m:r>
                    </m:oMath>
                  </m:oMathPara>
                </a14:m>
                <a:endParaRPr lang="pt-B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97" y="5256438"/>
                <a:ext cx="2758447" cy="50783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/>
              <p:cNvSpPr/>
              <p:nvPr/>
            </p:nvSpPr>
            <p:spPr>
              <a:xfrm>
                <a:off x="2742186" y="5247731"/>
                <a:ext cx="2388153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 hangingPunct="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1,42×</m:t>
                      </m:r>
                      <m:sSup>
                        <m:sSup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−2</m:t>
                          </m:r>
                        </m:sup>
                      </m:sSup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  </m:t>
                      </m:r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𝑔𝑟𝑎𝑢</m:t>
                      </m:r>
                    </m:oMath>
                  </m:oMathPara>
                </a14:m>
                <a:endParaRPr lang="pt-B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tâ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2186" y="5247731"/>
                <a:ext cx="2388153" cy="50783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71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7" grpId="0"/>
      <p:bldP spid="33" grpId="0"/>
      <p:bldP spid="2" grpId="0"/>
      <p:bldP spid="3" grpId="0"/>
      <p:bldP spid="5" grpId="0"/>
      <p:bldP spid="6" grpId="0"/>
      <p:bldP spid="8" grpId="0"/>
      <p:bldP spid="12" grpId="0"/>
      <p:bldP spid="14" grpId="0"/>
      <p:bldP spid="16" grpId="0"/>
      <p:bldP spid="1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3">
            <a:extLst>
              <a:ext uri="{FF2B5EF4-FFF2-40B4-BE49-F238E27FC236}">
                <a16:creationId xmlns:a16="http://schemas.microsoft.com/office/drawing/2014/main" id="{B1456666-4F36-4003-8E9B-81110CEC84E6}"/>
              </a:ext>
            </a:extLst>
          </p:cNvPr>
          <p:cNvGrpSpPr/>
          <p:nvPr/>
        </p:nvGrpSpPr>
        <p:grpSpPr>
          <a:xfrm>
            <a:off x="7496175" y="2207625"/>
            <a:ext cx="4104819" cy="3941521"/>
            <a:chOff x="64524" y="54608"/>
            <a:chExt cx="2975698" cy="2857319"/>
          </a:xfrm>
        </p:grpSpPr>
        <p:sp>
          <p:nvSpPr>
            <p:cNvPr id="13" name="Caixa de texto 979">
              <a:extLst>
                <a:ext uri="{FF2B5EF4-FFF2-40B4-BE49-F238E27FC236}">
                  <a16:creationId xmlns:a16="http://schemas.microsoft.com/office/drawing/2014/main" id="{334962BE-848B-4693-BCE2-2AC95AD54DEF}"/>
                </a:ext>
              </a:extLst>
            </p:cNvPr>
            <p:cNvSpPr txBox="1"/>
            <p:nvPr/>
          </p:nvSpPr>
          <p:spPr>
            <a:xfrm>
              <a:off x="1776124" y="54608"/>
              <a:ext cx="374650" cy="24892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hangingPunct="0">
                <a:spcAft>
                  <a:spcPts val="0"/>
                </a:spcAft>
              </a:pPr>
              <a:r>
                <a:rPr lang="pt-BR" sz="1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D</a:t>
              </a:r>
              <a:endParaRPr lang="pt-BR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E088B093-176A-4130-95D4-2C3616F4B616}"/>
                </a:ext>
              </a:extLst>
            </p:cNvPr>
            <p:cNvSpPr/>
            <p:nvPr/>
          </p:nvSpPr>
          <p:spPr>
            <a:xfrm>
              <a:off x="880222" y="505460"/>
              <a:ext cx="2160000" cy="21600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/>
            </a:p>
          </p:txBody>
        </p:sp>
        <p:cxnSp>
          <p:nvCxnSpPr>
            <p:cNvPr id="15" name="Conector reto 14">
              <a:extLst>
                <a:ext uri="{FF2B5EF4-FFF2-40B4-BE49-F238E27FC236}">
                  <a16:creationId xmlns:a16="http://schemas.microsoft.com/office/drawing/2014/main" id="{26098F39-238A-42BB-ADC1-92979AD4793F}"/>
                </a:ext>
              </a:extLst>
            </p:cNvPr>
            <p:cNvCxnSpPr/>
            <p:nvPr/>
          </p:nvCxnSpPr>
          <p:spPr>
            <a:xfrm flipV="1">
              <a:off x="2150774" y="489131"/>
              <a:ext cx="0" cy="820332"/>
            </a:xfrm>
            <a:prstGeom prst="line">
              <a:avLst/>
            </a:prstGeom>
            <a:ln w="127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93485053-8360-48FA-9C8E-3AC316B78DF5}"/>
                </a:ext>
              </a:extLst>
            </p:cNvPr>
            <p:cNvSpPr/>
            <p:nvPr/>
          </p:nvSpPr>
          <p:spPr>
            <a:xfrm>
              <a:off x="1890147" y="419281"/>
              <a:ext cx="151130" cy="15113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/>
            </a:p>
          </p:txBody>
        </p:sp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E80E3D26-6A9E-44F9-8311-A5FDBEF69224}"/>
                </a:ext>
              </a:extLst>
            </p:cNvPr>
            <p:cNvSpPr/>
            <p:nvPr/>
          </p:nvSpPr>
          <p:spPr>
            <a:xfrm>
              <a:off x="821897" y="1239694"/>
              <a:ext cx="151130" cy="15113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/>
            </a:p>
          </p:txBody>
        </p:sp>
        <p:cxnSp>
          <p:nvCxnSpPr>
            <p:cNvPr id="18" name="Conector reto 17">
              <a:extLst>
                <a:ext uri="{FF2B5EF4-FFF2-40B4-BE49-F238E27FC236}">
                  <a16:creationId xmlns:a16="http://schemas.microsoft.com/office/drawing/2014/main" id="{67C1ACB0-4668-45B0-9D6F-9A50D993B225}"/>
                </a:ext>
              </a:extLst>
            </p:cNvPr>
            <p:cNvCxnSpPr>
              <a:endCxn id="14" idx="2"/>
            </p:cNvCxnSpPr>
            <p:nvPr/>
          </p:nvCxnSpPr>
          <p:spPr>
            <a:xfrm flipH="1" flipV="1">
              <a:off x="880222" y="1585460"/>
              <a:ext cx="1080630" cy="5648"/>
            </a:xfrm>
            <a:prstGeom prst="line">
              <a:avLst/>
            </a:prstGeom>
            <a:ln w="127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>
              <a:extLst>
                <a:ext uri="{FF2B5EF4-FFF2-40B4-BE49-F238E27FC236}">
                  <a16:creationId xmlns:a16="http://schemas.microsoft.com/office/drawing/2014/main" id="{36E2C98B-8AC8-4E84-B578-194B9392A7D9}"/>
                </a:ext>
              </a:extLst>
            </p:cNvPr>
            <p:cNvCxnSpPr/>
            <p:nvPr/>
          </p:nvCxnSpPr>
          <p:spPr>
            <a:xfrm>
              <a:off x="1890147" y="448491"/>
              <a:ext cx="71211" cy="85008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>
              <a:extLst>
                <a:ext uri="{FF2B5EF4-FFF2-40B4-BE49-F238E27FC236}">
                  <a16:creationId xmlns:a16="http://schemas.microsoft.com/office/drawing/2014/main" id="{BEC76266-6A5E-4E08-9AF9-246F7B9E8A93}"/>
                </a:ext>
              </a:extLst>
            </p:cNvPr>
            <p:cNvCxnSpPr/>
            <p:nvPr/>
          </p:nvCxnSpPr>
          <p:spPr>
            <a:xfrm flipH="1">
              <a:off x="1961358" y="443592"/>
              <a:ext cx="79919" cy="85498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538A3210-C4A0-4AC0-9CD6-49F789B39F8C}"/>
                </a:ext>
              </a:extLst>
            </p:cNvPr>
            <p:cNvSpPr/>
            <p:nvPr/>
          </p:nvSpPr>
          <p:spPr>
            <a:xfrm>
              <a:off x="1680052" y="1304030"/>
              <a:ext cx="561600" cy="561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/>
            </a:p>
          </p:txBody>
        </p:sp>
        <p:cxnSp>
          <p:nvCxnSpPr>
            <p:cNvPr id="22" name="Conector reto 21">
              <a:extLst>
                <a:ext uri="{FF2B5EF4-FFF2-40B4-BE49-F238E27FC236}">
                  <a16:creationId xmlns:a16="http://schemas.microsoft.com/office/drawing/2014/main" id="{0D9825A9-C181-4551-B514-7C70AC62738B}"/>
                </a:ext>
              </a:extLst>
            </p:cNvPr>
            <p:cNvCxnSpPr>
              <a:endCxn id="21" idx="0"/>
            </p:cNvCxnSpPr>
            <p:nvPr/>
          </p:nvCxnSpPr>
          <p:spPr>
            <a:xfrm flipV="1">
              <a:off x="864279" y="1304030"/>
              <a:ext cx="1096573" cy="867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22">
              <a:extLst>
                <a:ext uri="{FF2B5EF4-FFF2-40B4-BE49-F238E27FC236}">
                  <a16:creationId xmlns:a16="http://schemas.microsoft.com/office/drawing/2014/main" id="{D4BA2E29-F846-4D50-B50C-92BF4FFD4FC4}"/>
                </a:ext>
              </a:extLst>
            </p:cNvPr>
            <p:cNvCxnSpPr/>
            <p:nvPr/>
          </p:nvCxnSpPr>
          <p:spPr>
            <a:xfrm>
              <a:off x="864279" y="1239694"/>
              <a:ext cx="1188521" cy="697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to 23">
              <a:extLst>
                <a:ext uri="{FF2B5EF4-FFF2-40B4-BE49-F238E27FC236}">
                  <a16:creationId xmlns:a16="http://schemas.microsoft.com/office/drawing/2014/main" id="{FEBD4453-EEE6-414C-B7AF-AA2692CCB108}"/>
                </a:ext>
              </a:extLst>
            </p:cNvPr>
            <p:cNvCxnSpPr/>
            <p:nvPr/>
          </p:nvCxnSpPr>
          <p:spPr>
            <a:xfrm flipH="1">
              <a:off x="1961359" y="1299414"/>
              <a:ext cx="557892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to 24">
              <a:extLst>
                <a:ext uri="{FF2B5EF4-FFF2-40B4-BE49-F238E27FC236}">
                  <a16:creationId xmlns:a16="http://schemas.microsoft.com/office/drawing/2014/main" id="{CCA09725-5D66-4E76-A66D-02A92D47D16E}"/>
                </a:ext>
              </a:extLst>
            </p:cNvPr>
            <p:cNvCxnSpPr>
              <a:stCxn id="21" idx="4"/>
            </p:cNvCxnSpPr>
            <p:nvPr/>
          </p:nvCxnSpPr>
          <p:spPr>
            <a:xfrm flipV="1">
              <a:off x="1960852" y="1304031"/>
              <a:ext cx="7461" cy="561599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25">
              <a:extLst>
                <a:ext uri="{FF2B5EF4-FFF2-40B4-BE49-F238E27FC236}">
                  <a16:creationId xmlns:a16="http://schemas.microsoft.com/office/drawing/2014/main" id="{DD3C0E6A-8944-4F55-BA39-0DA6D5C12043}"/>
                </a:ext>
              </a:extLst>
            </p:cNvPr>
            <p:cNvCxnSpPr/>
            <p:nvPr/>
          </p:nvCxnSpPr>
          <p:spPr>
            <a:xfrm rot="5400000" flipH="1">
              <a:off x="2017969" y="1447336"/>
              <a:ext cx="270929" cy="5319"/>
            </a:xfrm>
            <a:prstGeom prst="line">
              <a:avLst/>
            </a:prstGeom>
            <a:ln w="127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Caixa de texto 979">
              <a:extLst>
                <a:ext uri="{FF2B5EF4-FFF2-40B4-BE49-F238E27FC236}">
                  <a16:creationId xmlns:a16="http://schemas.microsoft.com/office/drawing/2014/main" id="{3FDF560F-397D-40E9-879F-29E6195D43F4}"/>
                </a:ext>
              </a:extLst>
            </p:cNvPr>
            <p:cNvSpPr txBox="1"/>
            <p:nvPr/>
          </p:nvSpPr>
          <p:spPr>
            <a:xfrm>
              <a:off x="1697384" y="1932216"/>
              <a:ext cx="571500" cy="2667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hangingPunct="0">
                <a:spcAft>
                  <a:spcPts val="0"/>
                </a:spcAft>
              </a:pPr>
              <a:r>
                <a:rPr lang="pt-BR" sz="1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Terra</a:t>
              </a:r>
              <a:endParaRPr lang="pt-BR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8" name="Caixa de texto 979">
              <a:extLst>
                <a:ext uri="{FF2B5EF4-FFF2-40B4-BE49-F238E27FC236}">
                  <a16:creationId xmlns:a16="http://schemas.microsoft.com/office/drawing/2014/main" id="{96B5BDF0-9A80-477A-8258-DD7C458EF168}"/>
                </a:ext>
              </a:extLst>
            </p:cNvPr>
            <p:cNvSpPr txBox="1"/>
            <p:nvPr/>
          </p:nvSpPr>
          <p:spPr>
            <a:xfrm>
              <a:off x="64524" y="947058"/>
              <a:ext cx="489858" cy="74022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hangingPunct="0">
                <a:spcAft>
                  <a:spcPts val="0"/>
                </a:spcAft>
              </a:pPr>
              <a:r>
                <a:rPr lang="pt-BR" sz="1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Lua</a:t>
              </a:r>
              <a:endParaRPr lang="pt-BR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 hangingPunct="0">
                <a:spcAft>
                  <a:spcPts val="0"/>
                </a:spcAft>
              </a:pPr>
              <a:r>
                <a:rPr lang="pt-BR" sz="1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nascendo</a:t>
              </a:r>
              <a:endParaRPr lang="pt-BR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9" name="Caixa de texto 979">
              <a:extLst>
                <a:ext uri="{FF2B5EF4-FFF2-40B4-BE49-F238E27FC236}">
                  <a16:creationId xmlns:a16="http://schemas.microsoft.com/office/drawing/2014/main" id="{57382B85-D0D1-4EB3-8593-DAB5F577CCEA}"/>
                </a:ext>
              </a:extLst>
            </p:cNvPr>
            <p:cNvSpPr txBox="1"/>
            <p:nvPr/>
          </p:nvSpPr>
          <p:spPr>
            <a:xfrm>
              <a:off x="1044622" y="190886"/>
              <a:ext cx="810895" cy="40259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hangingPunct="0">
                <a:spcAft>
                  <a:spcPts val="0"/>
                </a:spcAft>
              </a:pPr>
              <a:r>
                <a:rPr lang="pt-BR" sz="1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Lua no</a:t>
              </a:r>
              <a:endParaRPr lang="pt-BR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 hangingPunct="0">
                <a:spcAft>
                  <a:spcPts val="0"/>
                </a:spcAft>
              </a:pPr>
              <a:r>
                <a:rPr lang="pt-BR" sz="1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zênite</a:t>
              </a:r>
              <a:endParaRPr lang="pt-BR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0" name="Caixa de texto 979">
              <a:extLst>
                <a:ext uri="{FF2B5EF4-FFF2-40B4-BE49-F238E27FC236}">
                  <a16:creationId xmlns:a16="http://schemas.microsoft.com/office/drawing/2014/main" id="{645D3CE3-47FB-4829-9611-C090A97F1FC4}"/>
                </a:ext>
              </a:extLst>
            </p:cNvPr>
            <p:cNvSpPr txBox="1"/>
            <p:nvPr/>
          </p:nvSpPr>
          <p:spPr>
            <a:xfrm>
              <a:off x="1115380" y="1535271"/>
              <a:ext cx="375172" cy="24926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hangingPunct="0">
                <a:spcAft>
                  <a:spcPts val="0"/>
                </a:spcAft>
              </a:pPr>
              <a:r>
                <a:rPr lang="pt-BR" sz="1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H</a:t>
              </a:r>
              <a:endParaRPr lang="pt-BR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2" name="Caixa de texto 979">
              <a:extLst>
                <a:ext uri="{FF2B5EF4-FFF2-40B4-BE49-F238E27FC236}">
                  <a16:creationId xmlns:a16="http://schemas.microsoft.com/office/drawing/2014/main" id="{8E5593BE-BEB2-477E-AB62-FA48E6CD71B0}"/>
                </a:ext>
              </a:extLst>
            </p:cNvPr>
            <p:cNvSpPr txBox="1"/>
            <p:nvPr/>
          </p:nvSpPr>
          <p:spPr>
            <a:xfrm>
              <a:off x="2041914" y="751500"/>
              <a:ext cx="374650" cy="24892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hangingPunct="0">
                <a:spcAft>
                  <a:spcPts val="0"/>
                </a:spcAft>
              </a:pPr>
              <a:r>
                <a:rPr lang="pt-BR" sz="1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h</a:t>
              </a:r>
              <a:endParaRPr lang="pt-BR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3" name="Caixa de texto 979">
              <a:extLst>
                <a:ext uri="{FF2B5EF4-FFF2-40B4-BE49-F238E27FC236}">
                  <a16:creationId xmlns:a16="http://schemas.microsoft.com/office/drawing/2014/main" id="{02BCCD6F-53F0-4445-A583-705A189271E3}"/>
                </a:ext>
              </a:extLst>
            </p:cNvPr>
            <p:cNvSpPr txBox="1"/>
            <p:nvPr/>
          </p:nvSpPr>
          <p:spPr>
            <a:xfrm>
              <a:off x="2154964" y="1335910"/>
              <a:ext cx="374650" cy="24892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hangingPunct="0">
                <a:spcAft>
                  <a:spcPts val="0"/>
                </a:spcAft>
              </a:pPr>
              <a:r>
                <a:rPr lang="pt-BR" sz="1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R</a:t>
              </a:r>
              <a:endParaRPr lang="pt-BR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34" name="Conector reto 33">
              <a:extLst>
                <a:ext uri="{FF2B5EF4-FFF2-40B4-BE49-F238E27FC236}">
                  <a16:creationId xmlns:a16="http://schemas.microsoft.com/office/drawing/2014/main" id="{0DCB90A4-A743-45C6-8982-41232FCF72BF}"/>
                </a:ext>
              </a:extLst>
            </p:cNvPr>
            <p:cNvCxnSpPr/>
            <p:nvPr/>
          </p:nvCxnSpPr>
          <p:spPr>
            <a:xfrm>
              <a:off x="1855517" y="319384"/>
              <a:ext cx="197285" cy="2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Caixa de texto 979">
              <a:extLst>
                <a:ext uri="{FF2B5EF4-FFF2-40B4-BE49-F238E27FC236}">
                  <a16:creationId xmlns:a16="http://schemas.microsoft.com/office/drawing/2014/main" id="{0276D688-0987-4D8E-81DE-CFBD417ED530}"/>
                </a:ext>
              </a:extLst>
            </p:cNvPr>
            <p:cNvSpPr txBox="1"/>
            <p:nvPr/>
          </p:nvSpPr>
          <p:spPr>
            <a:xfrm>
              <a:off x="410710" y="1195597"/>
              <a:ext cx="374650" cy="24892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hangingPunct="0">
                <a:spcAft>
                  <a:spcPts val="0"/>
                </a:spcAft>
              </a:pPr>
              <a:r>
                <a:rPr lang="pt-BR" sz="1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D</a:t>
              </a:r>
              <a:endParaRPr lang="pt-BR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36" name="Conector reto 35">
              <a:extLst>
                <a:ext uri="{FF2B5EF4-FFF2-40B4-BE49-F238E27FC236}">
                  <a16:creationId xmlns:a16="http://schemas.microsoft.com/office/drawing/2014/main" id="{144732E4-5AB9-4FDB-B6DE-4F88036FBA34}"/>
                </a:ext>
              </a:extLst>
            </p:cNvPr>
            <p:cNvCxnSpPr/>
            <p:nvPr/>
          </p:nvCxnSpPr>
          <p:spPr>
            <a:xfrm rot="5400000">
              <a:off x="627609" y="1329763"/>
              <a:ext cx="196850" cy="0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angulado 989">
              <a:extLst>
                <a:ext uri="{FF2B5EF4-FFF2-40B4-BE49-F238E27FC236}">
                  <a16:creationId xmlns:a16="http://schemas.microsoft.com/office/drawing/2014/main" id="{9A4FEBD3-2013-421E-8776-AAC1EE2D4EA5}"/>
                </a:ext>
              </a:extLst>
            </p:cNvPr>
            <p:cNvCxnSpPr/>
            <p:nvPr/>
          </p:nvCxnSpPr>
          <p:spPr>
            <a:xfrm>
              <a:off x="1044622" y="642257"/>
              <a:ext cx="916230" cy="109243"/>
            </a:xfrm>
            <a:prstGeom prst="bentConnector3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Caixa de texto 979">
              <a:extLst>
                <a:ext uri="{FF2B5EF4-FFF2-40B4-BE49-F238E27FC236}">
                  <a16:creationId xmlns:a16="http://schemas.microsoft.com/office/drawing/2014/main" id="{CE2E2763-90C7-476B-81E5-FFD796918D14}"/>
                </a:ext>
              </a:extLst>
            </p:cNvPr>
            <p:cNvSpPr txBox="1"/>
            <p:nvPr/>
          </p:nvSpPr>
          <p:spPr>
            <a:xfrm>
              <a:off x="749800" y="489131"/>
              <a:ext cx="374650" cy="24892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hangingPunct="0">
                <a:spcAft>
                  <a:spcPts val="0"/>
                </a:spcAft>
              </a:pPr>
              <a:r>
                <a:rPr lang="pt-BR" sz="11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θ</a:t>
              </a:r>
              <a:r>
                <a:rPr lang="pt-BR" sz="1100" b="1" baseline="-25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z</a:t>
              </a:r>
              <a:endParaRPr lang="pt-BR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9" name="Caixa de texto 979">
              <a:extLst>
                <a:ext uri="{FF2B5EF4-FFF2-40B4-BE49-F238E27FC236}">
                  <a16:creationId xmlns:a16="http://schemas.microsoft.com/office/drawing/2014/main" id="{174821F3-EE89-41C5-99E6-C270AE139D5E}"/>
                </a:ext>
              </a:extLst>
            </p:cNvPr>
            <p:cNvSpPr txBox="1"/>
            <p:nvPr/>
          </p:nvSpPr>
          <p:spPr>
            <a:xfrm>
              <a:off x="592483" y="800486"/>
              <a:ext cx="374650" cy="24892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hangingPunct="0">
                <a:spcAft>
                  <a:spcPts val="0"/>
                </a:spcAft>
              </a:pPr>
              <a:r>
                <a:rPr lang="pt-BR" sz="11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θ</a:t>
              </a:r>
              <a:endParaRPr lang="pt-BR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40" name="Conector angulado 990">
              <a:extLst>
                <a:ext uri="{FF2B5EF4-FFF2-40B4-BE49-F238E27FC236}">
                  <a16:creationId xmlns:a16="http://schemas.microsoft.com/office/drawing/2014/main" id="{7E668372-FFE8-4D1F-9929-CA1F1BCF060C}"/>
                </a:ext>
              </a:extLst>
            </p:cNvPr>
            <p:cNvCxnSpPr>
              <a:stCxn id="39" idx="3"/>
            </p:cNvCxnSpPr>
            <p:nvPr/>
          </p:nvCxnSpPr>
          <p:spPr>
            <a:xfrm>
              <a:off x="967133" y="924946"/>
              <a:ext cx="180908" cy="410964"/>
            </a:xfrm>
            <a:prstGeom prst="bentConnector2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to 40">
              <a:extLst>
                <a:ext uri="{FF2B5EF4-FFF2-40B4-BE49-F238E27FC236}">
                  <a16:creationId xmlns:a16="http://schemas.microsoft.com/office/drawing/2014/main" id="{0DD92103-579C-47DF-B367-36321D20245D}"/>
                </a:ext>
              </a:extLst>
            </p:cNvPr>
            <p:cNvCxnSpPr>
              <a:endCxn id="21" idx="6"/>
            </p:cNvCxnSpPr>
            <p:nvPr/>
          </p:nvCxnSpPr>
          <p:spPr>
            <a:xfrm flipV="1">
              <a:off x="1968294" y="1584830"/>
              <a:ext cx="273358" cy="9452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Caixa de texto 979">
              <a:extLst>
                <a:ext uri="{FF2B5EF4-FFF2-40B4-BE49-F238E27FC236}">
                  <a16:creationId xmlns:a16="http://schemas.microsoft.com/office/drawing/2014/main" id="{8F2EF951-C4C8-4C22-BDE4-94800AD870DE}"/>
                </a:ext>
              </a:extLst>
            </p:cNvPr>
            <p:cNvSpPr txBox="1"/>
            <p:nvPr/>
          </p:nvSpPr>
          <p:spPr>
            <a:xfrm>
              <a:off x="337781" y="1834242"/>
              <a:ext cx="810260" cy="40259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hangingPunct="0">
                <a:spcAft>
                  <a:spcPts val="0"/>
                </a:spcAft>
              </a:pPr>
              <a:r>
                <a:rPr lang="pt-BR" sz="1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Órbita </a:t>
              </a:r>
              <a:endParaRPr lang="pt-BR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 hangingPunct="0">
                <a:spcAft>
                  <a:spcPts val="0"/>
                </a:spcAft>
              </a:pPr>
              <a:r>
                <a:rPr lang="pt-BR" sz="1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da Lua</a:t>
              </a:r>
              <a:endParaRPr lang="pt-BR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3" name="Caixa de texto 979">
              <a:extLst>
                <a:ext uri="{FF2B5EF4-FFF2-40B4-BE49-F238E27FC236}">
                  <a16:creationId xmlns:a16="http://schemas.microsoft.com/office/drawing/2014/main" id="{DA57D717-B2F1-4CF6-A47B-12E99FC8CFA9}"/>
                </a:ext>
              </a:extLst>
            </p:cNvPr>
            <p:cNvSpPr txBox="1"/>
            <p:nvPr/>
          </p:nvSpPr>
          <p:spPr>
            <a:xfrm>
              <a:off x="1077268" y="2672828"/>
              <a:ext cx="1801982" cy="23909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hangingPunct="0">
                <a:spcAft>
                  <a:spcPts val="0"/>
                </a:spcAft>
              </a:pPr>
              <a:r>
                <a:rPr lang="pt-BR" sz="1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Figura fora de escala</a:t>
              </a:r>
              <a:endParaRPr lang="pt-BR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6FBFCC62-A4AE-4402-BBD7-6F5A596B39D1}"/>
              </a:ext>
            </a:extLst>
          </p:cNvPr>
          <p:cNvSpPr txBox="1"/>
          <p:nvPr/>
        </p:nvSpPr>
        <p:spPr>
          <a:xfrm>
            <a:off x="214261" y="261446"/>
            <a:ext cx="8228644" cy="19672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 7) (1 ponto)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Todos nos maravilhamos quando vemos a Lua cheia surgir “enorme” próxima do horizonte. Porém, de fato, ela é geometricamente maior quando está no zênite do que quando “nascendo”. Na figura ao lado, H = 60R, é, aproximadamente, a distância Terra-Lua, R é o raio da Terra, D é o diâmetro da Lua, θ e </a:t>
            </a:r>
            <a:r>
              <a:rPr lang="pt-BR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θ</a:t>
            </a:r>
            <a:r>
              <a:rPr lang="pt-BR" sz="1800" b="1" baseline="-25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são os diâmetros angulares da Lua “nascendo” e no zênite, respectivamente. Suponha órbita circular para a Lua.</a:t>
            </a:r>
            <a:endParaRPr lang="pt-BR" dirty="0"/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3AD919CC-EFDB-42E2-BBFB-979A75A05AE2}"/>
              </a:ext>
            </a:extLst>
          </p:cNvPr>
          <p:cNvSpPr txBox="1"/>
          <p:nvPr/>
        </p:nvSpPr>
        <p:spPr>
          <a:xfrm>
            <a:off x="205722" y="2248654"/>
            <a:ext cx="8305422" cy="704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Pergunta 7a)(0,5 ponto) 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Suponha que o valor que se obtém para θ seja 100%. Calcule quantos por cento </a:t>
            </a:r>
            <a:r>
              <a:rPr lang="pt-BR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θ</a:t>
            </a:r>
            <a:r>
              <a:rPr lang="pt-BR" sz="1800" b="1" baseline="-25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é maior do que θ.</a:t>
            </a:r>
            <a:endParaRPr lang="pt-BR" dirty="0"/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CF326B5C-E12D-4D0A-8B04-6ABB826EC187}"/>
              </a:ext>
            </a:extLst>
          </p:cNvPr>
          <p:cNvSpPr txBox="1"/>
          <p:nvPr/>
        </p:nvSpPr>
        <p:spPr>
          <a:xfrm>
            <a:off x="205722" y="2952482"/>
            <a:ext cx="19716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Resolução 7a):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>
                <a:extLst>
                  <a:ext uri="{FF2B5EF4-FFF2-40B4-BE49-F238E27FC236}">
                    <a16:creationId xmlns:a16="http://schemas.microsoft.com/office/drawing/2014/main" id="{1D9CD1DA-43AA-45A3-B3AF-689E17818C62}"/>
                  </a:ext>
                </a:extLst>
              </p:cNvPr>
              <p:cNvSpPr txBox="1"/>
              <p:nvPr/>
            </p:nvSpPr>
            <p:spPr>
              <a:xfrm>
                <a:off x="241946" y="3307613"/>
                <a:ext cx="4730647" cy="8552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hangingPunct="0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</m:e>
                        <m:sub>
                          <m: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sub>
                      </m:sSub>
                      <m:r>
                        <a:rPr lang="pt-BR" sz="18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sz="18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den>
                      </m:f>
                      <m:r>
                        <a:rPr lang="pt-BR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BR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𝑒</m:t>
                      </m:r>
                      <m:r>
                        <a:rPr lang="pt-BR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BR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𝜃</m:t>
                      </m:r>
                      <m:r>
                        <a:rPr lang="pt-BR" sz="18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sz="18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den>
                      </m:f>
                      <m:r>
                        <a:rPr lang="pt-BR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pt-BR" sz="18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dividindo</m:t>
                      </m:r>
                      <m:r>
                        <a:rPr lang="pt-BR" sz="18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18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z="18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z</m:t>
                          </m:r>
                        </m:sub>
                      </m:sSub>
                      <m:r>
                        <a:rPr lang="pt-BR" sz="18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8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por</m:t>
                      </m:r>
                      <m:r>
                        <a:rPr lang="pt-BR" sz="18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8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θ</m:t>
                      </m:r>
                      <m:r>
                        <a:rPr lang="pt-BR" sz="18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pt-BR" sz="18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obtemos</m:t>
                      </m:r>
                      <m:r>
                        <a:rPr lang="pt-BR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:</m:t>
                      </m:r>
                    </m:oMath>
                  </m:oMathPara>
                </a14:m>
                <a:endParaRPr lang="pt-B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hangingPunct="0">
                  <a:spcAft>
                    <a:spcPts val="0"/>
                  </a:spcAft>
                </a:pPr>
                <a:r>
                  <a:rPr lang="pt-BR" sz="1600" b="1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pt-B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CaixaDeTexto 49">
                <a:extLst>
                  <a:ext uri="{FF2B5EF4-FFF2-40B4-BE49-F238E27FC236}">
                    <a16:creationId xmlns:a16="http://schemas.microsoft.com/office/drawing/2014/main" id="{1D9CD1DA-43AA-45A3-B3AF-689E17818C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46" y="3307613"/>
                <a:ext cx="4730647" cy="8552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CaixaDeTexto 51">
            <a:extLst>
              <a:ext uri="{FF2B5EF4-FFF2-40B4-BE49-F238E27FC236}">
                <a16:creationId xmlns:a16="http://schemas.microsoft.com/office/drawing/2014/main" id="{F537ED9F-5BE9-4DB5-90AA-7B6411F8C704}"/>
              </a:ext>
            </a:extLst>
          </p:cNvPr>
          <p:cNvSpPr txBox="1"/>
          <p:nvPr/>
        </p:nvSpPr>
        <p:spPr>
          <a:xfrm>
            <a:off x="4969261" y="6244046"/>
            <a:ext cx="49759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Obs. Quem deixar a resposta como 101,7% perde metade dos pontos.</a:t>
            </a:r>
            <a:endParaRPr lang="pt-BR" sz="1200" dirty="0"/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021D3921-FE99-4C0B-B31B-117F206E0F52}"/>
              </a:ext>
            </a:extLst>
          </p:cNvPr>
          <p:cNvSpPr txBox="1"/>
          <p:nvPr/>
        </p:nvSpPr>
        <p:spPr>
          <a:xfrm>
            <a:off x="1504950" y="6184966"/>
            <a:ext cx="3657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Resposta 7a): _ _ _ _ _ _ _ _ _ _</a:t>
            </a:r>
            <a:endParaRPr lang="pt-BR" dirty="0"/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4CA3AD52-65F7-494C-B646-DDA61585F1D1}"/>
              </a:ext>
            </a:extLst>
          </p:cNvPr>
          <p:cNvSpPr txBox="1"/>
          <p:nvPr/>
        </p:nvSpPr>
        <p:spPr>
          <a:xfrm>
            <a:off x="3381375" y="6131842"/>
            <a:ext cx="1638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1,7% maior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252553" y="3965700"/>
                <a:ext cx="5312228" cy="10135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hangingPunct="0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</m:den>
                      </m:f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𝐷</m:t>
                              </m:r>
                            </m:num>
                            <m:den>
                              <m: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𝐷</m:t>
                              </m:r>
                            </m:num>
                            <m:den>
                              <m: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𝐻</m:t>
                              </m:r>
                            </m:den>
                          </m:f>
                        </m:den>
                      </m:f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𝐻</m:t>
                          </m:r>
                        </m:num>
                        <m:den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den>
                      </m:f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𝐻</m:t>
                          </m:r>
                        </m:num>
                        <m:den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𝐻</m:t>
                          </m:r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𝑅</m:t>
                          </m:r>
                        </m:den>
                      </m:f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60</m:t>
                          </m:r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𝑅</m:t>
                          </m:r>
                        </m:num>
                        <m:den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60</m:t>
                          </m:r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𝑅</m:t>
                          </m:r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𝑅</m:t>
                          </m:r>
                        </m:den>
                      </m:f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60</m:t>
                          </m:r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𝑅</m:t>
                          </m:r>
                        </m:num>
                        <m:den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59</m:t>
                          </m:r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𝑅</m:t>
                          </m:r>
                        </m:den>
                      </m:f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60</m:t>
                          </m:r>
                        </m:num>
                        <m:den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59</m:t>
                          </m:r>
                        </m:den>
                      </m:f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pt-BR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logo</m:t>
                      </m:r>
                      <m:r>
                        <a:rPr lang="pt-BR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,</m:t>
                      </m:r>
                    </m:oMath>
                  </m:oMathPara>
                </a14:m>
                <a:endParaRPr lang="pt-BR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553" y="3965700"/>
                <a:ext cx="5312228" cy="10135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226423" y="4983653"/>
                <a:ext cx="5286103" cy="485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hangingPunct="0">
                  <a:spcAft>
                    <a:spcPts val="0"/>
                  </a:spcAft>
                </a:pPr>
                <a:r>
                  <a:rPr lang="pt-BR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𝜃</m:t>
                        </m:r>
                      </m:e>
                      <m:sub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sub>
                    </m:sSub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𝜃</m:t>
                    </m:r>
                    <m:f>
                      <m:fPr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60</m:t>
                        </m:r>
                      </m:num>
                      <m:den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59</m:t>
                        </m:r>
                      </m:den>
                    </m:f>
                  </m:oMath>
                </a14:m>
                <a:r>
                  <a:rPr lang="pt-BR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, mas </a:t>
                </a:r>
                <a14:m>
                  <m:oMath xmlns:m="http://schemas.openxmlformats.org/officeDocument/2006/math"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𝜃</m:t>
                    </m:r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=100%, </m:t>
                    </m:r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𝑙𝑜𝑔𝑜</m:t>
                    </m:r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𝜃</m:t>
                        </m:r>
                      </m:e>
                      <m:sub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sub>
                    </m:sSub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=100%×</m:t>
                    </m:r>
                    <m:f>
                      <m:fPr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60</m:t>
                        </m:r>
                      </m:num>
                      <m:den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59</m:t>
                        </m:r>
                      </m:den>
                    </m:f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endParaRPr lang="pt-BR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423" y="4983653"/>
                <a:ext cx="5286103" cy="485774"/>
              </a:xfrm>
              <a:prstGeom prst="rect">
                <a:avLst/>
              </a:prstGeom>
              <a:blipFill>
                <a:blip r:embed="rId4"/>
                <a:stretch>
                  <a:fillRect b="-759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233622" y="5412954"/>
                <a:ext cx="2944781" cy="612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hangingPunct="0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sub>
                      </m:sSub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=100%×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60</m:t>
                          </m:r>
                        </m:num>
                        <m:den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59</m:t>
                          </m:r>
                        </m:den>
                      </m:f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=101,7%</m:t>
                      </m:r>
                    </m:oMath>
                  </m:oMathPara>
                </a14:m>
                <a:endParaRPr lang="pt-BR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622" y="5412954"/>
                <a:ext cx="2944781" cy="6127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3166442" y="5569523"/>
                <a:ext cx="30201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hangingPunct="0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ou</m:t>
                      </m:r>
                      <m:r>
                        <a:rPr lang="pt-BR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seja</m:t>
                      </m:r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,  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sub>
                      </m:sSub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é 1,7% </m:t>
                      </m:r>
                      <m:r>
                        <m:rPr>
                          <m:sty m:val="p"/>
                        </m:rPr>
                        <a:rPr lang="pt-BR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maior</m:t>
                      </m:r>
                    </m:oMath>
                  </m:oMathPara>
                </a14:m>
                <a:endParaRPr lang="pt-BR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6442" y="5569523"/>
                <a:ext cx="3020121" cy="369332"/>
              </a:xfrm>
              <a:prstGeom prst="rect">
                <a:avLst/>
              </a:prstGeom>
              <a:blipFill>
                <a:blip r:embed="rId6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53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2" grpId="0"/>
      <p:bldP spid="57" grpId="0"/>
      <p:bldP spid="2" grpId="0"/>
      <p:bldP spid="3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BF0EE4AD-3823-467E-9EB2-9A740352B672}"/>
              </a:ext>
            </a:extLst>
          </p:cNvPr>
          <p:cNvSpPr txBox="1"/>
          <p:nvPr/>
        </p:nvSpPr>
        <p:spPr>
          <a:xfrm>
            <a:off x="142874" y="182940"/>
            <a:ext cx="8406221" cy="2727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Pergunta 7b) (0,5 ponto)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Para comemorar o aniversário do coordenador da OBA, Prof. Dr. João </a:t>
            </a:r>
            <a:r>
              <a:rPr lang="pt-BR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Canalle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em 14/11/2016 vamos ter uma </a:t>
            </a:r>
            <a:r>
              <a:rPr lang="pt-BR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superlua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cheia! Sim, ela estará cheia e no perigeu da sua órbita, a apenas 56R (R é o raio da Terra). Como você sabe a órbita da Lua é elíptica, logo a Lua (diâmetro D) passa pelo perigeu e apogeu, como mostra a figura ao lado. O apogeu ocorre a 64R. Tal como 56R, 64R é a distância entre a superfície da Terra e o centro da Lua. Suponha que o valor que se obtém para </a:t>
            </a:r>
            <a:r>
              <a:rPr lang="pt-BR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θ</a:t>
            </a:r>
            <a:r>
              <a:rPr lang="pt-BR" sz="1800" b="1" baseline="-25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seja 100%. Calcule quantos por cento </a:t>
            </a:r>
            <a:r>
              <a:rPr lang="pt-BR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θ</a:t>
            </a:r>
            <a:r>
              <a:rPr lang="pt-BR" sz="1800" b="1" baseline="-25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é maior do que </a:t>
            </a:r>
            <a:r>
              <a:rPr lang="pt-BR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θ</a:t>
            </a:r>
            <a:r>
              <a:rPr lang="pt-BR" sz="1800" b="1" baseline="-25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pt-BR" dirty="0"/>
          </a:p>
        </p:txBody>
      </p:sp>
      <p:grpSp>
        <p:nvGrpSpPr>
          <p:cNvPr id="10" name="Grupo 15">
            <a:extLst>
              <a:ext uri="{FF2B5EF4-FFF2-40B4-BE49-F238E27FC236}">
                <a16:creationId xmlns:a16="http://schemas.microsoft.com/office/drawing/2014/main" id="{CD78C878-CC5E-4CD4-A9E2-999215676CB7}"/>
              </a:ext>
            </a:extLst>
          </p:cNvPr>
          <p:cNvGrpSpPr/>
          <p:nvPr/>
        </p:nvGrpSpPr>
        <p:grpSpPr>
          <a:xfrm>
            <a:off x="8149489" y="2433987"/>
            <a:ext cx="3828847" cy="2482381"/>
            <a:chOff x="133180" y="195920"/>
            <a:chExt cx="2980860" cy="1932600"/>
          </a:xfrm>
        </p:grpSpPr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D0709C12-2EAF-4588-9D1D-38AC3768A6A4}"/>
                </a:ext>
              </a:extLst>
            </p:cNvPr>
            <p:cNvSpPr/>
            <p:nvPr/>
          </p:nvSpPr>
          <p:spPr>
            <a:xfrm>
              <a:off x="673432" y="195920"/>
              <a:ext cx="1882231" cy="15301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/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57365801-F1A9-4710-BA90-B84A1958E979}"/>
                </a:ext>
              </a:extLst>
            </p:cNvPr>
            <p:cNvSpPr/>
            <p:nvPr/>
          </p:nvSpPr>
          <p:spPr>
            <a:xfrm>
              <a:off x="1423345" y="922531"/>
              <a:ext cx="94360" cy="912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/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78CD204B-FA5E-46C4-950C-2108C3BDE162}"/>
                </a:ext>
              </a:extLst>
            </p:cNvPr>
            <p:cNvSpPr/>
            <p:nvPr/>
          </p:nvSpPr>
          <p:spPr>
            <a:xfrm>
              <a:off x="586189" y="876927"/>
              <a:ext cx="175972" cy="1689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/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3E1AEF4D-06C8-45A2-86E0-932FF43664CB}"/>
                </a:ext>
              </a:extLst>
            </p:cNvPr>
            <p:cNvSpPr/>
            <p:nvPr/>
          </p:nvSpPr>
          <p:spPr>
            <a:xfrm>
              <a:off x="2458487" y="876927"/>
              <a:ext cx="175683" cy="1686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/>
            </a:p>
          </p:txBody>
        </p:sp>
        <p:cxnSp>
          <p:nvCxnSpPr>
            <p:cNvPr id="15" name="Conector reto 14">
              <a:extLst>
                <a:ext uri="{FF2B5EF4-FFF2-40B4-BE49-F238E27FC236}">
                  <a16:creationId xmlns:a16="http://schemas.microsoft.com/office/drawing/2014/main" id="{AB40E5AE-5DD1-40F7-8E83-613E02A578BC}"/>
                </a:ext>
              </a:extLst>
            </p:cNvPr>
            <p:cNvCxnSpPr>
              <a:endCxn id="12" idx="2"/>
            </p:cNvCxnSpPr>
            <p:nvPr/>
          </p:nvCxnSpPr>
          <p:spPr>
            <a:xfrm>
              <a:off x="698264" y="876927"/>
              <a:ext cx="725081" cy="912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>
              <a:extLst>
                <a:ext uri="{FF2B5EF4-FFF2-40B4-BE49-F238E27FC236}">
                  <a16:creationId xmlns:a16="http://schemas.microsoft.com/office/drawing/2014/main" id="{163824E9-FF76-427C-981E-C8E83902C45A}"/>
                </a:ext>
              </a:extLst>
            </p:cNvPr>
            <p:cNvCxnSpPr/>
            <p:nvPr/>
          </p:nvCxnSpPr>
          <p:spPr>
            <a:xfrm flipH="1">
              <a:off x="698264" y="968134"/>
              <a:ext cx="725081" cy="911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>
              <a:extLst>
                <a:ext uri="{FF2B5EF4-FFF2-40B4-BE49-F238E27FC236}">
                  <a16:creationId xmlns:a16="http://schemas.microsoft.com/office/drawing/2014/main" id="{F1A41917-6F2F-4644-8B2B-0745B4CF39C2}"/>
                </a:ext>
              </a:extLst>
            </p:cNvPr>
            <p:cNvCxnSpPr/>
            <p:nvPr/>
          </p:nvCxnSpPr>
          <p:spPr>
            <a:xfrm>
              <a:off x="1517704" y="968134"/>
              <a:ext cx="1013127" cy="911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>
              <a:extLst>
                <a:ext uri="{FF2B5EF4-FFF2-40B4-BE49-F238E27FC236}">
                  <a16:creationId xmlns:a16="http://schemas.microsoft.com/office/drawing/2014/main" id="{5069ED4B-BBE3-4D27-9EB4-768954C21828}"/>
                </a:ext>
              </a:extLst>
            </p:cNvPr>
            <p:cNvCxnSpPr/>
            <p:nvPr/>
          </p:nvCxnSpPr>
          <p:spPr>
            <a:xfrm flipV="1">
              <a:off x="1517704" y="867437"/>
              <a:ext cx="1013127" cy="911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Caixa de texto 7">
              <a:extLst>
                <a:ext uri="{FF2B5EF4-FFF2-40B4-BE49-F238E27FC236}">
                  <a16:creationId xmlns:a16="http://schemas.microsoft.com/office/drawing/2014/main" id="{D87E4F63-1F40-448E-AEE6-0770B3E023C8}"/>
                </a:ext>
              </a:extLst>
            </p:cNvPr>
            <p:cNvSpPr txBox="1"/>
            <p:nvPr/>
          </p:nvSpPr>
          <p:spPr>
            <a:xfrm>
              <a:off x="2160509" y="842092"/>
              <a:ext cx="360390" cy="23833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hangingPunct="0">
                <a:spcAft>
                  <a:spcPts val="0"/>
                </a:spcAft>
              </a:pPr>
              <a:r>
                <a:rPr lang="pt-PT" sz="1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θ</a:t>
              </a:r>
              <a:r>
                <a:rPr lang="pt-PT" sz="1000" b="1" baseline="-25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A</a:t>
              </a:r>
              <a:endParaRPr lang="pt-BR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0" name="Caixa de texto 7">
              <a:extLst>
                <a:ext uri="{FF2B5EF4-FFF2-40B4-BE49-F238E27FC236}">
                  <a16:creationId xmlns:a16="http://schemas.microsoft.com/office/drawing/2014/main" id="{410727CB-B49D-4D98-957A-0B2ED39B2916}"/>
                </a:ext>
              </a:extLst>
            </p:cNvPr>
            <p:cNvSpPr txBox="1"/>
            <p:nvPr/>
          </p:nvSpPr>
          <p:spPr>
            <a:xfrm>
              <a:off x="687098" y="831931"/>
              <a:ext cx="360057" cy="25354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hangingPunct="0">
                <a:spcAft>
                  <a:spcPts val="0"/>
                </a:spcAft>
              </a:pPr>
              <a:r>
                <a:rPr lang="pt-PT" sz="1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θ</a:t>
              </a:r>
              <a:r>
                <a:rPr lang="pt-PT" sz="1000" b="1" baseline="-25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</a:t>
              </a:r>
              <a:endParaRPr lang="pt-BR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hangingPunct="0">
                <a:spcAft>
                  <a:spcPts val="0"/>
                </a:spcAft>
              </a:pPr>
              <a:r>
                <a:rPr lang="pt-PT" sz="1000" b="1" baseline="-25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</a:t>
              </a:r>
              <a:endParaRPr lang="pt-BR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" name="Caixa de texto 7">
              <a:extLst>
                <a:ext uri="{FF2B5EF4-FFF2-40B4-BE49-F238E27FC236}">
                  <a16:creationId xmlns:a16="http://schemas.microsoft.com/office/drawing/2014/main" id="{A6B3CE43-DB45-4E40-A1F8-0E2109B4DFF0}"/>
                </a:ext>
              </a:extLst>
            </p:cNvPr>
            <p:cNvSpPr txBox="1"/>
            <p:nvPr/>
          </p:nvSpPr>
          <p:spPr>
            <a:xfrm>
              <a:off x="1177180" y="686258"/>
              <a:ext cx="588840" cy="23833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hangingPunct="0">
                <a:spcAft>
                  <a:spcPts val="0"/>
                </a:spcAft>
              </a:pPr>
              <a:r>
                <a:rPr lang="pt-PT" sz="1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Terra</a:t>
              </a:r>
              <a:endParaRPr lang="pt-BR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2" name="Caixa de texto 7">
              <a:extLst>
                <a:ext uri="{FF2B5EF4-FFF2-40B4-BE49-F238E27FC236}">
                  <a16:creationId xmlns:a16="http://schemas.microsoft.com/office/drawing/2014/main" id="{C72C5A71-CB0E-4399-B6BD-66A0C7543E4B}"/>
                </a:ext>
              </a:extLst>
            </p:cNvPr>
            <p:cNvSpPr txBox="1"/>
            <p:nvPr/>
          </p:nvSpPr>
          <p:spPr>
            <a:xfrm>
              <a:off x="258413" y="1732879"/>
              <a:ext cx="2714420" cy="39564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hangingPunct="0">
                <a:spcAft>
                  <a:spcPts val="0"/>
                </a:spcAft>
              </a:pPr>
              <a:r>
                <a:rPr lang="pt-PT" sz="1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Órbita lunar com excentricidade exagerada.</a:t>
              </a:r>
              <a:endParaRPr lang="pt-B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 hangingPunct="0">
                <a:spcAft>
                  <a:spcPts val="0"/>
                </a:spcAft>
              </a:pPr>
              <a:r>
                <a:rPr lang="pt-PT" sz="1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Figura fora de escala.</a:t>
              </a:r>
              <a:endParaRPr lang="pt-B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3" name="Caixa de texto 7">
              <a:extLst>
                <a:ext uri="{FF2B5EF4-FFF2-40B4-BE49-F238E27FC236}">
                  <a16:creationId xmlns:a16="http://schemas.microsoft.com/office/drawing/2014/main" id="{70194218-4FAA-43EE-80CA-2A2B1C50DF2A}"/>
                </a:ext>
              </a:extLst>
            </p:cNvPr>
            <p:cNvSpPr txBox="1"/>
            <p:nvPr/>
          </p:nvSpPr>
          <p:spPr>
            <a:xfrm rot="16200000" flipH="1">
              <a:off x="-265973" y="828911"/>
              <a:ext cx="1046622" cy="24831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hangingPunct="0">
                <a:spcAft>
                  <a:spcPts val="0"/>
                </a:spcAft>
              </a:pPr>
              <a:r>
                <a:rPr lang="pt-PT" sz="1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Lua no perigeu</a:t>
              </a:r>
              <a:endParaRPr lang="pt-BR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4" name="Caixa de texto 7">
              <a:extLst>
                <a:ext uri="{FF2B5EF4-FFF2-40B4-BE49-F238E27FC236}">
                  <a16:creationId xmlns:a16="http://schemas.microsoft.com/office/drawing/2014/main" id="{43552961-6818-4440-BC0D-D34B75DD37B6}"/>
                </a:ext>
              </a:extLst>
            </p:cNvPr>
            <p:cNvSpPr txBox="1"/>
            <p:nvPr/>
          </p:nvSpPr>
          <p:spPr>
            <a:xfrm rot="16200000" flipH="1">
              <a:off x="2466731" y="836539"/>
              <a:ext cx="1046303" cy="24831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hangingPunct="0">
                <a:spcAft>
                  <a:spcPts val="0"/>
                </a:spcAft>
              </a:pPr>
              <a:r>
                <a:rPr lang="pt-PT" sz="1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Lua no apogeu</a:t>
              </a:r>
              <a:endParaRPr lang="pt-BR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5" name="Conector de seta reta 130">
              <a:extLst>
                <a:ext uri="{FF2B5EF4-FFF2-40B4-BE49-F238E27FC236}">
                  <a16:creationId xmlns:a16="http://schemas.microsoft.com/office/drawing/2014/main" id="{3CBC26B1-B134-4EF5-9A31-1E47D78711E0}"/>
                </a:ext>
              </a:extLst>
            </p:cNvPr>
            <p:cNvCxnSpPr/>
            <p:nvPr/>
          </p:nvCxnSpPr>
          <p:spPr>
            <a:xfrm>
              <a:off x="2686938" y="861712"/>
              <a:ext cx="0" cy="216654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de seta reta 131">
              <a:extLst>
                <a:ext uri="{FF2B5EF4-FFF2-40B4-BE49-F238E27FC236}">
                  <a16:creationId xmlns:a16="http://schemas.microsoft.com/office/drawing/2014/main" id="{43528F66-154C-4936-838E-ABFF01E641A7}"/>
                </a:ext>
              </a:extLst>
            </p:cNvPr>
            <p:cNvCxnSpPr/>
            <p:nvPr/>
          </p:nvCxnSpPr>
          <p:spPr>
            <a:xfrm>
              <a:off x="526594" y="866479"/>
              <a:ext cx="0" cy="216291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Caixa de texto 7">
              <a:extLst>
                <a:ext uri="{FF2B5EF4-FFF2-40B4-BE49-F238E27FC236}">
                  <a16:creationId xmlns:a16="http://schemas.microsoft.com/office/drawing/2014/main" id="{2EC4457A-4011-40A5-91B7-6C07BF8A56DA}"/>
                </a:ext>
              </a:extLst>
            </p:cNvPr>
            <p:cNvSpPr txBox="1"/>
            <p:nvPr/>
          </p:nvSpPr>
          <p:spPr>
            <a:xfrm>
              <a:off x="300959" y="852221"/>
              <a:ext cx="360057" cy="23833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hangingPunct="0">
                <a:spcAft>
                  <a:spcPts val="0"/>
                </a:spcAft>
              </a:pPr>
              <a:r>
                <a:rPr lang="pt-PT" sz="1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D</a:t>
              </a:r>
              <a:endParaRPr lang="pt-BR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8" name="Caixa de texto 7">
              <a:extLst>
                <a:ext uri="{FF2B5EF4-FFF2-40B4-BE49-F238E27FC236}">
                  <a16:creationId xmlns:a16="http://schemas.microsoft.com/office/drawing/2014/main" id="{E187DDD5-7CA4-472E-B7E5-4639AF8F01AC}"/>
                </a:ext>
              </a:extLst>
            </p:cNvPr>
            <p:cNvSpPr txBox="1"/>
            <p:nvPr/>
          </p:nvSpPr>
          <p:spPr>
            <a:xfrm>
              <a:off x="2662438" y="848923"/>
              <a:ext cx="360057" cy="23833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hangingPunct="0">
                <a:spcAft>
                  <a:spcPts val="0"/>
                </a:spcAft>
              </a:pPr>
              <a:r>
                <a:rPr lang="pt-PT" sz="1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D</a:t>
              </a:r>
              <a:endParaRPr lang="pt-BR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hangingPunct="0">
                <a:spcAft>
                  <a:spcPts val="0"/>
                </a:spcAft>
              </a:pPr>
              <a:r>
                <a:rPr lang="pt-PT" sz="1000" b="1" baseline="-25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</a:t>
              </a:r>
              <a:endParaRPr lang="pt-BR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D12A0115-2D43-42AD-BAFA-99D6E87E8F60}"/>
              </a:ext>
            </a:extLst>
          </p:cNvPr>
          <p:cNvSpPr txBox="1"/>
          <p:nvPr/>
        </p:nvSpPr>
        <p:spPr>
          <a:xfrm>
            <a:off x="142874" y="2973940"/>
            <a:ext cx="21621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Resolução 7b):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3D9762AB-7F73-4266-9B3F-DB66FC383BEA}"/>
                  </a:ext>
                </a:extLst>
              </p:cNvPr>
              <p:cNvSpPr txBox="1"/>
              <p:nvPr/>
            </p:nvSpPr>
            <p:spPr>
              <a:xfrm>
                <a:off x="204960" y="3268101"/>
                <a:ext cx="2886588" cy="13232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hangingPunct="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6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BR" sz="16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𝑃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16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BR" sz="16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  <m:r>
                        <a:rPr lang="pt-BR" sz="16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pt-BR" sz="16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BR" sz="16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𝐷</m:t>
                              </m:r>
                            </m:num>
                            <m:den>
                              <m:r>
                                <a:rPr lang="pt-BR" sz="16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56</m:t>
                              </m:r>
                              <m:r>
                                <a:rPr lang="pt-BR" sz="16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pt-BR" sz="16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BR" sz="16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𝐷</m:t>
                              </m:r>
                            </m:num>
                            <m:den>
                              <m:r>
                                <a:rPr lang="pt-BR" sz="16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64</m:t>
                              </m:r>
                              <m:r>
                                <a:rPr lang="pt-BR" sz="16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</m:den>
                          </m:f>
                        </m:den>
                      </m:f>
                      <m:r>
                        <a:rPr lang="pt-BR" sz="16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64</m:t>
                          </m:r>
                        </m:num>
                        <m:den>
                          <m:r>
                            <a:rPr lang="pt-BR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56</m:t>
                          </m:r>
                        </m:den>
                      </m:f>
                      <m:r>
                        <a:rPr lang="pt-BR" sz="16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→</m:t>
                      </m:r>
                      <m:sSub>
                        <m:sSub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</m:e>
                        <m:sub>
                          <m:r>
                            <a:rPr lang="pt-BR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</m:sub>
                      </m:sSub>
                      <m:r>
                        <a:rPr lang="pt-BR" sz="16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</m:e>
                        <m:sub>
                          <m:r>
                            <a:rPr lang="pt-BR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sub>
                      </m:sSub>
                      <m:f>
                        <m:f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64</m:t>
                          </m:r>
                        </m:num>
                        <m:den>
                          <m:r>
                            <a:rPr lang="pt-BR" sz="16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56</m:t>
                          </m:r>
                        </m:den>
                      </m:f>
                    </m:oMath>
                  </m:oMathPara>
                </a14:m>
                <a:endParaRPr lang="pt-BR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3D9762AB-7F73-4266-9B3F-DB66FC383B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60" y="3268101"/>
                <a:ext cx="2886588" cy="132324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05BFD897-BC2F-4DC2-B8D8-88E4CA6D7512}"/>
                  </a:ext>
                </a:extLst>
              </p:cNvPr>
              <p:cNvSpPr txBox="1"/>
              <p:nvPr/>
            </p:nvSpPr>
            <p:spPr>
              <a:xfrm>
                <a:off x="1835233" y="2687630"/>
                <a:ext cx="5462550" cy="8702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hangingPunct="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</m:e>
                        <m:sub>
                          <m: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</m:sub>
                      </m:sSub>
                      <m:r>
                        <a:rPr lang="pt-BR" sz="18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num>
                        <m:den>
                          <m:r>
                            <a:rPr lang="pt-BR" sz="18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56</m:t>
                          </m:r>
                          <m:r>
                            <m:rPr>
                              <m:sty m:val="p"/>
                            </m:rPr>
                            <a:rPr lang="pt-BR" sz="18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R</m:t>
                          </m:r>
                        </m:den>
                      </m:f>
                      <m:r>
                        <a:rPr lang="pt-BR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BR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𝑒</m:t>
                      </m:r>
                      <m:r>
                        <a:rPr lang="pt-BR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</m:e>
                        <m:sub>
                          <m: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sub>
                      </m:sSub>
                      <m:r>
                        <a:rPr lang="pt-BR" sz="18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num>
                        <m:den>
                          <m:r>
                            <a:rPr lang="pt-BR" sz="18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64</m:t>
                          </m:r>
                          <m:r>
                            <m:rPr>
                              <m:sty m:val="p"/>
                            </m:rPr>
                            <a:rPr lang="pt-BR" sz="18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R</m:t>
                          </m:r>
                        </m:den>
                      </m:f>
                      <m:r>
                        <a:rPr lang="pt-BR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pt-BR" sz="18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dividindo</m:t>
                      </m:r>
                      <m:r>
                        <a:rPr lang="pt-BR" sz="18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18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z="18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P</m:t>
                          </m:r>
                        </m:sub>
                      </m:sSub>
                      <m:r>
                        <a:rPr lang="pt-BR" sz="18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8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por</m:t>
                      </m:r>
                      <m:r>
                        <a:rPr lang="pt-BR" sz="18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18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z="18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A</m:t>
                          </m:r>
                        </m:sub>
                      </m:sSub>
                      <m:r>
                        <a:rPr lang="pt-BR" sz="18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pt-BR" sz="18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obtemos</m:t>
                      </m:r>
                      <m:r>
                        <a:rPr lang="pt-BR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:</m:t>
                      </m:r>
                    </m:oMath>
                  </m:oMathPara>
                </a14:m>
                <a:endParaRPr lang="pt-B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05BFD897-BC2F-4DC2-B8D8-88E4CA6D7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233" y="2687630"/>
                <a:ext cx="5462550" cy="8702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CaixaDeTexto 37">
            <a:extLst>
              <a:ext uri="{FF2B5EF4-FFF2-40B4-BE49-F238E27FC236}">
                <a16:creationId xmlns:a16="http://schemas.microsoft.com/office/drawing/2014/main" id="{B96FDA3B-4D8A-4862-B067-AAA6E28973D2}"/>
              </a:ext>
            </a:extLst>
          </p:cNvPr>
          <p:cNvSpPr txBox="1"/>
          <p:nvPr/>
        </p:nvSpPr>
        <p:spPr>
          <a:xfrm>
            <a:off x="1567477" y="5936217"/>
            <a:ext cx="37093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Resposta 7b): _ _ _ _ _ _ _ _ _ _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EF65D708-91E2-4BC1-A030-AA8089581818}"/>
                  </a:ext>
                </a:extLst>
              </p:cNvPr>
              <p:cNvSpPr txBox="1"/>
              <p:nvPr/>
            </p:nvSpPr>
            <p:spPr>
              <a:xfrm>
                <a:off x="3344468" y="5923938"/>
                <a:ext cx="160972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14,3</m:t>
                      </m:r>
                      <m:r>
                        <a:rPr lang="pt-BR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% </m:t>
                      </m:r>
                      <m:r>
                        <a:rPr lang="pt-BR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𝐦𝐚𝐢𝐨𝐫</m:t>
                      </m:r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EF65D708-91E2-4BC1-A030-AA80895818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4468" y="5923938"/>
                <a:ext cx="160972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ângulo 1"/>
          <p:cNvSpPr/>
          <p:nvPr/>
        </p:nvSpPr>
        <p:spPr>
          <a:xfrm>
            <a:off x="5016137" y="5902127"/>
            <a:ext cx="590441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40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Obs. Quem deixar a resposta como 114,3% perde metade dos pontos.</a:t>
            </a:r>
            <a:endParaRPr lang="pt-BR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2978336" y="3837959"/>
                <a:ext cx="265611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hangingPunct="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pt-BR" sz="16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pt-BR" sz="1600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mas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𝜃</m:t>
                        </m:r>
                      </m:e>
                      <m:sub>
                        <m:r>
                          <a:rPr lang="pt-BR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sub>
                    </m:sSub>
                    <m:r>
                      <a:rPr lang="pt-BR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=100%,   </m:t>
                    </m:r>
                    <m:r>
                      <a:rPr lang="pt-BR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𝑙𝑜𝑔𝑜</m:t>
                    </m:r>
                    <m:r>
                      <a:rPr lang="pt-BR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endParaRPr lang="pt-BR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8336" y="3837959"/>
                <a:ext cx="2656113" cy="461665"/>
              </a:xfrm>
              <a:prstGeom prst="rect">
                <a:avLst/>
              </a:prstGeom>
              <a:blipFill>
                <a:blip r:embed="rId7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207292" y="4542093"/>
                <a:ext cx="2656753" cy="7863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hangingPunct="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</m:e>
                        <m:sub>
                          <m: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</m:sub>
                      </m:sSub>
                      <m:r>
                        <a:rPr lang="pt-BR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=100%×</m:t>
                      </m:r>
                      <m:f>
                        <m:f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64</m:t>
                          </m:r>
                        </m:num>
                        <m:den>
                          <m: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56</m:t>
                          </m:r>
                        </m:den>
                      </m:f>
                      <m:r>
                        <a:rPr lang="pt-BR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=114,3%</m:t>
                      </m:r>
                    </m:oMath>
                  </m:oMathPara>
                </a14:m>
                <a:endParaRPr lang="pt-BR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92" y="4542093"/>
                <a:ext cx="2656753" cy="78630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2739398" y="4760055"/>
                <a:ext cx="2579617" cy="417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hangingPunct="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pt-BR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pt-BR" sz="1600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16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ou</m:t>
                    </m:r>
                    <m:r>
                      <a:rPr lang="pt-BR" sz="16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16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seja</m:t>
                    </m:r>
                    <m:r>
                      <a:rPr lang="pt-BR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 </m:t>
                    </m:r>
                    <m:sSub>
                      <m:sSubPr>
                        <m:ctrlPr>
                          <a:rPr lang="pt-BR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𝜃</m:t>
                        </m:r>
                      </m:e>
                      <m:sub>
                        <m:r>
                          <a:rPr lang="pt-BR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sub>
                    </m:sSub>
                    <m:r>
                      <a:rPr lang="pt-BR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é 14,3% </m:t>
                    </m:r>
                    <m:r>
                      <m:rPr>
                        <m:sty m:val="p"/>
                      </m:rPr>
                      <a:rPr lang="pt-BR" sz="16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maior</m:t>
                    </m:r>
                  </m:oMath>
                </a14:m>
                <a:endParaRPr lang="pt-BR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9398" y="4760055"/>
                <a:ext cx="2579617" cy="417165"/>
              </a:xfrm>
              <a:prstGeom prst="rect">
                <a:avLst/>
              </a:prstGeom>
              <a:blipFill>
                <a:blip r:embed="rId9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627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40" grpId="0"/>
      <p:bldP spid="2" grpId="0"/>
      <p:bldP spid="3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5C05386A-072B-42BD-A8A2-61BE66C3A2DF}"/>
              </a:ext>
            </a:extLst>
          </p:cNvPr>
          <p:cNvSpPr txBox="1"/>
          <p:nvPr/>
        </p:nvSpPr>
        <p:spPr>
          <a:xfrm>
            <a:off x="247649" y="111547"/>
            <a:ext cx="8155148" cy="34269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 8) (1 ponto) 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Foguetes são veículos desenvolvidos para transportar pessoas ou satélites ao espaço. Para tanto, eles fazem uso de grande quantidade de propelente (combustível + oxidante), que lhes permite alcançar a velocidade de 27.000 km/h. O propelente é dividido em dois tanques (estágios). Após o consumo do propelente, o 1</a:t>
            </a:r>
            <a:r>
              <a:rPr lang="pt-PT" sz="1800" u="sng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estágio é ejetado e é feita a ignição do motor do 2</a:t>
            </a:r>
            <a:r>
              <a:rPr lang="pt-PT" sz="1800" u="sng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estágio, que insere o satélite em sua órbita, conforme ilustrado pela linha tracejada da figura à direita. Em função de sua velocidade, o motor vazio do 2</a:t>
            </a:r>
            <a:r>
              <a:rPr lang="pt-PT" sz="1800" u="sng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estágio também fica em órbita, tornando-se lixo espacial.  Satélites de comunicações custam um bilhão de reais e têm 15 anos de vida útil. Para colocá-los em órbita são utilizados foguetes cujos lançamentos custam 400 milhões de reais.</a:t>
            </a:r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CFF516F-D85D-44D0-BBA8-8B50916A74B1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2000"/>
                    </a14:imgEffect>
                    <a14:imgEffect>
                      <a14:brightnessContrast bright="2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588" y="2268854"/>
            <a:ext cx="3418719" cy="3557691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4F8D721D-1E52-4E3C-A6F5-D2AD378E8541}"/>
              </a:ext>
            </a:extLst>
          </p:cNvPr>
          <p:cNvSpPr txBox="1"/>
          <p:nvPr/>
        </p:nvSpPr>
        <p:spPr>
          <a:xfrm>
            <a:off x="247648" y="3579989"/>
            <a:ext cx="815514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lnSpc>
                <a:spcPct val="120000"/>
              </a:lnSpc>
              <a:spcAft>
                <a:spcPts val="0"/>
              </a:spcAft>
            </a:pP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Pergunta 8a) (0,25 ponto)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Os foguetes, como aquele ilustrado na figura ao lado, têm altura equivalente a um prédio de 20 andares e 4 metros de diâmetro. No lançamento eles têm 550.000 kg de massa, aí incluídos os 500.000 kg de propelente e os 5.500 kg do satélite.  Qual o percentual da massa do satélite em relação à massa total do foguete. </a:t>
            </a:r>
          </a:p>
          <a:p>
            <a:pPr algn="just" hangingPunct="0">
              <a:spcAft>
                <a:spcPts val="0"/>
              </a:spcAft>
            </a:pPr>
            <a:r>
              <a:rPr lang="pt-PT" sz="1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Registre abaixo suas contas, sem elas o resultado não é aceito.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611D42F-ADA5-4C94-8C64-924DA8215342}"/>
              </a:ext>
            </a:extLst>
          </p:cNvPr>
          <p:cNvSpPr txBox="1"/>
          <p:nvPr/>
        </p:nvSpPr>
        <p:spPr>
          <a:xfrm>
            <a:off x="1104899" y="5584245"/>
            <a:ext cx="77247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 percentual é obtido a partir da divisão: 5.500/550.000 = 0,01 ou 1%</a:t>
            </a:r>
            <a:endParaRPr lang="pt-BR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0798EF6C-F317-4718-8A6E-42F9CE3075FD}"/>
              </a:ext>
            </a:extLst>
          </p:cNvPr>
          <p:cNvSpPr txBox="1"/>
          <p:nvPr/>
        </p:nvSpPr>
        <p:spPr>
          <a:xfrm>
            <a:off x="1476375" y="6287030"/>
            <a:ext cx="3943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Resposta 8a): _ _ _ _ _ _ _ _ _ _ </a:t>
            </a:r>
            <a:endParaRPr lang="pt-BR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8236ED6-68CD-473C-A175-AE9C14C7F09F}"/>
              </a:ext>
            </a:extLst>
          </p:cNvPr>
          <p:cNvSpPr txBox="1"/>
          <p:nvPr/>
        </p:nvSpPr>
        <p:spPr>
          <a:xfrm>
            <a:off x="3795434" y="6266569"/>
            <a:ext cx="5774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1%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3213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F8A20FB3-0406-4759-A04A-9AE77AD35D4C}"/>
              </a:ext>
            </a:extLst>
          </p:cNvPr>
          <p:cNvSpPr txBox="1"/>
          <p:nvPr/>
        </p:nvSpPr>
        <p:spPr>
          <a:xfrm>
            <a:off x="133349" y="111547"/>
            <a:ext cx="8334375" cy="2139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8000"/>
              </a:lnSpc>
            </a:pPr>
            <a:r>
              <a:rPr lang="pt-PT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Pergunta 8b) (0,25 ponto) </a:t>
            </a:r>
            <a:r>
              <a:rPr lang="pt-PT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Nos foguetes desenvolvidos até o final do século passado, o motor do 1º estágio, depois de ejetado, caía no mar, e não era recuperado. Com o objetivo de reduzir os custos de lançamento em 25%, uma empresa propõe recuperar o 1º estágio do foguete em solo e reutilizá-lo. De acordo com essa proposta, após separar-se do 2º estágio, o motor do 1º estágio realiza a manobra representada pela linha cheia mostrada na figura acima, e inicia o seu movimento descendente em direção à superfície terrestre.</a:t>
            </a:r>
            <a:endParaRPr lang="pt-BR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D42FE382-DFB6-4029-A250-D68EC2C81F17}"/>
                  </a:ext>
                </a:extLst>
              </p:cNvPr>
              <p:cNvSpPr txBox="1"/>
              <p:nvPr/>
            </p:nvSpPr>
            <p:spPr>
              <a:xfrm>
                <a:off x="133349" y="2163499"/>
                <a:ext cx="11782426" cy="40902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pt-PT" sz="1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A partir do apogeu, duas forças atuam sobre o motor “vazio” do 1º estágio: </a:t>
                </a:r>
                <a:r>
                  <a:rPr lang="pt-PT" sz="1600" b="1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i)</a:t>
                </a:r>
                <a:r>
                  <a:rPr lang="pt-PT" sz="1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a força da gravidade, que fará com que sua velocidade seja acrescida de 10m/s a cada segundo de descida e </a:t>
                </a:r>
                <a:r>
                  <a:rPr lang="pt-PT" sz="1600" b="1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ii)</a:t>
                </a:r>
                <a:r>
                  <a:rPr lang="pt-PT" sz="16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a força de arrasto, resultante da interação entre o motor do 1º estágio e a atmosfera terrestre (situada abaixo dos 100 km de altitude). O atrito entre o motor e a atmosfera terrestre gera calor. A força de atrito é proporcional ao quadrado da velocidade, enquanto o calor é proporcional ao cubo da velocidade. Para evitar que o motor derreta durante a reentrada atmosférica, propõe-se acionar os motores do 1º estágio durante a descida por 20 segundos (Ponto 1 da figura), fazendo com que a velocidade seja reduzida de 4.500 km/h para 1.000 km/h. Nessa velocidade, a força de arrasto e a força da gravidade equilibram-se, fazendo com que a aceleração resultante seja nula. Para evitar a destruição do motor quando do impacto com o solo, essa empresa propõe acionar os motores do 1º estágio mais uma vez (Ponto 2 da figura), fazendo com que o estágio aterrisse suavemente no solo. Sob o ponto de vista da engenharia espacial essa proposta carrega inúmeros desafios, sendo um deles o uso de mais propelente, conforme você calculará a seguir. A partir da Equação do Foguete, proposta há mais de um século pelo russo Konstantin Tsiolkovsky (1857-1935), a massa de propelente,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PT" sz="1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PT" sz="1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p</m:t>
                        </m:r>
                      </m:sub>
                    </m:sSub>
                  </m:oMath>
                </a14:m>
                <a:r>
                  <a:rPr lang="pt-PT" sz="16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, necessária para obter um determinado </a:t>
                </a:r>
                <a:r>
                  <a:rPr lang="pt-PT" sz="16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Symbol" panose="05050102010706020507" pitchFamily="18" charset="2"/>
                  </a:rPr>
                  <a:t></a:t>
                </a:r>
                <a:r>
                  <a:rPr lang="pt-PT" sz="16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v (em km/h ) é dada por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PT" sz="1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PT" sz="1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p</m:t>
                        </m:r>
                      </m:sub>
                    </m:sSub>
                    <m:r>
                      <a:rPr lang="pt-PT" sz="16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PT" sz="1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PT" sz="1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f</m:t>
                        </m:r>
                      </m:sub>
                    </m:sSub>
                    <m:sSup>
                      <m:sSupPr>
                        <m:ctrlPr>
                          <a:rPr lang="pt-BR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sz="1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pt-PT" sz="1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e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pt-PT" sz="1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x</m:t>
                        </m:r>
                      </m:sup>
                    </m:sSup>
                    <m:r>
                      <a:rPr lang="pt-PT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PT" sz="16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1)</m:t>
                    </m:r>
                  </m:oMath>
                </a14:m>
                <a:r>
                  <a:rPr lang="pt-PT" sz="16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, onde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PT" sz="1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PT" sz="1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pt-PT" sz="16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é a massa final do motor após consumida a massa de propelente,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PT" sz="1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PT" sz="1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p</m:t>
                        </m:r>
                      </m:sub>
                    </m:sSub>
                  </m:oMath>
                </a14:m>
                <a:r>
                  <a:rPr lang="pt-PT" sz="16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, 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pt-PT" sz="1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e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pt-PT" sz="1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x</m:t>
                        </m:r>
                      </m:sup>
                    </m:sSup>
                  </m:oMath>
                </a14:m>
                <a:r>
                  <a:rPr lang="pt-PT" sz="16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é a função exponencial, cujos valores são apresentados na Tabela.</a:t>
                </a:r>
                <a:endParaRPr lang="pt-BR" sz="1600" dirty="0"/>
              </a:p>
              <a:p>
                <a:pPr algn="just">
                  <a:lnSpc>
                    <a:spcPct val="115000"/>
                  </a:lnSpc>
                </a:pPr>
                <a:endParaRPr lang="pt-BR" sz="1600" dirty="0"/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D42FE382-DFB6-4029-A250-D68EC2C81F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49" y="2163499"/>
                <a:ext cx="11782426" cy="4090222"/>
              </a:xfrm>
              <a:prstGeom prst="rect">
                <a:avLst/>
              </a:prstGeom>
              <a:blipFill>
                <a:blip r:embed="rId4"/>
                <a:stretch>
                  <a:fillRect l="-310" r="-25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Gráfico 17">
            <a:extLst>
              <a:ext uri="{FF2B5EF4-FFF2-40B4-BE49-F238E27FC236}">
                <a16:creationId xmlns:a16="http://schemas.microsoft.com/office/drawing/2014/main" id="{2918BBF4-F527-4D87-9371-107C160323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22790" y="6170102"/>
            <a:ext cx="4652312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530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693EDB56-69A2-4BA5-B41A-9557D1BACD19}"/>
              </a:ext>
            </a:extLst>
          </p:cNvPr>
          <p:cNvSpPr txBox="1"/>
          <p:nvPr/>
        </p:nvSpPr>
        <p:spPr>
          <a:xfrm>
            <a:off x="228246" y="196339"/>
            <a:ext cx="824900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pt-PT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Sabendo-se que a massa do motor do 1º estágio sem nenhuma gota de propelente é de 25.000 kg, e que x = </a:t>
            </a:r>
            <a:r>
              <a:rPr lang="pt-PT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pt-PT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v/11.000, sendo </a:t>
            </a:r>
            <a:r>
              <a:rPr lang="pt-PT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pt-PT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 dado em km/h, calcule a massa de propelente para realizar a manobra do Ponto 2.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1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Registre abaixo suas contas, sem elas o resultado não é aceito.</a:t>
            </a:r>
            <a:endParaRPr lang="pt-BR" sz="16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A533007-666C-4761-8882-5F1E52FC119C}"/>
              </a:ext>
            </a:extLst>
          </p:cNvPr>
          <p:cNvSpPr txBox="1"/>
          <p:nvPr/>
        </p:nvSpPr>
        <p:spPr>
          <a:xfrm>
            <a:off x="219536" y="1092789"/>
            <a:ext cx="83061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r>
              <a:rPr lang="pt-PT" sz="1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 acionamento do motor no Ponto 2 precisa causar um </a:t>
            </a:r>
            <a:r>
              <a:rPr lang="pt-PT" sz="1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pt-PT" sz="1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 = 1.000 km/h, ou seja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596242E-D2AF-48A6-A814-433F5EDA36A3}"/>
              </a:ext>
            </a:extLst>
          </p:cNvPr>
          <p:cNvSpPr txBox="1"/>
          <p:nvPr/>
        </p:nvSpPr>
        <p:spPr>
          <a:xfrm>
            <a:off x="230422" y="2857597"/>
            <a:ext cx="32956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Resposta 8b): _ _ _ _ _ _ _ _ _ _</a:t>
            </a:r>
            <a:endParaRPr lang="pt-BR" sz="16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0925987-F474-4E00-9533-0AF03F61CB30}"/>
              </a:ext>
            </a:extLst>
          </p:cNvPr>
          <p:cNvSpPr txBox="1"/>
          <p:nvPr/>
        </p:nvSpPr>
        <p:spPr>
          <a:xfrm>
            <a:off x="2046481" y="2848795"/>
            <a:ext cx="108465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2.500 kg</a:t>
            </a:r>
            <a:endParaRPr lang="pt-BR" sz="1600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CE1CC10-DC8C-44EA-89DE-AC1371B5EB00}"/>
              </a:ext>
            </a:extLst>
          </p:cNvPr>
          <p:cNvSpPr txBox="1"/>
          <p:nvPr/>
        </p:nvSpPr>
        <p:spPr>
          <a:xfrm>
            <a:off x="228245" y="3158272"/>
            <a:ext cx="118208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pt-PT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Pergunta 8c) (0,25 ponto)</a:t>
            </a:r>
            <a:r>
              <a:rPr lang="pt-PT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Calcule a massa total de propelente necessária para realizar a manobra do Ponto 1, considerando que, neste caso, x = (</a:t>
            </a:r>
            <a:r>
              <a:rPr lang="pt-PT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pt-PT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 + 900)/11.000.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pt-PT" sz="1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Registre abaixo suas contas, sem elas o resultado não é aceito.</a:t>
            </a:r>
            <a:endParaRPr lang="pt-BR" sz="1200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BEA364C-C5F9-47AD-BADB-4BB967618811}"/>
              </a:ext>
            </a:extLst>
          </p:cNvPr>
          <p:cNvSpPr txBox="1"/>
          <p:nvPr/>
        </p:nvSpPr>
        <p:spPr>
          <a:xfrm>
            <a:off x="228245" y="3796384"/>
            <a:ext cx="94295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pt-PT" sz="1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 acionamento do motor no Ponto 1 precisa causar um </a:t>
            </a:r>
            <a:r>
              <a:rPr lang="pt-PT" sz="1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pt-PT" sz="1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 = 4.500 – 1.000 = 3.500 km/h. Neste caso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DFF9CAB-9AE0-4D08-AFDB-F21BD76F1ADD}"/>
              </a:ext>
            </a:extLst>
          </p:cNvPr>
          <p:cNvSpPr txBox="1"/>
          <p:nvPr/>
        </p:nvSpPr>
        <p:spPr>
          <a:xfrm>
            <a:off x="228244" y="4879299"/>
            <a:ext cx="329047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Resposta 8c): _ _ _ _ _ _ _ _ _ _</a:t>
            </a:r>
            <a:endParaRPr lang="pt-BR" sz="1600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D42ACAFD-FA0F-4A81-BD15-1830E7EA971E}"/>
              </a:ext>
            </a:extLst>
          </p:cNvPr>
          <p:cNvSpPr txBox="1"/>
          <p:nvPr/>
        </p:nvSpPr>
        <p:spPr>
          <a:xfrm>
            <a:off x="1990725" y="4857884"/>
            <a:ext cx="11049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13.750 kg</a:t>
            </a:r>
            <a:endParaRPr lang="pt-BR" sz="1600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8121DBB9-3D4D-4CC2-B3D9-753D6E779526}"/>
              </a:ext>
            </a:extLst>
          </p:cNvPr>
          <p:cNvSpPr txBox="1"/>
          <p:nvPr/>
        </p:nvSpPr>
        <p:spPr>
          <a:xfrm>
            <a:off x="228244" y="5199073"/>
            <a:ext cx="11820878" cy="554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pt-PT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Pergunta 8d) (0,25 ponto)</a:t>
            </a:r>
            <a:r>
              <a:rPr lang="pt-PT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Qual a massa total de propelente para realizar as manobras dos Pontos 1 e 2? </a:t>
            </a:r>
          </a:p>
          <a:p>
            <a:pPr algn="just">
              <a:lnSpc>
                <a:spcPct val="110000"/>
              </a:lnSpc>
            </a:pPr>
            <a:r>
              <a:rPr lang="pt-PT" sz="1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Registre abaixo suas contas, sem elas o resultado não é aceito</a:t>
            </a:r>
            <a:endParaRPr lang="pt-BR" sz="1200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B3EA7169-80FF-4BA8-88B2-73FE51CC7285}"/>
              </a:ext>
            </a:extLst>
          </p:cNvPr>
          <p:cNvSpPr txBox="1"/>
          <p:nvPr/>
        </p:nvSpPr>
        <p:spPr>
          <a:xfrm>
            <a:off x="1295046" y="5757433"/>
            <a:ext cx="92602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pt-PT" sz="1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Para obter a massa total de propelente, basta somar as massas obtidas nas manobras 1 e 2, ou seja: 2.500 + 13.750 = 16.250 kg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658600A6-B610-4AC4-A374-E4E6662DB5E1}"/>
              </a:ext>
            </a:extLst>
          </p:cNvPr>
          <p:cNvSpPr txBox="1"/>
          <p:nvPr/>
        </p:nvSpPr>
        <p:spPr>
          <a:xfrm>
            <a:off x="1380772" y="6410851"/>
            <a:ext cx="32480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Resposta 8d): _ _ _ _ _ _ _ _ _ _</a:t>
            </a:r>
            <a:endParaRPr lang="pt-BR" sz="1600" dirty="0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BC3DF4D2-CCB9-457A-88A5-E59305B36383}"/>
              </a:ext>
            </a:extLst>
          </p:cNvPr>
          <p:cNvSpPr txBox="1"/>
          <p:nvPr/>
        </p:nvSpPr>
        <p:spPr>
          <a:xfrm>
            <a:off x="3095625" y="6390256"/>
            <a:ext cx="11049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16.250 kg</a:t>
            </a:r>
            <a:endParaRPr lang="pt-BR" sz="1600" dirty="0"/>
          </a:p>
        </p:txBody>
      </p:sp>
      <p:sp>
        <p:nvSpPr>
          <p:cNvPr id="2" name="Retângulo 1"/>
          <p:cNvSpPr/>
          <p:nvPr/>
        </p:nvSpPr>
        <p:spPr>
          <a:xfrm>
            <a:off x="243842" y="4177364"/>
            <a:ext cx="31089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pt-PT" sz="1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 = (3.500 + 900)/11.000 = 0,40. </a:t>
            </a:r>
            <a:endParaRPr lang="pt-BR" sz="1600" dirty="0"/>
          </a:p>
        </p:txBody>
      </p:sp>
      <p:sp>
        <p:nvSpPr>
          <p:cNvPr id="3" name="Retângulo 2"/>
          <p:cNvSpPr/>
          <p:nvPr/>
        </p:nvSpPr>
        <p:spPr>
          <a:xfrm>
            <a:off x="3230878" y="4180118"/>
            <a:ext cx="50335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pt-PT" sz="1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Quanto ao M</a:t>
            </a:r>
            <a:r>
              <a:rPr lang="pt-PT" sz="1600" baseline="-25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será: M</a:t>
            </a:r>
            <a:r>
              <a:rPr lang="pt-PT" sz="1600" baseline="-25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= 25.000 + 2.500 = 27.500 kg. </a:t>
            </a:r>
            <a:endParaRPr lang="pt-BR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226422" y="4510206"/>
                <a:ext cx="6984275" cy="3654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hangingPunct="0">
                  <a:spcAft>
                    <a:spcPts val="0"/>
                  </a:spcAft>
                </a:pPr>
                <a:r>
                  <a:rPr lang="pt-PT" sz="1600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Usando a Equação do Foguete tem-se: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PT" sz="1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PT" sz="1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p</m:t>
                        </m:r>
                      </m:sub>
                    </m:sSub>
                    <m:r>
                      <a:rPr lang="pt-PT" sz="16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pt-BR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PT" sz="1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PT" sz="1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f</m:t>
                        </m:r>
                      </m:sub>
                    </m:sSub>
                    <m:sSup>
                      <m:sSupPr>
                        <m:ctrlPr>
                          <a:rPr lang="pt-BR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sz="1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pt-PT" sz="1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e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pt-PT" sz="1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x</m:t>
                        </m:r>
                      </m:sup>
                    </m:sSup>
                    <m:r>
                      <a:rPr lang="pt-PT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PT" sz="16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1)=27.500(</m:t>
                    </m:r>
                    <m:sSup>
                      <m:sSupPr>
                        <m:ctrlPr>
                          <a:rPr lang="pt-BR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box>
                          <m:boxPr>
                            <m:ctrlPr>
                              <a:rPr lang="pt-BR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r>
                              <a:rPr lang="pt-PT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0,4</m:t>
                            </m:r>
                          </m:e>
                        </m:box>
                      </m:sup>
                    </m:sSup>
                    <m:r>
                      <a:rPr lang="pt-PT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−1)</m:t>
                    </m:r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422" y="4510206"/>
                <a:ext cx="6984275" cy="365421"/>
              </a:xfrm>
              <a:prstGeom prst="rect">
                <a:avLst/>
              </a:prstGeom>
              <a:blipFill>
                <a:blip r:embed="rId2"/>
                <a:stretch>
                  <a:fillRect l="-436" t="-5000" b="-1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7010036" y="4529577"/>
                <a:ext cx="4964629" cy="3604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 hangingPunct="0">
                  <a:spcAft>
                    <a:spcPts val="0"/>
                  </a:spcAft>
                </a:pPr>
                <a:r>
                  <a:rPr lang="pt-PT" sz="1600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ou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PT" sz="1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PT" sz="1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p</m:t>
                        </m:r>
                      </m:sub>
                    </m:sSub>
                    <m:r>
                      <a:rPr lang="pt-PT" sz="16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≈27.500</m:t>
                    </m:r>
                    <m:d>
                      <m:dPr>
                        <m:ctrlPr>
                          <a:rPr lang="pt-BR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sz="1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1,5</m:t>
                        </m:r>
                        <m:r>
                          <a:rPr lang="pt-PT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e>
                    </m:d>
                    <m:r>
                      <a:rPr lang="pt-PT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=27.500×0,5=13.750 </m:t>
                    </m:r>
                    <m:r>
                      <a:rPr lang="pt-PT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𝑘𝑔</m:t>
                    </m:r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036" y="4529577"/>
                <a:ext cx="4964629" cy="360483"/>
              </a:xfrm>
              <a:prstGeom prst="rect">
                <a:avLst/>
              </a:prstGeom>
              <a:blipFill>
                <a:blip r:embed="rId3"/>
                <a:stretch>
                  <a:fillRect l="-737" t="-5085" b="-152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tângulo 11"/>
          <p:cNvSpPr/>
          <p:nvPr/>
        </p:nvSpPr>
        <p:spPr>
          <a:xfrm>
            <a:off x="235131" y="1476607"/>
            <a:ext cx="24122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1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 = 1.000/11000 =0,09. </a:t>
            </a:r>
            <a:endParaRPr lang="pt-BR" sz="1600" dirty="0"/>
          </a:p>
        </p:txBody>
      </p:sp>
      <p:sp>
        <p:nvSpPr>
          <p:cNvPr id="14" name="Retângulo 13"/>
          <p:cNvSpPr/>
          <p:nvPr/>
        </p:nvSpPr>
        <p:spPr>
          <a:xfrm>
            <a:off x="226423" y="1770804"/>
            <a:ext cx="8255726" cy="636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PT" sz="1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Quanto ao M</a:t>
            </a:r>
            <a:r>
              <a:rPr lang="pt-PT" sz="1600" baseline="-25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tem-se que ao final da queima do motor só restará sua massa estrutural, ou seja, 25.000 kg. </a:t>
            </a:r>
            <a:endParaRPr lang="pt-BR" sz="1600" dirty="0"/>
          </a:p>
        </p:txBody>
      </p:sp>
      <p:sp>
        <p:nvSpPr>
          <p:cNvPr id="16" name="Retângulo 15"/>
          <p:cNvSpPr/>
          <p:nvPr/>
        </p:nvSpPr>
        <p:spPr>
          <a:xfrm>
            <a:off x="2020389" y="2100056"/>
            <a:ext cx="57824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1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Introduzindo-se este valor na Equação do Foguete obtém-se:</a:t>
            </a:r>
            <a:endParaRPr lang="pt-BR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226421" y="2447556"/>
                <a:ext cx="3396345" cy="3654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PT" sz="16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PT" sz="16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p</m:t>
                          </m:r>
                        </m:sub>
                      </m:sSub>
                      <m:r>
                        <a:rPr lang="pt-PT" sz="16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PT" sz="16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PT" sz="16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f</m:t>
                          </m:r>
                        </m:sub>
                      </m:sSub>
                      <m:sSup>
                        <m:sSup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sz="16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pt-PT" sz="16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e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pt-PT" sz="16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x</m:t>
                          </m:r>
                        </m:sup>
                      </m:sSup>
                      <m:r>
                        <a:rPr lang="pt-PT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pt-PT" sz="16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1)=25.000(</m:t>
                      </m:r>
                      <m:sSup>
                        <m:sSup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box>
                            <m:boxPr>
                              <m:ctrlPr>
                                <a:rPr lang="pt-BR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r>
                                <a:rPr lang="pt-PT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0,09</m:t>
                              </m:r>
                            </m:e>
                          </m:box>
                        </m:sup>
                      </m:sSup>
                      <m:r>
                        <a:rPr lang="pt-PT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−1)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421" y="2447556"/>
                <a:ext cx="3396345" cy="365421"/>
              </a:xfrm>
              <a:prstGeom prst="rect">
                <a:avLst/>
              </a:prstGeom>
              <a:blipFill>
                <a:blip r:embed="rId4"/>
                <a:stretch>
                  <a:fillRect b="-508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3492137" y="2455009"/>
                <a:ext cx="4110446" cy="3654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pt-PT" sz="1600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ou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PT" sz="1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PT" sz="1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p</m:t>
                        </m:r>
                      </m:sub>
                    </m:sSub>
                    <m:r>
                      <a:rPr lang="pt-PT" sz="16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≈25.000</m:t>
                    </m:r>
                    <m:d>
                      <m:dPr>
                        <m:ctrlPr>
                          <a:rPr lang="pt-BR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PT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𝑒</m:t>
                            </m:r>
                          </m:e>
                          <m:sup>
                            <m:box>
                              <m:boxPr>
                                <m:ctrlPr>
                                  <a:rPr lang="pt-BR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r>
                                  <a:rPr lang="pt-PT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0,1</m:t>
                                </m:r>
                              </m:e>
                            </m:box>
                          </m:sup>
                        </m:sSup>
                        <m:r>
                          <a:rPr lang="pt-PT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e>
                    </m:d>
                    <m:r>
                      <a:rPr lang="pt-PT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=25.000</m:t>
                    </m:r>
                    <m:d>
                      <m:dPr>
                        <m:ctrlPr>
                          <a:rPr lang="pt-BR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1,1−1</m:t>
                        </m:r>
                      </m:e>
                    </m:d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137" y="2455009"/>
                <a:ext cx="4110446" cy="365421"/>
              </a:xfrm>
              <a:prstGeom prst="rect">
                <a:avLst/>
              </a:prstGeom>
              <a:blipFill>
                <a:blip r:embed="rId5"/>
                <a:stretch>
                  <a:fillRect l="-890" t="-5000" b="-1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/>
              <p:cNvSpPr/>
              <p:nvPr/>
            </p:nvSpPr>
            <p:spPr>
              <a:xfrm>
                <a:off x="7429082" y="2469271"/>
                <a:ext cx="261122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=25.000×0,1=2.500 </m:t>
                      </m:r>
                      <m:r>
                        <a:rPr lang="pt-PT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𝑘𝑔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9082" y="2469271"/>
                <a:ext cx="2611228" cy="338554"/>
              </a:xfrm>
              <a:prstGeom prst="rect">
                <a:avLst/>
              </a:prstGeom>
              <a:blipFill>
                <a:blip r:embed="rId6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965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/>
      <p:bldP spid="17" grpId="0"/>
      <p:bldP spid="21" grpId="0"/>
      <p:bldP spid="25" grpId="0"/>
      <p:bldP spid="2" grpId="0"/>
      <p:bldP spid="3" grpId="0"/>
      <p:bldP spid="5" grpId="0"/>
      <p:bldP spid="10" grpId="0"/>
      <p:bldP spid="12" grpId="0"/>
      <p:bldP spid="14" grpId="0"/>
      <p:bldP spid="16" grpId="0"/>
      <p:bldP spid="18" grpId="0"/>
      <p:bldP spid="20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81225E12-465F-4213-B4E9-DDFAE5E43274}"/>
              </a:ext>
            </a:extLst>
          </p:cNvPr>
          <p:cNvSpPr txBox="1"/>
          <p:nvPr/>
        </p:nvSpPr>
        <p:spPr>
          <a:xfrm>
            <a:off x="219074" y="111547"/>
            <a:ext cx="8258175" cy="4493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 9) (1 ponto)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Em agosto e setembro de 2016 milhares de atletas de todo o planeta participarão dos Jogos Olímpicos e Paralímpicos na cidade do Rio de Janeiro. Caberá aos satélites geoestacionários levar a milhões de cidadãos do Brasil e do mundo as imagens dos jogos. Os satélites geoestacionários localizam-se no plano equatorial e giram em torno do eixo longitudinal da Terra com a mesma velocidade angular (</a:t>
            </a:r>
            <a:r>
              <a:rPr lang="pt-PT" sz="1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ω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desta, conforme ilustrado na figura ao lado. Tudo se passa como se o satélite permanecesse parado em relação à Terra. Por isso, o seu nome geoestacionário (“estacionado” em relação à Terra). Dessa posição privilegiada, eles atuam como espelhos que ao receberem os sinais contendo imagem e som do Maracanã os espalham sobre todo o território brasileiro, onde podem ser captados por meio de antenas. Para aqueles países do outro lado do globo, no Japão, por exemplo, a trajetória do sinal é mais longa podendo envolver até 3 satélites geoestacionários. </a:t>
            </a:r>
            <a:endParaRPr lang="pt-BR" dirty="0"/>
          </a:p>
        </p:txBody>
      </p:sp>
      <p:pic>
        <p:nvPicPr>
          <p:cNvPr id="8" name="Imagem 7" descr="Satelite GEO">
            <a:extLst>
              <a:ext uri="{FF2B5EF4-FFF2-40B4-BE49-F238E27FC236}">
                <a16:creationId xmlns:a16="http://schemas.microsoft.com/office/drawing/2014/main" id="{6831DC32-FB00-4AD4-B192-D0A97E8C8D0F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4000"/>
                    </a14:imgEffect>
                    <a14:imgEffect>
                      <a14:brightnessContrast contras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2327593"/>
            <a:ext cx="3248026" cy="291711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59CCB159-E55A-4948-ADEF-578B4CDF553E}"/>
              </a:ext>
            </a:extLst>
          </p:cNvPr>
          <p:cNvSpPr txBox="1"/>
          <p:nvPr/>
        </p:nvSpPr>
        <p:spPr>
          <a:xfrm>
            <a:off x="219073" y="4338593"/>
            <a:ext cx="8258175" cy="1598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Pergunta 9a) (0,25 ponto)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 período de um satélite é o tempo que ele leva para completar uma volta em torno da Terra. O período é dependente do raio da sua órbita, medido a partir do centro da Terra, conforme mostrado na Tabela ao lado. Marque com um </a:t>
            </a:r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na Tabela ao lado o raio da órbita correspondente a um satélite geoestacionário.</a:t>
            </a:r>
            <a:endParaRPr lang="pt-BR" dirty="0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6F12991D-2D2F-4355-8640-0E4530DEF5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43187" y="6043515"/>
            <a:ext cx="6325932" cy="596786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C6F93816-1C35-4754-BF1A-1ED389DDF1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01922" y="6328112"/>
            <a:ext cx="980128" cy="28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36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5B8C3172-EE5C-41C1-A87B-0D7012A415E4}"/>
              </a:ext>
            </a:extLst>
          </p:cNvPr>
          <p:cNvSpPr txBox="1"/>
          <p:nvPr/>
        </p:nvSpPr>
        <p:spPr>
          <a:xfrm>
            <a:off x="238125" y="73447"/>
            <a:ext cx="8191500" cy="5975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7000"/>
              </a:lnSpc>
            </a:pPr>
            <a:r>
              <a:rPr lang="pt-PT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Pergunta 9b) (0,25 ponto) </a:t>
            </a:r>
            <a:r>
              <a:rPr lang="pt-PT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Ainda que não esteja relacionado aos Jogos Olímpicos, o Governo Federal pretende lançar até o início de 2017 o SGDC - Satélite Geoestacionário de Defesa e Comunicações Estratégicas, com os seguintes objetivos: </a:t>
            </a:r>
            <a:r>
              <a:rPr lang="pt-PT" sz="20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i)</a:t>
            </a:r>
            <a:r>
              <a:rPr lang="pt-PT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oferecer cobertura de internet a todo o território nacional e </a:t>
            </a:r>
            <a:r>
              <a:rPr lang="pt-PT" sz="20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ii)</a:t>
            </a:r>
            <a:r>
              <a:rPr lang="pt-PT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prover comunicações para as Forças Armadas do Brasil. O SGDC ficará “estacionado” numa longitude de 75</a:t>
            </a:r>
            <a:r>
              <a:rPr lang="pt-PT" sz="2000" b="1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r>
              <a:rPr lang="pt-PT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Oeste.  Dessa posição ele será capaz de cobrir todo o território brasileiro e mais algumas regiões ao redor.  A figura à direita ilustra a Terra vista a partir do Polo Sul. A linha tracejada representa a linha tangente da visada do satélite à Terra, delimitando assim a região de cobertura do satélite. O ângulo α define dessa forma a cobertura do satélite, ou seja, a região que ele é capaz de “enxergar” sobre a linha do Equador. A partir da Tabela observa-se que quanto mais alta a órbita, maior é o ângulo de cobertura. Baseado na resposta à questão anterior e na figura, marque com um </a:t>
            </a:r>
            <a:r>
              <a:rPr lang="pt-PT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</a:t>
            </a:r>
            <a:r>
              <a:rPr lang="pt-PT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na Tabela o ângulo de cobertura, α, do SGDC.</a:t>
            </a:r>
            <a:endParaRPr lang="pt-BR" sz="2000" dirty="0"/>
          </a:p>
        </p:txBody>
      </p:sp>
      <p:pic>
        <p:nvPicPr>
          <p:cNvPr id="8" name="Imagem 7" descr="Terra 10-03-16">
            <a:extLst>
              <a:ext uri="{FF2B5EF4-FFF2-40B4-BE49-F238E27FC236}">
                <a16:creationId xmlns:a16="http://schemas.microsoft.com/office/drawing/2014/main" id="{D5D693D2-B666-4675-B5C5-FAF781F0F37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084" y="2893695"/>
            <a:ext cx="3410431" cy="2087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596E0F6A-A89A-49D5-8B52-8D16DE5DE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28793" y="6057320"/>
            <a:ext cx="6592706" cy="689133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1351A911-AFAC-4966-A4FF-392C431797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26049" y="6401887"/>
            <a:ext cx="1041751" cy="31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34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26AAB076-99B9-4FE1-85CC-9D1334DD880A}"/>
              </a:ext>
            </a:extLst>
          </p:cNvPr>
          <p:cNvSpPr txBox="1"/>
          <p:nvPr/>
        </p:nvSpPr>
        <p:spPr>
          <a:xfrm>
            <a:off x="123824" y="111547"/>
            <a:ext cx="8315325" cy="3682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pt-PT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Pergunta 9c) (0,5 ponto)</a:t>
            </a:r>
            <a:r>
              <a:rPr lang="pt-PT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 comunicação via internet entre grandes centros urbanos ocorre por meio de cabos de fibra ótica, pelos quais é possível trafegar uma quantidade enorme de dados. Quando não é economicamente viável conectar regiões remotas ao resto do mundo com tais cabos, utilizam-se os satélites geoestacionários, como os SGDC. Suponha que alguém na região amazônica, representada pelo Ponto 1 da figura, esteja em uma conversa de vídeo e voz via internet com uma pessoa no Rio de Janeiro, representado pelo ponto 6. A figura ilustra sequencialmente o longo caminho “de ida” percorrido pelo sinal, enquanto a Tabela descreve cada uma das etapas e apresenta o tempo requerido por ela. Baseado nesses dados calcule quantos segundos são necessários para que um usuário situado no Ponto 1 receba a resposta ao seu “Olá!” enviado a um usuário no Ponto 6. Dicas: </a:t>
            </a:r>
            <a:r>
              <a:rPr lang="pt-PT" sz="14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i)</a:t>
            </a:r>
            <a:r>
              <a:rPr lang="pt-PT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1ms = 0,001 segundo e </a:t>
            </a:r>
            <a:r>
              <a:rPr lang="pt-PT" sz="14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ii)</a:t>
            </a:r>
            <a:r>
              <a:rPr lang="pt-PT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desconsidere o tempo que o usuário no Ponto 6 leva para processar a informação recebida do Ponto 1, ou seja, tudo se passa como se ele respondesse ao “Olá!” proveniente do Ponto 1 instantaneamente. </a:t>
            </a:r>
            <a:r>
              <a:rPr lang="pt-PT" sz="1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Registre abaixo suas contas, sem elas o resultado não é aceito.</a:t>
            </a:r>
            <a:endParaRPr lang="pt-BR" sz="1400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164EFDD-467D-496B-9717-C53AF8715D3C}"/>
              </a:ext>
            </a:extLst>
          </p:cNvPr>
          <p:cNvPicPr/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170" y="2713989"/>
            <a:ext cx="3371851" cy="305734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0AC9FD5D-6AA0-4105-BC04-771EEF624D97}"/>
              </a:ext>
            </a:extLst>
          </p:cNvPr>
          <p:cNvSpPr txBox="1"/>
          <p:nvPr/>
        </p:nvSpPr>
        <p:spPr>
          <a:xfrm>
            <a:off x="123824" y="3753991"/>
            <a:ext cx="5381852" cy="6186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PT" sz="15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É necessário realizar uma conta simples, que consiste em somar os tempos listados na Tabela:</a:t>
            </a:r>
            <a:endParaRPr lang="pt-BR" sz="1500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5613559-7DCD-4E0F-9BA6-C32B037D0567}"/>
              </a:ext>
            </a:extLst>
          </p:cNvPr>
          <p:cNvSpPr txBox="1"/>
          <p:nvPr/>
        </p:nvSpPr>
        <p:spPr>
          <a:xfrm>
            <a:off x="118889" y="5624124"/>
            <a:ext cx="34004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Resposta </a:t>
            </a:r>
            <a:r>
              <a:rPr lang="pt-B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9c)</a:t>
            </a:r>
            <a:r>
              <a:rPr lang="pt-PT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_ _ _ _ _ _ _ _ _ _</a:t>
            </a:r>
            <a:endParaRPr lang="pt-BR" sz="1600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8991CFB-8B93-44AA-A59A-8FB35344E8D1}"/>
              </a:ext>
            </a:extLst>
          </p:cNvPr>
          <p:cNvSpPr txBox="1"/>
          <p:nvPr/>
        </p:nvSpPr>
        <p:spPr>
          <a:xfrm>
            <a:off x="1683379" y="5629020"/>
            <a:ext cx="16002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0,62 segundo</a:t>
            </a:r>
            <a:endParaRPr lang="pt-BR" sz="16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8999" y="3692429"/>
            <a:ext cx="3065307" cy="3148153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13212" y="4333929"/>
            <a:ext cx="5390605" cy="355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PT" sz="15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(5 + 10 + 135 + 140 + 8 + 12 = 310 ms = 0,31 segundo) e</a:t>
            </a:r>
            <a:endParaRPr lang="pt-BR" sz="1500" dirty="0"/>
          </a:p>
        </p:txBody>
      </p:sp>
      <p:sp>
        <p:nvSpPr>
          <p:cNvPr id="6" name="Retângulo 5"/>
          <p:cNvSpPr/>
          <p:nvPr/>
        </p:nvSpPr>
        <p:spPr>
          <a:xfrm>
            <a:off x="130629" y="4648584"/>
            <a:ext cx="5381897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PT" sz="15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multiplicar o resultado final por dois (pois existem os caminhos de ida e volta), ou seja:</a:t>
            </a:r>
            <a:endParaRPr lang="pt-BR" sz="1500" dirty="0"/>
          </a:p>
        </p:txBody>
      </p:sp>
      <p:sp>
        <p:nvSpPr>
          <p:cNvPr id="9" name="Retângulo 8"/>
          <p:cNvSpPr/>
          <p:nvPr/>
        </p:nvSpPr>
        <p:spPr>
          <a:xfrm>
            <a:off x="156755" y="5251759"/>
            <a:ext cx="3831771" cy="355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PT" sz="15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 tempo total = 2 × 0,31 = 0,62 segundo! </a:t>
            </a:r>
            <a:endParaRPr lang="pt-BR" sz="1500" dirty="0"/>
          </a:p>
        </p:txBody>
      </p:sp>
      <p:sp>
        <p:nvSpPr>
          <p:cNvPr id="10" name="Retângulo 9"/>
          <p:cNvSpPr/>
          <p:nvPr/>
        </p:nvSpPr>
        <p:spPr>
          <a:xfrm>
            <a:off x="1271452" y="5983269"/>
            <a:ext cx="4145280" cy="829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PT" sz="1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Obs. Se o aluno responder apenas 0,31 segundo, recebe apenas metade dos pontos deste item. Idem se deu a resposta em ms.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55864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5" grpId="0"/>
      <p:bldP spid="6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2C75BB86-928B-4333-B2C3-431BA5EC3841}"/>
              </a:ext>
            </a:extLst>
          </p:cNvPr>
          <p:cNvSpPr txBox="1"/>
          <p:nvPr/>
        </p:nvSpPr>
        <p:spPr>
          <a:xfrm>
            <a:off x="253686" y="152321"/>
            <a:ext cx="8062452" cy="1968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 hangingPunct="1">
              <a:lnSpc>
                <a:spcPct val="110000"/>
              </a:lnSpc>
              <a:spcAft>
                <a:spcPts val="0"/>
              </a:spcAft>
            </a:pPr>
            <a:r>
              <a:rPr lang="pt-B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 1) (1 ponto) O ano de 2016 é Bissexto</a:t>
            </a:r>
            <a:r>
              <a:rPr lang="pt-BR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! Nosso calendário está baseado no </a:t>
            </a:r>
            <a:r>
              <a:rPr lang="pt-B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Ano Trópico</a:t>
            </a:r>
            <a:r>
              <a:rPr lang="pt-BR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Este é o tempo que o Sol, em seu movimento aparente anual, leva entre ficar a pino no Trópico de Capricórnio, ir e ficar a pino no Trópico de Câncer e voltar a ficar a pino no Trópico de Capricórnio. Quando o Sol está a pino no Trópico de Capricórnio ou de Câncer, dizemos que está ocorrendo o Solstício de Verão naquele Hemisfério. Para ir de um Trópico para o outro, passa a pino pelo Equador Celeste e quando isso ocorre dizemos que está ocorrendo o Equinócio.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F13C738-DEA2-4E97-B0DA-516B40863E29}"/>
              </a:ext>
            </a:extLst>
          </p:cNvPr>
          <p:cNvSpPr txBox="1"/>
          <p:nvPr/>
        </p:nvSpPr>
        <p:spPr>
          <a:xfrm>
            <a:off x="245807" y="2207625"/>
            <a:ext cx="11749548" cy="1160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pt-BR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É por isso que o chamamos de </a:t>
            </a:r>
            <a:r>
              <a:rPr lang="pt-B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Ano Trópico</a:t>
            </a:r>
            <a:r>
              <a:rPr lang="pt-BR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pois o Sol oscila entre os dois Trópicos. A duração deste Ano Trópico é de, aproximadamente, </a:t>
            </a:r>
            <a:r>
              <a:rPr lang="pt-B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365,25 dias. </a:t>
            </a:r>
            <a:r>
              <a:rPr lang="pt-BR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Sua vantagem é que as estações do ano sempre começam, aproximadamente, nas mesmas datas, além de ser simples a observação dos Equinócios e dos Solstícios. Abaixo mostramos uma figura esquemática ilustrando esta oscilação do Sol em seu aparente movimento anual entre os trópicos, supondo a Terra imóvel, claro.</a:t>
            </a:r>
            <a:endParaRPr lang="pt-BR" sz="1600" dirty="0"/>
          </a:p>
        </p:txBody>
      </p:sp>
      <p:grpSp>
        <p:nvGrpSpPr>
          <p:cNvPr id="10" name="Grupo 61">
            <a:extLst>
              <a:ext uri="{FF2B5EF4-FFF2-40B4-BE49-F238E27FC236}">
                <a16:creationId xmlns:a16="http://schemas.microsoft.com/office/drawing/2014/main" id="{1A9E95E2-59E0-4BD1-B98E-DE18AEC5BF70}"/>
              </a:ext>
            </a:extLst>
          </p:cNvPr>
          <p:cNvGrpSpPr>
            <a:grpSpLocks/>
          </p:cNvGrpSpPr>
          <p:nvPr/>
        </p:nvGrpSpPr>
        <p:grpSpPr bwMode="auto">
          <a:xfrm>
            <a:off x="690386" y="3354515"/>
            <a:ext cx="6839879" cy="3183884"/>
            <a:chOff x="1794" y="3103"/>
            <a:chExt cx="7751" cy="3608"/>
          </a:xfrm>
        </p:grpSpPr>
        <p:sp>
          <p:nvSpPr>
            <p:cNvPr id="11" name="Caixa de texto 8">
              <a:extLst>
                <a:ext uri="{FF2B5EF4-FFF2-40B4-BE49-F238E27FC236}">
                  <a16:creationId xmlns:a16="http://schemas.microsoft.com/office/drawing/2014/main" id="{0600DADC-4B51-41DC-85B9-89648F6CC9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73" y="4180"/>
              <a:ext cx="798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hangingPunct="0">
                <a:spcAft>
                  <a:spcPts val="0"/>
                </a:spcAft>
              </a:pPr>
              <a:r>
                <a:rPr lang="en-US" sz="1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HN</a:t>
              </a:r>
              <a:endParaRPr lang="pt-B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" name="Caixa de texto 9">
              <a:extLst>
                <a:ext uri="{FF2B5EF4-FFF2-40B4-BE49-F238E27FC236}">
                  <a16:creationId xmlns:a16="http://schemas.microsoft.com/office/drawing/2014/main" id="{AAB4431D-AF2D-4E16-9DC2-C6E35526ED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5" y="5850"/>
              <a:ext cx="619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hangingPunct="0">
                <a:spcAft>
                  <a:spcPts val="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HS</a:t>
              </a:r>
              <a:endParaRPr lang="pt-BR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13" name="Grupo 32">
              <a:extLst>
                <a:ext uri="{FF2B5EF4-FFF2-40B4-BE49-F238E27FC236}">
                  <a16:creationId xmlns:a16="http://schemas.microsoft.com/office/drawing/2014/main" id="{E376F5AA-0FF8-4592-8EAB-E407AB6764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94" y="3103"/>
              <a:ext cx="7751" cy="3608"/>
              <a:chOff x="113421" y="218923"/>
              <a:chExt cx="5019190" cy="2349570"/>
            </a:xfrm>
          </p:grpSpPr>
          <p:sp>
            <p:nvSpPr>
              <p:cNvPr id="14" name="Elipse 13">
                <a:extLst>
                  <a:ext uri="{FF2B5EF4-FFF2-40B4-BE49-F238E27FC236}">
                    <a16:creationId xmlns:a16="http://schemas.microsoft.com/office/drawing/2014/main" id="{A963400A-CA4F-4A5F-A51D-17CC9EC30F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6721" y="1067964"/>
                <a:ext cx="914400" cy="914400"/>
              </a:xfrm>
              <a:prstGeom prst="ellipse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pt-BR"/>
              </a:p>
            </p:txBody>
          </p:sp>
          <p:cxnSp>
            <p:nvCxnSpPr>
              <p:cNvPr id="15" name="Conector reto 14">
                <a:extLst>
                  <a:ext uri="{FF2B5EF4-FFF2-40B4-BE49-F238E27FC236}">
                    <a16:creationId xmlns:a16="http://schemas.microsoft.com/office/drawing/2014/main" id="{CAE60849-233C-4E05-B510-AEC9729FF82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303451" y="397869"/>
                <a:ext cx="19319" cy="2073499"/>
              </a:xfrm>
              <a:prstGeom prst="line">
                <a:avLst/>
              </a:prstGeom>
              <a:noFill/>
              <a:ln w="2857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" name="Conector reto 15">
                <a:extLst>
                  <a:ext uri="{FF2B5EF4-FFF2-40B4-BE49-F238E27FC236}">
                    <a16:creationId xmlns:a16="http://schemas.microsoft.com/office/drawing/2014/main" id="{5DC60821-1F6C-4358-A1E5-AD535BA7C30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856721" y="1535634"/>
                <a:ext cx="914400" cy="6440"/>
              </a:xfrm>
              <a:prstGeom prst="line">
                <a:avLst/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" name="Conector reto 16">
                <a:extLst>
                  <a:ext uri="{FF2B5EF4-FFF2-40B4-BE49-F238E27FC236}">
                    <a16:creationId xmlns:a16="http://schemas.microsoft.com/office/drawing/2014/main" id="{281D5DD1-3D18-42BB-BF3A-6946A84F63A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912562" y="1298309"/>
                <a:ext cx="792050" cy="6439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" name="Conector reto 17">
                <a:extLst>
                  <a:ext uri="{FF2B5EF4-FFF2-40B4-BE49-F238E27FC236}">
                    <a16:creationId xmlns:a16="http://schemas.microsoft.com/office/drawing/2014/main" id="{2DA68805-B6E3-4C19-839D-CD0E88BA32A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919542" y="1752019"/>
                <a:ext cx="792050" cy="6439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9" name="Texto Explicativo 1 13">
                <a:extLst>
                  <a:ext uri="{FF2B5EF4-FFF2-40B4-BE49-F238E27FC236}">
                    <a16:creationId xmlns:a16="http://schemas.microsoft.com/office/drawing/2014/main" id="{43BF0281-54CC-49BD-B87E-B20A2F290A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421" y="614385"/>
                <a:ext cx="1193800" cy="477520"/>
              </a:xfrm>
              <a:prstGeom prst="borderCallout1">
                <a:avLst>
                  <a:gd name="adj1" fmla="val 49153"/>
                  <a:gd name="adj2" fmla="val 101894"/>
                  <a:gd name="adj3" fmla="val 132148"/>
                  <a:gd name="adj4" fmla="val 158838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 hangingPunct="0">
                  <a:spcAft>
                    <a:spcPts val="0"/>
                  </a:spcAft>
                </a:pPr>
                <a:r>
                  <a:rPr lang="en-US" sz="1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Trópico</a:t>
                </a:r>
                <a:r>
                  <a:rPr lang="en-US" sz="1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de </a:t>
                </a:r>
              </a:p>
              <a:p>
                <a:pPr algn="ctr" hangingPunct="0">
                  <a:spcAft>
                    <a:spcPts val="0"/>
                  </a:spcAft>
                </a:pPr>
                <a:r>
                  <a:rPr lang="en-US" sz="1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Câncer</a:t>
                </a:r>
                <a:endParaRPr lang="pt-BR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22" name="Conector reto 21">
                <a:extLst>
                  <a:ext uri="{FF2B5EF4-FFF2-40B4-BE49-F238E27FC236}">
                    <a16:creationId xmlns:a16="http://schemas.microsoft.com/office/drawing/2014/main" id="{35662518-82AC-43F9-866E-A1891A682E7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949301" y="886480"/>
                <a:ext cx="906163" cy="395417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" name="Conector de seta reta 18">
                <a:extLst>
                  <a:ext uri="{FF2B5EF4-FFF2-40B4-BE49-F238E27FC236}">
                    <a16:creationId xmlns:a16="http://schemas.microsoft.com/office/drawing/2014/main" id="{4195E677-73AD-427B-9648-C99479EA52D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949301" y="1535634"/>
                <a:ext cx="782595" cy="0"/>
              </a:xfrm>
              <a:prstGeom prst="straightConnector1">
                <a:avLst/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" name="Conector de seta reta 19">
                <a:extLst>
                  <a:ext uri="{FF2B5EF4-FFF2-40B4-BE49-F238E27FC236}">
                    <a16:creationId xmlns:a16="http://schemas.microsoft.com/office/drawing/2014/main" id="{11F121EB-965B-4960-9765-40BDC19454A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91182" y="1752019"/>
                <a:ext cx="864955" cy="389067"/>
              </a:xfrm>
              <a:prstGeom prst="straightConnector1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5" name="Caixa de texto 20">
                <a:extLst>
                  <a:ext uri="{FF2B5EF4-FFF2-40B4-BE49-F238E27FC236}">
                    <a16:creationId xmlns:a16="http://schemas.microsoft.com/office/drawing/2014/main" id="{932BF5C5-37D3-4AC1-83E9-E9BDB58A0F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6677" y="218923"/>
                <a:ext cx="1194486" cy="276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 hangingPunct="0">
                  <a:spcAft>
                    <a:spcPts val="0"/>
                  </a:spcAft>
                </a:pPr>
                <a:r>
                  <a:rPr lang="en-US" sz="1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Eixo</a:t>
                </a:r>
                <a:r>
                  <a:rPr lang="en-US" sz="1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de </a:t>
                </a:r>
                <a:r>
                  <a:rPr lang="en-US" sz="1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Rotação</a:t>
                </a:r>
                <a:endParaRPr lang="pt-BR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26" name="Conector reto 25">
                <a:extLst>
                  <a:ext uri="{FF2B5EF4-FFF2-40B4-BE49-F238E27FC236}">
                    <a16:creationId xmlns:a16="http://schemas.microsoft.com/office/drawing/2014/main" id="{8611F4B0-1DD5-42B1-A8B9-B462D93A119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2317411" y="1305289"/>
                <a:ext cx="385616" cy="23701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" name="Conector reto 26">
                <a:extLst>
                  <a:ext uri="{FF2B5EF4-FFF2-40B4-BE49-F238E27FC236}">
                    <a16:creationId xmlns:a16="http://schemas.microsoft.com/office/drawing/2014/main" id="{0C33DC39-0831-47EA-B8A8-41EB7409C16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2701319" y="767817"/>
                <a:ext cx="831009" cy="52722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8" name="Estrela de 12 Pontos 23">
                <a:extLst>
                  <a:ext uri="{FF2B5EF4-FFF2-40B4-BE49-F238E27FC236}">
                    <a16:creationId xmlns:a16="http://schemas.microsoft.com/office/drawing/2014/main" id="{20E4EC1D-2805-465B-B705-B9C2273D67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0819" y="474651"/>
                <a:ext cx="329513" cy="312574"/>
              </a:xfrm>
              <a:custGeom>
                <a:avLst/>
                <a:gdLst>
                  <a:gd name="T0" fmla="*/ 0 w 329513"/>
                  <a:gd name="T1" fmla="*/ 156287 h 312574"/>
                  <a:gd name="T2" fmla="*/ 45400 w 329513"/>
                  <a:gd name="T3" fmla="*/ 125949 h 312574"/>
                  <a:gd name="T4" fmla="*/ 22073 w 329513"/>
                  <a:gd name="T5" fmla="*/ 78144 h 312574"/>
                  <a:gd name="T6" fmla="*/ 77381 w 329513"/>
                  <a:gd name="T7" fmla="*/ 73403 h 312574"/>
                  <a:gd name="T8" fmla="*/ 82378 w 329513"/>
                  <a:gd name="T9" fmla="*/ 20938 h 312574"/>
                  <a:gd name="T10" fmla="*/ 132775 w 329513"/>
                  <a:gd name="T11" fmla="*/ 43066 h 312574"/>
                  <a:gd name="T12" fmla="*/ 164757 w 329513"/>
                  <a:gd name="T13" fmla="*/ 0 h 312574"/>
                  <a:gd name="T14" fmla="*/ 196738 w 329513"/>
                  <a:gd name="T15" fmla="*/ 43066 h 312574"/>
                  <a:gd name="T16" fmla="*/ 247135 w 329513"/>
                  <a:gd name="T17" fmla="*/ 20938 h 312574"/>
                  <a:gd name="T18" fmla="*/ 252132 w 329513"/>
                  <a:gd name="T19" fmla="*/ 73403 h 312574"/>
                  <a:gd name="T20" fmla="*/ 307440 w 329513"/>
                  <a:gd name="T21" fmla="*/ 78144 h 312574"/>
                  <a:gd name="T22" fmla="*/ 284113 w 329513"/>
                  <a:gd name="T23" fmla="*/ 125949 h 312574"/>
                  <a:gd name="T24" fmla="*/ 329513 w 329513"/>
                  <a:gd name="T25" fmla="*/ 156287 h 312574"/>
                  <a:gd name="T26" fmla="*/ 284113 w 329513"/>
                  <a:gd name="T27" fmla="*/ 186625 h 312574"/>
                  <a:gd name="T28" fmla="*/ 307440 w 329513"/>
                  <a:gd name="T29" fmla="*/ 234431 h 312574"/>
                  <a:gd name="T30" fmla="*/ 252132 w 329513"/>
                  <a:gd name="T31" fmla="*/ 239171 h 312574"/>
                  <a:gd name="T32" fmla="*/ 247135 w 329513"/>
                  <a:gd name="T33" fmla="*/ 291636 h 312574"/>
                  <a:gd name="T34" fmla="*/ 196738 w 329513"/>
                  <a:gd name="T35" fmla="*/ 269508 h 312574"/>
                  <a:gd name="T36" fmla="*/ 164757 w 329513"/>
                  <a:gd name="T37" fmla="*/ 312574 h 312574"/>
                  <a:gd name="T38" fmla="*/ 132775 w 329513"/>
                  <a:gd name="T39" fmla="*/ 269508 h 312574"/>
                  <a:gd name="T40" fmla="*/ 82378 w 329513"/>
                  <a:gd name="T41" fmla="*/ 291636 h 312574"/>
                  <a:gd name="T42" fmla="*/ 77381 w 329513"/>
                  <a:gd name="T43" fmla="*/ 239171 h 312574"/>
                  <a:gd name="T44" fmla="*/ 22073 w 329513"/>
                  <a:gd name="T45" fmla="*/ 234431 h 312574"/>
                  <a:gd name="T46" fmla="*/ 45400 w 329513"/>
                  <a:gd name="T47" fmla="*/ 186625 h 312574"/>
                  <a:gd name="T48" fmla="*/ 0 w 329513"/>
                  <a:gd name="T49" fmla="*/ 156287 h 31257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29513" h="312574">
                    <a:moveTo>
                      <a:pt x="0" y="156287"/>
                    </a:moveTo>
                    <a:lnTo>
                      <a:pt x="45400" y="125949"/>
                    </a:lnTo>
                    <a:lnTo>
                      <a:pt x="22073" y="78144"/>
                    </a:lnTo>
                    <a:lnTo>
                      <a:pt x="77381" y="73403"/>
                    </a:lnTo>
                    <a:lnTo>
                      <a:pt x="82378" y="20938"/>
                    </a:lnTo>
                    <a:lnTo>
                      <a:pt x="132775" y="43066"/>
                    </a:lnTo>
                    <a:lnTo>
                      <a:pt x="164757" y="0"/>
                    </a:lnTo>
                    <a:lnTo>
                      <a:pt x="196738" y="43066"/>
                    </a:lnTo>
                    <a:lnTo>
                      <a:pt x="247135" y="20938"/>
                    </a:lnTo>
                    <a:lnTo>
                      <a:pt x="252132" y="73403"/>
                    </a:lnTo>
                    <a:lnTo>
                      <a:pt x="307440" y="78144"/>
                    </a:lnTo>
                    <a:lnTo>
                      <a:pt x="284113" y="125949"/>
                    </a:lnTo>
                    <a:lnTo>
                      <a:pt x="329513" y="156287"/>
                    </a:lnTo>
                    <a:lnTo>
                      <a:pt x="284113" y="186625"/>
                    </a:lnTo>
                    <a:lnTo>
                      <a:pt x="307440" y="234431"/>
                    </a:lnTo>
                    <a:lnTo>
                      <a:pt x="252132" y="239171"/>
                    </a:lnTo>
                    <a:lnTo>
                      <a:pt x="247135" y="291636"/>
                    </a:lnTo>
                    <a:lnTo>
                      <a:pt x="196738" y="269508"/>
                    </a:lnTo>
                    <a:lnTo>
                      <a:pt x="164757" y="312574"/>
                    </a:lnTo>
                    <a:lnTo>
                      <a:pt x="132775" y="269508"/>
                    </a:lnTo>
                    <a:lnTo>
                      <a:pt x="82378" y="291636"/>
                    </a:lnTo>
                    <a:lnTo>
                      <a:pt x="77381" y="239171"/>
                    </a:lnTo>
                    <a:lnTo>
                      <a:pt x="22073" y="234431"/>
                    </a:lnTo>
                    <a:lnTo>
                      <a:pt x="45400" y="186625"/>
                    </a:lnTo>
                    <a:lnTo>
                      <a:pt x="0" y="156287"/>
                    </a:lnTo>
                    <a:close/>
                  </a:path>
                </a:pathLst>
              </a:custGeom>
              <a:noFill/>
              <a:ln w="25400" cap="flat" cmpd="sng" algn="ctr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pt-BR"/>
              </a:p>
            </p:txBody>
          </p:sp>
          <p:cxnSp>
            <p:nvCxnSpPr>
              <p:cNvPr id="29" name="Conector reto 28">
                <a:extLst>
                  <a:ext uri="{FF2B5EF4-FFF2-40B4-BE49-F238E27FC236}">
                    <a16:creationId xmlns:a16="http://schemas.microsoft.com/office/drawing/2014/main" id="{444822F9-FE86-4EAC-88C3-50A85AF760C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317411" y="1542614"/>
                <a:ext cx="388396" cy="21598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" name="Conector reto 29">
                <a:extLst>
                  <a:ext uri="{FF2B5EF4-FFF2-40B4-BE49-F238E27FC236}">
                    <a16:creationId xmlns:a16="http://schemas.microsoft.com/office/drawing/2014/main" id="{1DDD4152-8B7B-4863-9295-B2EF22F2A14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708300" y="1758999"/>
                <a:ext cx="946339" cy="533744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2" name="Estrela de 12 Pontos 28">
                <a:extLst>
                  <a:ext uri="{FF2B5EF4-FFF2-40B4-BE49-F238E27FC236}">
                    <a16:creationId xmlns:a16="http://schemas.microsoft.com/office/drawing/2014/main" id="{09DD71B9-9839-4D8C-BACA-EFF44BE3F6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7600" y="2177808"/>
                <a:ext cx="329513" cy="312574"/>
              </a:xfrm>
              <a:custGeom>
                <a:avLst/>
                <a:gdLst>
                  <a:gd name="T0" fmla="*/ 0 w 329513"/>
                  <a:gd name="T1" fmla="*/ 156287 h 312574"/>
                  <a:gd name="T2" fmla="*/ 45400 w 329513"/>
                  <a:gd name="T3" fmla="*/ 125949 h 312574"/>
                  <a:gd name="T4" fmla="*/ 22073 w 329513"/>
                  <a:gd name="T5" fmla="*/ 78144 h 312574"/>
                  <a:gd name="T6" fmla="*/ 77381 w 329513"/>
                  <a:gd name="T7" fmla="*/ 73403 h 312574"/>
                  <a:gd name="T8" fmla="*/ 82378 w 329513"/>
                  <a:gd name="T9" fmla="*/ 20938 h 312574"/>
                  <a:gd name="T10" fmla="*/ 132775 w 329513"/>
                  <a:gd name="T11" fmla="*/ 43066 h 312574"/>
                  <a:gd name="T12" fmla="*/ 164757 w 329513"/>
                  <a:gd name="T13" fmla="*/ 0 h 312574"/>
                  <a:gd name="T14" fmla="*/ 196738 w 329513"/>
                  <a:gd name="T15" fmla="*/ 43066 h 312574"/>
                  <a:gd name="T16" fmla="*/ 247135 w 329513"/>
                  <a:gd name="T17" fmla="*/ 20938 h 312574"/>
                  <a:gd name="T18" fmla="*/ 252132 w 329513"/>
                  <a:gd name="T19" fmla="*/ 73403 h 312574"/>
                  <a:gd name="T20" fmla="*/ 307440 w 329513"/>
                  <a:gd name="T21" fmla="*/ 78144 h 312574"/>
                  <a:gd name="T22" fmla="*/ 284113 w 329513"/>
                  <a:gd name="T23" fmla="*/ 125949 h 312574"/>
                  <a:gd name="T24" fmla="*/ 329513 w 329513"/>
                  <a:gd name="T25" fmla="*/ 156287 h 312574"/>
                  <a:gd name="T26" fmla="*/ 284113 w 329513"/>
                  <a:gd name="T27" fmla="*/ 186625 h 312574"/>
                  <a:gd name="T28" fmla="*/ 307440 w 329513"/>
                  <a:gd name="T29" fmla="*/ 234431 h 312574"/>
                  <a:gd name="T30" fmla="*/ 252132 w 329513"/>
                  <a:gd name="T31" fmla="*/ 239171 h 312574"/>
                  <a:gd name="T32" fmla="*/ 247135 w 329513"/>
                  <a:gd name="T33" fmla="*/ 291636 h 312574"/>
                  <a:gd name="T34" fmla="*/ 196738 w 329513"/>
                  <a:gd name="T35" fmla="*/ 269508 h 312574"/>
                  <a:gd name="T36" fmla="*/ 164757 w 329513"/>
                  <a:gd name="T37" fmla="*/ 312574 h 312574"/>
                  <a:gd name="T38" fmla="*/ 132775 w 329513"/>
                  <a:gd name="T39" fmla="*/ 269508 h 312574"/>
                  <a:gd name="T40" fmla="*/ 82378 w 329513"/>
                  <a:gd name="T41" fmla="*/ 291636 h 312574"/>
                  <a:gd name="T42" fmla="*/ 77381 w 329513"/>
                  <a:gd name="T43" fmla="*/ 239171 h 312574"/>
                  <a:gd name="T44" fmla="*/ 22073 w 329513"/>
                  <a:gd name="T45" fmla="*/ 234431 h 312574"/>
                  <a:gd name="T46" fmla="*/ 45400 w 329513"/>
                  <a:gd name="T47" fmla="*/ 186625 h 312574"/>
                  <a:gd name="T48" fmla="*/ 0 w 329513"/>
                  <a:gd name="T49" fmla="*/ 156287 h 31257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29513" h="312574">
                    <a:moveTo>
                      <a:pt x="0" y="156287"/>
                    </a:moveTo>
                    <a:lnTo>
                      <a:pt x="45400" y="125949"/>
                    </a:lnTo>
                    <a:lnTo>
                      <a:pt x="22073" y="78144"/>
                    </a:lnTo>
                    <a:lnTo>
                      <a:pt x="77381" y="73403"/>
                    </a:lnTo>
                    <a:lnTo>
                      <a:pt x="82378" y="20938"/>
                    </a:lnTo>
                    <a:lnTo>
                      <a:pt x="132775" y="43066"/>
                    </a:lnTo>
                    <a:lnTo>
                      <a:pt x="164757" y="0"/>
                    </a:lnTo>
                    <a:lnTo>
                      <a:pt x="196738" y="43066"/>
                    </a:lnTo>
                    <a:lnTo>
                      <a:pt x="247135" y="20938"/>
                    </a:lnTo>
                    <a:lnTo>
                      <a:pt x="252132" y="73403"/>
                    </a:lnTo>
                    <a:lnTo>
                      <a:pt x="307440" y="78144"/>
                    </a:lnTo>
                    <a:lnTo>
                      <a:pt x="284113" y="125949"/>
                    </a:lnTo>
                    <a:lnTo>
                      <a:pt x="329513" y="156287"/>
                    </a:lnTo>
                    <a:lnTo>
                      <a:pt x="284113" y="186625"/>
                    </a:lnTo>
                    <a:lnTo>
                      <a:pt x="307440" y="234431"/>
                    </a:lnTo>
                    <a:lnTo>
                      <a:pt x="252132" y="239171"/>
                    </a:lnTo>
                    <a:lnTo>
                      <a:pt x="247135" y="291636"/>
                    </a:lnTo>
                    <a:lnTo>
                      <a:pt x="196738" y="269508"/>
                    </a:lnTo>
                    <a:lnTo>
                      <a:pt x="164757" y="312574"/>
                    </a:lnTo>
                    <a:lnTo>
                      <a:pt x="132775" y="269508"/>
                    </a:lnTo>
                    <a:lnTo>
                      <a:pt x="82378" y="291636"/>
                    </a:lnTo>
                    <a:lnTo>
                      <a:pt x="77381" y="239171"/>
                    </a:lnTo>
                    <a:lnTo>
                      <a:pt x="22073" y="234431"/>
                    </a:lnTo>
                    <a:lnTo>
                      <a:pt x="45400" y="186625"/>
                    </a:lnTo>
                    <a:lnTo>
                      <a:pt x="0" y="156287"/>
                    </a:lnTo>
                    <a:close/>
                  </a:path>
                </a:pathLst>
              </a:custGeom>
              <a:noFill/>
              <a:ln w="25400" cap="flat" cmpd="sng" algn="ctr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33" name="Arco 29">
                <a:extLst>
                  <a:ext uri="{FF2B5EF4-FFF2-40B4-BE49-F238E27FC236}">
                    <a16:creationId xmlns:a16="http://schemas.microsoft.com/office/drawing/2014/main" id="{8CE2B111-C66D-4161-877E-1D90A90686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7851" y="781777"/>
                <a:ext cx="690880" cy="1704340"/>
              </a:xfrm>
              <a:custGeom>
                <a:avLst/>
                <a:gdLst>
                  <a:gd name="T0" fmla="*/ 518289 w 690880"/>
                  <a:gd name="T1" fmla="*/ 114353 h 1704340"/>
                  <a:gd name="T2" fmla="*/ 690052 w 690880"/>
                  <a:gd name="T3" fmla="*/ 793198 h 1704340"/>
                  <a:gd name="T4" fmla="*/ 637227 w 690880"/>
                  <a:gd name="T5" fmla="*/ 1308311 h 170434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90880" h="1704340" stroke="0">
                    <a:moveTo>
                      <a:pt x="518289" y="114353"/>
                    </a:moveTo>
                    <a:cubicBezTo>
                      <a:pt x="617729" y="256124"/>
                      <a:pt x="682104" y="510547"/>
                      <a:pt x="690052" y="793198"/>
                    </a:cubicBezTo>
                    <a:cubicBezTo>
                      <a:pt x="695147" y="974403"/>
                      <a:pt x="676639" y="1154883"/>
                      <a:pt x="637227" y="1308311"/>
                    </a:cubicBezTo>
                    <a:lnTo>
                      <a:pt x="345440" y="852170"/>
                    </a:lnTo>
                    <a:lnTo>
                      <a:pt x="518289" y="114353"/>
                    </a:lnTo>
                    <a:close/>
                  </a:path>
                  <a:path w="690880" h="1704340" fill="none">
                    <a:moveTo>
                      <a:pt x="518289" y="114353"/>
                    </a:moveTo>
                    <a:cubicBezTo>
                      <a:pt x="617729" y="256124"/>
                      <a:pt x="682104" y="510547"/>
                      <a:pt x="690052" y="793198"/>
                    </a:cubicBezTo>
                    <a:cubicBezTo>
                      <a:pt x="695147" y="974403"/>
                      <a:pt x="676639" y="1154883"/>
                      <a:pt x="637227" y="1308311"/>
                    </a:cubicBezTo>
                  </a:path>
                </a:pathLst>
              </a:custGeom>
              <a:noFill/>
              <a:ln w="12700" cap="flat" cmpd="sng" algn="ctr">
                <a:solidFill>
                  <a:srgbClr val="000000"/>
                </a:solidFill>
                <a:prstDash val="solid"/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34" name="Caixa de texto 30">
                <a:extLst>
                  <a:ext uri="{FF2B5EF4-FFF2-40B4-BE49-F238E27FC236}">
                    <a16:creationId xmlns:a16="http://schemas.microsoft.com/office/drawing/2014/main" id="{8B9E6DE8-2D3C-43B4-94B7-0CA9EBDECA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43359" y="410460"/>
                <a:ext cx="1459401" cy="4955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 hangingPunct="0">
                  <a:spcAft>
                    <a:spcPts val="0"/>
                  </a:spcAft>
                </a:pPr>
                <a:r>
                  <a:rPr lang="pt-BR" sz="1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Sol</a:t>
                </a:r>
                <a:r>
                  <a:rPr lang="pt-BR" sz="1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pt-BR" sz="1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a pino no Trópico</a:t>
                </a:r>
                <a:endParaRPr lang="pt-BR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 hangingPunct="0">
                  <a:spcAft>
                    <a:spcPts val="0"/>
                  </a:spcAft>
                </a:pPr>
                <a:r>
                  <a:rPr lang="pt-PT" sz="1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de Câ</a:t>
                </a:r>
                <a:r>
                  <a:rPr lang="pt-BR" sz="1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ncer</a:t>
                </a:r>
                <a:endParaRPr lang="pt-BR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5" name="Caixa de texto 31">
                <a:extLst>
                  <a:ext uri="{FF2B5EF4-FFF2-40B4-BE49-F238E27FC236}">
                    <a16:creationId xmlns:a16="http://schemas.microsoft.com/office/drawing/2014/main" id="{E1A49C60-BE99-47DC-971A-7D16A926DB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43777" y="2099696"/>
                <a:ext cx="1488834" cy="4687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 hangingPunct="0">
                  <a:spcAft>
                    <a:spcPts val="0"/>
                  </a:spcAft>
                </a:pPr>
                <a:r>
                  <a:rPr lang="pt-BR" sz="1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Sol a pino no Trópico</a:t>
                </a:r>
                <a:endParaRPr lang="pt-BR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 hangingPunct="0">
                  <a:spcAft>
                    <a:spcPts val="0"/>
                  </a:spcAft>
                </a:pPr>
                <a:r>
                  <a:rPr lang="pt-BR" sz="1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de Capricórnio</a:t>
                </a:r>
                <a:endParaRPr lang="pt-BR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</p:grpSp>
      <p:sp>
        <p:nvSpPr>
          <p:cNvPr id="36" name="Texto Explicativo 1 13">
            <a:extLst>
              <a:ext uri="{FF2B5EF4-FFF2-40B4-BE49-F238E27FC236}">
                <a16:creationId xmlns:a16="http://schemas.microsoft.com/office/drawing/2014/main" id="{3651D99E-D25D-4CC5-9C9B-98D5616F0ABA}"/>
              </a:ext>
            </a:extLst>
          </p:cNvPr>
          <p:cNvSpPr>
            <a:spLocks/>
          </p:cNvSpPr>
          <p:nvPr/>
        </p:nvSpPr>
        <p:spPr bwMode="auto">
          <a:xfrm>
            <a:off x="697656" y="4795332"/>
            <a:ext cx="1626861" cy="647054"/>
          </a:xfrm>
          <a:prstGeom prst="borderCallout1">
            <a:avLst>
              <a:gd name="adj1" fmla="val 49153"/>
              <a:gd name="adj2" fmla="val 101894"/>
              <a:gd name="adj3" fmla="val 132148"/>
              <a:gd name="adj4" fmla="val 15883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 hangingPunct="0">
              <a:spcAft>
                <a:spcPts val="0"/>
              </a:spcAft>
            </a:pP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Equador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Texto Explicativo 1 13">
            <a:extLst>
              <a:ext uri="{FF2B5EF4-FFF2-40B4-BE49-F238E27FC236}">
                <a16:creationId xmlns:a16="http://schemas.microsoft.com/office/drawing/2014/main" id="{2CB7DDD8-25DE-4A31-AC83-D5B161C2C564}"/>
              </a:ext>
            </a:extLst>
          </p:cNvPr>
          <p:cNvSpPr>
            <a:spLocks/>
          </p:cNvSpPr>
          <p:nvPr/>
        </p:nvSpPr>
        <p:spPr bwMode="auto">
          <a:xfrm>
            <a:off x="811711" y="5776969"/>
            <a:ext cx="1626861" cy="647054"/>
          </a:xfrm>
          <a:prstGeom prst="borderCallout1">
            <a:avLst>
              <a:gd name="adj1" fmla="val 49153"/>
              <a:gd name="adj2" fmla="val 101894"/>
              <a:gd name="adj3" fmla="val 132148"/>
              <a:gd name="adj4" fmla="val 15883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 hangingPunct="0">
              <a:spcAft>
                <a:spcPts val="0"/>
              </a:spcAft>
            </a:pP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Trópico</a:t>
            </a:r>
            <a:r>
              <a:rPr lang="en-U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 </a:t>
            </a:r>
          </a:p>
          <a:p>
            <a:pPr algn="ctr" hangingPunct="0">
              <a:spcAft>
                <a:spcPts val="0"/>
              </a:spcAft>
            </a:pPr>
            <a:r>
              <a:rPr lang="en-US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Capricórnio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A604693C-41A1-4E1D-B009-B3C8C30D3545}"/>
              </a:ext>
            </a:extLst>
          </p:cNvPr>
          <p:cNvSpPr txBox="1"/>
          <p:nvPr/>
        </p:nvSpPr>
        <p:spPr>
          <a:xfrm>
            <a:off x="6831802" y="4156479"/>
            <a:ext cx="5030407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Figura esquemática da oscilação do Sol entre os dois trópicos. Nesta figura HN e HS significam Hemisfério Norte e Sul, respectivamente. Esta “oscilação” do Sol só ocorre devido à inclinação do eixo de rotação da Terra em relação à perpendicular ao plano de sua órbita. Se o eixo de rotação fosse perpendicular ao plano da órbita nada disso aconteceria e não haveria as estações do ano.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7108753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35047E83-6212-4E5C-BB10-6AB4A2BAAB3F}"/>
              </a:ext>
            </a:extLst>
          </p:cNvPr>
          <p:cNvSpPr txBox="1"/>
          <p:nvPr/>
        </p:nvSpPr>
        <p:spPr>
          <a:xfrm>
            <a:off x="200025" y="153844"/>
            <a:ext cx="8349071" cy="2383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40000"/>
              </a:lnSpc>
            </a:pPr>
            <a:r>
              <a:rPr lang="pt-BR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 10) (1 ponto)</a:t>
            </a:r>
            <a:r>
              <a:rPr lang="pt-BR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 uma maneira simplificada um satélite de sensoriamento remoto pode ser entendido como uma “máquina fotográfica” que, do espaço, obtém imagens da Terra. A partir dessas imagens é possível monitorar e medir vários fenômenos que ocorrem na superfície terrestre, </a:t>
            </a:r>
            <a:r>
              <a:rPr lang="pt-BR" spc="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incluindo queimadas e desmatamento. É importante ressaltar, contudo, que a</a:t>
            </a:r>
            <a:endParaRPr lang="pt-BR" spc="3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lnSpc>
                <a:spcPct val="140000"/>
              </a:lnSpc>
            </a:pPr>
            <a:endParaRPr lang="pt-BR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99813B98-375B-41E6-B1DE-500A1AF6420C}"/>
              </a:ext>
            </a:extLst>
          </p:cNvPr>
          <p:cNvSpPr txBox="1"/>
          <p:nvPr/>
        </p:nvSpPr>
        <p:spPr>
          <a:xfrm>
            <a:off x="200025" y="2093325"/>
            <a:ext cx="11791950" cy="3932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8000"/>
              </a:lnSpc>
            </a:pPr>
            <a:r>
              <a:rPr lang="pt-BR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identificação das </a:t>
            </a:r>
            <a:r>
              <a:rPr lang="pt-BR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queimadas</a:t>
            </a:r>
            <a:r>
              <a:rPr lang="pt-BR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é feita a partir da captação da </a:t>
            </a:r>
            <a:r>
              <a:rPr lang="pt-BR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energia emitida</a:t>
            </a:r>
            <a:r>
              <a:rPr lang="pt-BR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pelo material orgânico em chamas, que ocorre, principalmente na faixa de comprimento de ondas entre 3,7µm e 4,1µm (1 µm = 10</a:t>
            </a:r>
            <a:r>
              <a:rPr lang="pt-BR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-6</a:t>
            </a:r>
            <a:r>
              <a:rPr lang="pt-BR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m) do espectro eletromagnético, conhecida como termal-média. Sabe-se que quanto maior a temperatura da chama, maior é a emissão de energia. O </a:t>
            </a:r>
            <a:r>
              <a:rPr lang="pt-BR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desmatamento</a:t>
            </a:r>
            <a:r>
              <a:rPr lang="pt-BR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por sua vez, é identificado a partir da </a:t>
            </a:r>
            <a:r>
              <a:rPr lang="pt-BR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radiação solar refletida</a:t>
            </a:r>
            <a:r>
              <a:rPr lang="pt-BR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em uma faixa de comprimento de onda entre 0,4 µm e 3,0 µm. Ao se analisar a radiação solar refletida pelos tipos de superfície nos diversos comprimentos de onda da radiação solar observa-se que a água (rios, lagos e mares) reflete menos energia solar quando comparada ao solo sem cobertura vegetal e ao solo com cobertura vegetal. Além disso, o solo exposto e a vegetação refletem diferentemente em todos os comprimentos de onda, o que permite sua diferenciação. Por se tratarem de fenômenos físicos distintos (emissão e reflexão) o satélite precisa possuir mais de uma câmera </a:t>
            </a:r>
            <a:r>
              <a:rPr lang="pt-BR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imageadora</a:t>
            </a:r>
            <a:r>
              <a:rPr lang="pt-BR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para monitorar o desmatamento e as queimadas.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574336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2B307003-3322-48D2-8F3F-F828702AB630}"/>
              </a:ext>
            </a:extLst>
          </p:cNvPr>
          <p:cNvSpPr txBox="1"/>
          <p:nvPr/>
        </p:nvSpPr>
        <p:spPr>
          <a:xfrm>
            <a:off x="219074" y="181392"/>
            <a:ext cx="8324035" cy="25653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PT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 modo similar a uma máquina fotográfica digital, as imagens obtidas pelos sensores de um satélite são transformadas em píxeis. Cada imagem é composta de milhões de píxeis. O pixel é o menor elemento da imagem, ao qual é possível atribuir uma tonalidade, cujo valor numérico varia entre zero e 255. Um pixel com valor zero significa que ele recebeu quase nenhuma radiação proveniente da superfície terrestre, sendo então representado pela cor preta. No outro extremo o valor 255 corresponde à cor branca e indica que o sensor recebeu a máxima quantidade de radiação da superfície terrestre. Entre zero e 255 há 254 tons de cinza do mais claro ao mais escuro. O normal é uma imagem com píxeis de diversas tonalidades de cinza, da mais clara (tendendo ao branco) à mais escura (tendendo ao negro).</a:t>
            </a:r>
            <a:endParaRPr lang="pt-BR" sz="15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031A4ED-F3F4-4E75-A704-70AAEE64174D}"/>
              </a:ext>
            </a:extLst>
          </p:cNvPr>
          <p:cNvSpPr txBox="1"/>
          <p:nvPr/>
        </p:nvSpPr>
        <p:spPr>
          <a:xfrm>
            <a:off x="-266700" y="2812701"/>
            <a:ext cx="12106276" cy="6141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algn="just" hangingPunct="0">
              <a:lnSpc>
                <a:spcPct val="110000"/>
              </a:lnSpc>
              <a:spcAft>
                <a:spcPts val="0"/>
              </a:spcAft>
            </a:pPr>
            <a:r>
              <a:rPr lang="pt-B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Pergunta 10) (1 ponto, 0,2 cada acerto) </a:t>
            </a:r>
            <a:r>
              <a:rPr lang="pt-PT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partir dessas informações assinale </a:t>
            </a:r>
            <a:r>
              <a:rPr lang="pt-PT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pt-PT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(verdadeira) ou </a:t>
            </a:r>
            <a:r>
              <a:rPr lang="pt-PT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(falsa) em cada uma das seguintes sentenças: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E5FC422-17E0-4169-B4A8-BE675067E4AC}"/>
              </a:ext>
            </a:extLst>
          </p:cNvPr>
          <p:cNvSpPr txBox="1"/>
          <p:nvPr/>
        </p:nvSpPr>
        <p:spPr>
          <a:xfrm>
            <a:off x="1905000" y="3405368"/>
            <a:ext cx="969164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partir de variações de tonalidade de cinza obtidas nas imagens dos satélites, os cientistas identificam regiões de queimadas e de desmatamento.</a:t>
            </a:r>
            <a:endParaRPr lang="pt-BR" sz="1500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AFA78E3-F4E7-45AF-8F02-53D65EA58553}"/>
              </a:ext>
            </a:extLst>
          </p:cNvPr>
          <p:cNvSpPr txBox="1"/>
          <p:nvPr/>
        </p:nvSpPr>
        <p:spPr>
          <a:xfrm>
            <a:off x="1905000" y="4074962"/>
            <a:ext cx="763905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presença de nuvens não atrapalha a detecção de queimadas e de desmatamento.</a:t>
            </a:r>
            <a:endParaRPr lang="pt-BR" sz="1500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869DB04-7626-4707-9EB8-FC8D7A704410}"/>
              </a:ext>
            </a:extLst>
          </p:cNvPr>
          <p:cNvSpPr txBox="1"/>
          <p:nvPr/>
        </p:nvSpPr>
        <p:spPr>
          <a:xfrm>
            <a:off x="1905000" y="4513723"/>
            <a:ext cx="969164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Uma área queimada, depois do fogo extinto, irá refletir mais radiação solar do que antes, quando havia cobertura vegetal, e por isso, será representada por “píxeis” claros.</a:t>
            </a:r>
            <a:endParaRPr lang="pt-BR" sz="1500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70F228B-1FB4-4BAD-8251-A16063F851EA}"/>
              </a:ext>
            </a:extLst>
          </p:cNvPr>
          <p:cNvSpPr txBox="1"/>
          <p:nvPr/>
        </p:nvSpPr>
        <p:spPr>
          <a:xfrm>
            <a:off x="1905000" y="5183317"/>
            <a:ext cx="969164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Quanto maior a temperatura da área sendo queimada, mais claros serão os píxeis que representam a imagem dessa área.</a:t>
            </a:r>
            <a:endParaRPr lang="pt-BR" sz="1500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B0085D2F-B7AB-4F07-A9EB-0B45218B5EF1}"/>
              </a:ext>
            </a:extLst>
          </p:cNvPr>
          <p:cNvSpPr txBox="1"/>
          <p:nvPr/>
        </p:nvSpPr>
        <p:spPr>
          <a:xfrm>
            <a:off x="1904999" y="5775415"/>
            <a:ext cx="969164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Muitos píxeis de uma imagem de uma câmera satelital, destinada ao monitoramento de queimadas, apresentam valores numéricos próximos de 255. Isso significa a detecção de uma queimada.</a:t>
            </a:r>
            <a:endParaRPr lang="pt-BR" sz="1500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3B48968B-8A1E-47E3-A2CB-C7ED01493A20}"/>
              </a:ext>
            </a:extLst>
          </p:cNvPr>
          <p:cNvSpPr txBox="1"/>
          <p:nvPr/>
        </p:nvSpPr>
        <p:spPr>
          <a:xfrm>
            <a:off x="1208975" y="3462258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(       )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A830D952-D1F9-4C8F-AC92-9A7D2B339183}"/>
              </a:ext>
            </a:extLst>
          </p:cNvPr>
          <p:cNvSpPr txBox="1"/>
          <p:nvPr/>
        </p:nvSpPr>
        <p:spPr>
          <a:xfrm>
            <a:off x="1208975" y="4042862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(       )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24FBFE31-809B-467D-AFB3-00FB81EB9C92}"/>
              </a:ext>
            </a:extLst>
          </p:cNvPr>
          <p:cNvSpPr txBox="1"/>
          <p:nvPr/>
        </p:nvSpPr>
        <p:spPr>
          <a:xfrm>
            <a:off x="1208975" y="4571521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(       )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AD7DA4D6-E16D-48BF-91BE-93D45734F554}"/>
              </a:ext>
            </a:extLst>
          </p:cNvPr>
          <p:cNvSpPr txBox="1"/>
          <p:nvPr/>
        </p:nvSpPr>
        <p:spPr>
          <a:xfrm>
            <a:off x="1208975" y="5204683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(       )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F5923642-A53E-4FFA-97AA-15A422A46032}"/>
              </a:ext>
            </a:extLst>
          </p:cNvPr>
          <p:cNvSpPr txBox="1"/>
          <p:nvPr/>
        </p:nvSpPr>
        <p:spPr>
          <a:xfrm>
            <a:off x="1208975" y="5798980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(       )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F9715ECA-E585-40B5-8EA7-994845760997}"/>
              </a:ext>
            </a:extLst>
          </p:cNvPr>
          <p:cNvSpPr txBox="1"/>
          <p:nvPr/>
        </p:nvSpPr>
        <p:spPr>
          <a:xfrm>
            <a:off x="1380772" y="3465035"/>
            <a:ext cx="2952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endParaRPr lang="pt-BR" dirty="0"/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93104CD3-57A6-486F-BAD3-1F32C6A6BE0B}"/>
              </a:ext>
            </a:extLst>
          </p:cNvPr>
          <p:cNvSpPr txBox="1"/>
          <p:nvPr/>
        </p:nvSpPr>
        <p:spPr>
          <a:xfrm>
            <a:off x="1399822" y="4057939"/>
            <a:ext cx="342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endParaRPr lang="pt-BR" dirty="0"/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13D0B19F-1B7C-463E-83FC-3CE228DCB631}"/>
              </a:ext>
            </a:extLst>
          </p:cNvPr>
          <p:cNvSpPr txBox="1"/>
          <p:nvPr/>
        </p:nvSpPr>
        <p:spPr>
          <a:xfrm>
            <a:off x="1399822" y="4571521"/>
            <a:ext cx="342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endParaRPr lang="pt-BR" dirty="0"/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98295721-160A-45E8-A0C1-037ECB0FE59C}"/>
              </a:ext>
            </a:extLst>
          </p:cNvPr>
          <p:cNvSpPr txBox="1"/>
          <p:nvPr/>
        </p:nvSpPr>
        <p:spPr>
          <a:xfrm>
            <a:off x="1379893" y="5809074"/>
            <a:ext cx="2952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endParaRPr lang="pt-BR" dirty="0"/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768F7125-B0A4-4C31-B8DD-4265545FBDF9}"/>
              </a:ext>
            </a:extLst>
          </p:cNvPr>
          <p:cNvSpPr txBox="1"/>
          <p:nvPr/>
        </p:nvSpPr>
        <p:spPr>
          <a:xfrm>
            <a:off x="1379893" y="5207460"/>
            <a:ext cx="2952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820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2" grpId="0"/>
      <p:bldP spid="33" grpId="0"/>
      <p:bldP spid="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e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549058"/>
              </p:ext>
            </p:extLst>
          </p:nvPr>
        </p:nvGraphicFramePr>
        <p:xfrm>
          <a:off x="3952239" y="683090"/>
          <a:ext cx="4268216" cy="5574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056">
                  <a:extLst>
                    <a:ext uri="{9D8B030D-6E8A-4147-A177-3AD203B41FA5}">
                      <a16:colId xmlns:a16="http://schemas.microsoft.com/office/drawing/2014/main" val="77620037"/>
                    </a:ext>
                  </a:extLst>
                </a:gridCol>
                <a:gridCol w="3566160">
                  <a:extLst>
                    <a:ext uri="{9D8B030D-6E8A-4147-A177-3AD203B41FA5}">
                      <a16:colId xmlns:a16="http://schemas.microsoft.com/office/drawing/2014/main" val="3578718802"/>
                    </a:ext>
                  </a:extLst>
                </a:gridCol>
              </a:tblGrid>
              <a:tr h="396206"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tx1"/>
                          </a:solidFill>
                        </a:rPr>
                        <a:t>Contatos: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4C8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671705"/>
                  </a:ext>
                </a:extLst>
              </a:tr>
              <a:tr h="639776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</a:t>
                      </a:r>
                      <a:r>
                        <a:rPr lang="pt-B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obabr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8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790837"/>
                  </a:ext>
                </a:extLst>
              </a:tr>
              <a:tr h="621792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</a:t>
                      </a:r>
                      <a:r>
                        <a:rPr lang="pt-B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oba_olimpiada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8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746611"/>
                  </a:ext>
                </a:extLst>
              </a:tr>
              <a:tr h="576072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obaoficial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8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72919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canal_oba_mobfog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8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419485"/>
                  </a:ext>
                </a:extLst>
              </a:tr>
              <a:tr h="566628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oba.secretaria@gmail.com</a:t>
                      </a:r>
                    </a:p>
                  </a:txBody>
                  <a:tcPr anchor="ctr">
                    <a:solidFill>
                      <a:srgbClr val="C8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587587"/>
                  </a:ext>
                </a:extLst>
              </a:tr>
              <a:tr h="61605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98272-3810</a:t>
                      </a:r>
                    </a:p>
                  </a:txBody>
                  <a:tcPr anchor="ctr">
                    <a:solidFill>
                      <a:srgbClr val="C8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904417"/>
                  </a:ext>
                </a:extLst>
              </a:tr>
              <a:tr h="112161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2334-0082</a:t>
                      </a:r>
                    </a:p>
                    <a:p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4104-4047</a:t>
                      </a:r>
                    </a:p>
                    <a:p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2254-1139</a:t>
                      </a:r>
                    </a:p>
                  </a:txBody>
                  <a:tcPr anchor="ctr">
                    <a:solidFill>
                      <a:srgbClr val="C8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621586"/>
                  </a:ext>
                </a:extLst>
              </a:tr>
              <a:tr h="39620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www.oba.org.br</a:t>
                      </a:r>
                    </a:p>
                  </a:txBody>
                  <a:tcPr>
                    <a:solidFill>
                      <a:srgbClr val="94C8E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8160636"/>
                  </a:ext>
                </a:extLst>
              </a:tr>
            </a:tbl>
          </a:graphicData>
        </a:graphic>
      </p:graphicFrame>
      <p:grpSp>
        <p:nvGrpSpPr>
          <p:cNvPr id="2" name="Agrupar 1"/>
          <p:cNvGrpSpPr/>
          <p:nvPr/>
        </p:nvGrpSpPr>
        <p:grpSpPr>
          <a:xfrm>
            <a:off x="3986911" y="1167955"/>
            <a:ext cx="667511" cy="4446461"/>
            <a:chOff x="3960784" y="1167955"/>
            <a:chExt cx="667511" cy="4446461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09233" y="4171188"/>
              <a:ext cx="530717" cy="528828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41810" y="2391918"/>
              <a:ext cx="477018" cy="47015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35524" y="1773936"/>
              <a:ext cx="508521" cy="512064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88470" y="2969133"/>
              <a:ext cx="580515" cy="551307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97422" y="3632454"/>
              <a:ext cx="564933" cy="436626"/>
            </a:xfrm>
            <a:prstGeom prst="rect">
              <a:avLst/>
            </a:prstGeom>
          </p:spPr>
        </p:pic>
        <p:pic>
          <p:nvPicPr>
            <p:cNvPr id="1026" name="Picture 2" descr="Telefone, redondo, ícone - Baixar PNG/SVG Transparente"/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784" y="4946905"/>
              <a:ext cx="667511" cy="667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Imagem 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50954" y="1167955"/>
              <a:ext cx="470514" cy="468821"/>
            </a:xfrm>
            <a:prstGeom prst="rect">
              <a:avLst/>
            </a:prstGeom>
          </p:spPr>
        </p:pic>
      </p:grpSp>
      <p:pic>
        <p:nvPicPr>
          <p:cNvPr id="26" name="Imagem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429" y="2134037"/>
            <a:ext cx="4119654" cy="2734054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431" y="2573726"/>
            <a:ext cx="2801130" cy="178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22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ixaDeTexto 16">
            <a:extLst>
              <a:ext uri="{FF2B5EF4-FFF2-40B4-BE49-F238E27FC236}">
                <a16:creationId xmlns:a16="http://schemas.microsoft.com/office/drawing/2014/main" id="{BD214C79-73D5-47A1-96BF-57A590329335}"/>
              </a:ext>
            </a:extLst>
          </p:cNvPr>
          <p:cNvSpPr txBox="1"/>
          <p:nvPr/>
        </p:nvSpPr>
        <p:spPr>
          <a:xfrm>
            <a:off x="304799" y="442055"/>
            <a:ext cx="8121445" cy="1019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Pergunta 1a) (0,5 ponto)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Em nosso calendário o ano tem 365 dias, então, quantas horas “faltam” em cada ano? </a:t>
            </a:r>
            <a:r>
              <a:rPr lang="pt-BR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Atenção: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resposta precisa ser em horas. Registre abaixo as suas contas.</a:t>
            </a:r>
            <a:endParaRPr lang="pt-BR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98918B67-4C75-4E10-A202-0B265953C04E}"/>
              </a:ext>
            </a:extLst>
          </p:cNvPr>
          <p:cNvSpPr txBox="1"/>
          <p:nvPr/>
        </p:nvSpPr>
        <p:spPr>
          <a:xfrm>
            <a:off x="776747" y="1692449"/>
            <a:ext cx="3690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365,25 dias – 365 dias = 0,25 dia</a:t>
            </a:r>
            <a:endParaRPr lang="pt-BR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B93021C3-E740-4F3E-B5A4-23019B2CE40D}"/>
              </a:ext>
            </a:extLst>
          </p:cNvPr>
          <p:cNvSpPr txBox="1"/>
          <p:nvPr/>
        </p:nvSpPr>
        <p:spPr>
          <a:xfrm>
            <a:off x="304799" y="2388845"/>
            <a:ext cx="31266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Resposta 1a): _ _ _ _ _ _ _</a:t>
            </a:r>
            <a:endParaRPr lang="pt-BR" dirty="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03194F3A-749B-4983-A90D-E1332E23A80A}"/>
              </a:ext>
            </a:extLst>
          </p:cNvPr>
          <p:cNvSpPr txBox="1"/>
          <p:nvPr/>
        </p:nvSpPr>
        <p:spPr>
          <a:xfrm>
            <a:off x="2094271" y="2367990"/>
            <a:ext cx="10520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6 horas</a:t>
            </a:r>
            <a:endParaRPr lang="pt-BR" dirty="0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4F504C86-78F0-45D0-8C53-E76A1FC2D4B0}"/>
              </a:ext>
            </a:extLst>
          </p:cNvPr>
          <p:cNvSpPr txBox="1"/>
          <p:nvPr/>
        </p:nvSpPr>
        <p:spPr>
          <a:xfrm>
            <a:off x="304798" y="2869480"/>
            <a:ext cx="11670891" cy="1047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lnSpc>
                <a:spcPct val="114000"/>
              </a:lnSpc>
              <a:spcAft>
                <a:spcPts val="0"/>
              </a:spcAft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Pergunta 1b) (0,5 ponto)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Quando as “faltas” totalizam um dia, após 4 anos, adicionamos um dia em fevereiro e chamamos este ano de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“bissexto”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Este ano tem 366 dias, isto é, 2016 é bissexto, assim como foi 2008 e 2012. Pergunta-se: Será 2056 bissexto?</a:t>
            </a: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Atenção: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Registre abaixo as suas contas, sem elas a resposta não tem valor.</a:t>
            </a:r>
            <a:endParaRPr lang="pt-BR" dirty="0"/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2D210A78-7616-4DCB-9641-CB0A8DB35642}"/>
              </a:ext>
            </a:extLst>
          </p:cNvPr>
          <p:cNvSpPr txBox="1"/>
          <p:nvPr/>
        </p:nvSpPr>
        <p:spPr>
          <a:xfrm>
            <a:off x="304798" y="3919386"/>
            <a:ext cx="99257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Observação: Ano divisível por 4 é bissexto. Se terminar em 00 não é bissexto, exceto se múltiplo de 400.</a:t>
            </a:r>
            <a:endParaRPr lang="pt-BR" sz="1600" dirty="0"/>
          </a:p>
        </p:txBody>
      </p:sp>
      <p:pic>
        <p:nvPicPr>
          <p:cNvPr id="20" name="Gráfico 19">
            <a:extLst>
              <a:ext uri="{FF2B5EF4-FFF2-40B4-BE49-F238E27FC236}">
                <a16:creationId xmlns:a16="http://schemas.microsoft.com/office/drawing/2014/main" id="{DF37D22A-F07A-4248-8DD4-19C36AC510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0483" y="4436474"/>
            <a:ext cx="11734390" cy="1240928"/>
          </a:xfrm>
          <a:prstGeom prst="rect">
            <a:avLst/>
          </a:prstGeom>
        </p:spPr>
      </p:pic>
      <p:sp>
        <p:nvSpPr>
          <p:cNvPr id="35" name="CaixaDeTexto 34">
            <a:extLst>
              <a:ext uri="{FF2B5EF4-FFF2-40B4-BE49-F238E27FC236}">
                <a16:creationId xmlns:a16="http://schemas.microsoft.com/office/drawing/2014/main" id="{5AAB769C-CEE9-4E06-BDE5-5509ED648A99}"/>
              </a:ext>
            </a:extLst>
          </p:cNvPr>
          <p:cNvSpPr txBox="1"/>
          <p:nvPr/>
        </p:nvSpPr>
        <p:spPr>
          <a:xfrm>
            <a:off x="1380772" y="5860125"/>
            <a:ext cx="56984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Resposta 1b): _ _ _ _ _ _ _ _ _ _ _ _ _ _ _ _ _</a:t>
            </a:r>
            <a:endParaRPr lang="pt-BR" dirty="0"/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41D88B0B-364B-45ED-B76D-3ADCEFDB5208}"/>
              </a:ext>
            </a:extLst>
          </p:cNvPr>
          <p:cNvSpPr txBox="1"/>
          <p:nvPr/>
        </p:nvSpPr>
        <p:spPr>
          <a:xfrm>
            <a:off x="3519946" y="5828527"/>
            <a:ext cx="22712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2056 será bissexto</a:t>
            </a: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4186294" y="1702917"/>
            <a:ext cx="2717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= 0,25 dia x 24 horas/dia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6782302" y="1694208"/>
            <a:ext cx="1152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= 6 horas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699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8" grpId="0"/>
      <p:bldP spid="37" grpId="0"/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>
            <a:extLst>
              <a:ext uri="{FF2B5EF4-FFF2-40B4-BE49-F238E27FC236}">
                <a16:creationId xmlns:a16="http://schemas.microsoft.com/office/drawing/2014/main" id="{09126C06-1520-4507-80BE-9CE022DE93CA}"/>
              </a:ext>
            </a:extLst>
          </p:cNvPr>
          <p:cNvSpPr txBox="1"/>
          <p:nvPr/>
        </p:nvSpPr>
        <p:spPr>
          <a:xfrm>
            <a:off x="157315" y="378823"/>
            <a:ext cx="8219767" cy="19672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 2) (1 ponto)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Dadas as explicações da questão 1 e sabendo-se que devido ao movimento de translação da Terra ao redor do Sol e à inclinação do seu eixo de rotação de 23,5 graus em relação à perpendicular ao plano de sua órbita (veja figura ao lado) temos as estações do ano, Solstícios de Verão e Inverno no Hemisfério Norte (HN) e no Hemisfério Sul (HS) além dos Equinócios de Outono e Primavera, complete as frases abaixo.</a:t>
            </a:r>
            <a:endParaRPr lang="pt-BR" dirty="0"/>
          </a:p>
        </p:txBody>
      </p:sp>
      <p:grpSp>
        <p:nvGrpSpPr>
          <p:cNvPr id="13" name="Grupo 101">
            <a:extLst>
              <a:ext uri="{FF2B5EF4-FFF2-40B4-BE49-F238E27FC236}">
                <a16:creationId xmlns:a16="http://schemas.microsoft.com/office/drawing/2014/main" id="{3779D2AA-2F62-423F-AD5B-3900CA1E8F6A}"/>
              </a:ext>
            </a:extLst>
          </p:cNvPr>
          <p:cNvGrpSpPr/>
          <p:nvPr/>
        </p:nvGrpSpPr>
        <p:grpSpPr>
          <a:xfrm>
            <a:off x="9207448" y="2626657"/>
            <a:ext cx="2827237" cy="2603557"/>
            <a:chOff x="0" y="234183"/>
            <a:chExt cx="2138045" cy="2284862"/>
          </a:xfrm>
        </p:grpSpPr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B1B4FC6D-9B51-4ECB-A679-45E3044B7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173" y="642938"/>
              <a:ext cx="1504950" cy="164782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5" name="Conector reto 14">
              <a:extLst>
                <a:ext uri="{FF2B5EF4-FFF2-40B4-BE49-F238E27FC236}">
                  <a16:creationId xmlns:a16="http://schemas.microsoft.com/office/drawing/2014/main" id="{02407BA7-ED0C-4DDC-993E-A6CA4395AC8D}"/>
                </a:ext>
              </a:extLst>
            </p:cNvPr>
            <p:cNvCxnSpPr/>
            <p:nvPr/>
          </p:nvCxnSpPr>
          <p:spPr>
            <a:xfrm>
              <a:off x="1126173" y="381000"/>
              <a:ext cx="28575" cy="213804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>
              <a:extLst>
                <a:ext uri="{FF2B5EF4-FFF2-40B4-BE49-F238E27FC236}">
                  <a16:creationId xmlns:a16="http://schemas.microsoft.com/office/drawing/2014/main" id="{E0D4A087-B326-4FF6-87C5-BFD92B38680E}"/>
                </a:ext>
              </a:extLst>
            </p:cNvPr>
            <p:cNvCxnSpPr/>
            <p:nvPr/>
          </p:nvCxnSpPr>
          <p:spPr>
            <a:xfrm rot="16200000">
              <a:off x="1054735" y="1219201"/>
              <a:ext cx="28575" cy="213804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>
              <a:extLst>
                <a:ext uri="{FF2B5EF4-FFF2-40B4-BE49-F238E27FC236}">
                  <a16:creationId xmlns:a16="http://schemas.microsoft.com/office/drawing/2014/main" id="{651A2460-AD5D-4849-9622-C79F770F2F1D}"/>
                </a:ext>
              </a:extLst>
            </p:cNvPr>
            <p:cNvCxnSpPr/>
            <p:nvPr/>
          </p:nvCxnSpPr>
          <p:spPr>
            <a:xfrm>
              <a:off x="773748" y="419100"/>
              <a:ext cx="766445" cy="1819275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Seta em curva para a direita 107">
              <a:extLst>
                <a:ext uri="{FF2B5EF4-FFF2-40B4-BE49-F238E27FC236}">
                  <a16:creationId xmlns:a16="http://schemas.microsoft.com/office/drawing/2014/main" id="{BFE80552-7195-4246-910D-B88BF0D0C1DF}"/>
                </a:ext>
              </a:extLst>
            </p:cNvPr>
            <p:cNvSpPr/>
            <p:nvPr/>
          </p:nvSpPr>
          <p:spPr>
            <a:xfrm rot="20055827">
              <a:off x="519068" y="234183"/>
              <a:ext cx="466726" cy="309245"/>
            </a:xfrm>
            <a:prstGeom prst="curvedRightArrow">
              <a:avLst>
                <a:gd name="adj1" fmla="val 10343"/>
                <a:gd name="adj2" fmla="val 50000"/>
                <a:gd name="adj3" fmla="val 25000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/>
            </a:p>
          </p:txBody>
        </p:sp>
        <p:sp>
          <p:nvSpPr>
            <p:cNvPr id="19" name="Seta em curva para baixo 109">
              <a:extLst>
                <a:ext uri="{FF2B5EF4-FFF2-40B4-BE49-F238E27FC236}">
                  <a16:creationId xmlns:a16="http://schemas.microsoft.com/office/drawing/2014/main" id="{0061F192-1BC8-4D1D-8CE7-368FBCFD7A2B}"/>
                </a:ext>
              </a:extLst>
            </p:cNvPr>
            <p:cNvSpPr/>
            <p:nvPr/>
          </p:nvSpPr>
          <p:spPr>
            <a:xfrm flipH="1">
              <a:off x="897573" y="595313"/>
              <a:ext cx="233045" cy="109220"/>
            </a:xfrm>
            <a:prstGeom prst="curvedDownArrow">
              <a:avLst>
                <a:gd name="adj1" fmla="val 7282"/>
                <a:gd name="adj2" fmla="val 50000"/>
                <a:gd name="adj3" fmla="val 25000"/>
              </a:avLst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/>
            </a:p>
          </p:txBody>
        </p:sp>
        <p:sp>
          <p:nvSpPr>
            <p:cNvPr id="20" name="Caixa de texto 110">
              <a:extLst>
                <a:ext uri="{FF2B5EF4-FFF2-40B4-BE49-F238E27FC236}">
                  <a16:creationId xmlns:a16="http://schemas.microsoft.com/office/drawing/2014/main" id="{FFE042DE-7184-4861-94BC-759D3B916067}"/>
                </a:ext>
              </a:extLst>
            </p:cNvPr>
            <p:cNvSpPr txBox="1"/>
            <p:nvPr/>
          </p:nvSpPr>
          <p:spPr>
            <a:xfrm>
              <a:off x="1430077" y="305118"/>
              <a:ext cx="547686" cy="29019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hangingPunct="0">
                <a:spcAft>
                  <a:spcPts val="0"/>
                </a:spcAft>
              </a:pPr>
              <a:r>
                <a:rPr lang="pt-PT" sz="1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23,5</a:t>
              </a:r>
              <a:r>
                <a:rPr lang="pt-PT" sz="1200" b="1" baseline="30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o</a:t>
              </a:r>
              <a:endParaRPr lang="pt-B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21" name="Grupo 18">
            <a:extLst>
              <a:ext uri="{FF2B5EF4-FFF2-40B4-BE49-F238E27FC236}">
                <a16:creationId xmlns:a16="http://schemas.microsoft.com/office/drawing/2014/main" id="{57B2970F-B1B7-4960-9E5A-A1AA1D16B80C}"/>
              </a:ext>
            </a:extLst>
          </p:cNvPr>
          <p:cNvGrpSpPr/>
          <p:nvPr/>
        </p:nvGrpSpPr>
        <p:grpSpPr>
          <a:xfrm>
            <a:off x="10564507" y="2885864"/>
            <a:ext cx="561932" cy="263248"/>
            <a:chOff x="0" y="0"/>
            <a:chExt cx="423367" cy="233680"/>
          </a:xfrm>
        </p:grpSpPr>
        <p:cxnSp>
          <p:nvCxnSpPr>
            <p:cNvPr id="22" name="Conector de seta reta 14">
              <a:extLst>
                <a:ext uri="{FF2B5EF4-FFF2-40B4-BE49-F238E27FC236}">
                  <a16:creationId xmlns:a16="http://schemas.microsoft.com/office/drawing/2014/main" id="{85D6B054-35A3-4C94-BE80-1FB383CBCBE6}"/>
                </a:ext>
              </a:extLst>
            </p:cNvPr>
            <p:cNvCxnSpPr/>
            <p:nvPr/>
          </p:nvCxnSpPr>
          <p:spPr>
            <a:xfrm flipH="1">
              <a:off x="0" y="0"/>
              <a:ext cx="99872" cy="2336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22">
              <a:extLst>
                <a:ext uri="{FF2B5EF4-FFF2-40B4-BE49-F238E27FC236}">
                  <a16:creationId xmlns:a16="http://schemas.microsoft.com/office/drawing/2014/main" id="{ACB0AC75-E3C9-42A9-9ED6-621D6A6E3B93}"/>
                </a:ext>
              </a:extLst>
            </p:cNvPr>
            <p:cNvCxnSpPr/>
            <p:nvPr/>
          </p:nvCxnSpPr>
          <p:spPr>
            <a:xfrm>
              <a:off x="106680" y="0"/>
              <a:ext cx="31668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Caixa de texto 9">
            <a:extLst>
              <a:ext uri="{FF2B5EF4-FFF2-40B4-BE49-F238E27FC236}">
                <a16:creationId xmlns:a16="http://schemas.microsoft.com/office/drawing/2014/main" id="{C7B8B030-FC03-4872-9663-3EFE46C307BE}"/>
              </a:ext>
            </a:extLst>
          </p:cNvPr>
          <p:cNvSpPr txBox="1"/>
          <p:nvPr/>
        </p:nvSpPr>
        <p:spPr>
          <a:xfrm>
            <a:off x="9576948" y="4363085"/>
            <a:ext cx="625475" cy="73279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hangingPunct="0">
              <a:spcAft>
                <a:spcPts val="0"/>
              </a:spcAft>
            </a:pPr>
            <a:r>
              <a:rPr lang="pt-BR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Plano da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hangingPunct="0">
              <a:spcAft>
                <a:spcPts val="0"/>
              </a:spcAft>
            </a:pPr>
            <a:r>
              <a:rPr lang="pt-BR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órbita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21B94B78-7A81-41B5-9CC3-F45B075CCC77}"/>
              </a:ext>
            </a:extLst>
          </p:cNvPr>
          <p:cNvSpPr txBox="1"/>
          <p:nvPr/>
        </p:nvSpPr>
        <p:spPr>
          <a:xfrm>
            <a:off x="157315" y="2594778"/>
            <a:ext cx="76622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Pergunta 2)(0,25 cada acerto) </a:t>
            </a:r>
            <a: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Complete as frases abaixo.</a:t>
            </a:r>
            <a:endParaRPr lang="pt-BR" dirty="0"/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B9E7B5B9-0F0C-4936-B0D8-2801ADD212F7}"/>
              </a:ext>
            </a:extLst>
          </p:cNvPr>
          <p:cNvSpPr txBox="1"/>
          <p:nvPr/>
        </p:nvSpPr>
        <p:spPr>
          <a:xfrm>
            <a:off x="105101" y="3410825"/>
            <a:ext cx="97233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 HN ocorre o Solstício de _ _ _ _ _ _ _ _ _ quando o Sol está a pino no Trópico de Câncer.</a:t>
            </a:r>
            <a:endParaRPr lang="pt-BR" sz="1600" dirty="0"/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9A8C4046-4A0E-4AFE-9890-1C8863F30249}"/>
              </a:ext>
            </a:extLst>
          </p:cNvPr>
          <p:cNvSpPr txBox="1"/>
          <p:nvPr/>
        </p:nvSpPr>
        <p:spPr>
          <a:xfrm>
            <a:off x="105101" y="4053010"/>
            <a:ext cx="91817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 HS ocorre o Solstício de _ _ _ _ _ _ _ _ _ quando o Sol está a pino no Trópico de Capricórnio.</a:t>
            </a:r>
            <a:endParaRPr lang="pt-BR" sz="1600" dirty="0"/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7F4D6C3A-6BBE-49BE-9F69-C84DF1992529}"/>
              </a:ext>
            </a:extLst>
          </p:cNvPr>
          <p:cNvSpPr txBox="1"/>
          <p:nvPr/>
        </p:nvSpPr>
        <p:spPr>
          <a:xfrm>
            <a:off x="105100" y="4633526"/>
            <a:ext cx="94436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 HN ocorre o Solstício de _ _ _ _ _ _ _ _ _ quando o Sol está a pino no Trópico de Capricórnio.</a:t>
            </a:r>
            <a:endParaRPr lang="pt-BR" sz="1600" dirty="0"/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788A7ADE-5712-4A0B-B7E7-9561FA220BDC}"/>
              </a:ext>
            </a:extLst>
          </p:cNvPr>
          <p:cNvSpPr txBox="1"/>
          <p:nvPr/>
        </p:nvSpPr>
        <p:spPr>
          <a:xfrm>
            <a:off x="105099" y="5193226"/>
            <a:ext cx="922830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 HS ocorre o Solstício de _ _ _ _ _ _ _ _ _ quando o Sol está a pino no Trópico de Câncer.</a:t>
            </a:r>
            <a:endParaRPr lang="pt-BR" sz="1600" dirty="0"/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61382C74-259F-4426-85EE-9553D580A349}"/>
              </a:ext>
            </a:extLst>
          </p:cNvPr>
          <p:cNvSpPr txBox="1"/>
          <p:nvPr/>
        </p:nvSpPr>
        <p:spPr>
          <a:xfrm>
            <a:off x="3000375" y="3378914"/>
            <a:ext cx="1123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VERÃO</a:t>
            </a:r>
            <a:endParaRPr lang="pt-BR" dirty="0"/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B2957498-9AF8-4426-9E6C-7FDBE27B2751}"/>
              </a:ext>
            </a:extLst>
          </p:cNvPr>
          <p:cNvSpPr txBox="1"/>
          <p:nvPr/>
        </p:nvSpPr>
        <p:spPr>
          <a:xfrm>
            <a:off x="2996451" y="4012611"/>
            <a:ext cx="1123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VERÃO</a:t>
            </a:r>
            <a:endParaRPr lang="pt-BR" dirty="0"/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F9A8B2B9-32D3-4D55-A3E0-45F0C35AB287}"/>
              </a:ext>
            </a:extLst>
          </p:cNvPr>
          <p:cNvSpPr txBox="1"/>
          <p:nvPr/>
        </p:nvSpPr>
        <p:spPr>
          <a:xfrm>
            <a:off x="2898674" y="4594823"/>
            <a:ext cx="14256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INVERNO</a:t>
            </a:r>
            <a:endParaRPr lang="pt-BR" dirty="0"/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BD13583F-79C7-4A79-B22C-7AF2B8C9820B}"/>
              </a:ext>
            </a:extLst>
          </p:cNvPr>
          <p:cNvSpPr txBox="1"/>
          <p:nvPr/>
        </p:nvSpPr>
        <p:spPr>
          <a:xfrm>
            <a:off x="2898674" y="5167414"/>
            <a:ext cx="14256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INVERNO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531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4945D27A-079C-4F09-A396-1438F972E40F}"/>
              </a:ext>
            </a:extLst>
          </p:cNvPr>
          <p:cNvSpPr txBox="1"/>
          <p:nvPr/>
        </p:nvSpPr>
        <p:spPr>
          <a:xfrm>
            <a:off x="247650" y="251877"/>
            <a:ext cx="8096250" cy="1548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 3) (1 ponto) </a:t>
            </a:r>
            <a:r>
              <a:rPr lang="pt-BR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Você sabe que a Terra gira ao redor do Sol numa </a:t>
            </a:r>
            <a:r>
              <a:rPr lang="pt-B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órbita elíptica</a:t>
            </a:r>
            <a:r>
              <a:rPr lang="pt-BR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Chamamos esse movimento de translação. Para dar uma volta completa ao redor do Sol, a Terra leva, aproximadamente, </a:t>
            </a:r>
            <a:r>
              <a:rPr lang="pt-B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365,26 dias</a:t>
            </a:r>
            <a:r>
              <a:rPr lang="pt-BR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pt-B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Este tempo chamamos de </a:t>
            </a:r>
            <a:r>
              <a:rPr lang="pt-B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Ano Sideral. </a:t>
            </a:r>
            <a:r>
              <a:rPr lang="pt-BR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Ele é medido em relação às estrelas supostas fixas no infinito e é maior do que o </a:t>
            </a:r>
            <a:r>
              <a:rPr lang="pt-B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ano Trópico </a:t>
            </a:r>
            <a:r>
              <a:rPr lang="pt-BR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 é de aproximadamente</a:t>
            </a:r>
            <a:r>
              <a:rPr lang="pt-B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365,25 dias.</a:t>
            </a:r>
            <a:endParaRPr lang="pt-BR" sz="16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3ED10C7-6194-4139-8814-46F2F3697166}"/>
              </a:ext>
            </a:extLst>
          </p:cNvPr>
          <p:cNvSpPr txBox="1"/>
          <p:nvPr/>
        </p:nvSpPr>
        <p:spPr>
          <a:xfrm>
            <a:off x="247651" y="1800186"/>
            <a:ext cx="8301446" cy="957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Pergunta 3a) (0,5 ponto) </a:t>
            </a:r>
            <a:r>
              <a:rPr lang="pt-BR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Faça um </a:t>
            </a:r>
            <a:r>
              <a:rPr lang="pt-B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</a:t>
            </a:r>
            <a:r>
              <a:rPr lang="pt-BR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na figura abaixo que melhor representa a órbita da Terra ao redor do Sol. Não há efeito de perspectiva, isto é, você está olhando tudo de “cima”.</a:t>
            </a:r>
            <a:endParaRPr lang="pt-BR" sz="1600" dirty="0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7E555A71-4EFA-4987-9ED5-4D678F244BEB}"/>
              </a:ext>
            </a:extLst>
          </p:cNvPr>
          <p:cNvGrpSpPr/>
          <p:nvPr/>
        </p:nvGrpSpPr>
        <p:grpSpPr>
          <a:xfrm>
            <a:off x="2324407" y="2724834"/>
            <a:ext cx="6724650" cy="1244307"/>
            <a:chOff x="1905000" y="2767281"/>
            <a:chExt cx="8133963" cy="1505082"/>
          </a:xfrm>
        </p:grpSpPr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E0C7BD5E-F106-478E-903D-512009427A52}"/>
                </a:ext>
              </a:extLst>
            </p:cNvPr>
            <p:cNvSpPr/>
            <p:nvPr/>
          </p:nvSpPr>
          <p:spPr>
            <a:xfrm>
              <a:off x="1905000" y="2767281"/>
              <a:ext cx="1505082" cy="150508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9D996504-B0DB-45AA-9E41-15ADA38162CE}"/>
                </a:ext>
              </a:extLst>
            </p:cNvPr>
            <p:cNvSpPr/>
            <p:nvPr/>
          </p:nvSpPr>
          <p:spPr>
            <a:xfrm>
              <a:off x="4229099" y="2857500"/>
              <a:ext cx="1417245" cy="13049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902B98C0-C7E2-49D6-ACEA-F911DB64A33E}"/>
                </a:ext>
              </a:extLst>
            </p:cNvPr>
            <p:cNvSpPr/>
            <p:nvPr/>
          </p:nvSpPr>
          <p:spPr>
            <a:xfrm>
              <a:off x="6334124" y="2948388"/>
              <a:ext cx="1417245" cy="115204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1236DFFB-1549-45D6-BBA3-E682E90E3301}"/>
                </a:ext>
              </a:extLst>
            </p:cNvPr>
            <p:cNvSpPr/>
            <p:nvPr/>
          </p:nvSpPr>
          <p:spPr>
            <a:xfrm>
              <a:off x="8621718" y="3189435"/>
              <a:ext cx="1417245" cy="65866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C65D269-0523-4A35-8DCA-8E49BD5F226E}"/>
              </a:ext>
            </a:extLst>
          </p:cNvPr>
          <p:cNvSpPr txBox="1"/>
          <p:nvPr/>
        </p:nvSpPr>
        <p:spPr>
          <a:xfrm>
            <a:off x="2752213" y="3055156"/>
            <a:ext cx="3647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3891357-1701-41F7-AE6E-56E73DBC511A}"/>
              </a:ext>
            </a:extLst>
          </p:cNvPr>
          <p:cNvSpPr txBox="1"/>
          <p:nvPr/>
        </p:nvSpPr>
        <p:spPr>
          <a:xfrm>
            <a:off x="2009775" y="4022302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Veja: http://www.sbfisica.org.br/fne/Vol4/Num2/v4n2a06.pdf</a:t>
            </a:r>
            <a:endParaRPr lang="pt-BR" sz="1600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11491CFB-2490-4100-8F99-51FC241E0A48}"/>
              </a:ext>
            </a:extLst>
          </p:cNvPr>
          <p:cNvSpPr txBox="1"/>
          <p:nvPr/>
        </p:nvSpPr>
        <p:spPr>
          <a:xfrm>
            <a:off x="238125" y="4429816"/>
            <a:ext cx="117729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Pergunta 3b)</a:t>
            </a:r>
            <a:r>
              <a:rPr lang="pt-BR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pt-B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(0,5 ponto)</a:t>
            </a:r>
            <a:r>
              <a:rPr lang="pt-BR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Assinale com um </a:t>
            </a:r>
            <a:r>
              <a:rPr lang="pt-B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</a:t>
            </a:r>
            <a:r>
              <a:rPr lang="pt-BR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 fenômeno responsável pela diferença entre a duração dos anos Trópico e Sideral.</a:t>
            </a:r>
            <a:endParaRPr lang="pt-BR" sz="1600" dirty="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FF459588-9102-461F-8182-4B6F412FBDE8}"/>
              </a:ext>
            </a:extLst>
          </p:cNvPr>
          <p:cNvSpPr txBox="1"/>
          <p:nvPr/>
        </p:nvSpPr>
        <p:spPr>
          <a:xfrm>
            <a:off x="1607335" y="4971046"/>
            <a:ext cx="49214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   ) A precessão do eixo de Rotação da Terra. </a:t>
            </a:r>
            <a:endParaRPr lang="pt-BR" dirty="0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52E25C94-55F4-4459-9917-DAE8B12DBE3F}"/>
              </a:ext>
            </a:extLst>
          </p:cNvPr>
          <p:cNvSpPr txBox="1"/>
          <p:nvPr/>
        </p:nvSpPr>
        <p:spPr>
          <a:xfrm>
            <a:off x="1588171" y="5444844"/>
            <a:ext cx="96799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    ) A inclinação de 23,5º entre o eixo de rotação da Terra e a perpendicular à eclíptica.</a:t>
            </a:r>
            <a:endParaRPr lang="pt-BR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D989D892-F5BC-4CA9-B21C-8F5E631AE37E}"/>
              </a:ext>
            </a:extLst>
          </p:cNvPr>
          <p:cNvSpPr txBox="1"/>
          <p:nvPr/>
        </p:nvSpPr>
        <p:spPr>
          <a:xfrm>
            <a:off x="1588171" y="589861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    ) Os satélites naturais de Júpiter.</a:t>
            </a:r>
            <a:endParaRPr lang="pt-BR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4801EE15-17F7-4051-8D47-87E9D766FB1F}"/>
              </a:ext>
            </a:extLst>
          </p:cNvPr>
          <p:cNvSpPr txBox="1"/>
          <p:nvPr/>
        </p:nvSpPr>
        <p:spPr>
          <a:xfrm>
            <a:off x="1588171" y="6376669"/>
            <a:ext cx="78756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    ) Os milhares de satélites artificiais atualmente em órbita da Terra.</a:t>
            </a:r>
            <a:endParaRPr lang="pt-BR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02FD556A-E2C0-4A47-B66D-2CFFCE02A409}"/>
              </a:ext>
            </a:extLst>
          </p:cNvPr>
          <p:cNvSpPr txBox="1"/>
          <p:nvPr/>
        </p:nvSpPr>
        <p:spPr>
          <a:xfrm>
            <a:off x="1705252" y="4986675"/>
            <a:ext cx="2753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</a:t>
            </a: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6302074" y="4972550"/>
            <a:ext cx="44918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Veja: http://astro.if.ufrgs.br/fordif/node8.htm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75886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2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39DD767D-F880-4449-8E10-46E1A560D365}"/>
              </a:ext>
            </a:extLst>
          </p:cNvPr>
          <p:cNvSpPr txBox="1"/>
          <p:nvPr/>
        </p:nvSpPr>
        <p:spPr>
          <a:xfrm>
            <a:off x="315756" y="342225"/>
            <a:ext cx="8121445" cy="17585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lnSpc>
                <a:spcPct val="130000"/>
              </a:lnSpc>
              <a:spcAft>
                <a:spcPts val="0"/>
              </a:spcAft>
            </a:pPr>
            <a:r>
              <a:rPr lang="pt-BR" sz="17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 4) (1 ponto)</a:t>
            </a:r>
            <a:r>
              <a:rPr lang="pt-BR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 sonda espacial “Novos Horizontes”, da NASA, depois de quase dez anos de viagem interplanetária, foi a primeira espaçonave a sobrevoar Plutão (foto ao lado, acima), em 14 de julho de 2015, e a fotografar suas luas </a:t>
            </a:r>
            <a:r>
              <a:rPr lang="pt-BR" sz="17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Caronte</a:t>
            </a:r>
            <a:r>
              <a:rPr lang="pt-BR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(abaixo), </a:t>
            </a:r>
            <a:r>
              <a:rPr lang="pt-BR" sz="17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Nix</a:t>
            </a:r>
            <a:r>
              <a:rPr lang="pt-BR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 </a:t>
            </a:r>
            <a:r>
              <a:rPr lang="pt-BR" sz="1700" u="none" strike="noStrike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Hydra</a:t>
            </a:r>
            <a:r>
              <a:rPr lang="pt-BR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pt-BR" sz="17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Cérbero</a:t>
            </a:r>
            <a:r>
              <a:rPr lang="pt-BR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e </a:t>
            </a:r>
            <a:r>
              <a:rPr lang="pt-BR" sz="1700" dirty="0" err="1">
                <a:latin typeface="Arial" panose="020B0604020202020204" pitchFamily="34" charset="0"/>
                <a:ea typeface="Times New Roman" panose="02020603050405020304" pitchFamily="18" charset="0"/>
              </a:rPr>
              <a:t>Estige</a:t>
            </a:r>
            <a:r>
              <a:rPr lang="pt-BR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As fotos abaixo estão em escalas diferentes.</a:t>
            </a:r>
            <a:endParaRPr lang="pt-BR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42433277-342A-4D1C-A1FA-8F3A64D64AD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451" y="2373928"/>
            <a:ext cx="1982121" cy="1982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02BEBA3A-B510-4C2A-B39F-6C9AA2CE1C01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4" r="11884"/>
          <a:stretch/>
        </p:blipFill>
        <p:spPr bwMode="auto">
          <a:xfrm>
            <a:off x="8514261" y="4481402"/>
            <a:ext cx="1982121" cy="19821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330925" y="2197818"/>
                <a:ext cx="8038012" cy="29731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t-BR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Você sabe que quando está numa gangorra e do outro lado está alguém mais pesado que você, ele precisa ficar mais perto do centro da gangorra e você mais longe do centro dela, se desejarem, por exemplo, deixar a gangorra parada com ambos equilibrados na horizontal. Existe uma equação que relaciona suas massas (</a:t>
                </a:r>
                <a:r>
                  <a:rPr lang="pt-BR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m</a:t>
                </a:r>
                <a:r>
                  <a:rPr lang="pt-BR" b="1" baseline="-25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a</a:t>
                </a:r>
                <a:r>
                  <a:rPr lang="pt-BR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e </a:t>
                </a:r>
                <a:r>
                  <a:rPr lang="pt-BR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m</a:t>
                </a:r>
                <a:r>
                  <a:rPr lang="pt-BR" b="1" baseline="-25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</a:t>
                </a:r>
                <a:r>
                  <a:rPr lang="pt-BR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) e respectivas distâncias (</a:t>
                </a:r>
                <a:r>
                  <a:rPr lang="pt-BR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r</a:t>
                </a:r>
                <a:r>
                  <a:rPr lang="pt-BR" baseline="-25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a</a:t>
                </a:r>
                <a:r>
                  <a:rPr lang="pt-BR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e </a:t>
                </a:r>
                <a:r>
                  <a:rPr lang="pt-BR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r</a:t>
                </a:r>
                <a:r>
                  <a:rPr lang="pt-BR" baseline="-25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</a:t>
                </a:r>
                <a:r>
                  <a:rPr lang="pt-BR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) ao centro da gangorra para que ela fique em equilíbrio: </a:t>
                </a:r>
              </a:p>
              <a:p>
                <a:pPr algn="just" hangingPunct="0">
                  <a:lnSpc>
                    <a:spcPct val="130000"/>
                  </a:lnSpc>
                  <a:spcAft>
                    <a:spcPts val="0"/>
                  </a:spcAft>
                </a:pPr>
                <a:endParaRPr lang="pt-B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 hangingPunct="0">
                  <a:lnSpc>
                    <a:spcPct val="13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sub>
                    </m:sSub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pt-BR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pt-B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925" y="2197818"/>
                <a:ext cx="8038012" cy="2973122"/>
              </a:xfrm>
              <a:prstGeom prst="rect">
                <a:avLst/>
              </a:prstGeom>
              <a:blipFill>
                <a:blip r:embed="rId4"/>
                <a:stretch>
                  <a:fillRect l="-607" r="-682" b="-123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3155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AAA77588-4BF5-4190-AD7C-41BC66E63810}"/>
              </a:ext>
            </a:extLst>
          </p:cNvPr>
          <p:cNvSpPr txBox="1"/>
          <p:nvPr/>
        </p:nvSpPr>
        <p:spPr>
          <a:xfrm>
            <a:off x="285750" y="322213"/>
            <a:ext cx="8263346" cy="19672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Pergunta 4a) (0,5 ponto)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Imagine Plutão e Caronte tão comprimidos que pudessem ficar sobre uma gangorra. A massa de Plutão, M</a:t>
            </a:r>
            <a:r>
              <a:rPr lang="pt-BR" sz="1800" b="1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é, aproximadamente, 8 vezes a massa de Caronte, M</a:t>
            </a:r>
            <a:r>
              <a:rPr lang="pt-BR" sz="1800" b="1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e que estão separados, em média, por, aproximadamente, 20.000 km. Determine a que distância do centro de Plutão ficaria o “pino” da gangorra para manter ambos equilibrados. Veja figura abaixo.</a:t>
            </a: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CC313A7-4EFD-47EF-AFFE-1AB09A25BBB5}"/>
              </a:ext>
            </a:extLst>
          </p:cNvPr>
          <p:cNvSpPr txBox="1"/>
          <p:nvPr/>
        </p:nvSpPr>
        <p:spPr>
          <a:xfrm>
            <a:off x="285750" y="2245725"/>
            <a:ext cx="11639550" cy="1019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1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Observação:</a:t>
            </a:r>
            <a:r>
              <a:rPr lang="pt-BR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 “pino” desta gangorra representa o </a:t>
            </a:r>
            <a:r>
              <a:rPr lang="pt-BR" sz="1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centro de massa ou baricentro</a:t>
            </a:r>
            <a:r>
              <a:rPr lang="pt-BR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do sistema Plutão-Caronte. É o ponto em torno do qual ambos giram. Note que como M</a:t>
            </a:r>
            <a:r>
              <a:rPr lang="pt-BR" sz="1800" b="1" i="1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 </a:t>
            </a:r>
            <a:r>
              <a:rPr lang="pt-BR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&gt; M</a:t>
            </a:r>
            <a:r>
              <a:rPr lang="pt-BR" sz="1800" b="1" i="1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</a:t>
            </a:r>
            <a:r>
              <a:rPr lang="pt-BR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o centro de massa (baricentro) está muito mais perto do centro de Plutão do que de Caronte.</a:t>
            </a:r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E0D6A15-B37F-4DDA-94D4-CCA2FAC17BE0}"/>
              </a:ext>
            </a:extLst>
          </p:cNvPr>
          <p:cNvSpPr txBox="1"/>
          <p:nvPr/>
        </p:nvSpPr>
        <p:spPr>
          <a:xfrm>
            <a:off x="285750" y="3195182"/>
            <a:ext cx="22288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Resolução 4a):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B22AF640-92D2-4E83-9835-3A756E5AAB22}"/>
                  </a:ext>
                </a:extLst>
              </p:cNvPr>
              <p:cNvSpPr txBox="1"/>
              <p:nvPr/>
            </p:nvSpPr>
            <p:spPr>
              <a:xfrm>
                <a:off x="1257571" y="3970251"/>
                <a:ext cx="6096000" cy="6182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9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𝑟</m:t>
                          </m:r>
                        </m:e>
                        <m:sub>
                          <m: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sub>
                      </m:sSub>
                      <m:r>
                        <a:rPr lang="pt-BR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BR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𝑟</m:t>
                      </m:r>
                      <m:r>
                        <a:rPr lang="pt-BR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→∴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𝑟</m:t>
                          </m:r>
                        </m:e>
                        <m:sub>
                          <m: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sub>
                      </m:sSub>
                      <m:r>
                        <a:rPr lang="pt-BR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𝑟</m:t>
                          </m:r>
                        </m:num>
                        <m:den>
                          <m: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9</m:t>
                          </m:r>
                        </m:den>
                      </m:f>
                      <m:r>
                        <a:rPr lang="pt-BR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20.000 </m:t>
                          </m:r>
                          <m: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𝑘𝑚</m:t>
                          </m:r>
                        </m:num>
                        <m:den>
                          <m:r>
                            <a:rPr lang="pt-BR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9</m:t>
                          </m:r>
                        </m:den>
                      </m:f>
                      <m:r>
                        <a:rPr lang="pt-BR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=2.222</m:t>
                      </m:r>
                      <m:r>
                        <a:rPr lang="pt-BR" sz="180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𝑘𝑚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B22AF640-92D2-4E83-9835-3A756E5AAB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571" y="3970251"/>
                <a:ext cx="6096000" cy="6182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Gráfico 11">
            <a:extLst>
              <a:ext uri="{FF2B5EF4-FFF2-40B4-BE49-F238E27FC236}">
                <a16:creationId xmlns:a16="http://schemas.microsoft.com/office/drawing/2014/main" id="{95A9A7C7-540E-40BC-AB21-AC0E3E63AF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84988" y="3066217"/>
            <a:ext cx="2444544" cy="1576388"/>
          </a:xfrm>
          <a:prstGeom prst="rect">
            <a:avLst/>
          </a:prstGeom>
        </p:spPr>
      </p:pic>
      <p:sp>
        <p:nvSpPr>
          <p:cNvPr id="39" name="CaixaDeTexto 38">
            <a:extLst>
              <a:ext uri="{FF2B5EF4-FFF2-40B4-BE49-F238E27FC236}">
                <a16:creationId xmlns:a16="http://schemas.microsoft.com/office/drawing/2014/main" id="{4414B719-F191-4697-A863-023F5BD40C1E}"/>
              </a:ext>
            </a:extLst>
          </p:cNvPr>
          <p:cNvSpPr txBox="1"/>
          <p:nvPr/>
        </p:nvSpPr>
        <p:spPr>
          <a:xfrm>
            <a:off x="285749" y="4662933"/>
            <a:ext cx="39719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Resposta 4a) _ _ _ _ _ _ _ _ _ _ _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82C6251B-C8A7-4B7B-92CC-2C8ADF95F5A5}"/>
                  </a:ext>
                </a:extLst>
              </p:cNvPr>
              <p:cNvSpPr txBox="1"/>
              <p:nvPr/>
            </p:nvSpPr>
            <p:spPr>
              <a:xfrm>
                <a:off x="1438275" y="4618417"/>
                <a:ext cx="2743200" cy="3942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pt-B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r>
                        <a:rPr lang="pt-BR" b="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=2.222 </m:t>
                      </m:r>
                      <m:r>
                        <a:rPr lang="pt-BR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𝒌𝒎</m:t>
                      </m:r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82C6251B-C8A7-4B7B-92CC-2C8ADF95F5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275" y="4618417"/>
                <a:ext cx="2743200" cy="394210"/>
              </a:xfrm>
              <a:prstGeom prst="rect">
                <a:avLst/>
              </a:prstGeom>
              <a:blipFill>
                <a:blip r:embed="rId7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CaixaDeTexto 42">
            <a:extLst>
              <a:ext uri="{FF2B5EF4-FFF2-40B4-BE49-F238E27FC236}">
                <a16:creationId xmlns:a16="http://schemas.microsoft.com/office/drawing/2014/main" id="{949E6844-C23C-4347-93D1-E24C715E6DF1}"/>
              </a:ext>
            </a:extLst>
          </p:cNvPr>
          <p:cNvSpPr txBox="1"/>
          <p:nvPr/>
        </p:nvSpPr>
        <p:spPr>
          <a:xfrm>
            <a:off x="285749" y="5132710"/>
            <a:ext cx="11639550" cy="704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Pergunta 4b) (0,5 ponto)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Sendo 1.187 km o raio de Plutão, calcule a que distância está o baricentro do sistema Plutão-Caronte acima da superfície de Plutão.</a:t>
            </a:r>
            <a:endParaRPr lang="pt-BR" dirty="0"/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AC2F1BBA-4AA4-47C1-8DA6-A71CF22174D1}"/>
              </a:ext>
            </a:extLst>
          </p:cNvPr>
          <p:cNvSpPr txBox="1"/>
          <p:nvPr/>
        </p:nvSpPr>
        <p:spPr>
          <a:xfrm>
            <a:off x="1514399" y="5874590"/>
            <a:ext cx="38239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2.222 km – 1.187 km = 1.035 km</a:t>
            </a:r>
            <a:endParaRPr lang="pt-BR" dirty="0"/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3944B84E-7035-4BA2-A879-0B8E9812FC2B}"/>
              </a:ext>
            </a:extLst>
          </p:cNvPr>
          <p:cNvSpPr txBox="1"/>
          <p:nvPr/>
        </p:nvSpPr>
        <p:spPr>
          <a:xfrm>
            <a:off x="1497806" y="6308970"/>
            <a:ext cx="39711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Resposta 4b) _ _ _ _ _ _ _ _ _ _ _ </a:t>
            </a:r>
            <a:endParaRPr lang="pt-BR" dirty="0"/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E9836055-57C3-48FE-84BA-DD4BD0CCCC49}"/>
              </a:ext>
            </a:extLst>
          </p:cNvPr>
          <p:cNvSpPr txBox="1"/>
          <p:nvPr/>
        </p:nvSpPr>
        <p:spPr>
          <a:xfrm>
            <a:off x="3498056" y="6301082"/>
            <a:ext cx="15354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1.035 km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2002845" y="3181374"/>
                <a:ext cx="5834994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 hangingPunct="0">
                  <a:spcAft>
                    <a:spcPts val="0"/>
                  </a:spcAft>
                  <a:tabLst>
                    <a:tab pos="6841490" algn="r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𝑟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sub>
                      </m:sSub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𝑟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sub>
                      </m:sSub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,  </m:t>
                      </m:r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𝑚𝑎𝑠</m:t>
                      </m:r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𝑟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sub>
                      </m:sSub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𝑟</m:t>
                      </m:r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𝑟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sub>
                      </m:sSub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𝑒</m:t>
                      </m:r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sub>
                      </m:sSub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=8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sub>
                      </m:sSub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,  </m:t>
                      </m:r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𝑙𝑜𝑔𝑜</m:t>
                      </m:r>
                    </m:oMath>
                  </m:oMathPara>
                </a14:m>
                <a:endParaRPr lang="pt-B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845" y="3181374"/>
                <a:ext cx="5834994" cy="390748"/>
              </a:xfrm>
              <a:prstGeom prst="rect">
                <a:avLst/>
              </a:prstGeom>
              <a:blipFill>
                <a:blip r:embed="rId8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2005297" y="3580804"/>
                <a:ext cx="6091348" cy="4104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 hangingPunct="0">
                  <a:spcAft>
                    <a:spcPts val="0"/>
                  </a:spcAft>
                  <a:tabLst>
                    <a:tab pos="6841490" algn="r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8 </m:t>
                          </m:r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𝑟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sub>
                      </m:sSub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𝑟</m:t>
                          </m:r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, </m:t>
                      </m:r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𝑐𝑎𝑛𝑐𝑒𝑙𝑎𝑛𝑑𝑜</m:t>
                      </m:r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sub>
                      </m:sSub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𝑒</m:t>
                      </m:r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𝑖𝑠𝑜𝑙𝑎𝑛𝑑𝑜</m:t>
                      </m:r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𝑟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sub>
                      </m:sSub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, </m:t>
                      </m:r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𝑡𝑒𝑚𝑜𝑠</m:t>
                      </m:r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: </m:t>
                      </m:r>
                    </m:oMath>
                  </m:oMathPara>
                </a14:m>
                <a:endParaRPr lang="pt-B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5297" y="3580804"/>
                <a:ext cx="6091348" cy="410497"/>
              </a:xfrm>
              <a:prstGeom prst="rect">
                <a:avLst/>
              </a:prstGeom>
              <a:blipFill>
                <a:blip r:embed="rId9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900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1" grpId="0"/>
      <p:bldP spid="45" grpId="0"/>
      <p:bldP spid="49" grpId="0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CDE20FCD-AC1A-4447-A8D0-F6A4A29B444F}"/>
              </a:ext>
            </a:extLst>
          </p:cNvPr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colorTemperature colorTemp="6400"/>
                    </a14:imgEffect>
                    <a14:imgEffect>
                      <a14:saturation sat="104000"/>
                    </a14:imgEffect>
                    <a14:imgEffect>
                      <a14:brightnessContrast bright="-39000" contrast="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73" b="3216"/>
          <a:stretch/>
        </p:blipFill>
        <p:spPr bwMode="auto">
          <a:xfrm>
            <a:off x="2028825" y="2609273"/>
            <a:ext cx="7894790" cy="4041650"/>
          </a:xfrm>
          <a:prstGeom prst="rect">
            <a:avLst/>
          </a:prstGeom>
          <a:noFill/>
          <a:ln w="158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8BD15D3A-0503-45F7-8675-9939E9639B96}"/>
              </a:ext>
            </a:extLst>
          </p:cNvPr>
          <p:cNvSpPr txBox="1"/>
          <p:nvPr/>
        </p:nvSpPr>
        <p:spPr>
          <a:xfrm>
            <a:off x="204611" y="207077"/>
            <a:ext cx="8263114" cy="2540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Questão 5) (1 ponto)(0,1 cada acerto, acertando todas ganha 1 ponto) </a:t>
            </a:r>
            <a:r>
              <a:rPr lang="pt-BR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figura abaixo mostra uma parte do céu, tal como é visto no início da noite no final de março. As “bolinhas” pretas são estrelas e quanto maior a “bolinha”, mais brilhante é a estrela. As linhas delimitam áreas no céu, que chamamos de constelações. Tudo que está na direção daquela área pertence àquela constelação.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3638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DA70EE6A-78AA-4F62-84FF-C130827BDB3F}"/>
              </a:ext>
            </a:extLst>
          </p:cNvPr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colorTemperature colorTemp="6400"/>
                    </a14:imgEffect>
                    <a14:imgEffect>
                      <a14:saturation sat="104000"/>
                    </a14:imgEffect>
                    <a14:imgEffect>
                      <a14:brightnessContrast bright="-39000" contrast="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73" b="3216"/>
          <a:stretch/>
        </p:blipFill>
        <p:spPr bwMode="auto">
          <a:xfrm>
            <a:off x="1659067" y="148385"/>
            <a:ext cx="5971282" cy="3056931"/>
          </a:xfrm>
          <a:prstGeom prst="rect">
            <a:avLst/>
          </a:prstGeom>
          <a:noFill/>
          <a:ln w="158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CD548BFC-4E0D-4973-9E1B-7EC41DFE0554}"/>
              </a:ext>
            </a:extLst>
          </p:cNvPr>
          <p:cNvSpPr txBox="1"/>
          <p:nvPr/>
        </p:nvSpPr>
        <p:spPr>
          <a:xfrm>
            <a:off x="7193284" y="3271039"/>
            <a:ext cx="4850672" cy="2379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lnSpc>
                <a:spcPct val="115000"/>
              </a:lnSpc>
              <a:spcAft>
                <a:spcPts val="600"/>
              </a:spcAft>
            </a:pPr>
            <a:r>
              <a:rPr lang="pt-PT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Pergunta 5g) </a:t>
            </a:r>
            <a:r>
              <a:rPr lang="pt-PT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Escreva </a:t>
            </a:r>
            <a:r>
              <a:rPr lang="pt-PT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</a:t>
            </a:r>
            <a:r>
              <a:rPr lang="pt-PT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sobre Rigel, a mais brilhante do Órion. Dica: Faça uma reta perpendicular à reta da dica anterior, passando por Alnitak, que encontrará Rigel.</a:t>
            </a:r>
            <a:endParaRPr lang="pt-B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15000"/>
              </a:lnSpc>
              <a:spcAft>
                <a:spcPts val="600"/>
              </a:spcAft>
            </a:pPr>
            <a:r>
              <a:rPr lang="pt-PT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Pergunta 5h) </a:t>
            </a:r>
            <a:r>
              <a:rPr lang="pt-PT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Escreva </a:t>
            </a:r>
            <a:r>
              <a:rPr lang="pt-PT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6</a:t>
            </a:r>
            <a:r>
              <a:rPr lang="pt-PT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sobre Rigil Kentaurus, a alfa do Centauro, a mais próxima do Sol, um sistema triplo. Dica: É a estrela mais brilhante à esquerda do Cruzeiro do Sul.</a:t>
            </a:r>
            <a:endParaRPr lang="pt-B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600"/>
              </a:spcAft>
            </a:pPr>
            <a:r>
              <a:rPr lang="pt-PT" sz="14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Obrigatório</a:t>
            </a:r>
            <a:r>
              <a:rPr lang="pt-PT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r>
              <a:rPr lang="pt-PT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Desenhe uma seta  “ </a:t>
            </a:r>
            <a:r>
              <a:rPr lang="pt-PT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→</a:t>
            </a:r>
            <a:r>
              <a:rPr lang="pt-PT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” para indicar exatamente qual é a estrela 1, 2, .... 5, 6.</a:t>
            </a:r>
            <a:r>
              <a:rPr lang="pt-BR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Sem o desenho da seta perde-se 0,05 ponto por seta ausente.</a:t>
            </a:r>
            <a:endParaRPr lang="pt-B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36DD30E-4703-42D1-9F93-5B0BE72337B7}"/>
              </a:ext>
            </a:extLst>
          </p:cNvPr>
          <p:cNvSpPr txBox="1"/>
          <p:nvPr/>
        </p:nvSpPr>
        <p:spPr>
          <a:xfrm>
            <a:off x="91208" y="3262328"/>
            <a:ext cx="6884358" cy="3031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lnSpc>
                <a:spcPct val="115000"/>
              </a:lnSpc>
              <a:spcAft>
                <a:spcPts val="600"/>
              </a:spcAft>
            </a:pPr>
            <a:r>
              <a:rPr lang="pt-PT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Pergunta 5a) </a:t>
            </a:r>
            <a:r>
              <a:rPr lang="pt-PT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Faça um </a:t>
            </a:r>
            <a:r>
              <a:rPr lang="pt-PT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</a:t>
            </a:r>
            <a:r>
              <a:rPr lang="pt-PT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ocupando toda a área da constelação do Cruzeiro do Sul.</a:t>
            </a:r>
            <a:endParaRPr lang="pt-B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15000"/>
              </a:lnSpc>
              <a:spcAft>
                <a:spcPts val="600"/>
              </a:spcAft>
            </a:pPr>
            <a:r>
              <a:rPr lang="pt-PT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Pergunta 5b) </a:t>
            </a:r>
            <a:r>
              <a:rPr lang="pt-PT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Faça um </a:t>
            </a:r>
            <a:r>
              <a:rPr lang="pt-PT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Y</a:t>
            </a:r>
            <a:r>
              <a:rPr lang="pt-PT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onde está o Polo Celeste Sul (ponto em torno do qual “gira” o céu). </a:t>
            </a:r>
            <a:endParaRPr lang="pt-B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15000"/>
              </a:lnSpc>
              <a:spcAft>
                <a:spcPts val="600"/>
              </a:spcAft>
            </a:pPr>
            <a:r>
              <a:rPr lang="pt-PT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Pergunta 5c) </a:t>
            </a:r>
            <a:r>
              <a:rPr lang="pt-PT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Escreva </a:t>
            </a:r>
            <a:r>
              <a:rPr lang="pt-PT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lang="pt-PT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sobre Sirius, a estrela mais brilhante, na constelação do Cão Maior.</a:t>
            </a:r>
            <a:endParaRPr lang="pt-B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15000"/>
              </a:lnSpc>
              <a:spcAft>
                <a:spcPts val="600"/>
              </a:spcAft>
            </a:pPr>
            <a:r>
              <a:rPr lang="pt-PT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Pergunta 5d) </a:t>
            </a:r>
            <a:r>
              <a:rPr lang="pt-PT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Escreva </a:t>
            </a:r>
            <a:r>
              <a:rPr lang="pt-PT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pt-PT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sobre Canopus a segunda estrela mais brilhante do céu.</a:t>
            </a:r>
            <a:endParaRPr lang="pt-B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15000"/>
              </a:lnSpc>
              <a:spcAft>
                <a:spcPts val="600"/>
              </a:spcAft>
            </a:pPr>
            <a:r>
              <a:rPr lang="pt-PT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Pergunta 5e) </a:t>
            </a:r>
            <a:r>
              <a:rPr lang="pt-PT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Escreva </a:t>
            </a:r>
            <a:r>
              <a:rPr lang="pt-PT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pt-PT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sobre Mintaka, a estrela menos brilhante das “Três Marias”.</a:t>
            </a:r>
          </a:p>
          <a:p>
            <a:pPr algn="just" hangingPunct="0">
              <a:lnSpc>
                <a:spcPct val="115000"/>
              </a:lnSpc>
              <a:spcAft>
                <a:spcPts val="600"/>
              </a:spcAft>
            </a:pPr>
            <a:r>
              <a:rPr lang="pt-PT" sz="1400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 5f) </a:t>
            </a:r>
            <a:r>
              <a:rPr lang="pt-PT" sz="1400" dirty="0">
                <a:latin typeface="Arial" panose="020B0604020202020204" pitchFamily="34" charset="0"/>
                <a:ea typeface="Times New Roman" panose="02020603050405020304" pitchFamily="18" charset="0"/>
              </a:rPr>
              <a:t>Escreva </a:t>
            </a:r>
            <a:r>
              <a:rPr lang="pt-PT" sz="1400" b="1" dirty="0"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r>
              <a:rPr lang="pt-PT" sz="1400" dirty="0">
                <a:latin typeface="Arial" panose="020B0604020202020204" pitchFamily="34" charset="0"/>
                <a:ea typeface="Times New Roman" panose="02020603050405020304" pitchFamily="18" charset="0"/>
              </a:rPr>
              <a:t> sobre Aldebaran, gigante vermelha, a mais brilhante do Touro. Dica: Faça uma reta sobre Sirius e as Três Marias que achará Aldebaran. </a:t>
            </a:r>
            <a:endParaRPr lang="pt-B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15000"/>
              </a:lnSpc>
              <a:spcAft>
                <a:spcPts val="600"/>
              </a:spcAft>
            </a:pPr>
            <a:r>
              <a:rPr lang="pt-PT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pt-B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83704B5A-C009-4FF7-A4E8-9DD1A68C3809}"/>
              </a:ext>
            </a:extLst>
          </p:cNvPr>
          <p:cNvCxnSpPr>
            <a:cxnSpLocks/>
          </p:cNvCxnSpPr>
          <p:nvPr/>
        </p:nvCxnSpPr>
        <p:spPr>
          <a:xfrm>
            <a:off x="2362200" y="1217336"/>
            <a:ext cx="347980" cy="3841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02F900EF-DDF1-437F-A39F-CF8F6C96E16D}"/>
              </a:ext>
            </a:extLst>
          </p:cNvPr>
          <p:cNvCxnSpPr>
            <a:cxnSpLocks/>
          </p:cNvCxnSpPr>
          <p:nvPr/>
        </p:nvCxnSpPr>
        <p:spPr>
          <a:xfrm flipH="1">
            <a:off x="2385060" y="1225550"/>
            <a:ext cx="313406" cy="3860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 de texto 21">
            <a:extLst>
              <a:ext uri="{FF2B5EF4-FFF2-40B4-BE49-F238E27FC236}">
                <a16:creationId xmlns:a16="http://schemas.microsoft.com/office/drawing/2014/main" id="{80B8AF23-6F16-4408-8C4F-013EEDF453CB}"/>
              </a:ext>
            </a:extLst>
          </p:cNvPr>
          <p:cNvSpPr txBox="1"/>
          <p:nvPr/>
        </p:nvSpPr>
        <p:spPr>
          <a:xfrm>
            <a:off x="2566386" y="2551430"/>
            <a:ext cx="340360" cy="37084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hangingPunct="0">
              <a:spcAft>
                <a:spcPts val="0"/>
              </a:spcAft>
            </a:pPr>
            <a:r>
              <a:rPr lang="pt-BR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Y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C1F797D7-B3C5-47B4-A70D-E6EAE2BFB2EE}"/>
              </a:ext>
            </a:extLst>
          </p:cNvPr>
          <p:cNvGrpSpPr/>
          <p:nvPr/>
        </p:nvGrpSpPr>
        <p:grpSpPr>
          <a:xfrm>
            <a:off x="5015768" y="1211283"/>
            <a:ext cx="456662" cy="370840"/>
            <a:chOff x="5015768" y="1211283"/>
            <a:chExt cx="456662" cy="370840"/>
          </a:xfrm>
        </p:grpSpPr>
        <p:sp>
          <p:nvSpPr>
            <p:cNvPr id="15" name="Caixa de texto 23">
              <a:extLst>
                <a:ext uri="{FF2B5EF4-FFF2-40B4-BE49-F238E27FC236}">
                  <a16:creationId xmlns:a16="http://schemas.microsoft.com/office/drawing/2014/main" id="{B785642C-B27D-4C90-A238-95433245A73A}"/>
                </a:ext>
              </a:extLst>
            </p:cNvPr>
            <p:cNvSpPr txBox="1"/>
            <p:nvPr/>
          </p:nvSpPr>
          <p:spPr>
            <a:xfrm>
              <a:off x="5132070" y="1211283"/>
              <a:ext cx="340360" cy="37084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hangingPunct="0">
                <a:spcAft>
                  <a:spcPts val="0"/>
                </a:spcAft>
              </a:pPr>
              <a:r>
                <a:rPr lang="pt-BR" sz="20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1</a:t>
              </a:r>
              <a:endParaRPr lang="pt-B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30" name="Conector de seta reta 29">
              <a:extLst>
                <a:ext uri="{FF2B5EF4-FFF2-40B4-BE49-F238E27FC236}">
                  <a16:creationId xmlns:a16="http://schemas.microsoft.com/office/drawing/2014/main" id="{8064400E-C2F6-42DE-8888-D2F0E5D1D158}"/>
                </a:ext>
              </a:extLst>
            </p:cNvPr>
            <p:cNvCxnSpPr/>
            <p:nvPr/>
          </p:nvCxnSpPr>
          <p:spPr>
            <a:xfrm>
              <a:off x="5015768" y="1320503"/>
              <a:ext cx="198120" cy="1778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Agrupar 37">
            <a:extLst>
              <a:ext uri="{FF2B5EF4-FFF2-40B4-BE49-F238E27FC236}">
                <a16:creationId xmlns:a16="http://schemas.microsoft.com/office/drawing/2014/main" id="{53A044B1-6888-41E0-8780-F4015D73AC2E}"/>
              </a:ext>
            </a:extLst>
          </p:cNvPr>
          <p:cNvGrpSpPr/>
          <p:nvPr/>
        </p:nvGrpSpPr>
        <p:grpSpPr>
          <a:xfrm>
            <a:off x="3939317" y="1998980"/>
            <a:ext cx="555213" cy="370840"/>
            <a:chOff x="3939317" y="1998980"/>
            <a:chExt cx="555213" cy="370840"/>
          </a:xfrm>
        </p:grpSpPr>
        <p:sp>
          <p:nvSpPr>
            <p:cNvPr id="16" name="Caixa de texto 22">
              <a:extLst>
                <a:ext uri="{FF2B5EF4-FFF2-40B4-BE49-F238E27FC236}">
                  <a16:creationId xmlns:a16="http://schemas.microsoft.com/office/drawing/2014/main" id="{50AF5309-D821-40F6-8F55-F376C6E0B86D}"/>
                </a:ext>
              </a:extLst>
            </p:cNvPr>
            <p:cNvSpPr txBox="1"/>
            <p:nvPr/>
          </p:nvSpPr>
          <p:spPr>
            <a:xfrm>
              <a:off x="4154170" y="1998980"/>
              <a:ext cx="340360" cy="37084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hangingPunct="0">
                <a:spcAft>
                  <a:spcPts val="0"/>
                </a:spcAft>
              </a:pPr>
              <a:r>
                <a:rPr lang="pt-BR" sz="20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2</a:t>
              </a:r>
              <a:endParaRPr lang="pt-B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32" name="Conector de seta reta 30">
              <a:extLst>
                <a:ext uri="{FF2B5EF4-FFF2-40B4-BE49-F238E27FC236}">
                  <a16:creationId xmlns:a16="http://schemas.microsoft.com/office/drawing/2014/main" id="{8EA9844A-E976-4BA9-AFE8-41FF5F48E444}"/>
                </a:ext>
              </a:extLst>
            </p:cNvPr>
            <p:cNvCxnSpPr/>
            <p:nvPr/>
          </p:nvCxnSpPr>
          <p:spPr>
            <a:xfrm>
              <a:off x="3939317" y="2006600"/>
              <a:ext cx="198120" cy="1778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Agrupar 38">
            <a:extLst>
              <a:ext uri="{FF2B5EF4-FFF2-40B4-BE49-F238E27FC236}">
                <a16:creationId xmlns:a16="http://schemas.microsoft.com/office/drawing/2014/main" id="{068FEDBB-9BB8-4588-A006-D1EA660710B4}"/>
              </a:ext>
            </a:extLst>
          </p:cNvPr>
          <p:cNvGrpSpPr/>
          <p:nvPr/>
        </p:nvGrpSpPr>
        <p:grpSpPr>
          <a:xfrm>
            <a:off x="6102350" y="1661325"/>
            <a:ext cx="340360" cy="623112"/>
            <a:chOff x="6102350" y="1661325"/>
            <a:chExt cx="340360" cy="623112"/>
          </a:xfrm>
        </p:grpSpPr>
        <p:sp>
          <p:nvSpPr>
            <p:cNvPr id="17" name="Caixa de texto 25">
              <a:extLst>
                <a:ext uri="{FF2B5EF4-FFF2-40B4-BE49-F238E27FC236}">
                  <a16:creationId xmlns:a16="http://schemas.microsoft.com/office/drawing/2014/main" id="{E1C7FE6E-2733-40F9-81FC-0C44C13856C8}"/>
                </a:ext>
              </a:extLst>
            </p:cNvPr>
            <p:cNvSpPr txBox="1"/>
            <p:nvPr/>
          </p:nvSpPr>
          <p:spPr>
            <a:xfrm>
              <a:off x="6102350" y="1661325"/>
              <a:ext cx="340360" cy="37084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hangingPunct="0">
                <a:spcAft>
                  <a:spcPts val="0"/>
                </a:spcAft>
              </a:pPr>
              <a:r>
                <a:rPr lang="pt-BR" sz="20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3</a:t>
              </a:r>
              <a:endParaRPr lang="pt-B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33" name="Conector de seta reta 32">
              <a:extLst>
                <a:ext uri="{FF2B5EF4-FFF2-40B4-BE49-F238E27FC236}">
                  <a16:creationId xmlns:a16="http://schemas.microsoft.com/office/drawing/2014/main" id="{6C7B7933-5E93-4C0F-A0EA-60F2DC8C9CA6}"/>
                </a:ext>
              </a:extLst>
            </p:cNvPr>
            <p:cNvCxnSpPr/>
            <p:nvPr/>
          </p:nvCxnSpPr>
          <p:spPr>
            <a:xfrm flipH="1" flipV="1">
              <a:off x="6175391" y="1989797"/>
              <a:ext cx="106680" cy="29464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Agrupar 39">
            <a:extLst>
              <a:ext uri="{FF2B5EF4-FFF2-40B4-BE49-F238E27FC236}">
                <a16:creationId xmlns:a16="http://schemas.microsoft.com/office/drawing/2014/main" id="{43825BB8-24D0-4F94-877E-7BD9FC9E3379}"/>
              </a:ext>
            </a:extLst>
          </p:cNvPr>
          <p:cNvGrpSpPr/>
          <p:nvPr/>
        </p:nvGrpSpPr>
        <p:grpSpPr>
          <a:xfrm>
            <a:off x="5287010" y="1593521"/>
            <a:ext cx="2084070" cy="993589"/>
            <a:chOff x="5287010" y="1593521"/>
            <a:chExt cx="2084070" cy="993589"/>
          </a:xfrm>
        </p:grpSpPr>
        <p:sp>
          <p:nvSpPr>
            <p:cNvPr id="18" name="Caixa de texto 24">
              <a:extLst>
                <a:ext uri="{FF2B5EF4-FFF2-40B4-BE49-F238E27FC236}">
                  <a16:creationId xmlns:a16="http://schemas.microsoft.com/office/drawing/2014/main" id="{0A452E7B-C4BC-4F66-B79C-59835D399CF1}"/>
                </a:ext>
              </a:extLst>
            </p:cNvPr>
            <p:cNvSpPr txBox="1"/>
            <p:nvPr/>
          </p:nvSpPr>
          <p:spPr>
            <a:xfrm>
              <a:off x="7030720" y="1954201"/>
              <a:ext cx="340360" cy="37084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hangingPunct="0">
                <a:spcAft>
                  <a:spcPts val="0"/>
                </a:spcAft>
              </a:pPr>
              <a:r>
                <a:rPr lang="pt-BR" sz="20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4</a:t>
              </a:r>
              <a:endParaRPr lang="pt-B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9" name="Conector reto 18">
              <a:extLst>
                <a:ext uri="{FF2B5EF4-FFF2-40B4-BE49-F238E27FC236}">
                  <a16:creationId xmlns:a16="http://schemas.microsoft.com/office/drawing/2014/main" id="{BD8CE071-C3FF-41F5-AFC4-F05617360C49}"/>
                </a:ext>
              </a:extLst>
            </p:cNvPr>
            <p:cNvCxnSpPr>
              <a:cxnSpLocks/>
            </p:cNvCxnSpPr>
            <p:nvPr/>
          </p:nvCxnSpPr>
          <p:spPr>
            <a:xfrm>
              <a:off x="5287010" y="1593521"/>
              <a:ext cx="1833457" cy="731520"/>
            </a:xfrm>
            <a:prstGeom prst="line">
              <a:avLst/>
            </a:prstGeom>
            <a:ln w="127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de seta reta 41">
              <a:extLst>
                <a:ext uri="{FF2B5EF4-FFF2-40B4-BE49-F238E27FC236}">
                  <a16:creationId xmlns:a16="http://schemas.microsoft.com/office/drawing/2014/main" id="{2B38DC51-2649-4E01-A551-C8175D1CB1DB}"/>
                </a:ext>
              </a:extLst>
            </p:cNvPr>
            <p:cNvCxnSpPr/>
            <p:nvPr/>
          </p:nvCxnSpPr>
          <p:spPr>
            <a:xfrm flipH="1" flipV="1">
              <a:off x="7114117" y="2292470"/>
              <a:ext cx="106680" cy="29464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Agrupar 40">
            <a:extLst>
              <a:ext uri="{FF2B5EF4-FFF2-40B4-BE49-F238E27FC236}">
                <a16:creationId xmlns:a16="http://schemas.microsoft.com/office/drawing/2014/main" id="{239786F9-D0FD-4AD7-903A-86A5AA71BFFD}"/>
              </a:ext>
            </a:extLst>
          </p:cNvPr>
          <p:cNvGrpSpPr/>
          <p:nvPr/>
        </p:nvGrpSpPr>
        <p:grpSpPr>
          <a:xfrm>
            <a:off x="5685367" y="868059"/>
            <a:ext cx="794459" cy="1711880"/>
            <a:chOff x="5685367" y="868059"/>
            <a:chExt cx="794459" cy="1711880"/>
          </a:xfrm>
        </p:grpSpPr>
        <p:sp>
          <p:nvSpPr>
            <p:cNvPr id="25" name="Caixa de texto 27">
              <a:extLst>
                <a:ext uri="{FF2B5EF4-FFF2-40B4-BE49-F238E27FC236}">
                  <a16:creationId xmlns:a16="http://schemas.microsoft.com/office/drawing/2014/main" id="{DE7795C0-504B-43B8-92B8-8CC3100D5741}"/>
                </a:ext>
              </a:extLst>
            </p:cNvPr>
            <p:cNvSpPr txBox="1"/>
            <p:nvPr/>
          </p:nvSpPr>
          <p:spPr>
            <a:xfrm>
              <a:off x="5756715" y="2209099"/>
              <a:ext cx="340360" cy="37084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hangingPunct="0">
                <a:spcAft>
                  <a:spcPts val="0"/>
                </a:spcAft>
              </a:pPr>
              <a:r>
                <a:rPr lang="pt-BR" sz="20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5</a:t>
              </a:r>
              <a:endParaRPr lang="pt-B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6" name="Conector reto 25">
              <a:extLst>
                <a:ext uri="{FF2B5EF4-FFF2-40B4-BE49-F238E27FC236}">
                  <a16:creationId xmlns:a16="http://schemas.microsoft.com/office/drawing/2014/main" id="{7D5E6A79-FE3D-4B2B-91FE-C927E92823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34515" y="868059"/>
              <a:ext cx="545311" cy="1348574"/>
            </a:xfrm>
            <a:prstGeom prst="line">
              <a:avLst/>
            </a:prstGeom>
            <a:ln w="127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de seta reta 31">
              <a:extLst>
                <a:ext uri="{FF2B5EF4-FFF2-40B4-BE49-F238E27FC236}">
                  <a16:creationId xmlns:a16="http://schemas.microsoft.com/office/drawing/2014/main" id="{F68813D5-12EE-415C-ABB0-FA25D6E10743}"/>
                </a:ext>
              </a:extLst>
            </p:cNvPr>
            <p:cNvCxnSpPr/>
            <p:nvPr/>
          </p:nvCxnSpPr>
          <p:spPr>
            <a:xfrm>
              <a:off x="5685367" y="2012950"/>
              <a:ext cx="198120" cy="1778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Agrupar 41">
            <a:extLst>
              <a:ext uri="{FF2B5EF4-FFF2-40B4-BE49-F238E27FC236}">
                <a16:creationId xmlns:a16="http://schemas.microsoft.com/office/drawing/2014/main" id="{E3669432-5BBC-4497-BF08-D7EE7751B1DB}"/>
              </a:ext>
            </a:extLst>
          </p:cNvPr>
          <p:cNvGrpSpPr/>
          <p:nvPr/>
        </p:nvGrpSpPr>
        <p:grpSpPr>
          <a:xfrm>
            <a:off x="1625600" y="1326495"/>
            <a:ext cx="501845" cy="541225"/>
            <a:chOff x="1625600" y="1326495"/>
            <a:chExt cx="501845" cy="541225"/>
          </a:xfrm>
        </p:grpSpPr>
        <p:sp>
          <p:nvSpPr>
            <p:cNvPr id="29" name="Caixa de texto 28">
              <a:extLst>
                <a:ext uri="{FF2B5EF4-FFF2-40B4-BE49-F238E27FC236}">
                  <a16:creationId xmlns:a16="http://schemas.microsoft.com/office/drawing/2014/main" id="{E82D1EDD-6655-490F-90CE-244F43483F9E}"/>
                </a:ext>
              </a:extLst>
            </p:cNvPr>
            <p:cNvSpPr txBox="1"/>
            <p:nvPr/>
          </p:nvSpPr>
          <p:spPr>
            <a:xfrm>
              <a:off x="1625600" y="1326495"/>
              <a:ext cx="340360" cy="37084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hangingPunct="0">
                <a:spcAft>
                  <a:spcPts val="0"/>
                </a:spcAft>
              </a:pPr>
              <a:r>
                <a:rPr lang="pt-BR" sz="20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6</a:t>
              </a:r>
              <a:endParaRPr lang="pt-B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36" name="Conector de seta reta 33">
              <a:extLst>
                <a:ext uri="{FF2B5EF4-FFF2-40B4-BE49-F238E27FC236}">
                  <a16:creationId xmlns:a16="http://schemas.microsoft.com/office/drawing/2014/main" id="{80B0AC61-DFE4-4DA5-B390-449803F28C68}"/>
                </a:ext>
              </a:extLst>
            </p:cNvPr>
            <p:cNvCxnSpPr/>
            <p:nvPr/>
          </p:nvCxnSpPr>
          <p:spPr>
            <a:xfrm flipH="1" flipV="1">
              <a:off x="1837885" y="1705160"/>
              <a:ext cx="289560" cy="16256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6917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Letreiro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1684</TotalTime>
  <Words>5100</Words>
  <Application>Microsoft Office PowerPoint</Application>
  <PresentationFormat>Widescreen</PresentationFormat>
  <Paragraphs>237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Times New Roman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Questão 1) (1,0 ponto) (0,25 cada acerto) Faça acima de cada palavra um desenho, colorido ou não, para ilustrar o astro que ela representa.  Já fizemos o primeiro para você, como exemplo, e assim você já ganhou 0,25 ponto.</dc:title>
  <dc:creator>Guilherme Duarte</dc:creator>
  <cp:lastModifiedBy>João Canalle</cp:lastModifiedBy>
  <cp:revision>262</cp:revision>
  <dcterms:created xsi:type="dcterms:W3CDTF">2020-06-30T17:06:39Z</dcterms:created>
  <dcterms:modified xsi:type="dcterms:W3CDTF">2020-07-20T03:04:52Z</dcterms:modified>
</cp:coreProperties>
</file>