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83" r:id="rId16"/>
    <p:sldId id="271" r:id="rId17"/>
    <p:sldId id="272" r:id="rId18"/>
    <p:sldId id="284" r:id="rId19"/>
    <p:sldId id="273" r:id="rId20"/>
    <p:sldId id="274" r:id="rId21"/>
    <p:sldId id="275" r:id="rId22"/>
    <p:sldId id="276" r:id="rId23"/>
    <p:sldId id="277" r:id="rId24"/>
    <p:sldId id="278" r:id="rId25"/>
    <p:sldId id="279" r:id="rId26"/>
    <p:sldId id="282" r:id="rId27"/>
  </p:sldIdLst>
  <p:sldSz cx="11903075"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81" d="100"/>
          <a:sy n="81" d="100"/>
        </p:scale>
        <p:origin x="797" y="62"/>
      </p:cViewPr>
      <p:guideLst>
        <p:guide orient="horz" pos="2160"/>
        <p:guide pos="374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92731" y="2130426"/>
            <a:ext cx="10117614" cy="1470025"/>
          </a:xfrm>
        </p:spPr>
        <p:txBody>
          <a:bodyPr/>
          <a:lstStyle/>
          <a:p>
            <a:r>
              <a:rPr lang="pt-BR"/>
              <a:t>Clique para editar o título mestre</a:t>
            </a:r>
          </a:p>
        </p:txBody>
      </p:sp>
      <p:sp>
        <p:nvSpPr>
          <p:cNvPr id="3" name="Subtítulo 2"/>
          <p:cNvSpPr>
            <a:spLocks noGrp="1"/>
          </p:cNvSpPr>
          <p:nvPr>
            <p:ph type="subTitle" idx="1"/>
          </p:nvPr>
        </p:nvSpPr>
        <p:spPr>
          <a:xfrm>
            <a:off x="1785461" y="3886200"/>
            <a:ext cx="833215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FB7F7B13-31DB-45C9-9C62-DF6958CCEC81}" type="datetimeFigureOut">
              <a:rPr lang="pt-BR" smtClean="0"/>
              <a:t>21/08/2020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73BA65-116D-4AB6-BFCE-219E7172DBC5}" type="slidenum">
              <a:rPr lang="pt-BR" smtClean="0"/>
              <a:t>‹nº›</a:t>
            </a:fld>
            <a:endParaRPr lang="pt-BR"/>
          </a:p>
        </p:txBody>
      </p:sp>
    </p:spTree>
    <p:extLst>
      <p:ext uri="{BB962C8B-B14F-4D97-AF65-F5344CB8AC3E}">
        <p14:creationId xmlns:p14="http://schemas.microsoft.com/office/powerpoint/2010/main" val="43631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B7F7B13-31DB-45C9-9C62-DF6958CCEC81}" type="datetimeFigureOut">
              <a:rPr lang="pt-BR" smtClean="0"/>
              <a:t>21/08/2020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73BA65-116D-4AB6-BFCE-219E7172DBC5}" type="slidenum">
              <a:rPr lang="pt-BR" smtClean="0"/>
              <a:t>‹nº›</a:t>
            </a:fld>
            <a:endParaRPr lang="pt-BR"/>
          </a:p>
        </p:txBody>
      </p:sp>
    </p:spTree>
    <p:extLst>
      <p:ext uri="{BB962C8B-B14F-4D97-AF65-F5344CB8AC3E}">
        <p14:creationId xmlns:p14="http://schemas.microsoft.com/office/powerpoint/2010/main" val="497000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629729" y="274639"/>
            <a:ext cx="2678192"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595154" y="274639"/>
            <a:ext cx="7836191"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B7F7B13-31DB-45C9-9C62-DF6958CCEC81}" type="datetimeFigureOut">
              <a:rPr lang="pt-BR" smtClean="0"/>
              <a:t>21/08/2020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73BA65-116D-4AB6-BFCE-219E7172DBC5}" type="slidenum">
              <a:rPr lang="pt-BR" smtClean="0"/>
              <a:t>‹nº›</a:t>
            </a:fld>
            <a:endParaRPr lang="pt-BR"/>
          </a:p>
        </p:txBody>
      </p:sp>
    </p:spTree>
    <p:extLst>
      <p:ext uri="{BB962C8B-B14F-4D97-AF65-F5344CB8AC3E}">
        <p14:creationId xmlns:p14="http://schemas.microsoft.com/office/powerpoint/2010/main" val="4123684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B7F7B13-31DB-45C9-9C62-DF6958CCEC81}" type="datetimeFigureOut">
              <a:rPr lang="pt-BR" smtClean="0"/>
              <a:t>21/08/2020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73BA65-116D-4AB6-BFCE-219E7172DBC5}" type="slidenum">
              <a:rPr lang="pt-BR" smtClean="0"/>
              <a:t>‹nº›</a:t>
            </a:fld>
            <a:endParaRPr lang="pt-BR"/>
          </a:p>
        </p:txBody>
      </p:sp>
    </p:spTree>
    <p:extLst>
      <p:ext uri="{BB962C8B-B14F-4D97-AF65-F5344CB8AC3E}">
        <p14:creationId xmlns:p14="http://schemas.microsoft.com/office/powerpoint/2010/main" val="389228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40261" y="4406901"/>
            <a:ext cx="10117614"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940261" y="2906713"/>
            <a:ext cx="101176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FB7F7B13-31DB-45C9-9C62-DF6958CCEC81}" type="datetimeFigureOut">
              <a:rPr lang="pt-BR" smtClean="0"/>
              <a:t>21/08/2020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73BA65-116D-4AB6-BFCE-219E7172DBC5}" type="slidenum">
              <a:rPr lang="pt-BR" smtClean="0"/>
              <a:t>‹nº›</a:t>
            </a:fld>
            <a:endParaRPr lang="pt-BR"/>
          </a:p>
        </p:txBody>
      </p:sp>
    </p:spTree>
    <p:extLst>
      <p:ext uri="{BB962C8B-B14F-4D97-AF65-F5344CB8AC3E}">
        <p14:creationId xmlns:p14="http://schemas.microsoft.com/office/powerpoint/2010/main" val="182029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595154"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050730"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FB7F7B13-31DB-45C9-9C62-DF6958CCEC81}" type="datetimeFigureOut">
              <a:rPr lang="pt-BR" smtClean="0"/>
              <a:t>21/08/2020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D73BA65-116D-4AB6-BFCE-219E7172DBC5}" type="slidenum">
              <a:rPr lang="pt-BR" smtClean="0"/>
              <a:t>‹nº›</a:t>
            </a:fld>
            <a:endParaRPr lang="pt-BR"/>
          </a:p>
        </p:txBody>
      </p:sp>
    </p:spTree>
    <p:extLst>
      <p:ext uri="{BB962C8B-B14F-4D97-AF65-F5344CB8AC3E}">
        <p14:creationId xmlns:p14="http://schemas.microsoft.com/office/powerpoint/2010/main" val="3083357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595154" y="1535113"/>
            <a:ext cx="525925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595154" y="2174875"/>
            <a:ext cx="52592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046598" y="1535113"/>
            <a:ext cx="52613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046598" y="2174875"/>
            <a:ext cx="52613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FB7F7B13-31DB-45C9-9C62-DF6958CCEC81}" type="datetimeFigureOut">
              <a:rPr lang="pt-BR" smtClean="0"/>
              <a:t>21/08/2020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D73BA65-116D-4AB6-BFCE-219E7172DBC5}" type="slidenum">
              <a:rPr lang="pt-BR" smtClean="0"/>
              <a:t>‹nº›</a:t>
            </a:fld>
            <a:endParaRPr lang="pt-BR"/>
          </a:p>
        </p:txBody>
      </p:sp>
    </p:spTree>
    <p:extLst>
      <p:ext uri="{BB962C8B-B14F-4D97-AF65-F5344CB8AC3E}">
        <p14:creationId xmlns:p14="http://schemas.microsoft.com/office/powerpoint/2010/main" val="1373502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FB7F7B13-31DB-45C9-9C62-DF6958CCEC81}" type="datetimeFigureOut">
              <a:rPr lang="pt-BR" smtClean="0"/>
              <a:t>21/08/2020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D73BA65-116D-4AB6-BFCE-219E7172DBC5}" type="slidenum">
              <a:rPr lang="pt-BR" smtClean="0"/>
              <a:t>‹nº›</a:t>
            </a:fld>
            <a:endParaRPr lang="pt-BR"/>
          </a:p>
        </p:txBody>
      </p:sp>
    </p:spTree>
    <p:extLst>
      <p:ext uri="{BB962C8B-B14F-4D97-AF65-F5344CB8AC3E}">
        <p14:creationId xmlns:p14="http://schemas.microsoft.com/office/powerpoint/2010/main" val="1297437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B7F7B13-31DB-45C9-9C62-DF6958CCEC81}" type="datetimeFigureOut">
              <a:rPr lang="pt-BR" smtClean="0"/>
              <a:t>21/08/2020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D73BA65-116D-4AB6-BFCE-219E7172DBC5}" type="slidenum">
              <a:rPr lang="pt-BR" smtClean="0"/>
              <a:t>‹nº›</a:t>
            </a:fld>
            <a:endParaRPr lang="pt-BR"/>
          </a:p>
        </p:txBody>
      </p:sp>
      <p:pic>
        <p:nvPicPr>
          <p:cNvPr id="1026" name="Picture 2" descr="C:\Users\OBA\Downloads\mobfog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49386"/>
            <a:ext cx="1271017" cy="8118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BA\Downloads\LOGOTIPO_OBA_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35527" y="5663761"/>
            <a:ext cx="2084095" cy="1383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40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95154" y="273050"/>
            <a:ext cx="3916030"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4653771" y="273051"/>
            <a:ext cx="66541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595154" y="1435101"/>
            <a:ext cx="391603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B7F7B13-31DB-45C9-9C62-DF6958CCEC81}" type="datetimeFigureOut">
              <a:rPr lang="pt-BR" smtClean="0"/>
              <a:t>21/08/2020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D73BA65-116D-4AB6-BFCE-219E7172DBC5}" type="slidenum">
              <a:rPr lang="pt-BR" smtClean="0"/>
              <a:t>‹nº›</a:t>
            </a:fld>
            <a:endParaRPr lang="pt-BR"/>
          </a:p>
        </p:txBody>
      </p:sp>
    </p:spTree>
    <p:extLst>
      <p:ext uri="{BB962C8B-B14F-4D97-AF65-F5344CB8AC3E}">
        <p14:creationId xmlns:p14="http://schemas.microsoft.com/office/powerpoint/2010/main" val="3939477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33086" y="4800600"/>
            <a:ext cx="7141845"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2333086" y="612775"/>
            <a:ext cx="714184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33086" y="5367338"/>
            <a:ext cx="714184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B7F7B13-31DB-45C9-9C62-DF6958CCEC81}" type="datetimeFigureOut">
              <a:rPr lang="pt-BR" smtClean="0"/>
              <a:t>21/08/2020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D73BA65-116D-4AB6-BFCE-219E7172DBC5}" type="slidenum">
              <a:rPr lang="pt-BR" smtClean="0"/>
              <a:t>‹nº›</a:t>
            </a:fld>
            <a:endParaRPr lang="pt-BR"/>
          </a:p>
        </p:txBody>
      </p:sp>
    </p:spTree>
    <p:extLst>
      <p:ext uri="{BB962C8B-B14F-4D97-AF65-F5344CB8AC3E}">
        <p14:creationId xmlns:p14="http://schemas.microsoft.com/office/powerpoint/2010/main" val="2513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7B8AB"/>
            </a:gs>
            <a:gs pos="100000">
              <a:srgbClr val="D7B8AB"/>
            </a:gs>
            <a:gs pos="50000">
              <a:srgbClr val="ECE6DD"/>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595154" y="274638"/>
            <a:ext cx="10712768"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595154" y="1600201"/>
            <a:ext cx="10712768"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595154" y="6356351"/>
            <a:ext cx="27773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F7B13-31DB-45C9-9C62-DF6958CCEC81}" type="datetimeFigureOut">
              <a:rPr lang="pt-BR" smtClean="0"/>
              <a:t>21/08/2020</a:t>
            </a:fld>
            <a:endParaRPr lang="pt-BR"/>
          </a:p>
        </p:txBody>
      </p:sp>
      <p:sp>
        <p:nvSpPr>
          <p:cNvPr id="5" name="Espaço Reservado para Rodapé 4"/>
          <p:cNvSpPr>
            <a:spLocks noGrp="1"/>
          </p:cNvSpPr>
          <p:nvPr>
            <p:ph type="ftr" sz="quarter" idx="3"/>
          </p:nvPr>
        </p:nvSpPr>
        <p:spPr>
          <a:xfrm>
            <a:off x="4066884" y="6356351"/>
            <a:ext cx="376930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530537" y="6356351"/>
            <a:ext cx="27773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3BA65-116D-4AB6-BFCE-219E7172DBC5}" type="slidenum">
              <a:rPr lang="pt-BR" smtClean="0"/>
              <a:t>‹nº›</a:t>
            </a:fld>
            <a:endParaRPr lang="pt-BR"/>
          </a:p>
        </p:txBody>
      </p:sp>
    </p:spTree>
    <p:extLst>
      <p:ext uri="{BB962C8B-B14F-4D97-AF65-F5344CB8AC3E}">
        <p14:creationId xmlns:p14="http://schemas.microsoft.com/office/powerpoint/2010/main" val="2920487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18" Type="http://schemas.openxmlformats.org/officeDocument/2006/relationships/image" Target="../media/image91.png"/><Relationship Id="rId3" Type="http://schemas.openxmlformats.org/officeDocument/2006/relationships/image" Target="../media/image8.jpeg"/><Relationship Id="rId7" Type="http://schemas.openxmlformats.org/officeDocument/2006/relationships/image" Target="../media/image80.png"/><Relationship Id="rId12" Type="http://schemas.openxmlformats.org/officeDocument/2006/relationships/image" Target="../media/image85.png"/><Relationship Id="rId17" Type="http://schemas.openxmlformats.org/officeDocument/2006/relationships/image" Target="../media/image90.png"/><Relationship Id="rId2" Type="http://schemas.openxmlformats.org/officeDocument/2006/relationships/image" Target="../media/image76.png"/><Relationship Id="rId16"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0.png"/><Relationship Id="rId15" Type="http://schemas.openxmlformats.org/officeDocument/2006/relationships/image" Target="../media/image88.png"/><Relationship Id="rId10" Type="http://schemas.openxmlformats.org/officeDocument/2006/relationships/image" Target="../media/image83.png"/><Relationship Id="rId19" Type="http://schemas.openxmlformats.org/officeDocument/2006/relationships/image" Target="../media/image92.png"/><Relationship Id="rId4" Type="http://schemas.openxmlformats.org/officeDocument/2006/relationships/image" Target="../media/image78.png"/><Relationship Id="rId9" Type="http://schemas.openxmlformats.org/officeDocument/2006/relationships/image" Target="../media/image82.png"/><Relationship Id="rId14" Type="http://schemas.openxmlformats.org/officeDocument/2006/relationships/image" Target="../media/image87.png"/></Relationships>
</file>

<file path=ppt/slides/_rels/slide11.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png"/><Relationship Id="rId3" Type="http://schemas.openxmlformats.org/officeDocument/2006/relationships/image" Target="../media/image9.jpeg"/><Relationship Id="rId7" Type="http://schemas.openxmlformats.org/officeDocument/2006/relationships/image" Target="../media/image98.png"/><Relationship Id="rId12" Type="http://schemas.openxmlformats.org/officeDocument/2006/relationships/image" Target="../media/image103.png"/><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5" Type="http://schemas.openxmlformats.org/officeDocument/2006/relationships/image" Target="../media/image106.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 Id="rId14" Type="http://schemas.openxmlformats.org/officeDocument/2006/relationships/image" Target="../media/image105.png"/></Relationships>
</file>

<file path=ppt/slides/_rels/slide12.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111.png"/><Relationship Id="rId11" Type="http://schemas.openxmlformats.org/officeDocument/2006/relationships/image" Target="../media/image116.png"/><Relationship Id="rId5" Type="http://schemas.openxmlformats.org/officeDocument/2006/relationships/image" Target="../media/image110.png"/><Relationship Id="rId10" Type="http://schemas.openxmlformats.org/officeDocument/2006/relationships/image" Target="../media/image115.png"/><Relationship Id="rId4" Type="http://schemas.openxmlformats.org/officeDocument/2006/relationships/image" Target="../media/image109.png"/><Relationship Id="rId9" Type="http://schemas.openxmlformats.org/officeDocument/2006/relationships/image" Target="../media/image114.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7.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1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6.png"/></Relationships>
</file>

<file path=ppt/slides/_rels/slide18.xml.rels><?xml version="1.0" encoding="UTF-8" standalone="yes"?>
<Relationships xmlns="http://schemas.openxmlformats.org/package/2006/relationships"><Relationship Id="rId8" Type="http://schemas.openxmlformats.org/officeDocument/2006/relationships/image" Target="../media/image134.png"/><Relationship Id="rId13" Type="http://schemas.openxmlformats.org/officeDocument/2006/relationships/image" Target="../media/image139.png"/><Relationship Id="rId18" Type="http://schemas.openxmlformats.org/officeDocument/2006/relationships/image" Target="../media/image144.png"/><Relationship Id="rId3" Type="http://schemas.openxmlformats.org/officeDocument/2006/relationships/image" Target="../media/image129.png"/><Relationship Id="rId7" Type="http://schemas.openxmlformats.org/officeDocument/2006/relationships/image" Target="../media/image133.png"/><Relationship Id="rId12" Type="http://schemas.openxmlformats.org/officeDocument/2006/relationships/image" Target="../media/image138.png"/><Relationship Id="rId17" Type="http://schemas.openxmlformats.org/officeDocument/2006/relationships/image" Target="../media/image143.png"/><Relationship Id="rId2" Type="http://schemas.openxmlformats.org/officeDocument/2006/relationships/image" Target="../media/image128.png"/><Relationship Id="rId16"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132.png"/><Relationship Id="rId11" Type="http://schemas.openxmlformats.org/officeDocument/2006/relationships/image" Target="../media/image137.png"/><Relationship Id="rId5" Type="http://schemas.openxmlformats.org/officeDocument/2006/relationships/image" Target="../media/image131.png"/><Relationship Id="rId15" Type="http://schemas.openxmlformats.org/officeDocument/2006/relationships/image" Target="../media/image141.png"/><Relationship Id="rId10" Type="http://schemas.openxmlformats.org/officeDocument/2006/relationships/image" Target="../media/image136.png"/><Relationship Id="rId4" Type="http://schemas.openxmlformats.org/officeDocument/2006/relationships/image" Target="../media/image130.png"/><Relationship Id="rId9" Type="http://schemas.openxmlformats.org/officeDocument/2006/relationships/image" Target="../media/image135.png"/><Relationship Id="rId14" Type="http://schemas.openxmlformats.org/officeDocument/2006/relationships/image" Target="../media/image140.png"/></Relationships>
</file>

<file path=ppt/slides/_rels/slide19.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6.png"/><Relationship Id="rId7" Type="http://schemas.openxmlformats.org/officeDocument/2006/relationships/image" Target="../media/image150.png"/><Relationship Id="rId2" Type="http://schemas.openxmlformats.org/officeDocument/2006/relationships/image" Target="../media/image145.png"/><Relationship Id="rId1" Type="http://schemas.openxmlformats.org/officeDocument/2006/relationships/slideLayout" Target="../slideLayouts/slideLayout7.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58.png"/><Relationship Id="rId13" Type="http://schemas.openxmlformats.org/officeDocument/2006/relationships/image" Target="../media/image163.png"/><Relationship Id="rId18" Type="http://schemas.openxmlformats.org/officeDocument/2006/relationships/image" Target="../media/image168.png"/><Relationship Id="rId3" Type="http://schemas.openxmlformats.org/officeDocument/2006/relationships/image" Target="../media/image153.png"/><Relationship Id="rId7" Type="http://schemas.openxmlformats.org/officeDocument/2006/relationships/image" Target="../media/image157.png"/><Relationship Id="rId12" Type="http://schemas.openxmlformats.org/officeDocument/2006/relationships/image" Target="../media/image162.png"/><Relationship Id="rId17" Type="http://schemas.openxmlformats.org/officeDocument/2006/relationships/image" Target="../media/image167.png"/><Relationship Id="rId2" Type="http://schemas.openxmlformats.org/officeDocument/2006/relationships/image" Target="../media/image152.png"/><Relationship Id="rId16" Type="http://schemas.openxmlformats.org/officeDocument/2006/relationships/image" Target="../media/image166.png"/><Relationship Id="rId1" Type="http://schemas.openxmlformats.org/officeDocument/2006/relationships/slideLayout" Target="../slideLayouts/slideLayout7.xml"/><Relationship Id="rId6" Type="http://schemas.openxmlformats.org/officeDocument/2006/relationships/image" Target="../media/image156.png"/><Relationship Id="rId11" Type="http://schemas.openxmlformats.org/officeDocument/2006/relationships/image" Target="../media/image161.png"/><Relationship Id="rId5" Type="http://schemas.openxmlformats.org/officeDocument/2006/relationships/image" Target="../media/image155.png"/><Relationship Id="rId15" Type="http://schemas.openxmlformats.org/officeDocument/2006/relationships/image" Target="../media/image165.png"/><Relationship Id="rId10" Type="http://schemas.openxmlformats.org/officeDocument/2006/relationships/image" Target="../media/image160.png"/><Relationship Id="rId4" Type="http://schemas.openxmlformats.org/officeDocument/2006/relationships/image" Target="../media/image154.png"/><Relationship Id="rId9" Type="http://schemas.openxmlformats.org/officeDocument/2006/relationships/image" Target="../media/image159.png"/><Relationship Id="rId14" Type="http://schemas.openxmlformats.org/officeDocument/2006/relationships/image" Target="../media/image16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75.png"/><Relationship Id="rId13" Type="http://schemas.openxmlformats.org/officeDocument/2006/relationships/image" Target="../media/image180.png"/><Relationship Id="rId3" Type="http://schemas.openxmlformats.org/officeDocument/2006/relationships/image" Target="../media/image170.png"/><Relationship Id="rId7" Type="http://schemas.openxmlformats.org/officeDocument/2006/relationships/image" Target="../media/image174.png"/><Relationship Id="rId12" Type="http://schemas.openxmlformats.org/officeDocument/2006/relationships/image" Target="../media/image179.png"/><Relationship Id="rId2" Type="http://schemas.openxmlformats.org/officeDocument/2006/relationships/image" Target="../media/image169.png"/><Relationship Id="rId1" Type="http://schemas.openxmlformats.org/officeDocument/2006/relationships/slideLayout" Target="../slideLayouts/slideLayout7.xml"/><Relationship Id="rId6" Type="http://schemas.openxmlformats.org/officeDocument/2006/relationships/image" Target="../media/image173.png"/><Relationship Id="rId11" Type="http://schemas.openxmlformats.org/officeDocument/2006/relationships/image" Target="../media/image178.png"/><Relationship Id="rId5" Type="http://schemas.openxmlformats.org/officeDocument/2006/relationships/image" Target="../media/image172.png"/><Relationship Id="rId15" Type="http://schemas.openxmlformats.org/officeDocument/2006/relationships/image" Target="../media/image182.png"/><Relationship Id="rId10" Type="http://schemas.openxmlformats.org/officeDocument/2006/relationships/image" Target="../media/image177.png"/><Relationship Id="rId4" Type="http://schemas.openxmlformats.org/officeDocument/2006/relationships/image" Target="../media/image171.png"/><Relationship Id="rId9" Type="http://schemas.openxmlformats.org/officeDocument/2006/relationships/image" Target="../media/image176.png"/><Relationship Id="rId14" Type="http://schemas.openxmlformats.org/officeDocument/2006/relationships/image" Target="../media/image181.png"/></Relationships>
</file>

<file path=ppt/slides/_rels/slide26.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40.png"/><Relationship Id="rId7" Type="http://schemas.openxmlformats.org/officeDocument/2006/relationships/image" Target="../media/image1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94.png"/><Relationship Id="rId10" Type="http://schemas.openxmlformats.org/officeDocument/2006/relationships/image" Target="../media/image1.png"/><Relationship Id="rId4" Type="http://schemas.openxmlformats.org/officeDocument/2006/relationships/image" Target="../media/image77.png"/><Relationship Id="rId9" Type="http://schemas.openxmlformats.org/officeDocument/2006/relationships/image" Target="../media/image18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7.jpeg"/><Relationship Id="rId4" Type="http://schemas.openxmlformats.org/officeDocument/2006/relationships/image" Target="../media/image39.png"/><Relationship Id="rId9" Type="http://schemas.openxmlformats.org/officeDocument/2006/relationships/image" Target="../media/image44.png"/></Relationships>
</file>

<file path=ppt/slides/_rels/slide8.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18" Type="http://schemas.openxmlformats.org/officeDocument/2006/relationships/image" Target="../media/image61.png"/><Relationship Id="rId26" Type="http://schemas.openxmlformats.org/officeDocument/2006/relationships/image" Target="../media/image69.png"/><Relationship Id="rId3" Type="http://schemas.openxmlformats.org/officeDocument/2006/relationships/image" Target="../media/image46.png"/><Relationship Id="rId21" Type="http://schemas.openxmlformats.org/officeDocument/2006/relationships/image" Target="../media/image64.pn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png"/><Relationship Id="rId25" Type="http://schemas.openxmlformats.org/officeDocument/2006/relationships/image" Target="../media/image68.png"/><Relationship Id="rId2" Type="http://schemas.openxmlformats.org/officeDocument/2006/relationships/image" Target="../media/image45.png"/><Relationship Id="rId16" Type="http://schemas.openxmlformats.org/officeDocument/2006/relationships/image" Target="../media/image59.png"/><Relationship Id="rId20" Type="http://schemas.openxmlformats.org/officeDocument/2006/relationships/image" Target="../media/image63.png"/><Relationship Id="rId29"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png"/><Relationship Id="rId24" Type="http://schemas.openxmlformats.org/officeDocument/2006/relationships/image" Target="../media/image67.png"/><Relationship Id="rId32" Type="http://schemas.openxmlformats.org/officeDocument/2006/relationships/image" Target="../media/image75.png"/><Relationship Id="rId5" Type="http://schemas.openxmlformats.org/officeDocument/2006/relationships/image" Target="../media/image48.png"/><Relationship Id="rId15" Type="http://schemas.openxmlformats.org/officeDocument/2006/relationships/image" Target="../media/image58.png"/><Relationship Id="rId23" Type="http://schemas.openxmlformats.org/officeDocument/2006/relationships/image" Target="../media/image66.png"/><Relationship Id="rId28" Type="http://schemas.openxmlformats.org/officeDocument/2006/relationships/image" Target="../media/image71.png"/><Relationship Id="rId10" Type="http://schemas.openxmlformats.org/officeDocument/2006/relationships/image" Target="../media/image53.png"/><Relationship Id="rId19" Type="http://schemas.openxmlformats.org/officeDocument/2006/relationships/image" Target="../media/image62.png"/><Relationship Id="rId31" Type="http://schemas.openxmlformats.org/officeDocument/2006/relationships/image" Target="../media/image74.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 Id="rId22" Type="http://schemas.openxmlformats.org/officeDocument/2006/relationships/image" Target="../media/image65.png"/><Relationship Id="rId27" Type="http://schemas.openxmlformats.org/officeDocument/2006/relationships/image" Target="../media/image70.png"/><Relationship Id="rId30" Type="http://schemas.openxmlformats.org/officeDocument/2006/relationships/image" Target="../media/image7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517" y="2614914"/>
            <a:ext cx="7083880" cy="4701294"/>
          </a:xfrm>
          <a:prstGeom prst="rect">
            <a:avLst/>
          </a:prstGeom>
        </p:spPr>
      </p:pic>
      <p:sp>
        <p:nvSpPr>
          <p:cNvPr id="6" name="CaixaDeTexto 5"/>
          <p:cNvSpPr txBox="1"/>
          <p:nvPr/>
        </p:nvSpPr>
        <p:spPr>
          <a:xfrm>
            <a:off x="2426220" y="213381"/>
            <a:ext cx="5897440" cy="2884636"/>
          </a:xfrm>
          <a:prstGeom prst="rect">
            <a:avLst/>
          </a:prstGeom>
          <a:noFill/>
        </p:spPr>
        <p:txBody>
          <a:bodyPr wrap="square" rtlCol="0">
            <a:spAutoFit/>
          </a:bodyPr>
          <a:lstStyle/>
          <a:p>
            <a:pPr algn="ctr"/>
            <a:r>
              <a:rPr lang="pt-BR" sz="4296" b="1" dirty="0">
                <a:solidFill>
                  <a:srgbClr val="0E4D3C"/>
                </a:solidFill>
                <a:effectLst>
                  <a:outerShdw blurRad="38100" dist="38100" dir="2700000" algn="tl">
                    <a:srgbClr val="000000">
                      <a:alpha val="43137"/>
                    </a:srgbClr>
                  </a:outerShdw>
                </a:effectLst>
              </a:rPr>
              <a:t>GABARITO COMENTADO </a:t>
            </a:r>
          </a:p>
          <a:p>
            <a:pPr algn="ctr"/>
            <a:r>
              <a:rPr lang="pt-BR" sz="4296" b="1" dirty="0">
                <a:solidFill>
                  <a:srgbClr val="0E4D3C"/>
                </a:solidFill>
                <a:effectLst>
                  <a:outerShdw blurRad="38100" dist="38100" dir="2700000" algn="tl">
                    <a:srgbClr val="000000">
                      <a:alpha val="43137"/>
                    </a:srgbClr>
                  </a:outerShdw>
                </a:effectLst>
              </a:rPr>
              <a:t>DA PROVA</a:t>
            </a:r>
          </a:p>
          <a:p>
            <a:pPr algn="ctr"/>
            <a:endParaRPr lang="pt-BR" sz="4296" b="1" dirty="0">
              <a:solidFill>
                <a:srgbClr val="0E4D3C"/>
              </a:solidFill>
              <a:effectLst>
                <a:outerShdw blurRad="38100" dist="38100" dir="2700000" algn="tl">
                  <a:srgbClr val="000000">
                    <a:alpha val="43137"/>
                  </a:srgbClr>
                </a:outerShdw>
              </a:effectLst>
            </a:endParaRPr>
          </a:p>
          <a:p>
            <a:pPr algn="ctr"/>
            <a:r>
              <a:rPr lang="pt-BR" sz="5272" b="1" dirty="0">
                <a:solidFill>
                  <a:srgbClr val="0E4D3C"/>
                </a:solidFill>
                <a:effectLst>
                  <a:outerShdw blurRad="38100" dist="38100" dir="2700000" algn="tl">
                    <a:srgbClr val="000000">
                      <a:alpha val="43137"/>
                    </a:srgbClr>
                  </a:outerShdw>
                </a:effectLst>
              </a:rPr>
              <a:t>OBA 2012 - NÍVEL 4</a:t>
            </a: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136" y="3720200"/>
            <a:ext cx="3848682" cy="2458411"/>
          </a:xfrm>
          <a:prstGeom prst="rect">
            <a:avLst/>
          </a:prstGeom>
        </p:spPr>
      </p:pic>
    </p:spTree>
    <p:extLst>
      <p:ext uri="{BB962C8B-B14F-4D97-AF65-F5344CB8AC3E}">
        <p14:creationId xmlns:p14="http://schemas.microsoft.com/office/powerpoint/2010/main" val="150291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tângulo 2"/>
              <p:cNvSpPr/>
              <p:nvPr/>
            </p:nvSpPr>
            <p:spPr>
              <a:xfrm>
                <a:off x="190897" y="116632"/>
                <a:ext cx="7920880" cy="2057358"/>
              </a:xfrm>
              <a:prstGeom prst="rect">
                <a:avLst/>
              </a:prstGeom>
            </p:spPr>
            <p:txBody>
              <a:bodyPr wrap="square">
                <a:spAutoFit/>
              </a:bodyPr>
              <a:lstStyle/>
              <a:p>
                <a:pPr algn="just">
                  <a:lnSpc>
                    <a:spcPct val="114000"/>
                  </a:lnSpc>
                </a:pPr>
                <a:r>
                  <a:rPr lang="pt-BR" sz="1600" b="1" dirty="0">
                    <a:latin typeface="Arial" panose="020B0604020202020204" pitchFamily="34" charset="0"/>
                    <a:cs typeface="Arial" panose="020B0604020202020204" pitchFamily="34" charset="0"/>
                  </a:rPr>
                  <a:t>Questão 5) (1 ponto)</a:t>
                </a:r>
                <a:r>
                  <a:rPr lang="pt-BR" sz="1600" dirty="0">
                    <a:latin typeface="Arial" panose="020B0604020202020204" pitchFamily="34" charset="0"/>
                    <a:cs typeface="Arial" panose="020B0604020202020204" pitchFamily="34" charset="0"/>
                  </a:rPr>
                  <a:t> O eclipse total do Sol é impressionante, pois o céu fica escuro, podemos ver as estrelas e planetas e podemos ver também a fabulosa “coroa solar”. Mas, infelizmente, o eclipse solar total tem curta duração, no máximo alguns minutos. O da Lua, por outro lado, pode durar horas. Vejamos o porquê. Abaixo está um esquema mostrando o Sol, de raio </a:t>
                </a:r>
                <a14:m>
                  <m:oMath xmlns:m="http://schemas.openxmlformats.org/officeDocument/2006/math">
                    <m:sSub>
                      <m:sSubPr>
                        <m:ctrlPr>
                          <a:rPr lang="pt-BR" sz="1600" i="1">
                            <a:latin typeface="Cambria Math" panose="02040503050406030204" pitchFamily="18" charset="0"/>
                          </a:rPr>
                        </m:ctrlPr>
                      </m:sSubPr>
                      <m:e>
                        <m:r>
                          <a:rPr lang="pt-BR" sz="1600" i="1">
                            <a:latin typeface="Cambria Math" panose="02040503050406030204" pitchFamily="18" charset="0"/>
                          </a:rPr>
                          <m:t>𝑅</m:t>
                        </m:r>
                      </m:e>
                      <m:sub>
                        <m:r>
                          <a:rPr lang="pt-BR" sz="1600" i="1">
                            <a:latin typeface="Cambria Math" panose="02040503050406030204" pitchFamily="18" charset="0"/>
                          </a:rPr>
                          <m:t>𝑆</m:t>
                        </m:r>
                      </m:sub>
                    </m:sSub>
                  </m:oMath>
                </a14:m>
                <a:r>
                  <a:rPr lang="pt-BR" sz="1600" b="1" baseline="-25000" dirty="0">
                    <a:latin typeface="Arial" panose="020B0604020202020204" pitchFamily="34" charset="0"/>
                    <a:cs typeface="Arial" panose="020B0604020202020204" pitchFamily="34" charset="0"/>
                  </a:rPr>
                  <a:t>,</a:t>
                </a:r>
                <a:r>
                  <a:rPr lang="pt-BR" sz="1600" dirty="0">
                    <a:latin typeface="Arial" panose="020B0604020202020204" pitchFamily="34" charset="0"/>
                    <a:cs typeface="Arial" panose="020B0604020202020204" pitchFamily="34" charset="0"/>
                  </a:rPr>
                  <a:t> a Terra, de raio </a:t>
                </a:r>
                <a14:m>
                  <m:oMath xmlns:m="http://schemas.openxmlformats.org/officeDocument/2006/math">
                    <m:sSub>
                      <m:sSubPr>
                        <m:ctrlPr>
                          <a:rPr lang="pt-BR" sz="1600" i="1">
                            <a:latin typeface="Cambria Math" panose="02040503050406030204" pitchFamily="18" charset="0"/>
                          </a:rPr>
                        </m:ctrlPr>
                      </m:sSubPr>
                      <m:e>
                        <m:r>
                          <a:rPr lang="pt-BR" sz="1600" i="1">
                            <a:latin typeface="Cambria Math" panose="02040503050406030204" pitchFamily="18" charset="0"/>
                          </a:rPr>
                          <m:t>𝑅</m:t>
                        </m:r>
                      </m:e>
                      <m:sub>
                        <m:r>
                          <a:rPr lang="pt-BR" sz="1600" i="1">
                            <a:latin typeface="Cambria Math" panose="02040503050406030204" pitchFamily="18" charset="0"/>
                          </a:rPr>
                          <m:t>𝑇</m:t>
                        </m:r>
                      </m:sub>
                    </m:sSub>
                  </m:oMath>
                </a14:m>
                <a:r>
                  <a:rPr lang="pt-BR" sz="1600" b="1" dirty="0">
                    <a:latin typeface="Arial" panose="020B0604020202020204" pitchFamily="34" charset="0"/>
                    <a:cs typeface="Arial" panose="020B0604020202020204" pitchFamily="34" charset="0"/>
                  </a:rPr>
                  <a:t> </a:t>
                </a:r>
                <a:r>
                  <a:rPr lang="pt-BR" sz="1600" dirty="0">
                    <a:latin typeface="Arial" panose="020B0604020202020204" pitchFamily="34" charset="0"/>
                    <a:cs typeface="Arial" panose="020B0604020202020204" pitchFamily="34" charset="0"/>
                  </a:rPr>
                  <a:t>e metade do “cone de sombra” da Terra.</a:t>
                </a:r>
                <a:r>
                  <a:rPr lang="pt-BR" sz="1600" b="1" dirty="0">
                    <a:latin typeface="Arial" panose="020B0604020202020204" pitchFamily="34" charset="0"/>
                    <a:cs typeface="Arial" panose="020B0604020202020204" pitchFamily="34" charset="0"/>
                  </a:rPr>
                  <a:t> </a:t>
                </a:r>
                <a:r>
                  <a:rPr lang="pt-BR" sz="1600" dirty="0">
                    <a:latin typeface="Arial" panose="020B0604020202020204" pitchFamily="34" charset="0"/>
                    <a:cs typeface="Arial" panose="020B0604020202020204" pitchFamily="34" charset="0"/>
                  </a:rPr>
                  <a:t>Sabemos que </a:t>
                </a:r>
                <a14:m>
                  <m:oMath xmlns:m="http://schemas.openxmlformats.org/officeDocument/2006/math">
                    <m:sSub>
                      <m:sSubPr>
                        <m:ctrlPr>
                          <a:rPr lang="pt-BR" sz="1600" i="1">
                            <a:latin typeface="Cambria Math" panose="02040503050406030204" pitchFamily="18" charset="0"/>
                          </a:rPr>
                        </m:ctrlPr>
                      </m:sSubPr>
                      <m:e>
                        <m:r>
                          <a:rPr lang="pt-BR" sz="1600" i="1">
                            <a:latin typeface="Cambria Math" panose="02040503050406030204" pitchFamily="18" charset="0"/>
                          </a:rPr>
                          <m:t>𝑅</m:t>
                        </m:r>
                      </m:e>
                      <m:sub>
                        <m:r>
                          <a:rPr lang="pt-BR" sz="1600" i="1">
                            <a:latin typeface="Cambria Math" panose="02040503050406030204" pitchFamily="18" charset="0"/>
                          </a:rPr>
                          <m:t>𝑆</m:t>
                        </m:r>
                      </m:sub>
                    </m:sSub>
                  </m:oMath>
                </a14:m>
                <a:r>
                  <a:rPr lang="pt-BR" sz="1600" b="1" dirty="0">
                    <a:latin typeface="Arial" panose="020B0604020202020204" pitchFamily="34" charset="0"/>
                    <a:cs typeface="Arial" panose="020B0604020202020204" pitchFamily="34" charset="0"/>
                  </a:rPr>
                  <a:t> = </a:t>
                </a:r>
                <a:r>
                  <a:rPr lang="pt-BR" sz="1600" dirty="0">
                    <a:latin typeface="Arial" panose="020B0604020202020204" pitchFamily="34" charset="0"/>
                    <a:cs typeface="Arial" panose="020B0604020202020204" pitchFamily="34" charset="0"/>
                  </a:rPr>
                  <a:t>109 </a:t>
                </a:r>
                <a14:m>
                  <m:oMath xmlns:m="http://schemas.openxmlformats.org/officeDocument/2006/math">
                    <m:sSub>
                      <m:sSubPr>
                        <m:ctrlPr>
                          <a:rPr lang="pt-BR" sz="1600" i="1">
                            <a:latin typeface="Cambria Math" panose="02040503050406030204" pitchFamily="18" charset="0"/>
                          </a:rPr>
                        </m:ctrlPr>
                      </m:sSubPr>
                      <m:e>
                        <m:r>
                          <a:rPr lang="pt-BR" sz="1600" i="1">
                            <a:latin typeface="Cambria Math" panose="02040503050406030204" pitchFamily="18" charset="0"/>
                          </a:rPr>
                          <m:t>𝑅</m:t>
                        </m:r>
                      </m:e>
                      <m:sub>
                        <m:r>
                          <a:rPr lang="pt-BR" sz="1600" i="1">
                            <a:latin typeface="Cambria Math" panose="02040503050406030204" pitchFamily="18" charset="0"/>
                          </a:rPr>
                          <m:t>𝑇</m:t>
                        </m:r>
                      </m:sub>
                    </m:sSub>
                  </m:oMath>
                </a14:m>
                <a:r>
                  <a:rPr lang="pt-BR" sz="1600" b="1" dirty="0">
                    <a:latin typeface="Arial" panose="020B0604020202020204" pitchFamily="34" charset="0"/>
                    <a:cs typeface="Arial" panose="020B0604020202020204" pitchFamily="34" charset="0"/>
                  </a:rPr>
                  <a:t>. </a:t>
                </a:r>
                <a:r>
                  <a:rPr lang="pt-BR" sz="1600" dirty="0">
                    <a:latin typeface="Arial" panose="020B0604020202020204" pitchFamily="34" charset="0"/>
                    <a:cs typeface="Arial" panose="020B0604020202020204" pitchFamily="34" charset="0"/>
                  </a:rPr>
                  <a:t>A distância, D, entre os centros do Sol e da Terra é D = 23.680 </a:t>
                </a:r>
                <a14:m>
                  <m:oMath xmlns:m="http://schemas.openxmlformats.org/officeDocument/2006/math">
                    <m:sSub>
                      <m:sSubPr>
                        <m:ctrlPr>
                          <a:rPr lang="pt-BR" sz="1600" i="1">
                            <a:latin typeface="Cambria Math" panose="02040503050406030204" pitchFamily="18" charset="0"/>
                          </a:rPr>
                        </m:ctrlPr>
                      </m:sSubPr>
                      <m:e>
                        <m:r>
                          <a:rPr lang="pt-BR" sz="1600" i="1">
                            <a:latin typeface="Cambria Math" panose="02040503050406030204" pitchFamily="18" charset="0"/>
                          </a:rPr>
                          <m:t>𝑅</m:t>
                        </m:r>
                      </m:e>
                      <m:sub>
                        <m:r>
                          <a:rPr lang="pt-BR" sz="1600" i="1">
                            <a:latin typeface="Cambria Math" panose="02040503050406030204" pitchFamily="18" charset="0"/>
                          </a:rPr>
                          <m:t>𝑇</m:t>
                        </m:r>
                      </m:sub>
                    </m:sSub>
                  </m:oMath>
                </a14:m>
                <a:r>
                  <a:rPr lang="pt-BR" sz="1600" b="1" dirty="0">
                    <a:latin typeface="Arial" panose="020B0604020202020204" pitchFamily="34" charset="0"/>
                    <a:cs typeface="Arial" panose="020B0604020202020204" pitchFamily="34" charset="0"/>
                  </a:rPr>
                  <a:t>.</a:t>
                </a:r>
                <a:endParaRPr lang="pt-BR" sz="1600" dirty="0">
                  <a:latin typeface="Arial" panose="020B0604020202020204" pitchFamily="34" charset="0"/>
                  <a:cs typeface="Arial" panose="020B0604020202020204" pitchFamily="34" charset="0"/>
                </a:endParaRPr>
              </a:p>
            </p:txBody>
          </p:sp>
        </mc:Choice>
        <mc:Fallback xmlns="">
          <p:sp>
            <p:nvSpPr>
              <p:cNvPr id="3" name="Retângulo 2"/>
              <p:cNvSpPr>
                <a:spLocks noRot="1" noChangeAspect="1" noMove="1" noResize="1" noEditPoints="1" noAdjustHandles="1" noChangeArrowheads="1" noChangeShapeType="1" noTextEdit="1"/>
              </p:cNvSpPr>
              <p:nvPr/>
            </p:nvSpPr>
            <p:spPr>
              <a:xfrm>
                <a:off x="190897" y="116632"/>
                <a:ext cx="7920880" cy="2057358"/>
              </a:xfrm>
              <a:prstGeom prst="rect">
                <a:avLst/>
              </a:prstGeom>
              <a:blipFill>
                <a:blip r:embed="rId2"/>
                <a:stretch>
                  <a:fillRect l="-385" t="-296" r="-385" b="-1775"/>
                </a:stretch>
              </a:blipFill>
            </p:spPr>
            <p:txBody>
              <a:bodyPr/>
              <a:lstStyle/>
              <a:p>
                <a:r>
                  <a:rPr lang="pt-BR">
                    <a:noFill/>
                  </a:rPr>
                  <a:t> </a:t>
                </a:r>
              </a:p>
            </p:txBody>
          </p:sp>
        </mc:Fallback>
      </mc:AlternateContent>
      <p:pic>
        <p:nvPicPr>
          <p:cNvPr id="4" name="Imagem 3"/>
          <p:cNvPicPr/>
          <p:nvPr/>
        </p:nvPicPr>
        <p:blipFill>
          <a:blip r:embed="rId3" cstate="print">
            <a:extLst>
              <a:ext uri="{28A0092B-C50C-407E-A947-70E740481C1C}">
                <a14:useLocalDpi xmlns:a14="http://schemas.microsoft.com/office/drawing/2010/main" val="0"/>
              </a:ext>
            </a:extLst>
          </a:blip>
          <a:srcRect b="56650"/>
          <a:stretch>
            <a:fillRect/>
          </a:stretch>
        </p:blipFill>
        <p:spPr bwMode="auto">
          <a:xfrm>
            <a:off x="5303465" y="2348880"/>
            <a:ext cx="6480720" cy="1306762"/>
          </a:xfrm>
          <a:prstGeom prst="rect">
            <a:avLst/>
          </a:prstGeom>
          <a:noFill/>
          <a:ln>
            <a:noFill/>
          </a:ln>
        </p:spPr>
      </p:pic>
      <mc:AlternateContent xmlns:mc="http://schemas.openxmlformats.org/markup-compatibility/2006" xmlns:a14="http://schemas.microsoft.com/office/drawing/2010/main">
        <mc:Choice Requires="a14">
          <p:sp>
            <p:nvSpPr>
              <p:cNvPr id="5" name="Retângulo 4"/>
              <p:cNvSpPr/>
              <p:nvPr/>
            </p:nvSpPr>
            <p:spPr>
              <a:xfrm>
                <a:off x="190897" y="2132856"/>
                <a:ext cx="4968552" cy="1323439"/>
              </a:xfrm>
              <a:prstGeom prst="rect">
                <a:avLst/>
              </a:prstGeom>
            </p:spPr>
            <p:txBody>
              <a:bodyPr wrap="square">
                <a:spAutoFit/>
              </a:bodyPr>
              <a:lstStyle/>
              <a:p>
                <a:pPr algn="just"/>
                <a:r>
                  <a:rPr lang="pt-BR" sz="1600" b="1" dirty="0">
                    <a:latin typeface="Arial" panose="020B0604020202020204" pitchFamily="34" charset="0"/>
                    <a:cs typeface="Arial" panose="020B0604020202020204" pitchFamily="34" charset="0"/>
                  </a:rPr>
                  <a:t>Pergunta 5a) (0,5 ponto)</a:t>
                </a:r>
                <a:r>
                  <a:rPr lang="pt-BR" sz="1600" dirty="0">
                    <a:latin typeface="Arial" panose="020B0604020202020204" pitchFamily="34" charset="0"/>
                    <a:cs typeface="Arial" panose="020B0604020202020204" pitchFamily="34" charset="0"/>
                  </a:rPr>
                  <a:t> Calcule, em termos do raio da Terra, </a:t>
                </a:r>
                <a14:m>
                  <m:oMath xmlns:m="http://schemas.openxmlformats.org/officeDocument/2006/math">
                    <m:sSub>
                      <m:sSubPr>
                        <m:ctrlPr>
                          <a:rPr lang="pt-BR" sz="1600" i="1">
                            <a:latin typeface="Cambria Math" panose="02040503050406030204" pitchFamily="18" charset="0"/>
                          </a:rPr>
                        </m:ctrlPr>
                      </m:sSubPr>
                      <m:e>
                        <m:r>
                          <a:rPr lang="pt-BR" sz="1600" i="1">
                            <a:latin typeface="Cambria Math" panose="02040503050406030204" pitchFamily="18" charset="0"/>
                          </a:rPr>
                          <m:t>𝑅</m:t>
                        </m:r>
                      </m:e>
                      <m:sub>
                        <m:r>
                          <a:rPr lang="pt-BR" sz="1600" i="1">
                            <a:latin typeface="Cambria Math" panose="02040503050406030204" pitchFamily="18" charset="0"/>
                          </a:rPr>
                          <m:t>𝑇</m:t>
                        </m:r>
                      </m:sub>
                    </m:sSub>
                  </m:oMath>
                </a14:m>
                <a:r>
                  <a:rPr lang="pt-BR" sz="1600" dirty="0">
                    <a:latin typeface="Arial" panose="020B0604020202020204" pitchFamily="34" charset="0"/>
                    <a:cs typeface="Arial" panose="020B0604020202020204" pitchFamily="34" charset="0"/>
                  </a:rPr>
                  <a:t>, qual é o comprimento, L, da sombra da Terra, mostrado na figura acima. </a:t>
                </a:r>
                <a:r>
                  <a:rPr lang="pt-BR" sz="1600" i="1" dirty="0">
                    <a:latin typeface="Arial" panose="020B0604020202020204" pitchFamily="34" charset="0"/>
                    <a:cs typeface="Arial" panose="020B0604020202020204" pitchFamily="34" charset="0"/>
                  </a:rPr>
                  <a:t>Observação: L é medido do vértice do cone de sombra até o centro da Terra.</a:t>
                </a:r>
                <a:endParaRPr lang="pt-BR" sz="1600" dirty="0">
                  <a:latin typeface="Arial" panose="020B0604020202020204" pitchFamily="34" charset="0"/>
                  <a:cs typeface="Arial" panose="020B0604020202020204" pitchFamily="34" charset="0"/>
                </a:endParaRPr>
              </a:p>
            </p:txBody>
          </p:sp>
        </mc:Choice>
        <mc:Fallback xmlns="">
          <p:sp>
            <p:nvSpPr>
              <p:cNvPr id="5" name="Retângulo 4"/>
              <p:cNvSpPr>
                <a:spLocks noRot="1" noChangeAspect="1" noMove="1" noResize="1" noEditPoints="1" noAdjustHandles="1" noChangeArrowheads="1" noChangeShapeType="1" noTextEdit="1"/>
              </p:cNvSpPr>
              <p:nvPr/>
            </p:nvSpPr>
            <p:spPr>
              <a:xfrm>
                <a:off x="190897" y="2132856"/>
                <a:ext cx="4968552" cy="1323439"/>
              </a:xfrm>
              <a:prstGeom prst="rect">
                <a:avLst/>
              </a:prstGeom>
              <a:blipFill>
                <a:blip r:embed="rId4"/>
                <a:stretch>
                  <a:fillRect l="-613" t="-1382" r="-736" b="-5069"/>
                </a:stretch>
              </a:blipFill>
            </p:spPr>
            <p:txBody>
              <a:bodyPr/>
              <a:lstStyle/>
              <a:p>
                <a:r>
                  <a:rPr lang="pt-BR">
                    <a:noFill/>
                  </a:rPr>
                  <a:t> </a:t>
                </a:r>
              </a:p>
            </p:txBody>
          </p:sp>
        </mc:Fallback>
      </mc:AlternateContent>
      <p:sp>
        <p:nvSpPr>
          <p:cNvPr id="7" name="Retângulo 6"/>
          <p:cNvSpPr/>
          <p:nvPr/>
        </p:nvSpPr>
        <p:spPr>
          <a:xfrm>
            <a:off x="190897" y="3422778"/>
            <a:ext cx="5153462" cy="338554"/>
          </a:xfrm>
          <a:prstGeom prst="rect">
            <a:avLst/>
          </a:prstGeom>
        </p:spPr>
        <p:txBody>
          <a:bodyPr wrap="none">
            <a:spAutoFit/>
          </a:bodyPr>
          <a:lstStyle/>
          <a:p>
            <a:r>
              <a:rPr lang="pt-BR" sz="1600" dirty="0">
                <a:solidFill>
                  <a:srgbClr val="FF0000"/>
                </a:solidFill>
              </a:rPr>
              <a:t>Usaremos apenas semelhança de triângulos para resolvê-la.</a:t>
            </a:r>
          </a:p>
        </p:txBody>
      </p:sp>
      <mc:AlternateContent xmlns:mc="http://schemas.openxmlformats.org/markup-compatibility/2006" xmlns:a14="http://schemas.microsoft.com/office/drawing/2010/main">
        <mc:Choice Requires="a14">
          <p:sp>
            <p:nvSpPr>
              <p:cNvPr id="8" name="Retângulo 7"/>
              <p:cNvSpPr/>
              <p:nvPr/>
            </p:nvSpPr>
            <p:spPr>
              <a:xfrm>
                <a:off x="179837" y="3795004"/>
                <a:ext cx="3318729"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𝑅</m:t>
                              </m:r>
                            </m:e>
                            <m:sub>
                              <m:r>
                                <a:rPr lang="pt-BR" i="1">
                                  <a:solidFill>
                                    <a:srgbClr val="FF0000"/>
                                  </a:solidFill>
                                  <a:latin typeface="Cambria Math" panose="02040503050406030204" pitchFamily="18" charset="0"/>
                                </a:rPr>
                                <m:t>𝑆</m:t>
                              </m:r>
                            </m:sub>
                          </m:sSub>
                        </m:num>
                        <m:den>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𝑅</m:t>
                              </m:r>
                            </m:e>
                            <m:sub>
                              <m:r>
                                <a:rPr lang="pt-BR" i="1">
                                  <a:solidFill>
                                    <a:srgbClr val="FF0000"/>
                                  </a:solidFill>
                                  <a:latin typeface="Cambria Math" panose="02040503050406030204" pitchFamily="18" charset="0"/>
                                </a:rPr>
                                <m:t>𝑇</m:t>
                              </m:r>
                            </m:sub>
                          </m:sSub>
                        </m:den>
                      </m:f>
                      <m:r>
                        <a:rPr lang="pt-BR" i="1">
                          <a:solidFill>
                            <a:srgbClr val="FF0000"/>
                          </a:solidFill>
                          <a:latin typeface="Cambria Math" panose="02040503050406030204" pitchFamily="18" charset="0"/>
                        </a:rPr>
                        <m:t>=</m:t>
                      </m:r>
                      <m:f>
                        <m:fPr>
                          <m:ctrlPr>
                            <a:rPr lang="pt-BR" i="1">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𝐷</m:t>
                          </m:r>
                          <m:r>
                            <a:rPr lang="pt-BR" i="1">
                              <a:solidFill>
                                <a:srgbClr val="FF0000"/>
                              </a:solidFill>
                              <a:latin typeface="Cambria Math" panose="02040503050406030204" pitchFamily="18" charset="0"/>
                            </a:rPr>
                            <m:t>+</m:t>
                          </m:r>
                          <m:r>
                            <a:rPr lang="pt-BR" i="1">
                              <a:solidFill>
                                <a:srgbClr val="FF0000"/>
                              </a:solidFill>
                              <a:latin typeface="Cambria Math" panose="02040503050406030204" pitchFamily="18" charset="0"/>
                            </a:rPr>
                            <m:t>𝐿</m:t>
                          </m:r>
                        </m:num>
                        <m:den>
                          <m:r>
                            <a:rPr lang="pt-BR" i="1">
                              <a:solidFill>
                                <a:srgbClr val="FF0000"/>
                              </a:solidFill>
                              <a:latin typeface="Cambria Math" panose="02040503050406030204" pitchFamily="18" charset="0"/>
                            </a:rPr>
                            <m:t>𝐿</m:t>
                          </m:r>
                        </m:den>
                      </m:f>
                      <m:r>
                        <a:rPr lang="pt-BR" i="1">
                          <a:solidFill>
                            <a:srgbClr val="FF0000"/>
                          </a:solidFill>
                          <a:latin typeface="Cambria Math" panose="02040503050406030204" pitchFamily="18" charset="0"/>
                        </a:rPr>
                        <m:t>        →      </m:t>
                      </m:r>
                      <m:d>
                        <m:dPr>
                          <m:ctrlPr>
                            <a:rPr lang="pt-BR" i="1">
                              <a:solidFill>
                                <a:srgbClr val="FF0000"/>
                              </a:solidFill>
                              <a:latin typeface="Cambria Math" panose="02040503050406030204" pitchFamily="18" charset="0"/>
                            </a:rPr>
                          </m:ctrlPr>
                        </m:dPr>
                        <m:e>
                          <m:f>
                            <m:fPr>
                              <m:ctrlPr>
                                <a:rPr lang="pt-BR" i="1">
                                  <a:solidFill>
                                    <a:srgbClr val="FF0000"/>
                                  </a:solidFill>
                                  <a:latin typeface="Cambria Math" panose="02040503050406030204" pitchFamily="18" charset="0"/>
                                </a:rPr>
                              </m:ctrlPr>
                            </m:fPr>
                            <m:num>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𝑅</m:t>
                                  </m:r>
                                </m:e>
                                <m:sub>
                                  <m:r>
                                    <a:rPr lang="pt-BR" i="1">
                                      <a:solidFill>
                                        <a:srgbClr val="FF0000"/>
                                      </a:solidFill>
                                      <a:latin typeface="Cambria Math" panose="02040503050406030204" pitchFamily="18" charset="0"/>
                                    </a:rPr>
                                    <m:t>𝑆</m:t>
                                  </m:r>
                                </m:sub>
                              </m:sSub>
                            </m:num>
                            <m:den>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𝑅</m:t>
                                  </m:r>
                                </m:e>
                                <m:sub>
                                  <m:r>
                                    <a:rPr lang="pt-BR" i="1">
                                      <a:solidFill>
                                        <a:srgbClr val="FF0000"/>
                                      </a:solidFill>
                                      <a:latin typeface="Cambria Math" panose="02040503050406030204" pitchFamily="18" charset="0"/>
                                    </a:rPr>
                                    <m:t>𝑇</m:t>
                                  </m:r>
                                </m:sub>
                              </m:sSub>
                            </m:den>
                          </m:f>
                        </m:e>
                      </m:d>
                      <m:r>
                        <a:rPr lang="pt-BR" i="1">
                          <a:solidFill>
                            <a:srgbClr val="FF0000"/>
                          </a:solidFill>
                          <a:latin typeface="Cambria Math" panose="02040503050406030204" pitchFamily="18" charset="0"/>
                        </a:rPr>
                        <m:t>𝐿</m:t>
                      </m:r>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8" name="Retângulo 7"/>
              <p:cNvSpPr>
                <a:spLocks noRot="1" noChangeAspect="1" noMove="1" noResize="1" noEditPoints="1" noAdjustHandles="1" noChangeArrowheads="1" noChangeShapeType="1" noTextEdit="1"/>
              </p:cNvSpPr>
              <p:nvPr/>
            </p:nvSpPr>
            <p:spPr>
              <a:xfrm>
                <a:off x="179837" y="3795004"/>
                <a:ext cx="3318729" cy="714683"/>
              </a:xfrm>
              <a:prstGeom prst="rect">
                <a:avLst/>
              </a:prstGeom>
              <a:blipFill rotWithShape="1">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Retângulo 8"/>
              <p:cNvSpPr/>
              <p:nvPr/>
            </p:nvSpPr>
            <p:spPr>
              <a:xfrm>
                <a:off x="3268407" y="3795580"/>
                <a:ext cx="3265894"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𝐷</m:t>
                      </m:r>
                      <m:r>
                        <a:rPr lang="pt-BR" i="1" smtClean="0">
                          <a:solidFill>
                            <a:srgbClr val="FF0000"/>
                          </a:solidFill>
                          <a:latin typeface="Cambria Math" panose="02040503050406030204" pitchFamily="18" charset="0"/>
                        </a:rPr>
                        <m:t>+</m:t>
                      </m:r>
                      <m:r>
                        <a:rPr lang="pt-BR" i="1" smtClean="0">
                          <a:solidFill>
                            <a:srgbClr val="FF0000"/>
                          </a:solidFill>
                          <a:latin typeface="Cambria Math" panose="02040503050406030204" pitchFamily="18" charset="0"/>
                        </a:rPr>
                        <m:t>𝐿</m:t>
                      </m:r>
                      <m:r>
                        <a:rPr lang="pt-BR" i="1" smtClean="0">
                          <a:solidFill>
                            <a:srgbClr val="FF0000"/>
                          </a:solidFill>
                          <a:latin typeface="Cambria Math" panose="02040503050406030204" pitchFamily="18" charset="0"/>
                        </a:rPr>
                        <m:t>        →        </m:t>
                      </m:r>
                      <m:d>
                        <m:dPr>
                          <m:ctrlPr>
                            <a:rPr lang="pt-BR" i="1">
                              <a:solidFill>
                                <a:srgbClr val="FF0000"/>
                              </a:solidFill>
                              <a:latin typeface="Cambria Math" panose="02040503050406030204" pitchFamily="18" charset="0"/>
                            </a:rPr>
                          </m:ctrlPr>
                        </m:dPr>
                        <m:e>
                          <m:f>
                            <m:fPr>
                              <m:ctrlPr>
                                <a:rPr lang="pt-BR" i="1">
                                  <a:solidFill>
                                    <a:srgbClr val="FF0000"/>
                                  </a:solidFill>
                                  <a:latin typeface="Cambria Math" panose="02040503050406030204" pitchFamily="18" charset="0"/>
                                </a:rPr>
                              </m:ctrlPr>
                            </m:fPr>
                            <m:num>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𝑅</m:t>
                                  </m:r>
                                </m:e>
                                <m:sub>
                                  <m:r>
                                    <a:rPr lang="pt-BR" i="1">
                                      <a:solidFill>
                                        <a:srgbClr val="FF0000"/>
                                      </a:solidFill>
                                      <a:latin typeface="Cambria Math" panose="02040503050406030204" pitchFamily="18" charset="0"/>
                                    </a:rPr>
                                    <m:t>𝑆</m:t>
                                  </m:r>
                                </m:sub>
                              </m:sSub>
                            </m:num>
                            <m:den>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𝑅</m:t>
                                  </m:r>
                                </m:e>
                                <m:sub>
                                  <m:r>
                                    <a:rPr lang="pt-BR" i="1">
                                      <a:solidFill>
                                        <a:srgbClr val="FF0000"/>
                                      </a:solidFill>
                                      <a:latin typeface="Cambria Math" panose="02040503050406030204" pitchFamily="18" charset="0"/>
                                    </a:rPr>
                                    <m:t>𝑇</m:t>
                                  </m:r>
                                </m:sub>
                              </m:sSub>
                            </m:den>
                          </m:f>
                          <m:r>
                            <a:rPr lang="pt-BR" i="1">
                              <a:solidFill>
                                <a:srgbClr val="FF0000"/>
                              </a:solidFill>
                              <a:latin typeface="Cambria Math" panose="02040503050406030204" pitchFamily="18" charset="0"/>
                            </a:rPr>
                            <m:t>−1</m:t>
                          </m:r>
                        </m:e>
                      </m:d>
                      <m:r>
                        <a:rPr lang="pt-BR" i="1">
                          <a:solidFill>
                            <a:srgbClr val="FF0000"/>
                          </a:solidFill>
                          <a:latin typeface="Cambria Math" panose="02040503050406030204" pitchFamily="18" charset="0"/>
                        </a:rPr>
                        <m:t>𝐿</m:t>
                      </m:r>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9" name="Retângulo 8"/>
              <p:cNvSpPr>
                <a:spLocks noRot="1" noChangeAspect="1" noMove="1" noResize="1" noEditPoints="1" noAdjustHandles="1" noChangeArrowheads="1" noChangeShapeType="1" noTextEdit="1"/>
              </p:cNvSpPr>
              <p:nvPr/>
            </p:nvSpPr>
            <p:spPr>
              <a:xfrm>
                <a:off x="3268407" y="3795580"/>
                <a:ext cx="3265894" cy="714683"/>
              </a:xfrm>
              <a:prstGeom prst="rect">
                <a:avLst/>
              </a:prstGeom>
              <a:blipFill rotWithShape="1">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Retângulo 9"/>
              <p:cNvSpPr/>
              <p:nvPr/>
            </p:nvSpPr>
            <p:spPr>
              <a:xfrm>
                <a:off x="6282719" y="3968255"/>
                <a:ext cx="18405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𝐷</m:t>
                      </m:r>
                      <m:r>
                        <a:rPr lang="pt-BR" i="1" smtClean="0">
                          <a:solidFill>
                            <a:srgbClr val="FF0000"/>
                          </a:solidFill>
                          <a:latin typeface="Cambria Math" panose="02040503050406030204" pitchFamily="18" charset="0"/>
                        </a:rPr>
                        <m:t>        ∴        </m:t>
                      </m:r>
                      <m:r>
                        <a:rPr lang="pt-BR" i="1" smtClean="0">
                          <a:solidFill>
                            <a:srgbClr val="FF0000"/>
                          </a:solidFill>
                          <a:latin typeface="Cambria Math" panose="02040503050406030204" pitchFamily="18" charset="0"/>
                        </a:rPr>
                        <m:t>𝐿</m:t>
                      </m:r>
                      <m:r>
                        <a:rPr lang="pt-BR" i="1" smtClean="0">
                          <a:solidFill>
                            <a:srgbClr val="FF0000"/>
                          </a:solidFill>
                          <a:latin typeface="Cambria Math" panose="02040503050406030204" pitchFamily="18" charset="0"/>
                        </a:rPr>
                        <m:t>=</m:t>
                      </m:r>
                    </m:oMath>
                  </m:oMathPara>
                </a14:m>
                <a:endParaRPr lang="pt-BR" dirty="0"/>
              </a:p>
            </p:txBody>
          </p:sp>
        </mc:Choice>
        <mc:Fallback xmlns="">
          <p:sp>
            <p:nvSpPr>
              <p:cNvPr id="10" name="Retângulo 9"/>
              <p:cNvSpPr>
                <a:spLocks noRot="1" noChangeAspect="1" noMove="1" noResize="1" noEditPoints="1" noAdjustHandles="1" noChangeArrowheads="1" noChangeShapeType="1" noTextEdit="1"/>
              </p:cNvSpPr>
              <p:nvPr/>
            </p:nvSpPr>
            <p:spPr>
              <a:xfrm>
                <a:off x="6282719" y="3968255"/>
                <a:ext cx="1840568" cy="369332"/>
              </a:xfrm>
              <a:prstGeom prst="rect">
                <a:avLst/>
              </a:prstGeom>
              <a:blipFill rotWithShape="1">
                <a:blip r:embed="rId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1" name="Retângulo 10"/>
              <p:cNvSpPr/>
              <p:nvPr/>
            </p:nvSpPr>
            <p:spPr>
              <a:xfrm>
                <a:off x="7932489" y="3710974"/>
                <a:ext cx="1481944" cy="8827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𝐷</m:t>
                          </m:r>
                        </m:num>
                        <m:den>
                          <m:d>
                            <m:dPr>
                              <m:ctrlPr>
                                <a:rPr lang="pt-BR" i="1">
                                  <a:solidFill>
                                    <a:srgbClr val="FF0000"/>
                                  </a:solidFill>
                                  <a:latin typeface="Cambria Math" panose="02040503050406030204" pitchFamily="18" charset="0"/>
                                </a:rPr>
                              </m:ctrlPr>
                            </m:dPr>
                            <m:e>
                              <m:f>
                                <m:fPr>
                                  <m:ctrlPr>
                                    <a:rPr lang="pt-BR" i="1">
                                      <a:solidFill>
                                        <a:srgbClr val="FF0000"/>
                                      </a:solidFill>
                                      <a:latin typeface="Cambria Math" panose="02040503050406030204" pitchFamily="18" charset="0"/>
                                    </a:rPr>
                                  </m:ctrlPr>
                                </m:fPr>
                                <m:num>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𝑅</m:t>
                                      </m:r>
                                    </m:e>
                                    <m:sub>
                                      <m:r>
                                        <a:rPr lang="pt-BR" i="1">
                                          <a:solidFill>
                                            <a:srgbClr val="FF0000"/>
                                          </a:solidFill>
                                          <a:latin typeface="Cambria Math" panose="02040503050406030204" pitchFamily="18" charset="0"/>
                                        </a:rPr>
                                        <m:t>𝑆</m:t>
                                      </m:r>
                                    </m:sub>
                                  </m:sSub>
                                </m:num>
                                <m:den>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𝑅</m:t>
                                      </m:r>
                                    </m:e>
                                    <m:sub>
                                      <m:r>
                                        <a:rPr lang="pt-BR" i="1">
                                          <a:solidFill>
                                            <a:srgbClr val="FF0000"/>
                                          </a:solidFill>
                                          <a:latin typeface="Cambria Math" panose="02040503050406030204" pitchFamily="18" charset="0"/>
                                        </a:rPr>
                                        <m:t>𝑇</m:t>
                                      </m:r>
                                    </m:sub>
                                  </m:sSub>
                                </m:den>
                              </m:f>
                              <m:r>
                                <a:rPr lang="pt-BR" i="1">
                                  <a:solidFill>
                                    <a:srgbClr val="FF0000"/>
                                  </a:solidFill>
                                  <a:latin typeface="Cambria Math" panose="02040503050406030204" pitchFamily="18" charset="0"/>
                                </a:rPr>
                                <m:t>−1</m:t>
                              </m:r>
                            </m:e>
                          </m:d>
                        </m:den>
                      </m:f>
                      <m:r>
                        <m:rPr>
                          <m:nor/>
                        </m:rPr>
                        <a:rPr lang="pt-BR" smtClean="0">
                          <a:solidFill>
                            <a:srgbClr val="FF0000"/>
                          </a:solidFill>
                        </a:rPr>
                        <m:t>(1),</m:t>
                      </m:r>
                    </m:oMath>
                  </m:oMathPara>
                </a14:m>
                <a:endParaRPr lang="pt-BR" dirty="0"/>
              </a:p>
            </p:txBody>
          </p:sp>
        </mc:Choice>
        <mc:Fallback xmlns="">
          <p:sp>
            <p:nvSpPr>
              <p:cNvPr id="11" name="Retângulo 10"/>
              <p:cNvSpPr>
                <a:spLocks noRot="1" noChangeAspect="1" noMove="1" noResize="1" noEditPoints="1" noAdjustHandles="1" noChangeArrowheads="1" noChangeShapeType="1" noTextEdit="1"/>
              </p:cNvSpPr>
              <p:nvPr/>
            </p:nvSpPr>
            <p:spPr>
              <a:xfrm>
                <a:off x="7932489" y="3710974"/>
                <a:ext cx="1481944" cy="882742"/>
              </a:xfrm>
              <a:prstGeom prst="rect">
                <a:avLst/>
              </a:prstGeom>
              <a:blipFill rotWithShape="1">
                <a:blip r:embed="rId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 name="Retângulo 11"/>
              <p:cNvSpPr/>
              <p:nvPr/>
            </p:nvSpPr>
            <p:spPr>
              <a:xfrm>
                <a:off x="190473" y="4707520"/>
                <a:ext cx="1106329" cy="369332"/>
              </a:xfrm>
              <a:prstGeom prst="rect">
                <a:avLst/>
              </a:prstGeom>
            </p:spPr>
            <p:txBody>
              <a:bodyPr wrap="none">
                <a:spAutoFit/>
              </a:bodyPr>
              <a:lstStyle/>
              <a:p>
                <a:r>
                  <a:rPr lang="pt-BR" dirty="0">
                    <a:solidFill>
                      <a:srgbClr val="FF0000"/>
                    </a:solidFill>
                  </a:rPr>
                  <a:t>mas </a:t>
                </a:r>
                <a14:m>
                  <m:oMath xmlns:m="http://schemas.openxmlformats.org/officeDocument/2006/math">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𝑅</m:t>
                        </m:r>
                      </m:e>
                      <m:sub>
                        <m:r>
                          <a:rPr lang="pt-BR" i="1">
                            <a:solidFill>
                              <a:srgbClr val="FF0000"/>
                            </a:solidFill>
                            <a:latin typeface="Cambria Math" panose="02040503050406030204" pitchFamily="18" charset="0"/>
                          </a:rPr>
                          <m:t>𝑆</m:t>
                        </m:r>
                      </m:sub>
                    </m:sSub>
                    <m:r>
                      <a:rPr lang="pt-BR" i="1">
                        <a:solidFill>
                          <a:srgbClr val="FF0000"/>
                        </a:solidFill>
                        <a:latin typeface="Cambria Math" panose="02040503050406030204" pitchFamily="18" charset="0"/>
                      </a:rPr>
                      <m:t>=</m:t>
                    </m:r>
                  </m:oMath>
                </a14:m>
                <a:endParaRPr lang="pt-BR" dirty="0">
                  <a:solidFill>
                    <a:srgbClr val="FF0000"/>
                  </a:solidFill>
                </a:endParaRPr>
              </a:p>
            </p:txBody>
          </p:sp>
        </mc:Choice>
        <mc:Fallback xmlns="">
          <p:sp>
            <p:nvSpPr>
              <p:cNvPr id="12" name="Retângulo 11"/>
              <p:cNvSpPr>
                <a:spLocks noRot="1" noChangeAspect="1" noMove="1" noResize="1" noEditPoints="1" noAdjustHandles="1" noChangeArrowheads="1" noChangeShapeType="1" noTextEdit="1"/>
              </p:cNvSpPr>
              <p:nvPr/>
            </p:nvSpPr>
            <p:spPr>
              <a:xfrm>
                <a:off x="190473" y="4707520"/>
                <a:ext cx="1106329" cy="369332"/>
              </a:xfrm>
              <a:prstGeom prst="rect">
                <a:avLst/>
              </a:prstGeom>
              <a:blipFill>
                <a:blip r:embed="rId9"/>
                <a:stretch>
                  <a:fillRect l="-4396" t="-8197" b="-2459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Retângulo 12"/>
              <p:cNvSpPr/>
              <p:nvPr/>
            </p:nvSpPr>
            <p:spPr>
              <a:xfrm>
                <a:off x="1126577" y="4707520"/>
                <a:ext cx="4491614" cy="369332"/>
              </a:xfrm>
              <a:prstGeom prst="rect">
                <a:avLst/>
              </a:prstGeom>
            </p:spPr>
            <p:txBody>
              <a:bodyPr wrap="none">
                <a:spAutoFit/>
              </a:bodyPr>
              <a:lstStyle/>
              <a:p>
                <a14:m>
                  <m:oMath xmlns:m="http://schemas.openxmlformats.org/officeDocument/2006/math">
                    <m:r>
                      <a:rPr lang="pt-BR" i="1" smtClean="0">
                        <a:solidFill>
                          <a:srgbClr val="FF0000"/>
                        </a:solidFill>
                        <a:latin typeface="Cambria Math" panose="02040503050406030204" pitchFamily="18" charset="0"/>
                      </a:rPr>
                      <m:t>109</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𝑅</m:t>
                        </m:r>
                      </m:e>
                      <m:sub>
                        <m:r>
                          <a:rPr lang="pt-BR" i="1">
                            <a:solidFill>
                              <a:srgbClr val="FF0000"/>
                            </a:solidFill>
                            <a:latin typeface="Cambria Math" panose="02040503050406030204" pitchFamily="18" charset="0"/>
                          </a:rPr>
                          <m:t>𝑇</m:t>
                        </m:r>
                      </m:sub>
                    </m:sSub>
                  </m:oMath>
                </a14:m>
                <a:r>
                  <a:rPr lang="pt-BR" dirty="0">
                    <a:solidFill>
                      <a:srgbClr val="FF0000"/>
                    </a:solidFill>
                  </a:rPr>
                  <a:t>, substituindo este valor em (1), temos:</a:t>
                </a:r>
              </a:p>
            </p:txBody>
          </p:sp>
        </mc:Choice>
        <mc:Fallback xmlns="">
          <p:sp>
            <p:nvSpPr>
              <p:cNvPr id="13" name="Retângulo 12"/>
              <p:cNvSpPr>
                <a:spLocks noRot="1" noChangeAspect="1" noMove="1" noResize="1" noEditPoints="1" noAdjustHandles="1" noChangeArrowheads="1" noChangeShapeType="1" noTextEdit="1"/>
              </p:cNvSpPr>
              <p:nvPr/>
            </p:nvSpPr>
            <p:spPr>
              <a:xfrm>
                <a:off x="1126577" y="4707520"/>
                <a:ext cx="4491614" cy="369332"/>
              </a:xfrm>
              <a:prstGeom prst="rect">
                <a:avLst/>
              </a:prstGeom>
              <a:blipFill>
                <a:blip r:embed="rId10"/>
                <a:stretch>
                  <a:fillRect t="-8197" r="-543" b="-2459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 name="Retângulo 13"/>
              <p:cNvSpPr/>
              <p:nvPr/>
            </p:nvSpPr>
            <p:spPr>
              <a:xfrm>
                <a:off x="5586869" y="4707520"/>
                <a:ext cx="5982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𝐿</m:t>
                      </m:r>
                      <m:r>
                        <a:rPr lang="pt-BR" i="1" smtClean="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4" name="Retângulo 13"/>
              <p:cNvSpPr>
                <a:spLocks noRot="1" noChangeAspect="1" noMove="1" noResize="1" noEditPoints="1" noAdjustHandles="1" noChangeArrowheads="1" noChangeShapeType="1" noTextEdit="1"/>
              </p:cNvSpPr>
              <p:nvPr/>
            </p:nvSpPr>
            <p:spPr>
              <a:xfrm>
                <a:off x="5586869" y="4707520"/>
                <a:ext cx="598241" cy="369332"/>
              </a:xfrm>
              <a:prstGeom prst="rect">
                <a:avLst/>
              </a:prstGeom>
              <a:blipFill>
                <a:blip r:embed="rId11"/>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 name="Retângulo 14"/>
              <p:cNvSpPr/>
              <p:nvPr/>
            </p:nvSpPr>
            <p:spPr>
              <a:xfrm>
                <a:off x="5988080" y="4562482"/>
                <a:ext cx="2195281" cy="8827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𝐷</m:t>
                          </m:r>
                        </m:num>
                        <m:den>
                          <m:d>
                            <m:dPr>
                              <m:ctrlPr>
                                <a:rPr lang="pt-BR" i="1">
                                  <a:solidFill>
                                    <a:srgbClr val="FF0000"/>
                                  </a:solidFill>
                                  <a:latin typeface="Cambria Math" panose="02040503050406030204" pitchFamily="18" charset="0"/>
                                </a:rPr>
                              </m:ctrlPr>
                            </m:dPr>
                            <m:e>
                              <m:f>
                                <m:fPr>
                                  <m:ctrlPr>
                                    <a:rPr lang="pt-BR" i="1">
                                      <a:solidFill>
                                        <a:srgbClr val="FF0000"/>
                                      </a:solidFill>
                                      <a:latin typeface="Cambria Math" panose="02040503050406030204" pitchFamily="18" charset="0"/>
                                    </a:rPr>
                                  </m:ctrlPr>
                                </m:fPr>
                                <m:num>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109</m:t>
                                      </m:r>
                                      <m:r>
                                        <a:rPr lang="pt-BR" i="1">
                                          <a:solidFill>
                                            <a:srgbClr val="FF0000"/>
                                          </a:solidFill>
                                          <a:latin typeface="Cambria Math" panose="02040503050406030204" pitchFamily="18" charset="0"/>
                                        </a:rPr>
                                        <m:t>𝑅</m:t>
                                      </m:r>
                                    </m:e>
                                    <m:sub>
                                      <m:r>
                                        <a:rPr lang="pt-BR" i="1">
                                          <a:solidFill>
                                            <a:srgbClr val="FF0000"/>
                                          </a:solidFill>
                                          <a:latin typeface="Cambria Math" panose="02040503050406030204" pitchFamily="18" charset="0"/>
                                        </a:rPr>
                                        <m:t>𝑇</m:t>
                                      </m:r>
                                    </m:sub>
                                  </m:sSub>
                                </m:num>
                                <m:den>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𝑅</m:t>
                                      </m:r>
                                    </m:e>
                                    <m:sub>
                                      <m:r>
                                        <a:rPr lang="pt-BR" i="1">
                                          <a:solidFill>
                                            <a:srgbClr val="FF0000"/>
                                          </a:solidFill>
                                          <a:latin typeface="Cambria Math" panose="02040503050406030204" pitchFamily="18" charset="0"/>
                                        </a:rPr>
                                        <m:t>𝑇</m:t>
                                      </m:r>
                                    </m:sub>
                                  </m:sSub>
                                </m:den>
                              </m:f>
                              <m:r>
                                <a:rPr lang="pt-BR" i="1">
                                  <a:solidFill>
                                    <a:srgbClr val="FF0000"/>
                                  </a:solidFill>
                                  <a:latin typeface="Cambria Math" panose="02040503050406030204" pitchFamily="18" charset="0"/>
                                </a:rPr>
                                <m:t>−1</m:t>
                              </m:r>
                            </m:e>
                          </m:d>
                        </m:den>
                      </m:f>
                      <m:r>
                        <a:rPr lang="pt-BR" i="1">
                          <a:solidFill>
                            <a:srgbClr val="FF0000"/>
                          </a:solidFill>
                          <a:latin typeface="Cambria Math" panose="02040503050406030204" pitchFamily="18" charset="0"/>
                        </a:rPr>
                        <m:t>→</m:t>
                      </m:r>
                      <m:r>
                        <a:rPr lang="pt-BR" i="1">
                          <a:solidFill>
                            <a:srgbClr val="FF0000"/>
                          </a:solidFill>
                          <a:latin typeface="Cambria Math" panose="02040503050406030204" pitchFamily="18" charset="0"/>
                        </a:rPr>
                        <m:t>𝐿</m:t>
                      </m:r>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5" name="Retângulo 14"/>
              <p:cNvSpPr>
                <a:spLocks noRot="1" noChangeAspect="1" noMove="1" noResize="1" noEditPoints="1" noAdjustHandles="1" noChangeArrowheads="1" noChangeShapeType="1" noTextEdit="1"/>
              </p:cNvSpPr>
              <p:nvPr/>
            </p:nvSpPr>
            <p:spPr>
              <a:xfrm>
                <a:off x="5988080" y="4562482"/>
                <a:ext cx="2195281" cy="882742"/>
              </a:xfrm>
              <a:prstGeom prst="rect">
                <a:avLst/>
              </a:prstGeom>
              <a:blipFill>
                <a:blip r:embed="rId1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 name="Retângulo 15"/>
              <p:cNvSpPr/>
              <p:nvPr/>
            </p:nvSpPr>
            <p:spPr>
              <a:xfrm>
                <a:off x="8111353" y="4567129"/>
                <a:ext cx="1952008" cy="6501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𝐷</m:t>
                          </m:r>
                        </m:num>
                        <m:den>
                          <m:d>
                            <m:dPr>
                              <m:ctrlPr>
                                <a:rPr lang="pt-BR" i="1">
                                  <a:solidFill>
                                    <a:srgbClr val="FF0000"/>
                                  </a:solidFill>
                                  <a:latin typeface="Cambria Math" panose="02040503050406030204" pitchFamily="18" charset="0"/>
                                </a:rPr>
                              </m:ctrlPr>
                            </m:dPr>
                            <m:e>
                              <m:r>
                                <a:rPr lang="pt-BR" i="1">
                                  <a:solidFill>
                                    <a:srgbClr val="FF0000"/>
                                  </a:solidFill>
                                  <a:latin typeface="Cambria Math" panose="02040503050406030204" pitchFamily="18" charset="0"/>
                                </a:rPr>
                                <m:t>109 −1</m:t>
                              </m:r>
                            </m:e>
                          </m:d>
                        </m:den>
                      </m:f>
                      <m:r>
                        <a:rPr lang="pt-BR" i="1">
                          <a:solidFill>
                            <a:srgbClr val="FF0000"/>
                          </a:solidFill>
                          <a:latin typeface="Cambria Math" panose="02040503050406030204" pitchFamily="18" charset="0"/>
                        </a:rPr>
                        <m:t>→</m:t>
                      </m:r>
                      <m:r>
                        <a:rPr lang="pt-BR" i="1">
                          <a:solidFill>
                            <a:srgbClr val="FF0000"/>
                          </a:solidFill>
                          <a:latin typeface="Cambria Math" panose="02040503050406030204" pitchFamily="18" charset="0"/>
                        </a:rPr>
                        <m:t>𝐿</m:t>
                      </m:r>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6" name="Retângulo 15"/>
              <p:cNvSpPr>
                <a:spLocks noRot="1" noChangeAspect="1" noMove="1" noResize="1" noEditPoints="1" noAdjustHandles="1" noChangeArrowheads="1" noChangeShapeType="1" noTextEdit="1"/>
              </p:cNvSpPr>
              <p:nvPr/>
            </p:nvSpPr>
            <p:spPr>
              <a:xfrm>
                <a:off x="8111353" y="4567129"/>
                <a:ext cx="1952008" cy="650114"/>
              </a:xfrm>
              <a:prstGeom prst="rect">
                <a:avLst/>
              </a:prstGeom>
              <a:blipFill>
                <a:blip r:embed="rId1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7" name="Retângulo 16"/>
              <p:cNvSpPr/>
              <p:nvPr/>
            </p:nvSpPr>
            <p:spPr>
              <a:xfrm>
                <a:off x="9983361" y="4555685"/>
                <a:ext cx="1080744" cy="610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𝐷</m:t>
                          </m:r>
                        </m:num>
                        <m:den>
                          <m:r>
                            <a:rPr lang="pt-BR" i="1">
                              <a:solidFill>
                                <a:srgbClr val="FF0000"/>
                              </a:solidFill>
                              <a:latin typeface="Cambria Math" panose="02040503050406030204" pitchFamily="18" charset="0"/>
                            </a:rPr>
                            <m:t>108</m:t>
                          </m:r>
                        </m:den>
                      </m:f>
                      <m:r>
                        <a:rPr lang="pt-BR" i="1">
                          <a:solidFill>
                            <a:srgbClr val="FF0000"/>
                          </a:solidFill>
                          <a:latin typeface="Cambria Math" panose="02040503050406030204" pitchFamily="18" charset="0"/>
                        </a:rPr>
                        <m:t> (2),</m:t>
                      </m:r>
                    </m:oMath>
                  </m:oMathPara>
                </a14:m>
                <a:endParaRPr lang="pt-BR" dirty="0">
                  <a:solidFill>
                    <a:srgbClr val="FF0000"/>
                  </a:solidFill>
                </a:endParaRPr>
              </a:p>
            </p:txBody>
          </p:sp>
        </mc:Choice>
        <mc:Fallback xmlns="">
          <p:sp>
            <p:nvSpPr>
              <p:cNvPr id="17" name="Retângulo 16"/>
              <p:cNvSpPr>
                <a:spLocks noRot="1" noChangeAspect="1" noMove="1" noResize="1" noEditPoints="1" noAdjustHandles="1" noChangeArrowheads="1" noChangeShapeType="1" noTextEdit="1"/>
              </p:cNvSpPr>
              <p:nvPr/>
            </p:nvSpPr>
            <p:spPr>
              <a:xfrm>
                <a:off x="9983361" y="4555685"/>
                <a:ext cx="1080744" cy="610873"/>
              </a:xfrm>
              <a:prstGeom prst="rect">
                <a:avLst/>
              </a:prstGeom>
              <a:blipFill>
                <a:blip r:embed="rId14"/>
                <a:stretch>
                  <a:fillRect/>
                </a:stretch>
              </a:blipFill>
            </p:spPr>
            <p:txBody>
              <a:bodyPr/>
              <a:lstStyle/>
              <a:p>
                <a:r>
                  <a:rPr lang="pt-BR">
                    <a:noFill/>
                  </a:rPr>
                  <a:t> </a:t>
                </a:r>
              </a:p>
            </p:txBody>
          </p:sp>
        </mc:Fallback>
      </mc:AlternateContent>
      <p:sp>
        <p:nvSpPr>
          <p:cNvPr id="18" name="Retângulo 17"/>
          <p:cNvSpPr/>
          <p:nvPr/>
        </p:nvSpPr>
        <p:spPr>
          <a:xfrm>
            <a:off x="179837" y="5579948"/>
            <a:ext cx="933269" cy="369332"/>
          </a:xfrm>
          <a:prstGeom prst="rect">
            <a:avLst/>
          </a:prstGeom>
        </p:spPr>
        <p:txBody>
          <a:bodyPr wrap="none">
            <a:spAutoFit/>
          </a:bodyPr>
          <a:lstStyle/>
          <a:p>
            <a:r>
              <a:rPr lang="pt-BR" dirty="0">
                <a:solidFill>
                  <a:srgbClr val="FF0000"/>
                </a:solidFill>
              </a:rPr>
              <a:t>mas D =</a:t>
            </a:r>
          </a:p>
        </p:txBody>
      </p:sp>
      <p:sp>
        <p:nvSpPr>
          <p:cNvPr id="19" name="Retângulo 18"/>
          <p:cNvSpPr/>
          <p:nvPr/>
        </p:nvSpPr>
        <p:spPr>
          <a:xfrm>
            <a:off x="1013077" y="5579948"/>
            <a:ext cx="4870949" cy="369332"/>
          </a:xfrm>
          <a:prstGeom prst="rect">
            <a:avLst/>
          </a:prstGeom>
        </p:spPr>
        <p:txBody>
          <a:bodyPr wrap="none">
            <a:spAutoFit/>
          </a:bodyPr>
          <a:lstStyle/>
          <a:p>
            <a:r>
              <a:rPr lang="pt-BR" dirty="0">
                <a:solidFill>
                  <a:srgbClr val="FF0000"/>
                </a:solidFill>
              </a:rPr>
              <a:t>23.680R</a:t>
            </a:r>
            <a:r>
              <a:rPr lang="pt-BR" baseline="-25000" dirty="0">
                <a:solidFill>
                  <a:srgbClr val="FF0000"/>
                </a:solidFill>
              </a:rPr>
              <a:t>T</a:t>
            </a:r>
            <a:r>
              <a:rPr lang="pt-BR" dirty="0">
                <a:solidFill>
                  <a:srgbClr val="FF0000"/>
                </a:solidFill>
              </a:rPr>
              <a:t>; substituindo este valor em (2) obtemos:</a:t>
            </a:r>
          </a:p>
        </p:txBody>
      </p:sp>
      <mc:AlternateContent xmlns:mc="http://schemas.openxmlformats.org/markup-compatibility/2006" xmlns:a14="http://schemas.microsoft.com/office/drawing/2010/main">
        <mc:Choice Requires="a14">
          <p:sp>
            <p:nvSpPr>
              <p:cNvPr id="20" name="Retângulo 19"/>
              <p:cNvSpPr/>
              <p:nvPr/>
            </p:nvSpPr>
            <p:spPr>
              <a:xfrm>
                <a:off x="5727923" y="5592752"/>
                <a:ext cx="5982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𝐿</m:t>
                      </m:r>
                      <m:r>
                        <a:rPr lang="pt-BR" i="1" smtClean="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20" name="Retângulo 19"/>
              <p:cNvSpPr>
                <a:spLocks noRot="1" noChangeAspect="1" noMove="1" noResize="1" noEditPoints="1" noAdjustHandles="1" noChangeArrowheads="1" noChangeShapeType="1" noTextEdit="1"/>
              </p:cNvSpPr>
              <p:nvPr/>
            </p:nvSpPr>
            <p:spPr>
              <a:xfrm>
                <a:off x="5727923" y="5592752"/>
                <a:ext cx="598241" cy="369332"/>
              </a:xfrm>
              <a:prstGeom prst="rect">
                <a:avLst/>
              </a:prstGeom>
              <a:blipFill>
                <a:blip r:embed="rId1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1" name="Retângulo 20"/>
              <p:cNvSpPr/>
              <p:nvPr/>
            </p:nvSpPr>
            <p:spPr>
              <a:xfrm>
                <a:off x="6237898" y="5471052"/>
                <a:ext cx="1223347"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23.680</m:t>
                          </m:r>
                        </m:num>
                        <m:den>
                          <m:r>
                            <a:rPr lang="pt-BR" i="1">
                              <a:solidFill>
                                <a:srgbClr val="FF0000"/>
                              </a:solidFill>
                              <a:latin typeface="Cambria Math" panose="02040503050406030204" pitchFamily="18" charset="0"/>
                            </a:rPr>
                            <m:t>108</m:t>
                          </m:r>
                        </m:den>
                      </m:f>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𝑅</m:t>
                          </m:r>
                        </m:e>
                        <m:sub>
                          <m:r>
                            <a:rPr lang="pt-BR" i="1">
                              <a:solidFill>
                                <a:srgbClr val="FF0000"/>
                              </a:solidFill>
                              <a:latin typeface="Cambria Math" panose="02040503050406030204" pitchFamily="18" charset="0"/>
                            </a:rPr>
                            <m:t>𝑇</m:t>
                          </m:r>
                        </m:sub>
                      </m:sSub>
                    </m:oMath>
                  </m:oMathPara>
                </a14:m>
                <a:endParaRPr lang="pt-BR" dirty="0"/>
              </a:p>
            </p:txBody>
          </p:sp>
        </mc:Choice>
        <mc:Fallback xmlns="">
          <p:sp>
            <p:nvSpPr>
              <p:cNvPr id="21" name="Retângulo 20"/>
              <p:cNvSpPr>
                <a:spLocks noRot="1" noChangeAspect="1" noMove="1" noResize="1" noEditPoints="1" noAdjustHandles="1" noChangeArrowheads="1" noChangeShapeType="1" noTextEdit="1"/>
              </p:cNvSpPr>
              <p:nvPr/>
            </p:nvSpPr>
            <p:spPr>
              <a:xfrm>
                <a:off x="6237898" y="5471052"/>
                <a:ext cx="1223347" cy="612732"/>
              </a:xfrm>
              <a:prstGeom prst="rect">
                <a:avLst/>
              </a:prstGeom>
              <a:blipFill>
                <a:blip r:embed="rId1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2" name="Retângulo 21"/>
              <p:cNvSpPr/>
              <p:nvPr/>
            </p:nvSpPr>
            <p:spPr>
              <a:xfrm>
                <a:off x="7461245" y="5592752"/>
                <a:ext cx="2113271" cy="369332"/>
              </a:xfrm>
              <a:prstGeom prst="rect">
                <a:avLst/>
              </a:prstGeom>
            </p:spPr>
            <p:txBody>
              <a:bodyPr wrap="none">
                <a:spAutoFit/>
              </a:bodyPr>
              <a:lstStyle/>
              <a:p>
                <a:r>
                  <a:rPr lang="pt-BR" dirty="0">
                    <a:solidFill>
                      <a:srgbClr val="FF0000"/>
                    </a:solidFill>
                  </a:rPr>
                  <a:t>e,    finalmente:</a:t>
                </a:r>
                <a14:m>
                  <m:oMath xmlns:m="http://schemas.openxmlformats.org/officeDocument/2006/math">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𝐿</m:t>
                    </m:r>
                    <m:r>
                      <a:rPr lang="pt-BR" i="1">
                        <a:solidFill>
                          <a:srgbClr val="FF0000"/>
                        </a:solidFill>
                        <a:latin typeface="Cambria Math" panose="02040503050406030204" pitchFamily="18" charset="0"/>
                      </a:rPr>
                      <m:t>=</m:t>
                    </m:r>
                  </m:oMath>
                </a14:m>
                <a:endParaRPr lang="pt-BR" dirty="0">
                  <a:solidFill>
                    <a:srgbClr val="FF0000"/>
                  </a:solidFill>
                </a:endParaRPr>
              </a:p>
            </p:txBody>
          </p:sp>
        </mc:Choice>
        <mc:Fallback xmlns="">
          <p:sp>
            <p:nvSpPr>
              <p:cNvPr id="22" name="Retângulo 21"/>
              <p:cNvSpPr>
                <a:spLocks noRot="1" noChangeAspect="1" noMove="1" noResize="1" noEditPoints="1" noAdjustHandles="1" noChangeArrowheads="1" noChangeShapeType="1" noTextEdit="1"/>
              </p:cNvSpPr>
              <p:nvPr/>
            </p:nvSpPr>
            <p:spPr>
              <a:xfrm>
                <a:off x="7461245" y="5592752"/>
                <a:ext cx="2113271" cy="369332"/>
              </a:xfrm>
              <a:prstGeom prst="rect">
                <a:avLst/>
              </a:prstGeom>
              <a:blipFill>
                <a:blip r:embed="rId17"/>
                <a:stretch>
                  <a:fillRect l="-2594" t="-8197" b="-2459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3" name="Retângulo 22"/>
              <p:cNvSpPr/>
              <p:nvPr/>
            </p:nvSpPr>
            <p:spPr>
              <a:xfrm>
                <a:off x="9503414" y="5592752"/>
                <a:ext cx="10566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219,3</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𝑅</m:t>
                          </m:r>
                        </m:e>
                        <m:sub>
                          <m:r>
                            <a:rPr lang="pt-BR" i="1">
                              <a:solidFill>
                                <a:srgbClr val="FF0000"/>
                              </a:solidFill>
                              <a:latin typeface="Cambria Math" panose="02040503050406030204" pitchFamily="18" charset="0"/>
                            </a:rPr>
                            <m:t>𝑇</m:t>
                          </m:r>
                        </m:sub>
                      </m:sSub>
                    </m:oMath>
                  </m:oMathPara>
                </a14:m>
                <a:endParaRPr lang="pt-BR" dirty="0"/>
              </a:p>
            </p:txBody>
          </p:sp>
        </mc:Choice>
        <mc:Fallback xmlns="">
          <p:sp>
            <p:nvSpPr>
              <p:cNvPr id="23" name="Retângulo 22"/>
              <p:cNvSpPr>
                <a:spLocks noRot="1" noChangeAspect="1" noMove="1" noResize="1" noEditPoints="1" noAdjustHandles="1" noChangeArrowheads="1" noChangeShapeType="1" noTextEdit="1"/>
              </p:cNvSpPr>
              <p:nvPr/>
            </p:nvSpPr>
            <p:spPr>
              <a:xfrm>
                <a:off x="9503414" y="5592752"/>
                <a:ext cx="1056635" cy="369332"/>
              </a:xfrm>
              <a:prstGeom prst="rect">
                <a:avLst/>
              </a:prstGeom>
              <a:blipFill>
                <a:blip r:embed="rId18"/>
                <a:stretch>
                  <a:fillRect/>
                </a:stretch>
              </a:blipFill>
            </p:spPr>
            <p:txBody>
              <a:bodyPr/>
              <a:lstStyle/>
              <a:p>
                <a:r>
                  <a:rPr lang="pt-BR">
                    <a:noFill/>
                  </a:rPr>
                  <a:t> </a:t>
                </a:r>
              </a:p>
            </p:txBody>
          </p:sp>
        </mc:Fallback>
      </mc:AlternateContent>
      <p:sp>
        <p:nvSpPr>
          <p:cNvPr id="24" name="Retângulo 23"/>
          <p:cNvSpPr/>
          <p:nvPr/>
        </p:nvSpPr>
        <p:spPr>
          <a:xfrm>
            <a:off x="1343025" y="6372036"/>
            <a:ext cx="3240360" cy="369332"/>
          </a:xfrm>
          <a:prstGeom prst="rect">
            <a:avLst/>
          </a:prstGeom>
        </p:spPr>
        <p:txBody>
          <a:bodyPr wrap="square">
            <a:spAutoFit/>
          </a:bodyPr>
          <a:lstStyle/>
          <a:p>
            <a:r>
              <a:rPr lang="pt-BR" b="1" dirty="0"/>
              <a:t>Resposta 5a): </a:t>
            </a:r>
            <a:r>
              <a:rPr lang="pt-BR" dirty="0"/>
              <a:t>_ _ _ _ _ _ _ _ _</a:t>
            </a:r>
          </a:p>
        </p:txBody>
      </p:sp>
      <mc:AlternateContent xmlns:mc="http://schemas.openxmlformats.org/markup-compatibility/2006" xmlns:a14="http://schemas.microsoft.com/office/drawing/2010/main">
        <mc:Choice Requires="a14">
          <p:sp>
            <p:nvSpPr>
              <p:cNvPr id="25" name="Retângulo 24"/>
              <p:cNvSpPr/>
              <p:nvPr/>
            </p:nvSpPr>
            <p:spPr>
              <a:xfrm>
                <a:off x="2783185" y="6300028"/>
                <a:ext cx="1370247" cy="369332"/>
              </a:xfrm>
              <a:prstGeom prst="rect">
                <a:avLst/>
              </a:prstGeom>
            </p:spPr>
            <p:txBody>
              <a:bodyPr wrap="none">
                <a:spAutoFit/>
              </a:bodyPr>
              <a:lstStyle/>
              <a:p>
                <a:r>
                  <a:rPr lang="pt-BR" b="1" dirty="0">
                    <a:solidFill>
                      <a:srgbClr val="FF0000"/>
                    </a:solidFill>
                  </a:rPr>
                  <a:t>L = 219,3 </a:t>
                </a:r>
                <a14:m>
                  <m:oMath xmlns:m="http://schemas.openxmlformats.org/officeDocument/2006/math">
                    <m:sSub>
                      <m:sSubPr>
                        <m:ctrlPr>
                          <a:rPr lang="pt-BR" b="1" i="1">
                            <a:solidFill>
                              <a:srgbClr val="FF0000"/>
                            </a:solidFill>
                            <a:latin typeface="Cambria Math" panose="02040503050406030204" pitchFamily="18" charset="0"/>
                          </a:rPr>
                        </m:ctrlPr>
                      </m:sSubPr>
                      <m:e>
                        <m:r>
                          <a:rPr lang="pt-BR" b="1" i="1">
                            <a:solidFill>
                              <a:srgbClr val="FF0000"/>
                            </a:solidFill>
                            <a:latin typeface="Cambria Math"/>
                          </a:rPr>
                          <m:t>𝐑</m:t>
                        </m:r>
                      </m:e>
                      <m:sub>
                        <m:r>
                          <a:rPr lang="pt-BR" b="1" i="1">
                            <a:solidFill>
                              <a:srgbClr val="FF0000"/>
                            </a:solidFill>
                            <a:latin typeface="Cambria Math"/>
                          </a:rPr>
                          <m:t>𝐓</m:t>
                        </m:r>
                      </m:sub>
                    </m:sSub>
                  </m:oMath>
                </a14:m>
                <a:endParaRPr lang="pt-BR" dirty="0"/>
              </a:p>
            </p:txBody>
          </p:sp>
        </mc:Choice>
        <mc:Fallback xmlns="">
          <p:sp>
            <p:nvSpPr>
              <p:cNvPr id="25" name="Retângulo 24"/>
              <p:cNvSpPr>
                <a:spLocks noRot="1" noChangeAspect="1" noMove="1" noResize="1" noEditPoints="1" noAdjustHandles="1" noChangeArrowheads="1" noChangeShapeType="1" noTextEdit="1"/>
              </p:cNvSpPr>
              <p:nvPr/>
            </p:nvSpPr>
            <p:spPr>
              <a:xfrm>
                <a:off x="2783185" y="6300028"/>
                <a:ext cx="1370247" cy="369332"/>
              </a:xfrm>
              <a:prstGeom prst="rect">
                <a:avLst/>
              </a:prstGeom>
              <a:blipFill>
                <a:blip r:embed="rId19"/>
                <a:stretch>
                  <a:fillRect l="-4018" t="-8197" b="-24590"/>
                </a:stretch>
              </a:blipFill>
            </p:spPr>
            <p:txBody>
              <a:bodyPr/>
              <a:lstStyle/>
              <a:p>
                <a:r>
                  <a:rPr lang="pt-BR">
                    <a:noFill/>
                  </a:rPr>
                  <a:t> </a:t>
                </a:r>
              </a:p>
            </p:txBody>
          </p:sp>
        </mc:Fallback>
      </mc:AlternateContent>
    </p:spTree>
    <p:extLst>
      <p:ext uri="{BB962C8B-B14F-4D97-AF65-F5344CB8AC3E}">
        <p14:creationId xmlns:p14="http://schemas.microsoft.com/office/powerpoint/2010/main" val="236842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left)">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wipe(left)">
                                      <p:cBhvr>
                                        <p:cTn id="94" dur="500"/>
                                        <p:tgtEl>
                                          <p:spTgt spid="22"/>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p:cTn id="99" dur="500" fill="hold"/>
                                        <p:tgtEl>
                                          <p:spTgt spid="23"/>
                                        </p:tgtEl>
                                        <p:attrNameLst>
                                          <p:attrName>ppt_w</p:attrName>
                                        </p:attrNameLst>
                                      </p:cBhvr>
                                      <p:tavLst>
                                        <p:tav tm="0">
                                          <p:val>
                                            <p:fltVal val="0"/>
                                          </p:val>
                                        </p:tav>
                                        <p:tav tm="100000">
                                          <p:val>
                                            <p:strVal val="#ppt_w"/>
                                          </p:val>
                                        </p:tav>
                                      </p:tavLst>
                                    </p:anim>
                                    <p:anim calcmode="lin" valueType="num">
                                      <p:cBhvr>
                                        <p:cTn id="100" dur="500" fill="hold"/>
                                        <p:tgtEl>
                                          <p:spTgt spid="23"/>
                                        </p:tgtEl>
                                        <p:attrNameLst>
                                          <p:attrName>ppt_h</p:attrName>
                                        </p:attrNameLst>
                                      </p:cBhvr>
                                      <p:tavLst>
                                        <p:tav tm="0">
                                          <p:val>
                                            <p:fltVal val="0"/>
                                          </p:val>
                                        </p:tav>
                                        <p:tav tm="100000">
                                          <p:val>
                                            <p:strVal val="#ppt_h"/>
                                          </p:val>
                                        </p:tav>
                                      </p:tavLst>
                                    </p:anim>
                                    <p:animEffect transition="in" filter="fade">
                                      <p:cBhvr>
                                        <p:cTn id="101" dur="500"/>
                                        <p:tgtEl>
                                          <p:spTgt spid="23"/>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barn(inVertical)">
                                      <p:cBhvr>
                                        <p:cTn id="10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tângulo 2"/>
              <p:cNvSpPr/>
              <p:nvPr/>
            </p:nvSpPr>
            <p:spPr>
              <a:xfrm>
                <a:off x="118889" y="116632"/>
                <a:ext cx="7920880" cy="1200329"/>
              </a:xfrm>
              <a:prstGeom prst="rect">
                <a:avLst/>
              </a:prstGeom>
            </p:spPr>
            <p:txBody>
              <a:bodyPr wrap="square">
                <a:spAutoFit/>
              </a:bodyPr>
              <a:lstStyle/>
              <a:p>
                <a:pPr algn="just">
                  <a:lnSpc>
                    <a:spcPct val="150000"/>
                  </a:lnSpc>
                </a:pPr>
                <a:r>
                  <a:rPr lang="pt-BR" sz="1600" b="1" dirty="0">
                    <a:latin typeface="Arial" panose="020B0604020202020204" pitchFamily="34" charset="0"/>
                    <a:cs typeface="Arial" panose="020B0604020202020204" pitchFamily="34" charset="0"/>
                  </a:rPr>
                  <a:t>Pergunta 5b) (0,3 ponto)</a:t>
                </a:r>
                <a:r>
                  <a:rPr lang="pt-BR" sz="1600" dirty="0">
                    <a:latin typeface="Arial" panose="020B0604020202020204" pitchFamily="34" charset="0"/>
                    <a:cs typeface="Arial" panose="020B0604020202020204" pitchFamily="34" charset="0"/>
                  </a:rPr>
                  <a:t> A Lua cruza o cone de sombra da Terra à distância H = 60</a:t>
                </a:r>
                <a14:m>
                  <m:oMath xmlns:m="http://schemas.openxmlformats.org/officeDocument/2006/math">
                    <m:sSub>
                      <m:sSubPr>
                        <m:ctrlPr>
                          <a:rPr lang="pt-BR" sz="1600" i="1">
                            <a:latin typeface="Cambria Math" panose="02040503050406030204" pitchFamily="18" charset="0"/>
                          </a:rPr>
                        </m:ctrlPr>
                      </m:sSubPr>
                      <m:e>
                        <m:r>
                          <a:rPr lang="pt-BR" sz="1600" i="1">
                            <a:latin typeface="Cambria Math" panose="02040503050406030204" pitchFamily="18" charset="0"/>
                          </a:rPr>
                          <m:t>𝑅</m:t>
                        </m:r>
                      </m:e>
                      <m:sub>
                        <m:r>
                          <a:rPr lang="pt-BR" sz="1600" i="1">
                            <a:latin typeface="Cambria Math" panose="02040503050406030204" pitchFamily="18" charset="0"/>
                          </a:rPr>
                          <m:t>𝑇</m:t>
                        </m:r>
                      </m:sub>
                    </m:sSub>
                  </m:oMath>
                </a14:m>
                <a:r>
                  <a:rPr lang="pt-BR" sz="1600" dirty="0">
                    <a:latin typeface="Arial" panose="020B0604020202020204" pitchFamily="34" charset="0"/>
                    <a:cs typeface="Arial" panose="020B0604020202020204" pitchFamily="34" charset="0"/>
                  </a:rPr>
                  <a:t>. Calcule o raio, </a:t>
                </a:r>
                <a:r>
                  <a:rPr lang="pt-BR" sz="1600" b="1" dirty="0">
                    <a:latin typeface="Arial" panose="020B0604020202020204" pitchFamily="34" charset="0"/>
                    <a:cs typeface="Arial" panose="020B0604020202020204" pitchFamily="34" charset="0"/>
                  </a:rPr>
                  <a:t>d</a:t>
                </a:r>
                <a:r>
                  <a:rPr lang="pt-BR" sz="1600" dirty="0">
                    <a:latin typeface="Arial" panose="020B0604020202020204" pitchFamily="34" charset="0"/>
                    <a:cs typeface="Arial" panose="020B0604020202020204" pitchFamily="34" charset="0"/>
                  </a:rPr>
                  <a:t>, do cone de sombra nesta distância </a:t>
                </a:r>
                <a:r>
                  <a:rPr lang="pt-BR" sz="1600" b="1" dirty="0">
                    <a:latin typeface="Arial" panose="020B0604020202020204" pitchFamily="34" charset="0"/>
                    <a:cs typeface="Arial" panose="020B0604020202020204" pitchFamily="34" charset="0"/>
                  </a:rPr>
                  <a:t>H</a:t>
                </a:r>
                <a:r>
                  <a:rPr lang="pt-BR" sz="1600" dirty="0">
                    <a:latin typeface="Arial" panose="020B0604020202020204" pitchFamily="34" charset="0"/>
                    <a:cs typeface="Arial" panose="020B0604020202020204" pitchFamily="34" charset="0"/>
                  </a:rPr>
                  <a:t>, medido entre os centros da Terra e da Lua (não desenhada na figura), em função do raio da Terra, </a:t>
                </a:r>
                <a14:m>
                  <m:oMath xmlns:m="http://schemas.openxmlformats.org/officeDocument/2006/math">
                    <m:sSub>
                      <m:sSubPr>
                        <m:ctrlPr>
                          <a:rPr lang="pt-BR" sz="1600" i="1">
                            <a:latin typeface="Cambria Math" panose="02040503050406030204" pitchFamily="18" charset="0"/>
                          </a:rPr>
                        </m:ctrlPr>
                      </m:sSubPr>
                      <m:e>
                        <m:r>
                          <a:rPr lang="pt-BR" sz="1600" i="1">
                            <a:latin typeface="Cambria Math" panose="02040503050406030204" pitchFamily="18" charset="0"/>
                          </a:rPr>
                          <m:t>𝑅</m:t>
                        </m:r>
                      </m:e>
                      <m:sub>
                        <m:r>
                          <a:rPr lang="pt-BR" sz="1600" i="1">
                            <a:latin typeface="Cambria Math" panose="02040503050406030204" pitchFamily="18" charset="0"/>
                          </a:rPr>
                          <m:t>𝑇</m:t>
                        </m:r>
                      </m:sub>
                    </m:sSub>
                  </m:oMath>
                </a14:m>
                <a:r>
                  <a:rPr lang="pt-BR" sz="1600" dirty="0">
                    <a:latin typeface="Arial" panose="020B0604020202020204" pitchFamily="34" charset="0"/>
                    <a:cs typeface="Arial" panose="020B0604020202020204" pitchFamily="34" charset="0"/>
                  </a:rPr>
                  <a:t>.</a:t>
                </a:r>
              </a:p>
            </p:txBody>
          </p:sp>
        </mc:Choice>
        <mc:Fallback xmlns="">
          <p:sp>
            <p:nvSpPr>
              <p:cNvPr id="3" name="Retângulo 2"/>
              <p:cNvSpPr>
                <a:spLocks noRot="1" noChangeAspect="1" noMove="1" noResize="1" noEditPoints="1" noAdjustHandles="1" noChangeArrowheads="1" noChangeShapeType="1" noTextEdit="1"/>
              </p:cNvSpPr>
              <p:nvPr/>
            </p:nvSpPr>
            <p:spPr>
              <a:xfrm>
                <a:off x="118889" y="116632"/>
                <a:ext cx="7920880" cy="1200329"/>
              </a:xfrm>
              <a:prstGeom prst="rect">
                <a:avLst/>
              </a:prstGeom>
              <a:blipFill>
                <a:blip r:embed="rId2"/>
                <a:stretch>
                  <a:fillRect l="-462" r="-385" b="-2030"/>
                </a:stretch>
              </a:blipFill>
            </p:spPr>
            <p:txBody>
              <a:bodyPr/>
              <a:lstStyle/>
              <a:p>
                <a:r>
                  <a:rPr lang="pt-BR">
                    <a:noFill/>
                  </a:rPr>
                  <a:t> </a:t>
                </a:r>
              </a:p>
            </p:txBody>
          </p:sp>
        </mc:Fallback>
      </mc:AlternateContent>
      <p:pic>
        <p:nvPicPr>
          <p:cNvPr id="4" name="Imagem 3"/>
          <p:cNvPicPr/>
          <p:nvPr/>
        </p:nvPicPr>
        <p:blipFill>
          <a:blip r:embed="rId3" cstate="print">
            <a:extLst>
              <a:ext uri="{28A0092B-C50C-407E-A947-70E740481C1C}">
                <a14:useLocalDpi xmlns:a14="http://schemas.microsoft.com/office/drawing/2010/main" val="0"/>
              </a:ext>
            </a:extLst>
          </a:blip>
          <a:srcRect t="60405"/>
          <a:stretch>
            <a:fillRect/>
          </a:stretch>
        </p:blipFill>
        <p:spPr bwMode="auto">
          <a:xfrm>
            <a:off x="262982" y="1387968"/>
            <a:ext cx="7488755" cy="1248944"/>
          </a:xfrm>
          <a:prstGeom prst="rect">
            <a:avLst/>
          </a:prstGeom>
          <a:noFill/>
          <a:ln>
            <a:noFill/>
          </a:ln>
        </p:spPr>
      </p:pic>
      <p:sp>
        <p:nvSpPr>
          <p:cNvPr id="5" name="Retângulo 4"/>
          <p:cNvSpPr/>
          <p:nvPr/>
        </p:nvSpPr>
        <p:spPr>
          <a:xfrm>
            <a:off x="190973" y="2802414"/>
            <a:ext cx="1208985" cy="338554"/>
          </a:xfrm>
          <a:prstGeom prst="rect">
            <a:avLst/>
          </a:prstGeom>
        </p:spPr>
        <p:txBody>
          <a:bodyPr wrap="none">
            <a:spAutoFit/>
          </a:bodyPr>
          <a:lstStyle/>
          <a:p>
            <a:pPr algn="just"/>
            <a:r>
              <a:rPr lang="pt-BR" sz="1600" dirty="0">
                <a:solidFill>
                  <a:srgbClr val="FF0000"/>
                </a:solidFill>
                <a:latin typeface="Arial" panose="020B0604020202020204" pitchFamily="34" charset="0"/>
                <a:cs typeface="Arial" panose="020B0604020202020204" pitchFamily="34" charset="0"/>
              </a:rPr>
              <a:t>Resolução:</a:t>
            </a:r>
          </a:p>
        </p:txBody>
      </p:sp>
      <p:sp>
        <p:nvSpPr>
          <p:cNvPr id="6" name="Retângulo 5"/>
          <p:cNvSpPr/>
          <p:nvPr/>
        </p:nvSpPr>
        <p:spPr>
          <a:xfrm>
            <a:off x="1246225" y="2802414"/>
            <a:ext cx="5713424" cy="338554"/>
          </a:xfrm>
          <a:prstGeom prst="rect">
            <a:avLst/>
          </a:prstGeom>
        </p:spPr>
        <p:txBody>
          <a:bodyPr wrap="none">
            <a:spAutoFit/>
          </a:bodyPr>
          <a:lstStyle/>
          <a:p>
            <a:pPr algn="just"/>
            <a:r>
              <a:rPr lang="pt-BR" sz="1600" dirty="0">
                <a:solidFill>
                  <a:srgbClr val="FF0000"/>
                </a:solidFill>
                <a:latin typeface="Arial" panose="020B0604020202020204" pitchFamily="34" charset="0"/>
                <a:cs typeface="Arial" panose="020B0604020202020204" pitchFamily="34" charset="0"/>
              </a:rPr>
              <a:t>Usaremos apenas semelhança de triângulos para resolvê-la.</a:t>
            </a:r>
          </a:p>
        </p:txBody>
      </p:sp>
      <mc:AlternateContent xmlns:mc="http://schemas.openxmlformats.org/markup-compatibility/2006" xmlns:a14="http://schemas.microsoft.com/office/drawing/2010/main">
        <mc:Choice Requires="a14">
          <p:sp>
            <p:nvSpPr>
              <p:cNvPr id="7" name="Retângulo 6"/>
              <p:cNvSpPr/>
              <p:nvPr/>
            </p:nvSpPr>
            <p:spPr>
              <a:xfrm>
                <a:off x="190897" y="3343088"/>
                <a:ext cx="732829" cy="610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𝑅</m:t>
                              </m:r>
                            </m:e>
                            <m:sub>
                              <m:r>
                                <a:rPr lang="pt-BR" i="1">
                                  <a:solidFill>
                                    <a:srgbClr val="FF0000"/>
                                  </a:solidFill>
                                  <a:latin typeface="Cambria Math" panose="02040503050406030204" pitchFamily="18" charset="0"/>
                                </a:rPr>
                                <m:t>𝑇</m:t>
                              </m:r>
                            </m:sub>
                          </m:sSub>
                        </m:num>
                        <m:den>
                          <m:r>
                            <a:rPr lang="pt-BR" i="1">
                              <a:solidFill>
                                <a:srgbClr val="FF0000"/>
                              </a:solidFill>
                              <a:latin typeface="Cambria Math" panose="02040503050406030204" pitchFamily="18" charset="0"/>
                            </a:rPr>
                            <m:t>𝑑</m:t>
                          </m:r>
                        </m:den>
                      </m:f>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7" name="Retângulo 6"/>
              <p:cNvSpPr>
                <a:spLocks noRot="1" noChangeAspect="1" noMove="1" noResize="1" noEditPoints="1" noAdjustHandles="1" noChangeArrowheads="1" noChangeShapeType="1" noTextEdit="1"/>
              </p:cNvSpPr>
              <p:nvPr/>
            </p:nvSpPr>
            <p:spPr>
              <a:xfrm>
                <a:off x="190897" y="3343088"/>
                <a:ext cx="732829" cy="610873"/>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Retângulo 7"/>
              <p:cNvSpPr/>
              <p:nvPr/>
            </p:nvSpPr>
            <p:spPr>
              <a:xfrm>
                <a:off x="790079" y="3344884"/>
                <a:ext cx="1497525"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𝐿</m:t>
                          </m:r>
                        </m:num>
                        <m:den>
                          <m:r>
                            <a:rPr lang="pt-BR" i="1">
                              <a:solidFill>
                                <a:srgbClr val="FF0000"/>
                              </a:solidFill>
                              <a:latin typeface="Cambria Math" panose="02040503050406030204" pitchFamily="18" charset="0"/>
                            </a:rPr>
                            <m:t>𝐿</m:t>
                          </m:r>
                          <m:r>
                            <a:rPr lang="pt-BR" i="1">
                              <a:solidFill>
                                <a:srgbClr val="FF0000"/>
                              </a:solidFill>
                              <a:latin typeface="Cambria Math" panose="02040503050406030204" pitchFamily="18" charset="0"/>
                            </a:rPr>
                            <m:t>−</m:t>
                          </m:r>
                          <m:r>
                            <a:rPr lang="pt-BR" i="1">
                              <a:solidFill>
                                <a:srgbClr val="FF0000"/>
                              </a:solidFill>
                              <a:latin typeface="Cambria Math" panose="02040503050406030204" pitchFamily="18" charset="0"/>
                            </a:rPr>
                            <m:t>𝐻</m:t>
                          </m:r>
                        </m:den>
                      </m:f>
                      <m:r>
                        <a:rPr lang="pt-BR" i="1">
                          <a:solidFill>
                            <a:srgbClr val="FF0000"/>
                          </a:solidFill>
                          <a:latin typeface="Cambria Math" panose="02040503050406030204" pitchFamily="18" charset="0"/>
                        </a:rPr>
                        <m:t>→</m:t>
                      </m:r>
                      <m:r>
                        <a:rPr lang="pt-BR" i="1">
                          <a:solidFill>
                            <a:srgbClr val="FF0000"/>
                          </a:solidFill>
                          <a:latin typeface="Cambria Math" panose="02040503050406030204" pitchFamily="18" charset="0"/>
                        </a:rPr>
                        <m:t>𝑑</m:t>
                      </m:r>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8" name="Retângulo 7"/>
              <p:cNvSpPr>
                <a:spLocks noRot="1" noChangeAspect="1" noMove="1" noResize="1" noEditPoints="1" noAdjustHandles="1" noChangeArrowheads="1" noChangeShapeType="1" noTextEdit="1"/>
              </p:cNvSpPr>
              <p:nvPr/>
            </p:nvSpPr>
            <p:spPr>
              <a:xfrm>
                <a:off x="790079" y="3344884"/>
                <a:ext cx="1497525" cy="609077"/>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Retângulo 8"/>
              <p:cNvSpPr/>
              <p:nvPr/>
            </p:nvSpPr>
            <p:spPr>
              <a:xfrm>
                <a:off x="2130386" y="3395987"/>
                <a:ext cx="1985607"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𝑅</m:t>
                              </m:r>
                            </m:e>
                            <m:sub>
                              <m:r>
                                <a:rPr lang="pt-BR" i="1">
                                  <a:solidFill>
                                    <a:srgbClr val="FF0000"/>
                                  </a:solidFill>
                                  <a:latin typeface="Cambria Math" panose="02040503050406030204" pitchFamily="18" charset="0"/>
                                </a:rPr>
                                <m:t>𝑇</m:t>
                              </m:r>
                            </m:sub>
                          </m:sSub>
                        </m:num>
                        <m:den>
                          <m:r>
                            <a:rPr lang="pt-BR" i="1">
                              <a:solidFill>
                                <a:srgbClr val="FF0000"/>
                              </a:solidFill>
                              <a:latin typeface="Cambria Math" panose="02040503050406030204" pitchFamily="18" charset="0"/>
                            </a:rPr>
                            <m:t>𝐿</m:t>
                          </m:r>
                        </m:den>
                      </m:f>
                      <m:d>
                        <m:dPr>
                          <m:ctrlPr>
                            <a:rPr lang="pt-BR" i="1">
                              <a:solidFill>
                                <a:srgbClr val="FF0000"/>
                              </a:solidFill>
                              <a:latin typeface="Cambria Math" panose="02040503050406030204" pitchFamily="18" charset="0"/>
                            </a:rPr>
                          </m:ctrlPr>
                        </m:dPr>
                        <m:e>
                          <m:r>
                            <a:rPr lang="pt-BR" i="1">
                              <a:solidFill>
                                <a:srgbClr val="FF0000"/>
                              </a:solidFill>
                              <a:latin typeface="Cambria Math" panose="02040503050406030204" pitchFamily="18" charset="0"/>
                            </a:rPr>
                            <m:t>𝐿</m:t>
                          </m:r>
                          <m:r>
                            <a:rPr lang="pt-BR" i="1">
                              <a:solidFill>
                                <a:srgbClr val="FF0000"/>
                              </a:solidFill>
                              <a:latin typeface="Cambria Math" panose="02040503050406030204" pitchFamily="18" charset="0"/>
                            </a:rPr>
                            <m:t>−</m:t>
                          </m:r>
                          <m:r>
                            <a:rPr lang="pt-BR" i="1">
                              <a:solidFill>
                                <a:srgbClr val="FF0000"/>
                              </a:solidFill>
                              <a:latin typeface="Cambria Math" panose="02040503050406030204" pitchFamily="18" charset="0"/>
                            </a:rPr>
                            <m:t>𝐻</m:t>
                          </m:r>
                        </m:e>
                      </m:d>
                      <m:r>
                        <a:rPr lang="pt-BR" i="1">
                          <a:solidFill>
                            <a:srgbClr val="FF0000"/>
                          </a:solidFill>
                          <a:latin typeface="Cambria Math" panose="02040503050406030204" pitchFamily="18" charset="0"/>
                        </a:rPr>
                        <m:t>→</m:t>
                      </m:r>
                      <m:r>
                        <a:rPr lang="pt-BR" i="1">
                          <a:solidFill>
                            <a:srgbClr val="FF0000"/>
                          </a:solidFill>
                          <a:latin typeface="Cambria Math" panose="02040503050406030204" pitchFamily="18" charset="0"/>
                        </a:rPr>
                        <m:t>𝑑</m:t>
                      </m:r>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9" name="Retângulo 8"/>
              <p:cNvSpPr>
                <a:spLocks noRot="1" noChangeAspect="1" noMove="1" noResize="1" noEditPoints="1" noAdjustHandles="1" noChangeArrowheads="1" noChangeShapeType="1" noTextEdit="1"/>
              </p:cNvSpPr>
              <p:nvPr/>
            </p:nvSpPr>
            <p:spPr>
              <a:xfrm>
                <a:off x="2130386" y="3395987"/>
                <a:ext cx="1985607" cy="609077"/>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Retângulo 9"/>
              <p:cNvSpPr/>
              <p:nvPr/>
            </p:nvSpPr>
            <p:spPr>
              <a:xfrm>
                <a:off x="3935350" y="3415040"/>
                <a:ext cx="1654877" cy="506870"/>
              </a:xfrm>
              <a:prstGeom prst="rect">
                <a:avLst/>
              </a:prstGeom>
            </p:spPr>
            <p:txBody>
              <a:bodyPr wrap="none">
                <a:spAutoFit/>
              </a:bodyPr>
              <a:lstStyle/>
              <a:p>
                <a14:m>
                  <m:oMath xmlns:m="http://schemas.openxmlformats.org/officeDocument/2006/math">
                    <m:sSub>
                      <m:sSubPr>
                        <m:ctrlPr>
                          <a:rPr lang="pt-BR" i="1" smtClean="0">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𝑅</m:t>
                        </m:r>
                      </m:e>
                      <m:sub>
                        <m:r>
                          <a:rPr lang="pt-BR" i="1">
                            <a:solidFill>
                              <a:srgbClr val="FF0000"/>
                            </a:solidFill>
                            <a:latin typeface="Cambria Math" panose="02040503050406030204" pitchFamily="18" charset="0"/>
                          </a:rPr>
                          <m:t>𝑇</m:t>
                        </m:r>
                      </m:sub>
                    </m:sSub>
                    <m:d>
                      <m:dPr>
                        <m:ctrlPr>
                          <a:rPr lang="pt-BR" i="1">
                            <a:solidFill>
                              <a:srgbClr val="FF0000"/>
                            </a:solidFill>
                            <a:latin typeface="Cambria Math" panose="02040503050406030204" pitchFamily="18" charset="0"/>
                          </a:rPr>
                        </m:ctrlPr>
                      </m:dPr>
                      <m:e>
                        <m:r>
                          <a:rPr lang="pt-BR" i="1">
                            <a:solidFill>
                              <a:srgbClr val="FF0000"/>
                            </a:solidFill>
                            <a:latin typeface="Cambria Math" panose="02040503050406030204" pitchFamily="18" charset="0"/>
                          </a:rPr>
                          <m:t>1− </m:t>
                        </m:r>
                        <m:f>
                          <m:fPr>
                            <m:ctrlPr>
                              <a:rPr lang="pt-BR" i="1">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𝐻</m:t>
                            </m:r>
                          </m:num>
                          <m:den>
                            <m:r>
                              <a:rPr lang="pt-BR" i="1">
                                <a:solidFill>
                                  <a:srgbClr val="FF0000"/>
                                </a:solidFill>
                                <a:latin typeface="Cambria Math" panose="02040503050406030204" pitchFamily="18" charset="0"/>
                              </a:rPr>
                              <m:t>𝐿</m:t>
                            </m:r>
                          </m:den>
                        </m:f>
                      </m:e>
                    </m:d>
                  </m:oMath>
                </a14:m>
                <a:r>
                  <a:rPr lang="pt-BR" dirty="0">
                    <a:solidFill>
                      <a:srgbClr val="FF0000"/>
                    </a:solidFill>
                  </a:rPr>
                  <a:t> (1),</a:t>
                </a:r>
              </a:p>
            </p:txBody>
          </p:sp>
        </mc:Choice>
        <mc:Fallback xmlns="">
          <p:sp>
            <p:nvSpPr>
              <p:cNvPr id="10" name="Retângulo 9"/>
              <p:cNvSpPr>
                <a:spLocks noRot="1" noChangeAspect="1" noMove="1" noResize="1" noEditPoints="1" noAdjustHandles="1" noChangeArrowheads="1" noChangeShapeType="1" noTextEdit="1"/>
              </p:cNvSpPr>
              <p:nvPr/>
            </p:nvSpPr>
            <p:spPr>
              <a:xfrm>
                <a:off x="3935350" y="3415040"/>
                <a:ext cx="1654877" cy="506870"/>
              </a:xfrm>
              <a:prstGeom prst="rect">
                <a:avLst/>
              </a:prstGeom>
              <a:blipFill>
                <a:blip r:embed="rId7"/>
                <a:stretch>
                  <a:fillRect r="-3690" b="-6024"/>
                </a:stretch>
              </a:blipFill>
            </p:spPr>
            <p:txBody>
              <a:bodyPr/>
              <a:lstStyle/>
              <a:p>
                <a:r>
                  <a:rPr lang="pt-BR">
                    <a:noFill/>
                  </a:rPr>
                  <a:t> </a:t>
                </a:r>
              </a:p>
            </p:txBody>
          </p:sp>
        </mc:Fallback>
      </mc:AlternateContent>
      <p:sp>
        <p:nvSpPr>
          <p:cNvPr id="11" name="Retângulo 10"/>
          <p:cNvSpPr/>
          <p:nvPr/>
        </p:nvSpPr>
        <p:spPr>
          <a:xfrm>
            <a:off x="5552763" y="3483809"/>
            <a:ext cx="5949950" cy="369332"/>
          </a:xfrm>
          <a:prstGeom prst="rect">
            <a:avLst/>
          </a:prstGeom>
        </p:spPr>
        <p:txBody>
          <a:bodyPr>
            <a:spAutoFit/>
          </a:bodyPr>
          <a:lstStyle/>
          <a:p>
            <a:pPr hangingPunct="0"/>
            <a:r>
              <a:rPr lang="pt-BR" dirty="0">
                <a:solidFill>
                  <a:srgbClr val="FF0000"/>
                </a:solidFill>
              </a:rPr>
              <a:t>mas foi dado que H = 60 R</a:t>
            </a:r>
            <a:r>
              <a:rPr lang="pt-BR" baseline="-25000" dirty="0">
                <a:solidFill>
                  <a:srgbClr val="FF0000"/>
                </a:solidFill>
              </a:rPr>
              <a:t>T</a:t>
            </a:r>
            <a:r>
              <a:rPr lang="pt-BR" dirty="0">
                <a:solidFill>
                  <a:srgbClr val="FF0000"/>
                </a:solidFill>
              </a:rPr>
              <a:t> e obtivemos no item anterior que</a:t>
            </a:r>
          </a:p>
        </p:txBody>
      </p:sp>
      <p:sp>
        <p:nvSpPr>
          <p:cNvPr id="12" name="Retângulo 11"/>
          <p:cNvSpPr/>
          <p:nvPr/>
        </p:nvSpPr>
        <p:spPr>
          <a:xfrm>
            <a:off x="270237" y="4283804"/>
            <a:ext cx="5609292" cy="369332"/>
          </a:xfrm>
          <a:prstGeom prst="rect">
            <a:avLst/>
          </a:prstGeom>
        </p:spPr>
        <p:txBody>
          <a:bodyPr wrap="none">
            <a:spAutoFit/>
          </a:bodyPr>
          <a:lstStyle/>
          <a:p>
            <a:r>
              <a:rPr lang="pt-BR" dirty="0">
                <a:solidFill>
                  <a:srgbClr val="FF0000"/>
                </a:solidFill>
              </a:rPr>
              <a:t>L = 219,3 R</a:t>
            </a:r>
            <a:r>
              <a:rPr lang="pt-BR" baseline="-25000" dirty="0">
                <a:solidFill>
                  <a:srgbClr val="FF0000"/>
                </a:solidFill>
              </a:rPr>
              <a:t>T</a:t>
            </a:r>
            <a:r>
              <a:rPr lang="pt-BR" dirty="0">
                <a:solidFill>
                  <a:srgbClr val="FF0000"/>
                </a:solidFill>
              </a:rPr>
              <a:t>. Substituindo estes dois valores na (1), temos:</a:t>
            </a:r>
          </a:p>
        </p:txBody>
      </p:sp>
      <mc:AlternateContent xmlns:mc="http://schemas.openxmlformats.org/markup-compatibility/2006" xmlns:a14="http://schemas.microsoft.com/office/drawing/2010/main">
        <mc:Choice Requires="a14">
          <p:sp>
            <p:nvSpPr>
              <p:cNvPr id="13" name="Retângulo 12"/>
              <p:cNvSpPr/>
              <p:nvPr/>
            </p:nvSpPr>
            <p:spPr>
              <a:xfrm>
                <a:off x="262905" y="5047233"/>
                <a:ext cx="6078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𝑑</m:t>
                      </m:r>
                      <m:r>
                        <a:rPr lang="pt-BR" i="1" smtClean="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3" name="Retângulo 12"/>
              <p:cNvSpPr>
                <a:spLocks noRot="1" noChangeAspect="1" noMove="1" noResize="1" noEditPoints="1" noAdjustHandles="1" noChangeArrowheads="1" noChangeShapeType="1" noTextEdit="1"/>
              </p:cNvSpPr>
              <p:nvPr/>
            </p:nvSpPr>
            <p:spPr>
              <a:xfrm>
                <a:off x="262905" y="5047233"/>
                <a:ext cx="607859" cy="369332"/>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 name="Retângulo 13"/>
              <p:cNvSpPr/>
              <p:nvPr/>
            </p:nvSpPr>
            <p:spPr>
              <a:xfrm>
                <a:off x="805425" y="4874557"/>
                <a:ext cx="2765694"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𝑅</m:t>
                          </m:r>
                        </m:e>
                        <m:sub>
                          <m:r>
                            <a:rPr lang="pt-BR" i="1">
                              <a:solidFill>
                                <a:srgbClr val="FF0000"/>
                              </a:solidFill>
                              <a:latin typeface="Cambria Math" panose="02040503050406030204" pitchFamily="18" charset="0"/>
                            </a:rPr>
                            <m:t>𝑇</m:t>
                          </m:r>
                        </m:sub>
                      </m:sSub>
                      <m:d>
                        <m:dPr>
                          <m:ctrlPr>
                            <a:rPr lang="pt-BR" i="1">
                              <a:solidFill>
                                <a:srgbClr val="FF0000"/>
                              </a:solidFill>
                              <a:latin typeface="Cambria Math" panose="02040503050406030204" pitchFamily="18" charset="0"/>
                            </a:rPr>
                          </m:ctrlPr>
                        </m:dPr>
                        <m:e>
                          <m:r>
                            <a:rPr lang="pt-BR" i="1">
                              <a:solidFill>
                                <a:srgbClr val="FF0000"/>
                              </a:solidFill>
                              <a:latin typeface="Cambria Math" panose="02040503050406030204" pitchFamily="18" charset="0"/>
                            </a:rPr>
                            <m:t>1− </m:t>
                          </m:r>
                          <m:f>
                            <m:fPr>
                              <m:ctrlPr>
                                <a:rPr lang="pt-BR" i="1">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60</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𝑅</m:t>
                                  </m:r>
                                </m:e>
                                <m:sub>
                                  <m:r>
                                    <a:rPr lang="pt-BR" i="1">
                                      <a:solidFill>
                                        <a:srgbClr val="FF0000"/>
                                      </a:solidFill>
                                      <a:latin typeface="Cambria Math" panose="02040503050406030204" pitchFamily="18" charset="0"/>
                                    </a:rPr>
                                    <m:t>𝑇</m:t>
                                  </m:r>
                                </m:sub>
                              </m:sSub>
                            </m:num>
                            <m:den>
                              <m:r>
                                <a:rPr lang="pt-BR" i="1">
                                  <a:solidFill>
                                    <a:srgbClr val="FF0000"/>
                                  </a:solidFill>
                                  <a:latin typeface="Cambria Math" panose="02040503050406030204" pitchFamily="18" charset="0"/>
                                </a:rPr>
                                <m:t>219,3</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𝑅</m:t>
                                  </m:r>
                                </m:e>
                                <m:sub>
                                  <m:r>
                                    <a:rPr lang="pt-BR" i="1">
                                      <a:solidFill>
                                        <a:srgbClr val="FF0000"/>
                                      </a:solidFill>
                                      <a:latin typeface="Cambria Math" panose="02040503050406030204" pitchFamily="18" charset="0"/>
                                    </a:rPr>
                                    <m:t>𝑇</m:t>
                                  </m:r>
                                </m:sub>
                              </m:sSub>
                            </m:den>
                          </m:f>
                        </m:e>
                      </m:d>
                      <m:r>
                        <a:rPr lang="pt-BR" i="1">
                          <a:solidFill>
                            <a:srgbClr val="FF0000"/>
                          </a:solidFill>
                          <a:latin typeface="Cambria Math" panose="02040503050406030204" pitchFamily="18" charset="0"/>
                        </a:rPr>
                        <m:t>→</m:t>
                      </m:r>
                      <m:r>
                        <a:rPr lang="pt-BR" i="1">
                          <a:solidFill>
                            <a:srgbClr val="FF0000"/>
                          </a:solidFill>
                          <a:latin typeface="Cambria Math" panose="02040503050406030204" pitchFamily="18" charset="0"/>
                        </a:rPr>
                        <m:t>𝑑</m:t>
                      </m:r>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4" name="Retângulo 13"/>
              <p:cNvSpPr>
                <a:spLocks noRot="1" noChangeAspect="1" noMove="1" noResize="1" noEditPoints="1" noAdjustHandles="1" noChangeArrowheads="1" noChangeShapeType="1" noTextEdit="1"/>
              </p:cNvSpPr>
              <p:nvPr/>
            </p:nvSpPr>
            <p:spPr>
              <a:xfrm>
                <a:off x="805425" y="4874557"/>
                <a:ext cx="2765694" cy="714683"/>
              </a:xfrm>
              <a:prstGeom prst="rect">
                <a:avLst/>
              </a:prstGeom>
              <a:blipFill>
                <a:blip r:embed="rId9"/>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 name="Retângulo 14"/>
              <p:cNvSpPr/>
              <p:nvPr/>
            </p:nvSpPr>
            <p:spPr>
              <a:xfrm>
                <a:off x="3381859" y="4837408"/>
                <a:ext cx="2073260"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𝑅</m:t>
                          </m:r>
                        </m:e>
                        <m:sub>
                          <m:r>
                            <a:rPr lang="pt-BR" i="1">
                              <a:solidFill>
                                <a:srgbClr val="FF0000"/>
                              </a:solidFill>
                              <a:latin typeface="Cambria Math" panose="02040503050406030204" pitchFamily="18" charset="0"/>
                            </a:rPr>
                            <m:t>𝑇</m:t>
                          </m:r>
                        </m:sub>
                      </m:sSub>
                      <m:d>
                        <m:dPr>
                          <m:ctrlPr>
                            <a:rPr lang="pt-BR" i="1">
                              <a:solidFill>
                                <a:srgbClr val="FF0000"/>
                              </a:solidFill>
                              <a:latin typeface="Cambria Math" panose="02040503050406030204" pitchFamily="18" charset="0"/>
                            </a:rPr>
                          </m:ctrlPr>
                        </m:dPr>
                        <m:e>
                          <m:r>
                            <a:rPr lang="pt-BR" i="1">
                              <a:solidFill>
                                <a:srgbClr val="FF0000"/>
                              </a:solidFill>
                              <a:latin typeface="Cambria Math" panose="02040503050406030204" pitchFamily="18" charset="0"/>
                            </a:rPr>
                            <m:t>1− </m:t>
                          </m:r>
                          <m:f>
                            <m:fPr>
                              <m:ctrlPr>
                                <a:rPr lang="pt-BR" i="1">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60</m:t>
                              </m:r>
                            </m:num>
                            <m:den>
                              <m:r>
                                <a:rPr lang="pt-BR" i="1">
                                  <a:solidFill>
                                    <a:srgbClr val="FF0000"/>
                                  </a:solidFill>
                                  <a:latin typeface="Cambria Math" panose="02040503050406030204" pitchFamily="18" charset="0"/>
                                </a:rPr>
                                <m:t>219,3</m:t>
                              </m:r>
                            </m:den>
                          </m:f>
                        </m:e>
                      </m:d>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5" name="Retângulo 14"/>
              <p:cNvSpPr>
                <a:spLocks noRot="1" noChangeAspect="1" noMove="1" noResize="1" noEditPoints="1" noAdjustHandles="1" noChangeArrowheads="1" noChangeShapeType="1" noTextEdit="1"/>
              </p:cNvSpPr>
              <p:nvPr/>
            </p:nvSpPr>
            <p:spPr>
              <a:xfrm>
                <a:off x="3381859" y="4837408"/>
                <a:ext cx="2073260" cy="714683"/>
              </a:xfrm>
              <a:prstGeom prst="rect">
                <a:avLst/>
              </a:prstGeom>
              <a:blipFill>
                <a:blip r:embed="rId10"/>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 name="Retângulo 15"/>
              <p:cNvSpPr/>
              <p:nvPr/>
            </p:nvSpPr>
            <p:spPr>
              <a:xfrm>
                <a:off x="5832202" y="5010083"/>
                <a:ext cx="15752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𝑅</m:t>
                          </m:r>
                        </m:e>
                        <m:sub>
                          <m:r>
                            <a:rPr lang="pt-BR" i="1">
                              <a:solidFill>
                                <a:srgbClr val="FF0000"/>
                              </a:solidFill>
                              <a:latin typeface="Cambria Math" panose="02040503050406030204" pitchFamily="18" charset="0"/>
                            </a:rPr>
                            <m:t>𝑇</m:t>
                          </m:r>
                        </m:sub>
                      </m:sSub>
                      <m:d>
                        <m:dPr>
                          <m:ctrlPr>
                            <a:rPr lang="pt-BR" i="1">
                              <a:solidFill>
                                <a:srgbClr val="FF0000"/>
                              </a:solidFill>
                              <a:latin typeface="Cambria Math" panose="02040503050406030204" pitchFamily="18" charset="0"/>
                            </a:rPr>
                          </m:ctrlPr>
                        </m:dPr>
                        <m:e>
                          <m:r>
                            <a:rPr lang="pt-BR" i="1">
                              <a:solidFill>
                                <a:srgbClr val="FF0000"/>
                              </a:solidFill>
                              <a:latin typeface="Cambria Math" panose="02040503050406030204" pitchFamily="18" charset="0"/>
                            </a:rPr>
                            <m:t>1− 0,27</m:t>
                          </m:r>
                        </m:e>
                      </m:d>
                    </m:oMath>
                  </m:oMathPara>
                </a14:m>
                <a:endParaRPr lang="pt-BR" dirty="0">
                  <a:solidFill>
                    <a:srgbClr val="FF0000"/>
                  </a:solidFill>
                </a:endParaRPr>
              </a:p>
            </p:txBody>
          </p:sp>
        </mc:Choice>
        <mc:Fallback xmlns="">
          <p:sp>
            <p:nvSpPr>
              <p:cNvPr id="16" name="Retângulo 15"/>
              <p:cNvSpPr>
                <a:spLocks noRot="1" noChangeAspect="1" noMove="1" noResize="1" noEditPoints="1" noAdjustHandles="1" noChangeArrowheads="1" noChangeShapeType="1" noTextEdit="1"/>
              </p:cNvSpPr>
              <p:nvPr/>
            </p:nvSpPr>
            <p:spPr>
              <a:xfrm>
                <a:off x="5832202" y="5010083"/>
                <a:ext cx="1575238" cy="369332"/>
              </a:xfrm>
              <a:prstGeom prst="rect">
                <a:avLst/>
              </a:prstGeom>
              <a:blipFill>
                <a:blip r:embed="rId11"/>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 name="Retângulo 17"/>
              <p:cNvSpPr/>
              <p:nvPr/>
            </p:nvSpPr>
            <p:spPr>
              <a:xfrm>
                <a:off x="7895677" y="5010083"/>
                <a:ext cx="1196097" cy="369332"/>
              </a:xfrm>
              <a:prstGeom prst="rect">
                <a:avLst/>
              </a:prstGeom>
            </p:spPr>
            <p:txBody>
              <a:bodyPr wrap="none">
                <a:spAutoFit/>
              </a:bodyPr>
              <a:lstStyle/>
              <a:p>
                <a:pPr hangingPunct="0"/>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0,73</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m:t>
                          </m:r>
                          <m:r>
                            <a:rPr lang="pt-BR" i="1">
                              <a:solidFill>
                                <a:srgbClr val="FF0000"/>
                              </a:solidFill>
                              <a:latin typeface="Cambria Math" panose="02040503050406030204" pitchFamily="18" charset="0"/>
                            </a:rPr>
                            <m:t>𝑅</m:t>
                          </m:r>
                        </m:e>
                        <m:sub>
                          <m:r>
                            <a:rPr lang="pt-BR" i="1">
                              <a:solidFill>
                                <a:srgbClr val="FF0000"/>
                              </a:solidFill>
                              <a:latin typeface="Cambria Math" panose="02040503050406030204" pitchFamily="18" charset="0"/>
                            </a:rPr>
                            <m:t>𝑇</m:t>
                          </m:r>
                        </m:sub>
                      </m:sSub>
                    </m:oMath>
                  </m:oMathPara>
                </a14:m>
                <a:endParaRPr lang="pt-BR" dirty="0">
                  <a:solidFill>
                    <a:srgbClr val="FF0000"/>
                  </a:solidFill>
                </a:endParaRPr>
              </a:p>
            </p:txBody>
          </p:sp>
        </mc:Choice>
        <mc:Fallback xmlns="">
          <p:sp>
            <p:nvSpPr>
              <p:cNvPr id="18" name="Retângulo 17"/>
              <p:cNvSpPr>
                <a:spLocks noRot="1" noChangeAspect="1" noMove="1" noResize="1" noEditPoints="1" noAdjustHandles="1" noChangeArrowheads="1" noChangeShapeType="1" noTextEdit="1"/>
              </p:cNvSpPr>
              <p:nvPr/>
            </p:nvSpPr>
            <p:spPr>
              <a:xfrm>
                <a:off x="7895677" y="5010083"/>
                <a:ext cx="1196097" cy="369332"/>
              </a:xfrm>
              <a:prstGeom prst="rect">
                <a:avLst/>
              </a:prstGeom>
              <a:blipFill>
                <a:blip r:embed="rId1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9" name="Retângulo 18"/>
              <p:cNvSpPr/>
              <p:nvPr/>
            </p:nvSpPr>
            <p:spPr>
              <a:xfrm>
                <a:off x="5274888" y="5010083"/>
                <a:ext cx="6151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a:solidFill>
                            <a:srgbClr val="FF0000"/>
                          </a:solidFill>
                          <a:latin typeface="Cambria Math"/>
                        </a:rPr>
                        <m:t>𝑑</m:t>
                      </m:r>
                      <m:r>
                        <a:rPr lang="pt-BR" i="1">
                          <a:solidFill>
                            <a:srgbClr val="FF0000"/>
                          </a:solidFill>
                          <a:latin typeface="Cambria Math"/>
                        </a:rPr>
                        <m:t>=</m:t>
                      </m:r>
                    </m:oMath>
                  </m:oMathPara>
                </a14:m>
                <a:endParaRPr lang="pt-BR" dirty="0"/>
              </a:p>
            </p:txBody>
          </p:sp>
        </mc:Choice>
        <mc:Fallback xmlns="">
          <p:sp>
            <p:nvSpPr>
              <p:cNvPr id="19" name="Retângulo 18"/>
              <p:cNvSpPr>
                <a:spLocks noRot="1" noChangeAspect="1" noMove="1" noResize="1" noEditPoints="1" noAdjustHandles="1" noChangeArrowheads="1" noChangeShapeType="1" noTextEdit="1"/>
              </p:cNvSpPr>
              <p:nvPr/>
            </p:nvSpPr>
            <p:spPr>
              <a:xfrm>
                <a:off x="5274888" y="5010083"/>
                <a:ext cx="615168" cy="369332"/>
              </a:xfrm>
              <a:prstGeom prst="rect">
                <a:avLst/>
              </a:prstGeom>
              <a:blipFill>
                <a:blip r:embed="rId1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0" name="Retângulo 19"/>
              <p:cNvSpPr/>
              <p:nvPr/>
            </p:nvSpPr>
            <p:spPr>
              <a:xfrm>
                <a:off x="7407440" y="5010083"/>
                <a:ext cx="6151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a:rPr>
                        <m:t>𝑑</m:t>
                      </m:r>
                      <m:r>
                        <a:rPr lang="pt-BR" i="1" smtClean="0">
                          <a:solidFill>
                            <a:srgbClr val="FF0000"/>
                          </a:solidFill>
                          <a:latin typeface="Cambria Math"/>
                        </a:rPr>
                        <m:t>=</m:t>
                      </m:r>
                    </m:oMath>
                  </m:oMathPara>
                </a14:m>
                <a:endParaRPr lang="pt-BR" dirty="0">
                  <a:solidFill>
                    <a:srgbClr val="FF0000"/>
                  </a:solidFill>
                </a:endParaRPr>
              </a:p>
            </p:txBody>
          </p:sp>
        </mc:Choice>
        <mc:Fallback xmlns="">
          <p:sp>
            <p:nvSpPr>
              <p:cNvPr id="20" name="Retângulo 19"/>
              <p:cNvSpPr>
                <a:spLocks noRot="1" noChangeAspect="1" noMove="1" noResize="1" noEditPoints="1" noAdjustHandles="1" noChangeArrowheads="1" noChangeShapeType="1" noTextEdit="1"/>
              </p:cNvSpPr>
              <p:nvPr/>
            </p:nvSpPr>
            <p:spPr>
              <a:xfrm>
                <a:off x="7407440" y="5010083"/>
                <a:ext cx="615168" cy="369332"/>
              </a:xfrm>
              <a:prstGeom prst="rect">
                <a:avLst/>
              </a:prstGeom>
              <a:blipFill>
                <a:blip r:embed="rId14"/>
                <a:stretch>
                  <a:fillRect/>
                </a:stretch>
              </a:blipFill>
            </p:spPr>
            <p:txBody>
              <a:bodyPr/>
              <a:lstStyle/>
              <a:p>
                <a:r>
                  <a:rPr lang="pt-BR">
                    <a:noFill/>
                  </a:rPr>
                  <a:t> </a:t>
                </a:r>
              </a:p>
            </p:txBody>
          </p:sp>
        </mc:Fallback>
      </mc:AlternateContent>
      <p:sp>
        <p:nvSpPr>
          <p:cNvPr id="21" name="Retângulo 20"/>
          <p:cNvSpPr/>
          <p:nvPr/>
        </p:nvSpPr>
        <p:spPr>
          <a:xfrm>
            <a:off x="1489847" y="6228020"/>
            <a:ext cx="3165546" cy="369332"/>
          </a:xfrm>
          <a:prstGeom prst="rect">
            <a:avLst/>
          </a:prstGeom>
        </p:spPr>
        <p:txBody>
          <a:bodyPr wrap="square">
            <a:spAutoFit/>
          </a:bodyPr>
          <a:lstStyle/>
          <a:p>
            <a:pPr algn="just"/>
            <a:r>
              <a:rPr lang="pt-PT" b="1" dirty="0">
                <a:latin typeface="Arial" panose="020B0604020202020204" pitchFamily="34" charset="0"/>
                <a:cs typeface="Arial" panose="020B0604020202020204" pitchFamily="34" charset="0"/>
              </a:rPr>
              <a:t>Resposta 5b): </a:t>
            </a:r>
            <a:r>
              <a:rPr lang="pt-PT" dirty="0">
                <a:latin typeface="Arial" panose="020B0604020202020204" pitchFamily="34" charset="0"/>
                <a:cs typeface="Arial" panose="020B0604020202020204" pitchFamily="34" charset="0"/>
              </a:rPr>
              <a:t>_ _ _ _ _ _ _ </a:t>
            </a:r>
            <a:endParaRPr lang="pt-BR"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Retângulo 21"/>
              <p:cNvSpPr/>
              <p:nvPr/>
            </p:nvSpPr>
            <p:spPr>
              <a:xfrm>
                <a:off x="3060784" y="6165248"/>
                <a:ext cx="1441357" cy="369332"/>
              </a:xfrm>
              <a:prstGeom prst="rect">
                <a:avLst/>
              </a:prstGeom>
            </p:spPr>
            <p:txBody>
              <a:bodyPr wrap="none">
                <a:spAutoFit/>
              </a:bodyPr>
              <a:lstStyle/>
              <a:p>
                <a:pPr algn="just"/>
                <a:r>
                  <a:rPr lang="pt-PT" b="1" dirty="0">
                    <a:solidFill>
                      <a:srgbClr val="FF0000"/>
                    </a:solidFill>
                    <a:latin typeface="Arial" panose="020B0604020202020204" pitchFamily="34" charset="0"/>
                    <a:cs typeface="Arial" panose="020B0604020202020204" pitchFamily="34" charset="0"/>
                  </a:rPr>
                  <a:t>d = 0,73  </a:t>
                </a:r>
                <a14:m>
                  <m:oMath xmlns:m="http://schemas.openxmlformats.org/officeDocument/2006/math">
                    <m:sSub>
                      <m:sSubPr>
                        <m:ctrlPr>
                          <a:rPr lang="pt-BR" b="1" i="1">
                            <a:solidFill>
                              <a:srgbClr val="FF0000"/>
                            </a:solidFill>
                            <a:latin typeface="Cambria Math" panose="02040503050406030204" pitchFamily="18" charset="0"/>
                          </a:rPr>
                        </m:ctrlPr>
                      </m:sSubPr>
                      <m:e>
                        <m:r>
                          <a:rPr lang="pt-BR" b="1" i="1">
                            <a:solidFill>
                              <a:srgbClr val="FF0000"/>
                            </a:solidFill>
                            <a:latin typeface="Cambria Math"/>
                          </a:rPr>
                          <m:t>𝑹</m:t>
                        </m:r>
                      </m:e>
                      <m:sub>
                        <m:r>
                          <a:rPr lang="pt-BR" b="1" i="1">
                            <a:solidFill>
                              <a:srgbClr val="FF0000"/>
                            </a:solidFill>
                            <a:latin typeface="Cambria Math"/>
                          </a:rPr>
                          <m:t>𝑻</m:t>
                        </m:r>
                      </m:sub>
                    </m:sSub>
                  </m:oMath>
                </a14:m>
                <a:endParaRPr lang="pt-BR" dirty="0">
                  <a:solidFill>
                    <a:srgbClr val="FF0000"/>
                  </a:solidFill>
                  <a:latin typeface="Arial" panose="020B0604020202020204" pitchFamily="34" charset="0"/>
                  <a:cs typeface="Arial" panose="020B0604020202020204" pitchFamily="34" charset="0"/>
                </a:endParaRPr>
              </a:p>
            </p:txBody>
          </p:sp>
        </mc:Choice>
        <mc:Fallback xmlns="">
          <p:sp>
            <p:nvSpPr>
              <p:cNvPr id="22" name="Retângulo 21"/>
              <p:cNvSpPr>
                <a:spLocks noRot="1" noChangeAspect="1" noMove="1" noResize="1" noEditPoints="1" noAdjustHandles="1" noChangeArrowheads="1" noChangeShapeType="1" noTextEdit="1"/>
              </p:cNvSpPr>
              <p:nvPr/>
            </p:nvSpPr>
            <p:spPr>
              <a:xfrm>
                <a:off x="3060784" y="6165248"/>
                <a:ext cx="1441357" cy="369332"/>
              </a:xfrm>
              <a:prstGeom prst="rect">
                <a:avLst/>
              </a:prstGeom>
              <a:blipFill>
                <a:blip r:embed="rId15"/>
                <a:stretch>
                  <a:fillRect l="-3376" t="-8197" b="-24590"/>
                </a:stretch>
              </a:blipFill>
            </p:spPr>
            <p:txBody>
              <a:bodyPr/>
              <a:lstStyle/>
              <a:p>
                <a:r>
                  <a:rPr lang="pt-BR">
                    <a:noFill/>
                  </a:rPr>
                  <a:t> </a:t>
                </a:r>
              </a:p>
            </p:txBody>
          </p:sp>
        </mc:Fallback>
      </mc:AlternateContent>
    </p:spTree>
    <p:extLst>
      <p:ext uri="{BB962C8B-B14F-4D97-AF65-F5344CB8AC3E}">
        <p14:creationId xmlns:p14="http://schemas.microsoft.com/office/powerpoint/2010/main" val="233201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animEffect transition="in" filter="fade">
                                      <p:cBhvr>
                                        <p:cTn id="87" dur="5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barn(inVertical)">
                                      <p:cBhvr>
                                        <p:cTn id="9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8" grpId="0"/>
      <p:bldP spid="19" grpId="0"/>
      <p:bldP spid="20"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tângulo 2"/>
              <p:cNvSpPr/>
              <p:nvPr/>
            </p:nvSpPr>
            <p:spPr>
              <a:xfrm>
                <a:off x="235196" y="245439"/>
                <a:ext cx="7704856" cy="1338828"/>
              </a:xfrm>
              <a:prstGeom prst="rect">
                <a:avLst/>
              </a:prstGeom>
            </p:spPr>
            <p:txBody>
              <a:bodyPr wrap="square">
                <a:spAutoFit/>
              </a:bodyPr>
              <a:lstStyle/>
              <a:p>
                <a:pPr algn="just">
                  <a:lnSpc>
                    <a:spcPct val="150000"/>
                  </a:lnSpc>
                </a:pPr>
                <a:r>
                  <a:rPr lang="pt-BR" b="1" dirty="0">
                    <a:latin typeface="Arial" panose="020B0604020202020204" pitchFamily="34" charset="0"/>
                    <a:cs typeface="Arial" panose="020B0604020202020204" pitchFamily="34" charset="0"/>
                  </a:rPr>
                  <a:t>Pergunta 5c) (0,2 ponto)</a:t>
                </a:r>
                <a:r>
                  <a:rPr lang="pt-BR" dirty="0">
                    <a:latin typeface="Arial" panose="020B0604020202020204" pitchFamily="34" charset="0"/>
                    <a:cs typeface="Arial" panose="020B0604020202020204" pitchFamily="34" charset="0"/>
                  </a:rPr>
                  <a:t> Sabendo-se que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𝑇</m:t>
                        </m:r>
                      </m:sub>
                    </m:sSub>
                  </m:oMath>
                </a14:m>
                <a:r>
                  <a:rPr lang="pt-BR" dirty="0">
                    <a:latin typeface="Arial" panose="020B0604020202020204" pitchFamily="34" charset="0"/>
                    <a:cs typeface="Arial" panose="020B0604020202020204" pitchFamily="34" charset="0"/>
                  </a:rPr>
                  <a:t> = 3,6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𝐿</m:t>
                        </m:r>
                      </m:sub>
                    </m:sSub>
                  </m:oMath>
                </a14:m>
                <a:r>
                  <a:rPr lang="pt-BR" dirty="0">
                    <a:latin typeface="Arial" panose="020B0604020202020204" pitchFamily="34" charset="0"/>
                    <a:cs typeface="Arial" panose="020B0604020202020204" pitchFamily="34" charset="0"/>
                  </a:rPr>
                  <a:t>, onde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𝐿</m:t>
                        </m:r>
                      </m:sub>
                    </m:sSub>
                  </m:oMath>
                </a14:m>
                <a:r>
                  <a:rPr lang="pt-BR" dirty="0">
                    <a:latin typeface="Arial" panose="020B0604020202020204" pitchFamily="34" charset="0"/>
                    <a:cs typeface="Arial" panose="020B0604020202020204" pitchFamily="34" charset="0"/>
                  </a:rPr>
                  <a:t> é o raio da Lua, calcule quantas vezes “</a:t>
                </a:r>
                <a:r>
                  <a:rPr lang="pt-BR" b="1" dirty="0">
                    <a:latin typeface="Arial" panose="020B0604020202020204" pitchFamily="34" charset="0"/>
                    <a:cs typeface="Arial" panose="020B0604020202020204" pitchFamily="34" charset="0"/>
                  </a:rPr>
                  <a:t>d”</a:t>
                </a:r>
                <a:r>
                  <a:rPr lang="pt-BR" dirty="0">
                    <a:latin typeface="Arial" panose="020B0604020202020204" pitchFamily="34" charset="0"/>
                    <a:cs typeface="Arial" panose="020B0604020202020204" pitchFamily="34" charset="0"/>
                  </a:rPr>
                  <a:t> é maior do que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𝐿</m:t>
                        </m:r>
                      </m:sub>
                    </m:sSub>
                  </m:oMath>
                </a14:m>
                <a:r>
                  <a:rPr lang="pt-BR" b="1"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Isso explica o porquê do eclipse lunar ser longo.</a:t>
                </a:r>
              </a:p>
            </p:txBody>
          </p:sp>
        </mc:Choice>
        <mc:Fallback xmlns="">
          <p:sp>
            <p:nvSpPr>
              <p:cNvPr id="3" name="Retângulo 2"/>
              <p:cNvSpPr>
                <a:spLocks noRot="1" noChangeAspect="1" noMove="1" noResize="1" noEditPoints="1" noAdjustHandles="1" noChangeArrowheads="1" noChangeShapeType="1" noTextEdit="1"/>
              </p:cNvSpPr>
              <p:nvPr/>
            </p:nvSpPr>
            <p:spPr>
              <a:xfrm>
                <a:off x="235196" y="245439"/>
                <a:ext cx="7704856" cy="1338828"/>
              </a:xfrm>
              <a:prstGeom prst="rect">
                <a:avLst/>
              </a:prstGeom>
              <a:blipFill>
                <a:blip r:embed="rId2"/>
                <a:stretch>
                  <a:fillRect l="-712" r="-633" b="-2727"/>
                </a:stretch>
              </a:blipFill>
            </p:spPr>
            <p:txBody>
              <a:bodyPr/>
              <a:lstStyle/>
              <a:p>
                <a:r>
                  <a:rPr lang="pt-BR">
                    <a:noFill/>
                  </a:rPr>
                  <a:t> </a:t>
                </a:r>
              </a:p>
            </p:txBody>
          </p:sp>
        </mc:Fallback>
      </mc:AlternateContent>
      <p:sp>
        <p:nvSpPr>
          <p:cNvPr id="4" name="Retângulo 3"/>
          <p:cNvSpPr/>
          <p:nvPr/>
        </p:nvSpPr>
        <p:spPr>
          <a:xfrm>
            <a:off x="262905" y="1484784"/>
            <a:ext cx="1338828" cy="507831"/>
          </a:xfrm>
          <a:prstGeom prst="rect">
            <a:avLst/>
          </a:prstGeom>
        </p:spPr>
        <p:txBody>
          <a:bodyPr wrap="none">
            <a:spAutoFit/>
          </a:bodyPr>
          <a:lstStyle/>
          <a:p>
            <a:pPr algn="just">
              <a:lnSpc>
                <a:spcPct val="150000"/>
              </a:lnSpc>
            </a:pPr>
            <a:r>
              <a:rPr lang="pt-BR" dirty="0">
                <a:solidFill>
                  <a:srgbClr val="FF0000"/>
                </a:solidFill>
                <a:latin typeface="Arial" panose="020B0604020202020204" pitchFamily="34" charset="0"/>
                <a:cs typeface="Arial" panose="020B0604020202020204" pitchFamily="34" charset="0"/>
              </a:rPr>
              <a:t>Resolução:</a:t>
            </a:r>
          </a:p>
        </p:txBody>
      </p:sp>
      <mc:AlternateContent xmlns:mc="http://schemas.openxmlformats.org/markup-compatibility/2006" xmlns:a14="http://schemas.microsoft.com/office/drawing/2010/main">
        <mc:Choice Requires="a14">
          <p:sp>
            <p:nvSpPr>
              <p:cNvPr id="5" name="Retângulo 4"/>
              <p:cNvSpPr/>
              <p:nvPr/>
            </p:nvSpPr>
            <p:spPr>
              <a:xfrm>
                <a:off x="262905" y="1913057"/>
                <a:ext cx="7776864" cy="507831"/>
              </a:xfrm>
              <a:prstGeom prst="rect">
                <a:avLst/>
              </a:prstGeom>
            </p:spPr>
            <p:txBody>
              <a:bodyPr wrap="square">
                <a:spAutoFit/>
              </a:bodyPr>
              <a:lstStyle/>
              <a:p>
                <a:pPr algn="just">
                  <a:lnSpc>
                    <a:spcPct val="150000"/>
                  </a:lnSpc>
                </a:pPr>
                <a:r>
                  <a:rPr lang="pt-BR" dirty="0">
                    <a:solidFill>
                      <a:srgbClr val="FF0000"/>
                    </a:solidFill>
                    <a:latin typeface="Arial" panose="020B0604020202020204" pitchFamily="34" charset="0"/>
                    <a:cs typeface="Arial" panose="020B0604020202020204" pitchFamily="34" charset="0"/>
                  </a:rPr>
                  <a:t>Para obtermos a resposta é só multiplicar o resultado anterior por 3,6 x </a:t>
                </a:r>
                <a14:m>
                  <m:oMath xmlns:m="http://schemas.openxmlformats.org/officeDocument/2006/math">
                    <m:sSub>
                      <m:sSubPr>
                        <m:ctrlPr>
                          <a:rPr lang="pt-BR" i="1">
                            <a:solidFill>
                              <a:srgbClr val="FF0000"/>
                            </a:solidFill>
                            <a:latin typeface="Cambria Math" panose="02040503050406030204" pitchFamily="18" charset="0"/>
                          </a:rPr>
                        </m:ctrlPr>
                      </m:sSubPr>
                      <m:e>
                        <m:r>
                          <m:rPr>
                            <m:sty m:val="p"/>
                          </m:rPr>
                          <a:rPr lang="pt-BR">
                            <a:solidFill>
                              <a:srgbClr val="FF0000"/>
                            </a:solidFill>
                            <a:latin typeface="Cambria Math" panose="02040503050406030204" pitchFamily="18" charset="0"/>
                          </a:rPr>
                          <m:t>R</m:t>
                        </m:r>
                      </m:e>
                      <m:sub>
                        <m:r>
                          <m:rPr>
                            <m:sty m:val="p"/>
                          </m:rPr>
                          <a:rPr lang="pt-BR">
                            <a:solidFill>
                              <a:srgbClr val="FF0000"/>
                            </a:solidFill>
                            <a:latin typeface="Cambria Math" panose="02040503050406030204" pitchFamily="18" charset="0"/>
                          </a:rPr>
                          <m:t>L</m:t>
                        </m:r>
                      </m:sub>
                    </m:sSub>
                  </m:oMath>
                </a14:m>
                <a:r>
                  <a:rPr lang="pt-BR" dirty="0">
                    <a:solidFill>
                      <a:srgbClr val="FF0000"/>
                    </a:solidFill>
                    <a:latin typeface="Arial" panose="020B0604020202020204" pitchFamily="34" charset="0"/>
                    <a:cs typeface="Arial" panose="020B0604020202020204" pitchFamily="34" charset="0"/>
                  </a:rPr>
                  <a:t>:</a:t>
                </a:r>
              </a:p>
            </p:txBody>
          </p:sp>
        </mc:Choice>
        <mc:Fallback xmlns="">
          <p:sp>
            <p:nvSpPr>
              <p:cNvPr id="5" name="Retângulo 4"/>
              <p:cNvSpPr>
                <a:spLocks noRot="1" noChangeAspect="1" noMove="1" noResize="1" noEditPoints="1" noAdjustHandles="1" noChangeArrowheads="1" noChangeShapeType="1" noTextEdit="1"/>
              </p:cNvSpPr>
              <p:nvPr/>
            </p:nvSpPr>
            <p:spPr>
              <a:xfrm>
                <a:off x="262905" y="1913057"/>
                <a:ext cx="7776864" cy="507831"/>
              </a:xfrm>
              <a:prstGeom prst="rect">
                <a:avLst/>
              </a:prstGeom>
              <a:blipFill>
                <a:blip r:embed="rId3"/>
                <a:stretch>
                  <a:fillRect l="-627" r="-627" b="-963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 name="Retângulo 5"/>
              <p:cNvSpPr/>
              <p:nvPr/>
            </p:nvSpPr>
            <p:spPr>
              <a:xfrm>
                <a:off x="262905" y="2636912"/>
                <a:ext cx="6078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𝑑</m:t>
                      </m:r>
                      <m:r>
                        <a:rPr lang="pt-BR" i="1" smtClean="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6" name="Retângulo 5"/>
              <p:cNvSpPr>
                <a:spLocks noRot="1" noChangeAspect="1" noMove="1" noResize="1" noEditPoints="1" noAdjustHandles="1" noChangeArrowheads="1" noChangeShapeType="1" noTextEdit="1"/>
              </p:cNvSpPr>
              <p:nvPr/>
            </p:nvSpPr>
            <p:spPr>
              <a:xfrm>
                <a:off x="262905" y="2636912"/>
                <a:ext cx="607859" cy="369332"/>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 name="Retângulo 6"/>
              <p:cNvSpPr/>
              <p:nvPr/>
            </p:nvSpPr>
            <p:spPr>
              <a:xfrm>
                <a:off x="766961" y="2636912"/>
                <a:ext cx="188859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0,73×</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𝑅</m:t>
                          </m:r>
                        </m:e>
                        <m:sub>
                          <m:r>
                            <a:rPr lang="pt-BR" i="1">
                              <a:solidFill>
                                <a:srgbClr val="FF0000"/>
                              </a:solidFill>
                              <a:latin typeface="Cambria Math" panose="02040503050406030204" pitchFamily="18" charset="0"/>
                            </a:rPr>
                            <m:t>𝑇</m:t>
                          </m:r>
                        </m:sub>
                      </m:sSub>
                      <m:r>
                        <a:rPr lang="pt-BR" i="1">
                          <a:solidFill>
                            <a:srgbClr val="FF0000"/>
                          </a:solidFill>
                          <a:latin typeface="Cambria Math" panose="02040503050406030204" pitchFamily="18" charset="0"/>
                        </a:rPr>
                        <m:t>→</m:t>
                      </m:r>
                      <m:r>
                        <a:rPr lang="pt-BR" i="1">
                          <a:solidFill>
                            <a:srgbClr val="FF0000"/>
                          </a:solidFill>
                          <a:latin typeface="Cambria Math" panose="02040503050406030204" pitchFamily="18" charset="0"/>
                        </a:rPr>
                        <m:t>𝑑</m:t>
                      </m:r>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7" name="Retângulo 6"/>
              <p:cNvSpPr>
                <a:spLocks noRot="1" noChangeAspect="1" noMove="1" noResize="1" noEditPoints="1" noAdjustHandles="1" noChangeArrowheads="1" noChangeShapeType="1" noTextEdit="1"/>
              </p:cNvSpPr>
              <p:nvPr/>
            </p:nvSpPr>
            <p:spPr>
              <a:xfrm>
                <a:off x="766961" y="2636912"/>
                <a:ext cx="1888594" cy="369332"/>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Retângulo 7"/>
              <p:cNvSpPr/>
              <p:nvPr/>
            </p:nvSpPr>
            <p:spPr>
              <a:xfrm>
                <a:off x="2519967" y="2636912"/>
                <a:ext cx="19591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0,73 ×3,6× </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𝑅</m:t>
                          </m:r>
                        </m:e>
                        <m:sub>
                          <m:r>
                            <a:rPr lang="pt-BR" i="1">
                              <a:solidFill>
                                <a:srgbClr val="FF0000"/>
                              </a:solidFill>
                              <a:latin typeface="Cambria Math" panose="02040503050406030204" pitchFamily="18" charset="0"/>
                            </a:rPr>
                            <m:t>𝐿</m:t>
                          </m:r>
                        </m:sub>
                      </m:sSub>
                      <m:r>
                        <a:rPr lang="pt-BR" i="1">
                          <a:solidFill>
                            <a:srgbClr val="FF0000"/>
                          </a:solidFill>
                          <a:latin typeface="Cambria Math" panose="02040503050406030204" pitchFamily="18" charset="0"/>
                        </a:rPr>
                        <m:t>, </m:t>
                      </m:r>
                    </m:oMath>
                  </m:oMathPara>
                </a14:m>
                <a:endParaRPr lang="pt-BR" dirty="0">
                  <a:solidFill>
                    <a:srgbClr val="FF0000"/>
                  </a:solidFill>
                </a:endParaRPr>
              </a:p>
            </p:txBody>
          </p:sp>
        </mc:Choice>
        <mc:Fallback xmlns="">
          <p:sp>
            <p:nvSpPr>
              <p:cNvPr id="8" name="Retângulo 7"/>
              <p:cNvSpPr>
                <a:spLocks noRot="1" noChangeAspect="1" noMove="1" noResize="1" noEditPoints="1" noAdjustHandles="1" noChangeArrowheads="1" noChangeShapeType="1" noTextEdit="1"/>
              </p:cNvSpPr>
              <p:nvPr/>
            </p:nvSpPr>
            <p:spPr>
              <a:xfrm>
                <a:off x="2519967" y="2636912"/>
                <a:ext cx="1959126" cy="369332"/>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Retângulo 8"/>
              <p:cNvSpPr/>
              <p:nvPr/>
            </p:nvSpPr>
            <p:spPr>
              <a:xfrm>
                <a:off x="4259435" y="2636912"/>
                <a:ext cx="165353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a:rPr>
                        <m:t>𝑒</m:t>
                      </m:r>
                      <m:r>
                        <a:rPr lang="pt-BR" i="1" smtClean="0">
                          <a:solidFill>
                            <a:srgbClr val="FF0000"/>
                          </a:solidFill>
                          <a:latin typeface="Cambria Math"/>
                        </a:rPr>
                        <m:t> </m:t>
                      </m:r>
                      <m:r>
                        <a:rPr lang="pt-BR" i="1" smtClean="0">
                          <a:solidFill>
                            <a:srgbClr val="FF0000"/>
                          </a:solidFill>
                          <a:latin typeface="Cambria Math"/>
                        </a:rPr>
                        <m:t>𝑓𝑖𝑛𝑎𝑙𝑚𝑒𝑛𝑡𝑒</m:t>
                      </m:r>
                      <m:r>
                        <a:rPr lang="pt-BR" i="1" smtClean="0">
                          <a:solidFill>
                            <a:srgbClr val="FF0000"/>
                          </a:solidFill>
                          <a:latin typeface="Cambria Math"/>
                        </a:rPr>
                        <m:t>:</m:t>
                      </m:r>
                    </m:oMath>
                  </m:oMathPara>
                </a14:m>
                <a:endParaRPr lang="pt-BR" dirty="0">
                  <a:solidFill>
                    <a:srgbClr val="FF0000"/>
                  </a:solidFill>
                </a:endParaRPr>
              </a:p>
            </p:txBody>
          </p:sp>
        </mc:Choice>
        <mc:Fallback xmlns="">
          <p:sp>
            <p:nvSpPr>
              <p:cNvPr id="9" name="Retângulo 8"/>
              <p:cNvSpPr>
                <a:spLocks noRot="1" noChangeAspect="1" noMove="1" noResize="1" noEditPoints="1" noAdjustHandles="1" noChangeArrowheads="1" noChangeShapeType="1" noTextEdit="1"/>
              </p:cNvSpPr>
              <p:nvPr/>
            </p:nvSpPr>
            <p:spPr>
              <a:xfrm>
                <a:off x="4259435" y="2636912"/>
                <a:ext cx="1653530" cy="369332"/>
              </a:xfrm>
              <a:prstGeom prst="rect">
                <a:avLst/>
              </a:prstGeom>
              <a:blipFill>
                <a:blip r:embed="rId7"/>
                <a:stretch>
                  <a:fillRect b="-13333"/>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Retângulo 9"/>
              <p:cNvSpPr/>
              <p:nvPr/>
            </p:nvSpPr>
            <p:spPr>
              <a:xfrm>
                <a:off x="5870764" y="2636912"/>
                <a:ext cx="6078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𝑑</m:t>
                      </m:r>
                      <m:r>
                        <a:rPr lang="pt-BR" i="1" smtClean="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0" name="Retângulo 9"/>
              <p:cNvSpPr>
                <a:spLocks noRot="1" noChangeAspect="1" noMove="1" noResize="1" noEditPoints="1" noAdjustHandles="1" noChangeArrowheads="1" noChangeShapeType="1" noTextEdit="1"/>
              </p:cNvSpPr>
              <p:nvPr/>
            </p:nvSpPr>
            <p:spPr>
              <a:xfrm>
                <a:off x="5870764" y="2636912"/>
                <a:ext cx="607859" cy="369332"/>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1" name="Retângulo 10"/>
              <p:cNvSpPr/>
              <p:nvPr/>
            </p:nvSpPr>
            <p:spPr>
              <a:xfrm>
                <a:off x="6383585" y="2636912"/>
                <a:ext cx="11848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2,63×</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𝑅</m:t>
                          </m:r>
                        </m:e>
                        <m:sub>
                          <m:r>
                            <a:rPr lang="pt-BR" i="1">
                              <a:solidFill>
                                <a:srgbClr val="FF0000"/>
                              </a:solidFill>
                              <a:latin typeface="Cambria Math" panose="02040503050406030204" pitchFamily="18" charset="0"/>
                            </a:rPr>
                            <m:t>𝐿</m:t>
                          </m:r>
                        </m:sub>
                      </m:sSub>
                    </m:oMath>
                  </m:oMathPara>
                </a14:m>
                <a:endParaRPr lang="pt-BR" dirty="0"/>
              </a:p>
            </p:txBody>
          </p:sp>
        </mc:Choice>
        <mc:Fallback xmlns="">
          <p:sp>
            <p:nvSpPr>
              <p:cNvPr id="11" name="Retângulo 10"/>
              <p:cNvSpPr>
                <a:spLocks noRot="1" noChangeAspect="1" noMove="1" noResize="1" noEditPoints="1" noAdjustHandles="1" noChangeArrowheads="1" noChangeShapeType="1" noTextEdit="1"/>
              </p:cNvSpPr>
              <p:nvPr/>
            </p:nvSpPr>
            <p:spPr>
              <a:xfrm>
                <a:off x="6383585" y="2636912"/>
                <a:ext cx="1184875" cy="369332"/>
              </a:xfrm>
              <a:prstGeom prst="rect">
                <a:avLst/>
              </a:prstGeom>
              <a:blipFill>
                <a:blip r:embed="rId9"/>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 name="Retângulo 11"/>
              <p:cNvSpPr/>
              <p:nvPr/>
            </p:nvSpPr>
            <p:spPr>
              <a:xfrm>
                <a:off x="262905" y="3314308"/>
                <a:ext cx="11305256" cy="1338828"/>
              </a:xfrm>
              <a:prstGeom prst="rect">
                <a:avLst/>
              </a:prstGeom>
            </p:spPr>
            <p:txBody>
              <a:bodyPr wrap="square">
                <a:spAutoFit/>
              </a:bodyPr>
              <a:lstStyle/>
              <a:p>
                <a:pPr algn="just" hangingPunct="0">
                  <a:lnSpc>
                    <a:spcPct val="150000"/>
                  </a:lnSpc>
                </a:pPr>
                <a:r>
                  <a:rPr lang="pt-BR" i="1" dirty="0">
                    <a:solidFill>
                      <a:srgbClr val="FF0000"/>
                    </a:solidFill>
                    <a:latin typeface="Arial" panose="020B0604020202020204" pitchFamily="34" charset="0"/>
                    <a:cs typeface="Arial" panose="020B0604020202020204" pitchFamily="34" charset="0"/>
                  </a:rPr>
                  <a:t>Comentários adicionais não necessários para a pontuação: observe que 2,63 </a:t>
                </a:r>
                <a14:m>
                  <m:oMath xmlns:m="http://schemas.openxmlformats.org/officeDocument/2006/math">
                    <m:sSub>
                      <m:sSubPr>
                        <m:ctrlPr>
                          <a:rPr lang="pt-BR" i="1">
                            <a:solidFill>
                              <a:srgbClr val="FF0000"/>
                            </a:solidFill>
                            <a:latin typeface="Cambria Math" panose="02040503050406030204" pitchFamily="18" charset="0"/>
                          </a:rPr>
                        </m:ctrlPr>
                      </m:sSubPr>
                      <m:e>
                        <m:r>
                          <m:rPr>
                            <m:sty m:val="p"/>
                          </m:rPr>
                          <a:rPr lang="pt-BR">
                            <a:solidFill>
                              <a:srgbClr val="FF0000"/>
                            </a:solidFill>
                            <a:latin typeface="Cambria Math" panose="02040503050406030204" pitchFamily="18" charset="0"/>
                          </a:rPr>
                          <m:t>R</m:t>
                        </m:r>
                      </m:e>
                      <m:sub>
                        <m:r>
                          <m:rPr>
                            <m:sty m:val="p"/>
                          </m:rPr>
                          <a:rPr lang="pt-BR">
                            <a:solidFill>
                              <a:srgbClr val="FF0000"/>
                            </a:solidFill>
                            <a:latin typeface="Cambria Math" panose="02040503050406030204" pitchFamily="18" charset="0"/>
                          </a:rPr>
                          <m:t>L</m:t>
                        </m:r>
                      </m:sub>
                    </m:sSub>
                  </m:oMath>
                </a14:m>
                <a:r>
                  <a:rPr lang="pt-BR" i="1" dirty="0">
                    <a:solidFill>
                      <a:srgbClr val="FF0000"/>
                    </a:solidFill>
                    <a:latin typeface="Arial" panose="020B0604020202020204" pitchFamily="34" charset="0"/>
                    <a:cs typeface="Arial" panose="020B0604020202020204" pitchFamily="34" charset="0"/>
                  </a:rPr>
                  <a:t> é apenas a metade da distância que a Lua vai caminhar sob a sombra da Terra. Ou seja, a distância total que a Lua caminha sob a sombra é igual a 5,26 x </a:t>
                </a:r>
                <a14:m>
                  <m:oMath xmlns:m="http://schemas.openxmlformats.org/officeDocument/2006/math">
                    <m:sSub>
                      <m:sSubPr>
                        <m:ctrlPr>
                          <a:rPr lang="pt-BR" i="1">
                            <a:solidFill>
                              <a:srgbClr val="FF0000"/>
                            </a:solidFill>
                            <a:latin typeface="Cambria Math" panose="02040503050406030204" pitchFamily="18" charset="0"/>
                          </a:rPr>
                        </m:ctrlPr>
                      </m:sSubPr>
                      <m:e>
                        <m:r>
                          <m:rPr>
                            <m:sty m:val="p"/>
                          </m:rPr>
                          <a:rPr lang="pt-BR">
                            <a:solidFill>
                              <a:srgbClr val="FF0000"/>
                            </a:solidFill>
                            <a:latin typeface="Cambria Math" panose="02040503050406030204" pitchFamily="18" charset="0"/>
                          </a:rPr>
                          <m:t>R</m:t>
                        </m:r>
                      </m:e>
                      <m:sub>
                        <m:r>
                          <m:rPr>
                            <m:sty m:val="p"/>
                          </m:rPr>
                          <a:rPr lang="pt-BR">
                            <a:solidFill>
                              <a:srgbClr val="FF0000"/>
                            </a:solidFill>
                            <a:latin typeface="Cambria Math" panose="02040503050406030204" pitchFamily="18" charset="0"/>
                          </a:rPr>
                          <m:t>L</m:t>
                        </m:r>
                      </m:sub>
                    </m:sSub>
                  </m:oMath>
                </a14:m>
                <a:endParaRPr lang="pt-BR" dirty="0">
                  <a:latin typeface="Arial" panose="020B0604020202020204" pitchFamily="34" charset="0"/>
                  <a:cs typeface="Arial" panose="020B0604020202020204" pitchFamily="34" charset="0"/>
                </a:endParaRPr>
              </a:p>
            </p:txBody>
          </p:sp>
        </mc:Choice>
        <mc:Fallback xmlns="">
          <p:sp>
            <p:nvSpPr>
              <p:cNvPr id="12" name="Retângulo 11"/>
              <p:cNvSpPr>
                <a:spLocks noRot="1" noChangeAspect="1" noMove="1" noResize="1" noEditPoints="1" noAdjustHandles="1" noChangeArrowheads="1" noChangeShapeType="1" noTextEdit="1"/>
              </p:cNvSpPr>
              <p:nvPr/>
            </p:nvSpPr>
            <p:spPr>
              <a:xfrm>
                <a:off x="262905" y="3314308"/>
                <a:ext cx="11305256" cy="1338828"/>
              </a:xfrm>
              <a:prstGeom prst="rect">
                <a:avLst/>
              </a:prstGeom>
              <a:blipFill>
                <a:blip r:embed="rId10"/>
                <a:stretch>
                  <a:fillRect l="-431" r="-431" b="-3196"/>
                </a:stretch>
              </a:blipFill>
            </p:spPr>
            <p:txBody>
              <a:bodyPr/>
              <a:lstStyle/>
              <a:p>
                <a:r>
                  <a:rPr lang="pt-BR">
                    <a:noFill/>
                  </a:rPr>
                  <a:t> </a:t>
                </a:r>
              </a:p>
            </p:txBody>
          </p:sp>
        </mc:Fallback>
      </mc:AlternateContent>
      <p:sp>
        <p:nvSpPr>
          <p:cNvPr id="13" name="Retângulo 12"/>
          <p:cNvSpPr/>
          <p:nvPr/>
        </p:nvSpPr>
        <p:spPr>
          <a:xfrm>
            <a:off x="293196" y="5013176"/>
            <a:ext cx="4290189" cy="507831"/>
          </a:xfrm>
          <a:prstGeom prst="rect">
            <a:avLst/>
          </a:prstGeom>
        </p:spPr>
        <p:txBody>
          <a:bodyPr wrap="square">
            <a:spAutoFit/>
          </a:bodyPr>
          <a:lstStyle/>
          <a:p>
            <a:pPr algn="just">
              <a:lnSpc>
                <a:spcPct val="150000"/>
              </a:lnSpc>
            </a:pPr>
            <a:r>
              <a:rPr lang="pt-PT" b="1" dirty="0">
                <a:latin typeface="Arial" panose="020B0604020202020204" pitchFamily="34" charset="0"/>
                <a:cs typeface="Arial" panose="020B0604020202020204" pitchFamily="34" charset="0"/>
              </a:rPr>
              <a:t>Resposta 5c): </a:t>
            </a:r>
            <a:r>
              <a:rPr lang="pt-PT" dirty="0">
                <a:latin typeface="Arial" panose="020B0604020202020204" pitchFamily="34" charset="0"/>
                <a:cs typeface="Arial" panose="020B0604020202020204" pitchFamily="34" charset="0"/>
              </a:rPr>
              <a:t>_ _ _ _ _ _ _ _ _</a:t>
            </a:r>
            <a:endParaRPr lang="pt-BR"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tângulo 13"/>
              <p:cNvSpPr/>
              <p:nvPr/>
            </p:nvSpPr>
            <p:spPr>
              <a:xfrm>
                <a:off x="2063105" y="4941168"/>
                <a:ext cx="1366015" cy="507831"/>
              </a:xfrm>
              <a:prstGeom prst="rect">
                <a:avLst/>
              </a:prstGeom>
            </p:spPr>
            <p:txBody>
              <a:bodyPr wrap="none">
                <a:spAutoFit/>
              </a:bodyPr>
              <a:lstStyle/>
              <a:p>
                <a:pPr algn="just">
                  <a:lnSpc>
                    <a:spcPct val="150000"/>
                  </a:lnSpc>
                </a:pPr>
                <a:r>
                  <a:rPr lang="pt-PT" b="1" dirty="0">
                    <a:solidFill>
                      <a:srgbClr val="FF0000"/>
                    </a:solidFill>
                    <a:latin typeface="Arial" panose="020B0604020202020204" pitchFamily="34" charset="0"/>
                    <a:cs typeface="Arial" panose="020B0604020202020204" pitchFamily="34" charset="0"/>
                  </a:rPr>
                  <a:t>d = 2,63 </a:t>
                </a:r>
                <a14:m>
                  <m:oMath xmlns:m="http://schemas.openxmlformats.org/officeDocument/2006/math">
                    <m:sSub>
                      <m:sSubPr>
                        <m:ctrlPr>
                          <a:rPr lang="pt-BR" b="1" i="1">
                            <a:solidFill>
                              <a:srgbClr val="FF0000"/>
                            </a:solidFill>
                            <a:latin typeface="Cambria Math" panose="02040503050406030204" pitchFamily="18" charset="0"/>
                          </a:rPr>
                        </m:ctrlPr>
                      </m:sSubPr>
                      <m:e>
                        <m:r>
                          <a:rPr lang="pt-BR" b="1" i="1">
                            <a:solidFill>
                              <a:srgbClr val="FF0000"/>
                            </a:solidFill>
                            <a:latin typeface="Cambria Math"/>
                          </a:rPr>
                          <m:t>𝑹</m:t>
                        </m:r>
                      </m:e>
                      <m:sub>
                        <m:r>
                          <a:rPr lang="pt-BR" b="1" i="1">
                            <a:solidFill>
                              <a:srgbClr val="FF0000"/>
                            </a:solidFill>
                            <a:latin typeface="Cambria Math"/>
                          </a:rPr>
                          <m:t>𝑳</m:t>
                        </m:r>
                      </m:sub>
                    </m:sSub>
                  </m:oMath>
                </a14:m>
                <a:endParaRPr lang="pt-BR" dirty="0">
                  <a:latin typeface="Arial" panose="020B0604020202020204" pitchFamily="34" charset="0"/>
                  <a:cs typeface="Arial" panose="020B0604020202020204" pitchFamily="34" charset="0"/>
                </a:endParaRPr>
              </a:p>
            </p:txBody>
          </p:sp>
        </mc:Choice>
        <mc:Fallback xmlns="">
          <p:sp>
            <p:nvSpPr>
              <p:cNvPr id="14" name="Retângulo 13"/>
              <p:cNvSpPr>
                <a:spLocks noRot="1" noChangeAspect="1" noMove="1" noResize="1" noEditPoints="1" noAdjustHandles="1" noChangeArrowheads="1" noChangeShapeType="1" noTextEdit="1"/>
              </p:cNvSpPr>
              <p:nvPr/>
            </p:nvSpPr>
            <p:spPr>
              <a:xfrm>
                <a:off x="2063105" y="4941168"/>
                <a:ext cx="1366015" cy="507831"/>
              </a:xfrm>
              <a:prstGeom prst="rect">
                <a:avLst/>
              </a:prstGeom>
              <a:blipFill>
                <a:blip r:embed="rId11"/>
                <a:stretch>
                  <a:fillRect l="-3556" b="-9639"/>
                </a:stretch>
              </a:blipFill>
            </p:spPr>
            <p:txBody>
              <a:bodyPr/>
              <a:lstStyle/>
              <a:p>
                <a:r>
                  <a:rPr lang="pt-BR">
                    <a:noFill/>
                  </a:rPr>
                  <a:t> </a:t>
                </a:r>
              </a:p>
            </p:txBody>
          </p:sp>
        </mc:Fallback>
      </mc:AlternateContent>
    </p:spTree>
    <p:extLst>
      <p:ext uri="{BB962C8B-B14F-4D97-AF65-F5344CB8AC3E}">
        <p14:creationId xmlns:p14="http://schemas.microsoft.com/office/powerpoint/2010/main" val="339076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par>
                          <p:cTn id="45" fill="hold">
                            <p:stCondLst>
                              <p:cond delay="500"/>
                            </p:stCondLst>
                            <p:childTnLst>
                              <p:par>
                                <p:cTn id="46" presetID="2" presetClass="entr" presetSubtype="4"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151552"/>
            <a:ext cx="3960440" cy="3539430"/>
          </a:xfrm>
          <a:prstGeom prst="rect">
            <a:avLst/>
          </a:prstGeom>
        </p:spPr>
        <p:txBody>
          <a:bodyPr wrap="square">
            <a:spAutoFit/>
          </a:bodyPr>
          <a:lstStyle/>
          <a:p>
            <a:pPr algn="just"/>
            <a:r>
              <a:rPr lang="pt-BR" sz="1600" b="1" dirty="0">
                <a:latin typeface="Arial" panose="020B0604020202020204" pitchFamily="34" charset="0"/>
                <a:cs typeface="Arial" panose="020B0604020202020204" pitchFamily="34" charset="0"/>
              </a:rPr>
              <a:t>Questão 6) (1 ponto)</a:t>
            </a:r>
            <a:r>
              <a:rPr lang="pt-BR" sz="1600" dirty="0">
                <a:latin typeface="Arial" panose="020B0604020202020204" pitchFamily="34" charset="0"/>
                <a:cs typeface="Arial" panose="020B0604020202020204" pitchFamily="34" charset="0"/>
              </a:rPr>
              <a:t> </a:t>
            </a:r>
            <a:r>
              <a:rPr lang="pt-BR" sz="1600" i="1" dirty="0">
                <a:latin typeface="Arial" panose="020B0604020202020204" pitchFamily="34" charset="0"/>
                <a:cs typeface="Arial" panose="020B0604020202020204" pitchFamily="34" charset="0"/>
              </a:rPr>
              <a:t>Antes de ler o enunciado, leia as perguntas. Isso pode ajudá-lo.</a:t>
            </a:r>
            <a:r>
              <a:rPr lang="pt-BR" sz="1600" dirty="0">
                <a:latin typeface="Arial" panose="020B0604020202020204" pitchFamily="34" charset="0"/>
                <a:cs typeface="Arial" panose="020B0604020202020204" pitchFamily="34" charset="0"/>
              </a:rPr>
              <a:t> A figura ao lado ilustra as trajetórias de três foguetes </a:t>
            </a:r>
            <a:r>
              <a:rPr lang="pt-BR" sz="1600" dirty="0" err="1">
                <a:latin typeface="Arial" panose="020B0604020202020204" pitchFamily="34" charset="0"/>
                <a:cs typeface="Arial" panose="020B0604020202020204" pitchFamily="34" charset="0"/>
              </a:rPr>
              <a:t>suborbitais</a:t>
            </a:r>
            <a:r>
              <a:rPr lang="pt-BR" sz="1600" dirty="0">
                <a:latin typeface="Arial" panose="020B0604020202020204" pitchFamily="34" charset="0"/>
                <a:cs typeface="Arial" panose="020B0604020202020204" pitchFamily="34" charset="0"/>
              </a:rPr>
              <a:t> brasileiros: VS-30, VSB-30 e VS-40.  Após queimarem o seu combustível o reservatório que carrega o propelente é descartado e a carga útil do foguete, onde vão alojados os experimentos, continuam o seu voo ascendente por inércia. Após atingirem a altitude máxima, denominada apogeu, a carga útil retorna à superfície terrestre pela ação da gravidade. Os veículos </a:t>
            </a:r>
            <a:r>
              <a:rPr lang="pt-BR" sz="1600" dirty="0" err="1">
                <a:latin typeface="Arial" panose="020B0604020202020204" pitchFamily="34" charset="0"/>
                <a:cs typeface="Arial" panose="020B0604020202020204" pitchFamily="34" charset="0"/>
              </a:rPr>
              <a:t>suborbitais</a:t>
            </a:r>
            <a:r>
              <a:rPr lang="pt-BR" sz="1600" dirty="0">
                <a:latin typeface="Arial" panose="020B0604020202020204" pitchFamily="34" charset="0"/>
                <a:cs typeface="Arial" panose="020B0604020202020204" pitchFamily="34" charset="0"/>
              </a:rPr>
              <a:t> são </a:t>
            </a: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3345" y="173292"/>
            <a:ext cx="3706207" cy="3385790"/>
          </a:xfrm>
          <a:prstGeom prst="rect">
            <a:avLst/>
          </a:prstGeom>
          <a:noFill/>
          <a:ln>
            <a:noFill/>
          </a:ln>
        </p:spPr>
      </p:pic>
      <p:cxnSp>
        <p:nvCxnSpPr>
          <p:cNvPr id="6" name="Conector reto 5"/>
          <p:cNvCxnSpPr/>
          <p:nvPr/>
        </p:nvCxnSpPr>
        <p:spPr>
          <a:xfrm flipV="1">
            <a:off x="4859764" y="2524048"/>
            <a:ext cx="2442727" cy="8771"/>
          </a:xfrm>
          <a:prstGeom prst="line">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5112460" y="2524048"/>
            <a:ext cx="0" cy="596460"/>
          </a:xfrm>
          <a:prstGeom prst="line">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6488249" y="2524048"/>
            <a:ext cx="0" cy="596460"/>
          </a:xfrm>
          <a:prstGeom prst="line">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9" name="Conector reto 8"/>
          <p:cNvCxnSpPr/>
          <p:nvPr/>
        </p:nvCxnSpPr>
        <p:spPr>
          <a:xfrm>
            <a:off x="5065665" y="2532819"/>
            <a:ext cx="0" cy="596460"/>
          </a:xfrm>
          <a:prstGeom prst="line">
            <a:avLst/>
          </a:prstGeom>
          <a:ln w="19050">
            <a:solidFill>
              <a:srgbClr val="FF0000"/>
            </a:solidFill>
            <a:prstDash val="sysDash"/>
            <a:tailEnd type="stealth"/>
          </a:ln>
        </p:spPr>
        <p:style>
          <a:lnRef idx="1">
            <a:schemeClr val="accent1"/>
          </a:lnRef>
          <a:fillRef idx="0">
            <a:schemeClr val="accent1"/>
          </a:fillRef>
          <a:effectRef idx="0">
            <a:schemeClr val="accent1"/>
          </a:effectRef>
          <a:fontRef idx="minor">
            <a:schemeClr val="tx1"/>
          </a:fontRef>
        </p:style>
      </p:cxnSp>
      <p:cxnSp>
        <p:nvCxnSpPr>
          <p:cNvPr id="10" name="Conector reto 9"/>
          <p:cNvCxnSpPr/>
          <p:nvPr/>
        </p:nvCxnSpPr>
        <p:spPr>
          <a:xfrm>
            <a:off x="7049796" y="2524048"/>
            <a:ext cx="0" cy="596460"/>
          </a:xfrm>
          <a:prstGeom prst="line">
            <a:avLst/>
          </a:prstGeom>
          <a:ln w="19050">
            <a:solidFill>
              <a:srgbClr val="FF0000"/>
            </a:solidFill>
            <a:prstDash val="sysDash"/>
            <a:tailEnd type="stealth"/>
          </a:ln>
        </p:spPr>
        <p:style>
          <a:lnRef idx="1">
            <a:schemeClr val="accent1"/>
          </a:lnRef>
          <a:fillRef idx="0">
            <a:schemeClr val="accent1"/>
          </a:fillRef>
          <a:effectRef idx="0">
            <a:schemeClr val="accent1"/>
          </a:effectRef>
          <a:fontRef idx="minor">
            <a:schemeClr val="tx1"/>
          </a:fontRef>
        </p:style>
      </p:cxnSp>
      <p:pic>
        <p:nvPicPr>
          <p:cNvPr id="11" name="Imagem 10"/>
          <p:cNvPicPr/>
          <p:nvPr/>
        </p:nvPicPr>
        <p:blipFill>
          <a:blip r:embed="rId3">
            <a:extLst>
              <a:ext uri="{28A0092B-C50C-407E-A947-70E740481C1C}">
                <a14:useLocalDpi xmlns:a14="http://schemas.microsoft.com/office/drawing/2010/main" val="0"/>
              </a:ext>
            </a:extLst>
          </a:blip>
          <a:srcRect/>
          <a:stretch>
            <a:fillRect/>
          </a:stretch>
        </p:blipFill>
        <p:spPr bwMode="auto">
          <a:xfrm>
            <a:off x="9389825" y="2532819"/>
            <a:ext cx="2375888" cy="2984413"/>
          </a:xfrm>
          <a:prstGeom prst="rect">
            <a:avLst/>
          </a:prstGeom>
          <a:solidFill>
            <a:srgbClr val="FFFFFF"/>
          </a:solidFill>
          <a:ln>
            <a:noFill/>
          </a:ln>
        </p:spPr>
      </p:pic>
      <p:sp>
        <p:nvSpPr>
          <p:cNvPr id="12" name="Retângulo 11"/>
          <p:cNvSpPr/>
          <p:nvPr/>
        </p:nvSpPr>
        <p:spPr>
          <a:xfrm>
            <a:off x="118889" y="4149080"/>
            <a:ext cx="9217024" cy="1815882"/>
          </a:xfrm>
          <a:prstGeom prst="rect">
            <a:avLst/>
          </a:prstGeom>
        </p:spPr>
        <p:txBody>
          <a:bodyPr wrap="square">
            <a:spAutoFit/>
          </a:bodyPr>
          <a:lstStyle/>
          <a:p>
            <a:pPr algn="just"/>
            <a:r>
              <a:rPr lang="pt-BR" sz="1600" dirty="0">
                <a:latin typeface="Arial" panose="020B0604020202020204" pitchFamily="34" charset="0"/>
                <a:cs typeface="Arial" panose="020B0604020202020204" pitchFamily="34" charset="0"/>
              </a:rPr>
              <a:t>Nos voos </a:t>
            </a:r>
            <a:r>
              <a:rPr lang="pt-BR" sz="1600" dirty="0" err="1">
                <a:latin typeface="Arial" panose="020B0604020202020204" pitchFamily="34" charset="0"/>
                <a:cs typeface="Arial" panose="020B0604020202020204" pitchFamily="34" charset="0"/>
              </a:rPr>
              <a:t>suborbitais</a:t>
            </a:r>
            <a:r>
              <a:rPr lang="pt-BR" sz="1600" dirty="0">
                <a:latin typeface="Arial" panose="020B0604020202020204" pitchFamily="34" charset="0"/>
                <a:cs typeface="Arial" panose="020B0604020202020204" pitchFamily="34" charset="0"/>
              </a:rPr>
              <a:t>, essa condição é observada em altitudes superiores a 100 km, quando a carga útil não está mais sendo impulsionada pelo foguete e está livre do atrito com a atmosfera terrestre.  Sob </a:t>
            </a:r>
            <a:r>
              <a:rPr lang="pt-BR" sz="1600" dirty="0" err="1">
                <a:latin typeface="Arial" panose="020B0604020202020204" pitchFamily="34" charset="0"/>
                <a:cs typeface="Arial" panose="020B0604020202020204" pitchFamily="34" charset="0"/>
              </a:rPr>
              <a:t>microgravidade</a:t>
            </a:r>
            <a:r>
              <a:rPr lang="pt-BR" sz="1600" dirty="0">
                <a:latin typeface="Arial" panose="020B0604020202020204" pitchFamily="34" charset="0"/>
                <a:cs typeface="Arial" panose="020B0604020202020204" pitchFamily="34" charset="0"/>
              </a:rPr>
              <a:t>, uma esfera de aço presa a uma mola atingirá a posição ilustrada na figura ao lado.  A operação de lançamento de um foguete </a:t>
            </a:r>
            <a:r>
              <a:rPr lang="pt-BR" sz="1600" dirty="0" err="1">
                <a:latin typeface="Arial" panose="020B0604020202020204" pitchFamily="34" charset="0"/>
                <a:cs typeface="Arial" panose="020B0604020202020204" pitchFamily="34" charset="0"/>
              </a:rPr>
              <a:t>suborbital</a:t>
            </a:r>
            <a:r>
              <a:rPr lang="pt-BR" sz="1600" dirty="0">
                <a:latin typeface="Arial" panose="020B0604020202020204" pitchFamily="34" charset="0"/>
                <a:cs typeface="Arial" panose="020B0604020202020204" pitchFamily="34" charset="0"/>
              </a:rPr>
              <a:t> é complexa e envolve centenas de pessoas. No Brasil cabe ao Instituto de Aeronáutica e Espaço (IAE) o projeto e desenvolvimento de foguetes </a:t>
            </a:r>
            <a:r>
              <a:rPr lang="pt-BR" sz="1600" dirty="0" err="1">
                <a:latin typeface="Arial" panose="020B0604020202020204" pitchFamily="34" charset="0"/>
                <a:cs typeface="Arial" panose="020B0604020202020204" pitchFamily="34" charset="0"/>
              </a:rPr>
              <a:t>suborbitais</a:t>
            </a:r>
            <a:r>
              <a:rPr lang="pt-BR" sz="1600" dirty="0">
                <a:latin typeface="Arial" panose="020B0604020202020204" pitchFamily="34" charset="0"/>
                <a:cs typeface="Arial" panose="020B0604020202020204" pitchFamily="34" charset="0"/>
              </a:rPr>
              <a:t>, que são lançados a partir do Centro de Lançamento da Barreira do Inferno (CLBI) e do Centro de Lançamento de Alcântara (CLA), localizados, respectivamente, nos estados</a:t>
            </a:r>
          </a:p>
        </p:txBody>
      </p:sp>
      <p:sp>
        <p:nvSpPr>
          <p:cNvPr id="4" name="Retângulo 3"/>
          <p:cNvSpPr/>
          <p:nvPr/>
        </p:nvSpPr>
        <p:spPr>
          <a:xfrm>
            <a:off x="1343025" y="5949280"/>
            <a:ext cx="7992888" cy="830997"/>
          </a:xfrm>
          <a:prstGeom prst="rect">
            <a:avLst/>
          </a:prstGeom>
        </p:spPr>
        <p:txBody>
          <a:bodyPr wrap="square">
            <a:spAutoFit/>
          </a:bodyPr>
          <a:lstStyle/>
          <a:p>
            <a:pPr algn="just"/>
            <a:r>
              <a:rPr lang="pt-BR" sz="1600" dirty="0">
                <a:latin typeface="Arial" panose="020B0604020202020204" pitchFamily="34" charset="0"/>
                <a:cs typeface="Arial" panose="020B0604020202020204" pitchFamily="34" charset="0"/>
              </a:rPr>
              <a:t>do Rio Grande do Norte e Maranhão.  À Agência Espacial Brasileira (AEB) cabe a coordenação e suporte financeiro para realização da operação e experimentos. Baseado nas informações fornecidas, responda às seguintes questões:</a:t>
            </a:r>
          </a:p>
        </p:txBody>
      </p:sp>
      <p:sp>
        <p:nvSpPr>
          <p:cNvPr id="13" name="Retângulo 12"/>
          <p:cNvSpPr/>
          <p:nvPr/>
        </p:nvSpPr>
        <p:spPr>
          <a:xfrm>
            <a:off x="118889" y="3582252"/>
            <a:ext cx="9217024" cy="584775"/>
          </a:xfrm>
          <a:prstGeom prst="rect">
            <a:avLst/>
          </a:prstGeom>
        </p:spPr>
        <p:txBody>
          <a:bodyPr wrap="square">
            <a:spAutoFit/>
          </a:bodyPr>
          <a:lstStyle/>
          <a:p>
            <a:pPr algn="just"/>
            <a:r>
              <a:rPr lang="pt-BR" sz="1600" dirty="0">
                <a:latin typeface="Arial" panose="020B0604020202020204" pitchFamily="34" charset="0"/>
                <a:cs typeface="Arial" panose="020B0604020202020204" pitchFamily="34" charset="0"/>
              </a:rPr>
              <a:t>bastante úteis para a comunidade científica nacional por propiciarem condições de </a:t>
            </a:r>
            <a:r>
              <a:rPr lang="pt-BR" sz="1600" dirty="0" err="1">
                <a:latin typeface="Arial" panose="020B0604020202020204" pitchFamily="34" charset="0"/>
                <a:cs typeface="Arial" panose="020B0604020202020204" pitchFamily="34" charset="0"/>
              </a:rPr>
              <a:t>microgravidade</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Microgravidade</a:t>
            </a:r>
            <a:r>
              <a:rPr lang="pt-BR" sz="1600" dirty="0">
                <a:latin typeface="Arial" panose="020B0604020202020204" pitchFamily="34" charset="0"/>
                <a:cs typeface="Arial" panose="020B0604020202020204" pitchFamily="34" charset="0"/>
              </a:rPr>
              <a:t> é um ambiente no qual os efeitos da atração gravitacional terrestre são reduzidos.</a:t>
            </a:r>
          </a:p>
        </p:txBody>
      </p:sp>
    </p:spTree>
    <p:extLst>
      <p:ext uri="{BB962C8B-B14F-4D97-AF65-F5344CB8AC3E}">
        <p14:creationId xmlns:p14="http://schemas.microsoft.com/office/powerpoint/2010/main" val="43594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Horizontal)">
                                      <p:cBhvr>
                                        <p:cTn id="12" dur="500"/>
                                        <p:tgtEl>
                                          <p:spTgt spid="9"/>
                                        </p:tgtEl>
                                      </p:cBhvr>
                                    </p:animEffect>
                                  </p:childTnLst>
                                </p:cTn>
                              </p:par>
                              <p:par>
                                <p:cTn id="13" presetID="16" presetClass="entr" presetSubtype="4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outHorizontal)">
                                      <p:cBhvr>
                                        <p:cTn id="15" dur="500"/>
                                        <p:tgtEl>
                                          <p:spTgt spid="7"/>
                                        </p:tgtEl>
                                      </p:cBhvr>
                                    </p:animEffect>
                                  </p:childTnLst>
                                </p:cTn>
                              </p:par>
                              <p:par>
                                <p:cTn id="16" presetID="16" presetClass="entr" presetSubtype="42"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Horizontal)">
                                      <p:cBhvr>
                                        <p:cTn id="18" dur="500"/>
                                        <p:tgtEl>
                                          <p:spTgt spid="8"/>
                                        </p:tgtEl>
                                      </p:cBhvr>
                                    </p:animEffect>
                                  </p:childTnLst>
                                </p:cTn>
                              </p:par>
                              <p:par>
                                <p:cTn id="19" presetID="16" presetClass="entr" presetSubtype="42"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68198"/>
            <a:ext cx="7776864" cy="812530"/>
          </a:xfrm>
          <a:prstGeom prst="rect">
            <a:avLst/>
          </a:prstGeom>
        </p:spPr>
        <p:txBody>
          <a:bodyPr wrap="square">
            <a:spAutoFit/>
          </a:bodyPr>
          <a:lstStyle/>
          <a:p>
            <a:pPr algn="just">
              <a:lnSpc>
                <a:spcPct val="130000"/>
              </a:lnSpc>
            </a:pPr>
            <a:r>
              <a:rPr lang="pt-BR" b="1" dirty="0">
                <a:latin typeface="Arial" panose="020B0604020202020204" pitchFamily="34" charset="0"/>
                <a:cs typeface="Arial" panose="020B0604020202020204" pitchFamily="34" charset="0"/>
              </a:rPr>
              <a:t>Pergunta 6a) (0,25 ponto)</a:t>
            </a:r>
            <a:r>
              <a:rPr lang="pt-BR" dirty="0">
                <a:latin typeface="Arial" panose="020B0604020202020204" pitchFamily="34" charset="0"/>
                <a:cs typeface="Arial" panose="020B0604020202020204" pitchFamily="34" charset="0"/>
              </a:rPr>
              <a:t> </a:t>
            </a:r>
            <a:r>
              <a:rPr lang="pt-PT" dirty="0">
                <a:latin typeface="Arial" panose="020B0604020202020204" pitchFamily="34" charset="0"/>
                <a:cs typeface="Arial" panose="020B0604020202020204" pitchFamily="34" charset="0"/>
              </a:rPr>
              <a:t>Qual é o apogeu (máxima altitude) do foguete VSB-30?</a:t>
            </a:r>
            <a:endParaRPr lang="pt-BR" dirty="0">
              <a:latin typeface="Arial" panose="020B0604020202020204" pitchFamily="34" charset="0"/>
              <a:cs typeface="Arial" panose="020B0604020202020204" pitchFamily="34" charset="0"/>
            </a:endParaRPr>
          </a:p>
        </p:txBody>
      </p:sp>
      <p:sp>
        <p:nvSpPr>
          <p:cNvPr id="4" name="Retângulo 3"/>
          <p:cNvSpPr/>
          <p:nvPr/>
        </p:nvSpPr>
        <p:spPr>
          <a:xfrm>
            <a:off x="190897" y="1268760"/>
            <a:ext cx="7776864" cy="812530"/>
          </a:xfrm>
          <a:prstGeom prst="rect">
            <a:avLst/>
          </a:prstGeom>
        </p:spPr>
        <p:txBody>
          <a:bodyPr wrap="square">
            <a:spAutoFit/>
          </a:bodyPr>
          <a:lstStyle/>
          <a:p>
            <a:pPr algn="just">
              <a:lnSpc>
                <a:spcPct val="130000"/>
              </a:lnSpc>
            </a:pPr>
            <a:r>
              <a:rPr lang="pt-PT" dirty="0">
                <a:solidFill>
                  <a:srgbClr val="FF0000"/>
                </a:solidFill>
                <a:latin typeface="Arial" panose="020B0604020202020204" pitchFamily="34" charset="0"/>
                <a:cs typeface="Arial" panose="020B0604020202020204" pitchFamily="34" charset="0"/>
              </a:rPr>
              <a:t>O enunciado informa que a altitude máxima é chamada de apogeu. Logo, basta identificar o ponto de máximo na figura da altitude x tempo: 275 km</a:t>
            </a:r>
            <a:endParaRPr lang="pt-BR" dirty="0">
              <a:solidFill>
                <a:srgbClr val="FF0000"/>
              </a:solidFill>
              <a:latin typeface="Arial" panose="020B0604020202020204" pitchFamily="34" charset="0"/>
              <a:cs typeface="Arial" panose="020B0604020202020204" pitchFamily="34" charset="0"/>
            </a:endParaRPr>
          </a:p>
        </p:txBody>
      </p:sp>
      <p:sp>
        <p:nvSpPr>
          <p:cNvPr id="5" name="Retângulo 4"/>
          <p:cNvSpPr/>
          <p:nvPr/>
        </p:nvSpPr>
        <p:spPr>
          <a:xfrm>
            <a:off x="210349" y="925783"/>
            <a:ext cx="1492716" cy="414985"/>
          </a:xfrm>
          <a:prstGeom prst="rect">
            <a:avLst/>
          </a:prstGeom>
        </p:spPr>
        <p:txBody>
          <a:bodyPr wrap="none">
            <a:spAutoFit/>
          </a:bodyPr>
          <a:lstStyle/>
          <a:p>
            <a:pPr algn="just">
              <a:lnSpc>
                <a:spcPct val="130000"/>
              </a:lnSpc>
            </a:pPr>
            <a:r>
              <a:rPr lang="pt-PT" b="1" dirty="0">
                <a:solidFill>
                  <a:srgbClr val="FF0000"/>
                </a:solidFill>
                <a:latin typeface="Arial" panose="020B0604020202020204" pitchFamily="34" charset="0"/>
                <a:cs typeface="Arial" panose="020B0604020202020204" pitchFamily="34" charset="0"/>
              </a:rPr>
              <a:t>Resolução:</a:t>
            </a:r>
            <a:r>
              <a:rPr lang="pt-PT" b="1" dirty="0">
                <a:latin typeface="Arial" panose="020B0604020202020204" pitchFamily="34" charset="0"/>
                <a:cs typeface="Arial" panose="020B0604020202020204" pitchFamily="34" charset="0"/>
              </a:rPr>
              <a:t> </a:t>
            </a:r>
            <a:endParaRPr lang="pt-BR" b="1" dirty="0">
              <a:latin typeface="Arial" panose="020B0604020202020204" pitchFamily="34" charset="0"/>
              <a:cs typeface="Arial" panose="020B0604020202020204" pitchFamily="34" charset="0"/>
            </a:endParaRPr>
          </a:p>
        </p:txBody>
      </p:sp>
      <p:sp>
        <p:nvSpPr>
          <p:cNvPr id="6" name="Retângulo 5"/>
          <p:cNvSpPr/>
          <p:nvPr/>
        </p:nvSpPr>
        <p:spPr>
          <a:xfrm>
            <a:off x="190897" y="2184480"/>
            <a:ext cx="4680520" cy="452432"/>
          </a:xfrm>
          <a:prstGeom prst="rect">
            <a:avLst/>
          </a:prstGeom>
        </p:spPr>
        <p:txBody>
          <a:bodyPr wrap="square">
            <a:spAutoFit/>
          </a:bodyPr>
          <a:lstStyle/>
          <a:p>
            <a:pPr algn="just">
              <a:lnSpc>
                <a:spcPct val="130000"/>
              </a:lnSpc>
            </a:pPr>
            <a:r>
              <a:rPr lang="pt-PT" b="1" dirty="0">
                <a:latin typeface="Arial" panose="020B0604020202020204" pitchFamily="34" charset="0"/>
                <a:cs typeface="Arial" panose="020B0604020202020204" pitchFamily="34" charset="0"/>
              </a:rPr>
              <a:t>Resposta 6a): </a:t>
            </a:r>
            <a:r>
              <a:rPr lang="pt-PT" dirty="0">
                <a:latin typeface="Arial" panose="020B0604020202020204" pitchFamily="34" charset="0"/>
                <a:cs typeface="Arial" panose="020B0604020202020204" pitchFamily="34" charset="0"/>
              </a:rPr>
              <a:t>_ _ _ _ _ _ _ _ _ _ _ _ _ _ _</a:t>
            </a:r>
            <a:endParaRPr lang="pt-BR" dirty="0">
              <a:latin typeface="Arial" panose="020B0604020202020204" pitchFamily="34" charset="0"/>
              <a:cs typeface="Arial" panose="020B0604020202020204" pitchFamily="34" charset="0"/>
            </a:endParaRPr>
          </a:p>
        </p:txBody>
      </p:sp>
      <p:sp>
        <p:nvSpPr>
          <p:cNvPr id="7" name="Retângulo 6"/>
          <p:cNvSpPr/>
          <p:nvPr/>
        </p:nvSpPr>
        <p:spPr>
          <a:xfrm>
            <a:off x="1848961" y="2140180"/>
            <a:ext cx="2685351" cy="414985"/>
          </a:xfrm>
          <a:prstGeom prst="rect">
            <a:avLst/>
          </a:prstGeom>
        </p:spPr>
        <p:txBody>
          <a:bodyPr wrap="none">
            <a:spAutoFit/>
          </a:bodyPr>
          <a:lstStyle/>
          <a:p>
            <a:pPr algn="just">
              <a:lnSpc>
                <a:spcPct val="130000"/>
              </a:lnSpc>
            </a:pPr>
            <a:r>
              <a:rPr lang="pt-PT" b="1" dirty="0">
                <a:solidFill>
                  <a:srgbClr val="FF0000"/>
                </a:solidFill>
                <a:latin typeface="Arial" panose="020B0604020202020204" pitchFamily="34" charset="0"/>
                <a:cs typeface="Arial" panose="020B0604020202020204" pitchFamily="34" charset="0"/>
              </a:rPr>
              <a:t>O apogeu é de 275 km.</a:t>
            </a:r>
            <a:endParaRPr lang="pt-BR" dirty="0">
              <a:solidFill>
                <a:srgbClr val="FF0000"/>
              </a:solidFill>
              <a:latin typeface="Arial" panose="020B0604020202020204" pitchFamily="34" charset="0"/>
              <a:cs typeface="Arial" panose="020B0604020202020204" pitchFamily="34" charset="0"/>
            </a:endParaRPr>
          </a:p>
        </p:txBody>
      </p:sp>
      <p:sp>
        <p:nvSpPr>
          <p:cNvPr id="8" name="Retângulo 7"/>
          <p:cNvSpPr/>
          <p:nvPr/>
        </p:nvSpPr>
        <p:spPr>
          <a:xfrm>
            <a:off x="190897" y="2760486"/>
            <a:ext cx="7704856" cy="812530"/>
          </a:xfrm>
          <a:prstGeom prst="rect">
            <a:avLst/>
          </a:prstGeom>
        </p:spPr>
        <p:txBody>
          <a:bodyPr wrap="square">
            <a:spAutoFit/>
          </a:bodyPr>
          <a:lstStyle/>
          <a:p>
            <a:pPr algn="just">
              <a:lnSpc>
                <a:spcPct val="130000"/>
              </a:lnSpc>
            </a:pPr>
            <a:r>
              <a:rPr lang="pt-BR" b="1" dirty="0">
                <a:latin typeface="Arial" panose="020B0604020202020204" pitchFamily="34" charset="0"/>
                <a:cs typeface="Arial" panose="020B0604020202020204" pitchFamily="34" charset="0"/>
              </a:rPr>
              <a:t>Pergunta 6b) (0,25 ponto) </a:t>
            </a:r>
            <a:r>
              <a:rPr lang="pt-BR" dirty="0">
                <a:latin typeface="Arial" panose="020B0604020202020204" pitchFamily="34" charset="0"/>
                <a:cs typeface="Arial" panose="020B0604020202020204" pitchFamily="34" charset="0"/>
              </a:rPr>
              <a:t>Quantos minutos se passam entre o lançamento do VSB-30 e o seu retorno à superfície terrestre?</a:t>
            </a:r>
          </a:p>
        </p:txBody>
      </p:sp>
      <p:sp>
        <p:nvSpPr>
          <p:cNvPr id="9" name="Retângulo 8"/>
          <p:cNvSpPr/>
          <p:nvPr/>
        </p:nvSpPr>
        <p:spPr>
          <a:xfrm>
            <a:off x="190897" y="4005064"/>
            <a:ext cx="7776864" cy="1135183"/>
          </a:xfrm>
          <a:prstGeom prst="rect">
            <a:avLst/>
          </a:prstGeom>
        </p:spPr>
        <p:txBody>
          <a:bodyPr wrap="square">
            <a:spAutoFit/>
          </a:bodyPr>
          <a:lstStyle/>
          <a:p>
            <a:pPr algn="just">
              <a:lnSpc>
                <a:spcPct val="130000"/>
              </a:lnSpc>
            </a:pPr>
            <a:r>
              <a:rPr lang="pt-BR" dirty="0">
                <a:solidFill>
                  <a:srgbClr val="FF0000"/>
                </a:solidFill>
                <a:latin typeface="Arial" panose="020B0604020202020204" pitchFamily="34" charset="0"/>
                <a:cs typeface="Arial" panose="020B0604020202020204" pitchFamily="34" charset="0"/>
              </a:rPr>
              <a:t>O VSB-30 deixa o solo ao zero segundo e retorna a depois de, aproximadamente, 525 segundos. Portanto, o tempo total de voo em minutos é de 525/60 minutos, ou seja, 8,75 minutos. </a:t>
            </a:r>
          </a:p>
        </p:txBody>
      </p:sp>
      <p:sp>
        <p:nvSpPr>
          <p:cNvPr id="10" name="Retângulo 9"/>
          <p:cNvSpPr/>
          <p:nvPr/>
        </p:nvSpPr>
        <p:spPr>
          <a:xfrm>
            <a:off x="1487041" y="6144920"/>
            <a:ext cx="5904656" cy="452432"/>
          </a:xfrm>
          <a:prstGeom prst="rect">
            <a:avLst/>
          </a:prstGeom>
        </p:spPr>
        <p:txBody>
          <a:bodyPr wrap="square">
            <a:spAutoFit/>
          </a:bodyPr>
          <a:lstStyle/>
          <a:p>
            <a:pPr algn="just">
              <a:lnSpc>
                <a:spcPct val="130000"/>
              </a:lnSpc>
            </a:pPr>
            <a:r>
              <a:rPr lang="pt-PT" b="1" dirty="0">
                <a:latin typeface="Arial" panose="020B0604020202020204" pitchFamily="34" charset="0"/>
                <a:cs typeface="Arial" panose="020B0604020202020204" pitchFamily="34" charset="0"/>
              </a:rPr>
              <a:t>Resposta 6b): </a:t>
            </a:r>
            <a:r>
              <a:rPr lang="pt-PT" dirty="0">
                <a:latin typeface="Arial" panose="020B0604020202020204" pitchFamily="34" charset="0"/>
                <a:cs typeface="Arial" panose="020B0604020202020204" pitchFamily="34" charset="0"/>
              </a:rPr>
              <a:t>_ _ _ _ _ _ _ _ _ _ _ _ _ _ _ _ _ _ _ _ _ </a:t>
            </a:r>
            <a:endParaRPr lang="pt-BR" dirty="0">
              <a:latin typeface="Arial" panose="020B0604020202020204" pitchFamily="34" charset="0"/>
              <a:cs typeface="Arial" panose="020B0604020202020204" pitchFamily="34" charset="0"/>
            </a:endParaRPr>
          </a:p>
        </p:txBody>
      </p:sp>
      <p:sp>
        <p:nvSpPr>
          <p:cNvPr id="11" name="Retângulo 10"/>
          <p:cNvSpPr/>
          <p:nvPr/>
        </p:nvSpPr>
        <p:spPr>
          <a:xfrm>
            <a:off x="3110264" y="6109856"/>
            <a:ext cx="3993401" cy="452432"/>
          </a:xfrm>
          <a:prstGeom prst="rect">
            <a:avLst/>
          </a:prstGeom>
        </p:spPr>
        <p:txBody>
          <a:bodyPr wrap="none">
            <a:spAutoFit/>
          </a:bodyPr>
          <a:lstStyle/>
          <a:p>
            <a:pPr algn="just">
              <a:lnSpc>
                <a:spcPct val="130000"/>
              </a:lnSpc>
            </a:pPr>
            <a:r>
              <a:rPr lang="pt-PT" b="1" dirty="0">
                <a:solidFill>
                  <a:srgbClr val="FF0000"/>
                </a:solidFill>
                <a:latin typeface="Arial" panose="020B0604020202020204" pitchFamily="34" charset="0"/>
                <a:cs typeface="Arial" panose="020B0604020202020204" pitchFamily="34" charset="0"/>
              </a:rPr>
              <a:t>O tempo de voo é de 8,75 minutos.</a:t>
            </a:r>
            <a:endParaRPr lang="pt-BR" dirty="0">
              <a:solidFill>
                <a:srgbClr val="FF0000"/>
              </a:solidFill>
              <a:latin typeface="Arial" panose="020B0604020202020204" pitchFamily="34" charset="0"/>
              <a:cs typeface="Arial" panose="020B0604020202020204" pitchFamily="34" charset="0"/>
            </a:endParaRPr>
          </a:p>
        </p:txBody>
      </p:sp>
      <p:sp>
        <p:nvSpPr>
          <p:cNvPr id="21" name="Retângulo 20"/>
          <p:cNvSpPr/>
          <p:nvPr/>
        </p:nvSpPr>
        <p:spPr>
          <a:xfrm>
            <a:off x="202461" y="3573016"/>
            <a:ext cx="1428596" cy="414985"/>
          </a:xfrm>
          <a:prstGeom prst="rect">
            <a:avLst/>
          </a:prstGeom>
        </p:spPr>
        <p:txBody>
          <a:bodyPr wrap="none">
            <a:spAutoFit/>
          </a:bodyPr>
          <a:lstStyle/>
          <a:p>
            <a:pPr algn="just">
              <a:lnSpc>
                <a:spcPct val="130000"/>
              </a:lnSpc>
            </a:pPr>
            <a:r>
              <a:rPr lang="pt-BR" b="1" dirty="0">
                <a:solidFill>
                  <a:srgbClr val="FF0000"/>
                </a:solidFill>
                <a:latin typeface="Arial" panose="020B0604020202020204" pitchFamily="34" charset="0"/>
                <a:cs typeface="Arial" panose="020B0604020202020204" pitchFamily="34" charset="0"/>
              </a:rPr>
              <a:t>Resolução:</a:t>
            </a:r>
            <a:endParaRPr lang="pt-BR" b="1" dirty="0">
              <a:latin typeface="Arial" panose="020B0604020202020204" pitchFamily="34" charset="0"/>
              <a:cs typeface="Arial" panose="020B0604020202020204" pitchFamily="34" charset="0"/>
            </a:endParaRPr>
          </a:p>
        </p:txBody>
      </p:sp>
      <p:pic>
        <p:nvPicPr>
          <p:cNvPr id="24" name="Imagem 2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7675" y="2701564"/>
            <a:ext cx="3526794" cy="3221888"/>
          </a:xfrm>
          <a:prstGeom prst="rect">
            <a:avLst/>
          </a:prstGeom>
          <a:noFill/>
          <a:ln>
            <a:noFill/>
          </a:ln>
        </p:spPr>
      </p:pic>
      <p:sp>
        <p:nvSpPr>
          <p:cNvPr id="25" name="Retângulo 24"/>
          <p:cNvSpPr/>
          <p:nvPr/>
        </p:nvSpPr>
        <p:spPr>
          <a:xfrm>
            <a:off x="190897" y="5445224"/>
            <a:ext cx="5763116" cy="452432"/>
          </a:xfrm>
          <a:prstGeom prst="rect">
            <a:avLst/>
          </a:prstGeom>
        </p:spPr>
        <p:txBody>
          <a:bodyPr wrap="none">
            <a:spAutoFit/>
          </a:bodyPr>
          <a:lstStyle/>
          <a:p>
            <a:pPr algn="just">
              <a:lnSpc>
                <a:spcPct val="130000"/>
              </a:lnSpc>
            </a:pPr>
            <a:r>
              <a:rPr lang="pt-BR" dirty="0">
                <a:solidFill>
                  <a:srgbClr val="FF0000"/>
                </a:solidFill>
                <a:latin typeface="Arial" panose="020B0604020202020204" pitchFamily="34" charset="0"/>
                <a:cs typeface="Arial" panose="020B0604020202020204" pitchFamily="34" charset="0"/>
              </a:rPr>
              <a:t>Observação: resposta em segundo perde 0,15 pontos.</a:t>
            </a:r>
          </a:p>
        </p:txBody>
      </p:sp>
      <p:sp>
        <p:nvSpPr>
          <p:cNvPr id="26" name="CaixaDeTexto 25"/>
          <p:cNvSpPr txBox="1"/>
          <p:nvPr/>
        </p:nvSpPr>
        <p:spPr>
          <a:xfrm>
            <a:off x="8399809" y="2348880"/>
            <a:ext cx="2952328" cy="338554"/>
          </a:xfrm>
          <a:prstGeom prst="rect">
            <a:avLst/>
          </a:prstGeom>
          <a:noFill/>
        </p:spPr>
        <p:txBody>
          <a:bodyPr wrap="square" rtlCol="0">
            <a:spAutoFit/>
          </a:bodyPr>
          <a:lstStyle/>
          <a:p>
            <a:pPr algn="ctr"/>
            <a:r>
              <a:rPr lang="pt-BR" sz="1600" b="1" dirty="0">
                <a:solidFill>
                  <a:srgbClr val="FF0000"/>
                </a:solidFill>
                <a:latin typeface="Arial" panose="020B0604020202020204" pitchFamily="34" charset="0"/>
                <a:cs typeface="Arial" panose="020B0604020202020204" pitchFamily="34" charset="0"/>
              </a:rPr>
              <a:t>Relembrando o gráfico:</a:t>
            </a:r>
          </a:p>
        </p:txBody>
      </p:sp>
    </p:spTree>
    <p:extLst>
      <p:ext uri="{BB962C8B-B14F-4D97-AF65-F5344CB8AC3E}">
        <p14:creationId xmlns:p14="http://schemas.microsoft.com/office/powerpoint/2010/main" val="49064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ppt_x"/>
                                          </p:val>
                                        </p:tav>
                                        <p:tav tm="100000">
                                          <p:val>
                                            <p:strVal val="#ppt_x"/>
                                          </p:val>
                                        </p:tav>
                                      </p:tavLst>
                                    </p:anim>
                                    <p:anim calcmode="lin" valueType="num">
                                      <p:cBhvr additive="base">
                                        <p:cTn id="3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1" grpId="0"/>
      <p:bldP spid="21"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90897" y="188640"/>
            <a:ext cx="7763666" cy="1077218"/>
          </a:xfrm>
          <a:prstGeom prst="rect">
            <a:avLst/>
          </a:prstGeom>
        </p:spPr>
        <p:txBody>
          <a:bodyPr wrap="square">
            <a:spAutoFit/>
          </a:bodyPr>
          <a:lstStyle/>
          <a:p>
            <a:pPr algn="just">
              <a:lnSpc>
                <a:spcPct val="130000"/>
              </a:lnSpc>
            </a:pPr>
            <a:r>
              <a:rPr lang="pt-BR" sz="1700" b="1" dirty="0">
                <a:latin typeface="Arial" panose="020B0604020202020204" pitchFamily="34" charset="0"/>
                <a:cs typeface="Arial" panose="020B0604020202020204" pitchFamily="34" charset="0"/>
              </a:rPr>
              <a:t>Pergunta 6c) (0,25 ponto) </a:t>
            </a:r>
            <a:r>
              <a:rPr lang="pt-BR" sz="1700" dirty="0">
                <a:latin typeface="Arial" panose="020B0604020202020204" pitchFamily="34" charset="0"/>
                <a:cs typeface="Arial" panose="020B0604020202020204" pitchFamily="34" charset="0"/>
              </a:rPr>
              <a:t>Lembrando que as condições de </a:t>
            </a:r>
            <a:r>
              <a:rPr lang="pt-BR" sz="1700" dirty="0" err="1">
                <a:latin typeface="Arial" panose="020B0604020202020204" pitchFamily="34" charset="0"/>
                <a:cs typeface="Arial" panose="020B0604020202020204" pitchFamily="34" charset="0"/>
              </a:rPr>
              <a:t>microgravidade</a:t>
            </a:r>
            <a:r>
              <a:rPr lang="pt-BR" sz="1700" dirty="0">
                <a:latin typeface="Arial" panose="020B0604020202020204" pitchFamily="34" charset="0"/>
                <a:cs typeface="Arial" panose="020B0604020202020204" pitchFamily="34" charset="0"/>
              </a:rPr>
              <a:t> ocorrem acima dos 100 km de altitude, estime quantos minutos de </a:t>
            </a:r>
            <a:r>
              <a:rPr lang="pt-BR" sz="1700" dirty="0" err="1">
                <a:latin typeface="Arial" panose="020B0604020202020204" pitchFamily="34" charset="0"/>
                <a:cs typeface="Arial" panose="020B0604020202020204" pitchFamily="34" charset="0"/>
              </a:rPr>
              <a:t>microgravidade</a:t>
            </a:r>
            <a:r>
              <a:rPr lang="pt-BR" sz="1700" dirty="0">
                <a:latin typeface="Arial" panose="020B0604020202020204" pitchFamily="34" charset="0"/>
                <a:cs typeface="Arial" panose="020B0604020202020204" pitchFamily="34" charset="0"/>
              </a:rPr>
              <a:t> são propiciados pelo    VSB-30.</a:t>
            </a:r>
          </a:p>
        </p:txBody>
      </p:sp>
      <p:sp>
        <p:nvSpPr>
          <p:cNvPr id="3" name="Retângulo 2"/>
          <p:cNvSpPr/>
          <p:nvPr/>
        </p:nvSpPr>
        <p:spPr>
          <a:xfrm>
            <a:off x="416157" y="1268760"/>
            <a:ext cx="7632848" cy="397032"/>
          </a:xfrm>
          <a:prstGeom prst="rect">
            <a:avLst/>
          </a:prstGeom>
        </p:spPr>
        <p:txBody>
          <a:bodyPr wrap="square">
            <a:spAutoFit/>
          </a:bodyPr>
          <a:lstStyle/>
          <a:p>
            <a:pPr algn="just">
              <a:lnSpc>
                <a:spcPct val="130000"/>
              </a:lnSpc>
            </a:pPr>
            <a:r>
              <a:rPr lang="pt-BR" sz="1700" dirty="0">
                <a:solidFill>
                  <a:srgbClr val="FF0000"/>
                </a:solidFill>
                <a:latin typeface="Arial" panose="020B0604020202020204" pitchFamily="34" charset="0"/>
                <a:cs typeface="Arial" panose="020B0604020202020204" pitchFamily="34" charset="0"/>
              </a:rPr>
              <a:t>                 Colocamos uma barra horizontal com seta em cada ponta na</a:t>
            </a:r>
          </a:p>
        </p:txBody>
      </p:sp>
      <p:sp>
        <p:nvSpPr>
          <p:cNvPr id="4" name="Retângulo 3"/>
          <p:cNvSpPr/>
          <p:nvPr/>
        </p:nvSpPr>
        <p:spPr>
          <a:xfrm>
            <a:off x="190897" y="3283104"/>
            <a:ext cx="6120680" cy="484748"/>
          </a:xfrm>
          <a:prstGeom prst="rect">
            <a:avLst/>
          </a:prstGeom>
        </p:spPr>
        <p:txBody>
          <a:bodyPr wrap="square">
            <a:spAutoFit/>
          </a:bodyPr>
          <a:lstStyle/>
          <a:p>
            <a:pPr algn="just">
              <a:lnSpc>
                <a:spcPct val="150000"/>
              </a:lnSpc>
            </a:pPr>
            <a:r>
              <a:rPr lang="pt-PT" sz="1700" b="1" dirty="0">
                <a:latin typeface="Arial" panose="020B0604020202020204" pitchFamily="34" charset="0"/>
                <a:cs typeface="Arial" panose="020B0604020202020204" pitchFamily="34" charset="0"/>
              </a:rPr>
              <a:t>Resposta 6c): </a:t>
            </a:r>
            <a:r>
              <a:rPr lang="pt-PT" sz="1700" dirty="0">
                <a:latin typeface="Arial" panose="020B0604020202020204" pitchFamily="34" charset="0"/>
                <a:cs typeface="Arial" panose="020B0604020202020204" pitchFamily="34" charset="0"/>
              </a:rPr>
              <a:t>_ _ _ _ _ _ _ _ _ _ _ _ _ _ _ _ _ _ _ _ _ _ _ _</a:t>
            </a:r>
            <a:endParaRPr lang="pt-BR" sz="1700" dirty="0">
              <a:latin typeface="Arial" panose="020B0604020202020204" pitchFamily="34" charset="0"/>
              <a:cs typeface="Arial" panose="020B0604020202020204" pitchFamily="34" charset="0"/>
            </a:endParaRPr>
          </a:p>
        </p:txBody>
      </p:sp>
      <p:sp>
        <p:nvSpPr>
          <p:cNvPr id="5" name="Retângulo 4"/>
          <p:cNvSpPr/>
          <p:nvPr/>
        </p:nvSpPr>
        <p:spPr>
          <a:xfrm>
            <a:off x="1667293" y="3229568"/>
            <a:ext cx="4509504" cy="484748"/>
          </a:xfrm>
          <a:prstGeom prst="rect">
            <a:avLst/>
          </a:prstGeom>
        </p:spPr>
        <p:txBody>
          <a:bodyPr wrap="none">
            <a:spAutoFit/>
          </a:bodyPr>
          <a:lstStyle/>
          <a:p>
            <a:pPr algn="just">
              <a:lnSpc>
                <a:spcPct val="150000"/>
              </a:lnSpc>
            </a:pPr>
            <a:r>
              <a:rPr lang="pt-PT" sz="1700" b="1" dirty="0">
                <a:solidFill>
                  <a:srgbClr val="FF0000"/>
                </a:solidFill>
                <a:latin typeface="Arial" panose="020B0604020202020204" pitchFamily="34" charset="0"/>
                <a:cs typeface="Arial" panose="020B0604020202020204" pitchFamily="34" charset="0"/>
              </a:rPr>
              <a:t>A microgravidade ocorre por 6,5 minutos.</a:t>
            </a:r>
            <a:endParaRPr lang="pt-BR" sz="1700" dirty="0">
              <a:solidFill>
                <a:srgbClr val="FF0000"/>
              </a:solidFill>
              <a:latin typeface="Arial" panose="020B0604020202020204" pitchFamily="34" charset="0"/>
              <a:cs typeface="Arial" panose="020B0604020202020204" pitchFamily="34" charset="0"/>
            </a:endParaRPr>
          </a:p>
        </p:txBody>
      </p:sp>
      <p:sp>
        <p:nvSpPr>
          <p:cNvPr id="6" name="Retângulo 5"/>
          <p:cNvSpPr/>
          <p:nvPr/>
        </p:nvSpPr>
        <p:spPr>
          <a:xfrm>
            <a:off x="190898" y="3733624"/>
            <a:ext cx="11521280" cy="1417311"/>
          </a:xfrm>
          <a:prstGeom prst="rect">
            <a:avLst/>
          </a:prstGeom>
        </p:spPr>
        <p:txBody>
          <a:bodyPr wrap="square">
            <a:spAutoFit/>
          </a:bodyPr>
          <a:lstStyle/>
          <a:p>
            <a:pPr algn="just">
              <a:lnSpc>
                <a:spcPct val="130000"/>
              </a:lnSpc>
            </a:pPr>
            <a:r>
              <a:rPr lang="pt-BR" sz="1700" b="1" dirty="0">
                <a:latin typeface="Arial" panose="020B0604020202020204" pitchFamily="34" charset="0"/>
                <a:cs typeface="Arial" panose="020B0604020202020204" pitchFamily="34" charset="0"/>
              </a:rPr>
              <a:t>Pergunta 6d) (0,25 ponto) </a:t>
            </a:r>
            <a:r>
              <a:rPr lang="pt-BR" sz="1700" dirty="0">
                <a:latin typeface="Arial" panose="020B0604020202020204" pitchFamily="34" charset="0"/>
                <a:cs typeface="Arial" panose="020B0604020202020204" pitchFamily="34" charset="0"/>
              </a:rPr>
              <a:t>Alunos do Instituto Tecnológico de Aeronáutica (ITA) pretendem desenvolver um experimento que necessita de pelo menos 8 minutos em ambiente de </a:t>
            </a:r>
            <a:r>
              <a:rPr lang="pt-BR" sz="1700" dirty="0" err="1">
                <a:latin typeface="Arial" panose="020B0604020202020204" pitchFamily="34" charset="0"/>
                <a:cs typeface="Arial" panose="020B0604020202020204" pitchFamily="34" charset="0"/>
              </a:rPr>
              <a:t>microgravidade</a:t>
            </a:r>
            <a:r>
              <a:rPr lang="pt-BR" sz="1700" dirty="0">
                <a:latin typeface="Arial" panose="020B0604020202020204" pitchFamily="34" charset="0"/>
                <a:cs typeface="Arial" panose="020B0604020202020204" pitchFamily="34" charset="0"/>
              </a:rPr>
              <a:t>. Baseado nas informações fornecidas pela figura indique se algum dos foguetes apresentados é capaz de atender às necessidades do ITA.  Justifique sua resposta.</a:t>
            </a:r>
          </a:p>
        </p:txBody>
      </p:sp>
      <p:sp>
        <p:nvSpPr>
          <p:cNvPr id="8" name="Retângulo 7"/>
          <p:cNvSpPr/>
          <p:nvPr/>
        </p:nvSpPr>
        <p:spPr>
          <a:xfrm>
            <a:off x="1415033" y="5048240"/>
            <a:ext cx="10225136" cy="1285224"/>
          </a:xfrm>
          <a:prstGeom prst="rect">
            <a:avLst/>
          </a:prstGeom>
        </p:spPr>
        <p:txBody>
          <a:bodyPr wrap="square">
            <a:spAutoFit/>
          </a:bodyPr>
          <a:lstStyle/>
          <a:p>
            <a:pPr algn="just">
              <a:lnSpc>
                <a:spcPct val="114000"/>
              </a:lnSpc>
            </a:pPr>
            <a:r>
              <a:rPr lang="pt-BR" sz="1700" dirty="0">
                <a:solidFill>
                  <a:srgbClr val="FF0000"/>
                </a:solidFill>
                <a:latin typeface="Arial" panose="020B0604020202020204" pitchFamily="34" charset="0"/>
                <a:cs typeface="Arial" panose="020B0604020202020204" pitchFamily="34" charset="0"/>
              </a:rPr>
              <a:t>Já foi mostrado que o VSB-30 só tem 6,5 minutos de </a:t>
            </a:r>
            <a:r>
              <a:rPr lang="pt-BR" sz="1700" dirty="0" err="1">
                <a:solidFill>
                  <a:srgbClr val="FF0000"/>
                </a:solidFill>
                <a:latin typeface="Arial" panose="020B0604020202020204" pitchFamily="34" charset="0"/>
                <a:cs typeface="Arial" panose="020B0604020202020204" pitchFamily="34" charset="0"/>
              </a:rPr>
              <a:t>micrograviade</a:t>
            </a:r>
            <a:r>
              <a:rPr lang="pt-BR" sz="1700" dirty="0">
                <a:solidFill>
                  <a:srgbClr val="FF0000"/>
                </a:solidFill>
                <a:latin typeface="Arial" panose="020B0604020202020204" pitchFamily="34" charset="0"/>
                <a:cs typeface="Arial" panose="020B0604020202020204" pitchFamily="34" charset="0"/>
              </a:rPr>
              <a:t>. O VS-30, certamente tem menos do que isso, como indica o gráfico. As setas tracejadas, verticais, indicam os instantes inicial e final de </a:t>
            </a:r>
            <a:r>
              <a:rPr lang="pt-BR" sz="1700" dirty="0" err="1">
                <a:solidFill>
                  <a:srgbClr val="FF0000"/>
                </a:solidFill>
                <a:latin typeface="Arial" panose="020B0604020202020204" pitchFamily="34" charset="0"/>
                <a:cs typeface="Arial" panose="020B0604020202020204" pitchFamily="34" charset="0"/>
              </a:rPr>
              <a:t>microgravidade</a:t>
            </a:r>
            <a:r>
              <a:rPr lang="pt-BR" sz="1700" dirty="0">
                <a:solidFill>
                  <a:srgbClr val="FF0000"/>
                </a:solidFill>
                <a:latin typeface="Arial" panose="020B0604020202020204" pitchFamily="34" charset="0"/>
                <a:cs typeface="Arial" panose="020B0604020202020204" pitchFamily="34" charset="0"/>
              </a:rPr>
              <a:t> do VS-40, ou seja, aproximadamente , 625 – 60 = 565 segundos, divididos por 60 segundos, obtemos </a:t>
            </a:r>
            <a:r>
              <a:rPr lang="pt-BR" sz="1700" u="sng" dirty="0">
                <a:solidFill>
                  <a:srgbClr val="FF0000"/>
                </a:solidFill>
                <a:latin typeface="Arial" panose="020B0604020202020204" pitchFamily="34" charset="0"/>
                <a:cs typeface="Arial" panose="020B0604020202020204" pitchFamily="34" charset="0"/>
              </a:rPr>
              <a:t>9,4 minutos</a:t>
            </a:r>
            <a:r>
              <a:rPr lang="pt-BR" sz="1700" dirty="0">
                <a:solidFill>
                  <a:srgbClr val="FF0000"/>
                </a:solidFill>
                <a:latin typeface="Arial" panose="020B0604020202020204" pitchFamily="34" charset="0"/>
                <a:cs typeface="Arial" panose="020B0604020202020204" pitchFamily="34" charset="0"/>
              </a:rPr>
              <a:t> de </a:t>
            </a:r>
            <a:r>
              <a:rPr lang="pt-BR" sz="1700" dirty="0" err="1">
                <a:solidFill>
                  <a:srgbClr val="FF0000"/>
                </a:solidFill>
                <a:latin typeface="Arial" panose="020B0604020202020204" pitchFamily="34" charset="0"/>
                <a:cs typeface="Arial" panose="020B0604020202020204" pitchFamily="34" charset="0"/>
              </a:rPr>
              <a:t>microgravidade</a:t>
            </a:r>
            <a:r>
              <a:rPr lang="pt-BR" sz="1700" dirty="0">
                <a:solidFill>
                  <a:srgbClr val="FF0000"/>
                </a:solidFill>
                <a:latin typeface="Arial" panose="020B0604020202020204" pitchFamily="34" charset="0"/>
                <a:cs typeface="Arial" panose="020B0604020202020204" pitchFamily="34" charset="0"/>
              </a:rPr>
              <a:t>!</a:t>
            </a:r>
          </a:p>
        </p:txBody>
      </p:sp>
      <p:sp>
        <p:nvSpPr>
          <p:cNvPr id="9" name="Retângulo 8"/>
          <p:cNvSpPr/>
          <p:nvPr/>
        </p:nvSpPr>
        <p:spPr>
          <a:xfrm>
            <a:off x="1415033" y="6296690"/>
            <a:ext cx="6821102" cy="484748"/>
          </a:xfrm>
          <a:prstGeom prst="rect">
            <a:avLst/>
          </a:prstGeom>
        </p:spPr>
        <p:txBody>
          <a:bodyPr wrap="square">
            <a:spAutoFit/>
          </a:bodyPr>
          <a:lstStyle/>
          <a:p>
            <a:pPr algn="just">
              <a:lnSpc>
                <a:spcPct val="150000"/>
              </a:lnSpc>
            </a:pPr>
            <a:r>
              <a:rPr lang="pt-PT" sz="1700" b="1" dirty="0">
                <a:latin typeface="Arial" panose="020B0604020202020204" pitchFamily="34" charset="0"/>
                <a:cs typeface="Arial" panose="020B0604020202020204" pitchFamily="34" charset="0"/>
              </a:rPr>
              <a:t>Resposta 6d): </a:t>
            </a:r>
            <a:r>
              <a:rPr lang="pt-PT" sz="1700" dirty="0">
                <a:latin typeface="Arial" panose="020B0604020202020204" pitchFamily="34" charset="0"/>
                <a:cs typeface="Arial" panose="020B0604020202020204" pitchFamily="34" charset="0"/>
              </a:rPr>
              <a:t>_ _ _ _ _ _ _ _ _ _ _ _ _ _ _ _ _ _ _ _ _ _ _ _ _ _</a:t>
            </a:r>
            <a:endParaRPr lang="pt-BR" sz="1700" dirty="0">
              <a:latin typeface="Arial" panose="020B0604020202020204" pitchFamily="34" charset="0"/>
              <a:cs typeface="Arial" panose="020B0604020202020204" pitchFamily="34" charset="0"/>
            </a:endParaRPr>
          </a:p>
        </p:txBody>
      </p:sp>
      <p:sp>
        <p:nvSpPr>
          <p:cNvPr id="10" name="Retângulo 9"/>
          <p:cNvSpPr/>
          <p:nvPr/>
        </p:nvSpPr>
        <p:spPr>
          <a:xfrm>
            <a:off x="2962959" y="6255784"/>
            <a:ext cx="4737194" cy="484748"/>
          </a:xfrm>
          <a:prstGeom prst="rect">
            <a:avLst/>
          </a:prstGeom>
        </p:spPr>
        <p:txBody>
          <a:bodyPr wrap="none">
            <a:spAutoFit/>
          </a:bodyPr>
          <a:lstStyle/>
          <a:p>
            <a:pPr algn="just">
              <a:lnSpc>
                <a:spcPct val="150000"/>
              </a:lnSpc>
            </a:pPr>
            <a:r>
              <a:rPr lang="pt-PT" sz="1700" b="1" dirty="0">
                <a:solidFill>
                  <a:srgbClr val="FF0000"/>
                </a:solidFill>
                <a:latin typeface="Arial" panose="020B0604020202020204" pitchFamily="34" charset="0"/>
                <a:cs typeface="Arial" panose="020B0604020202020204" pitchFamily="34" charset="0"/>
              </a:rPr>
              <a:t>O VS-40 tem 9,4 min. Logo, pode ser usado.</a:t>
            </a:r>
            <a:endParaRPr lang="pt-BR" sz="1700" dirty="0">
              <a:solidFill>
                <a:srgbClr val="FF0000"/>
              </a:solidFill>
              <a:latin typeface="Arial" panose="020B0604020202020204" pitchFamily="34" charset="0"/>
              <a:cs typeface="Arial" panose="020B0604020202020204" pitchFamily="34" charset="0"/>
            </a:endParaRPr>
          </a:p>
        </p:txBody>
      </p:sp>
      <p:sp>
        <p:nvSpPr>
          <p:cNvPr id="11" name="Retângulo 10"/>
          <p:cNvSpPr/>
          <p:nvPr/>
        </p:nvSpPr>
        <p:spPr>
          <a:xfrm>
            <a:off x="197779" y="1268760"/>
            <a:ext cx="1361270" cy="397032"/>
          </a:xfrm>
          <a:prstGeom prst="rect">
            <a:avLst/>
          </a:prstGeom>
        </p:spPr>
        <p:txBody>
          <a:bodyPr wrap="none">
            <a:spAutoFit/>
          </a:bodyPr>
          <a:lstStyle/>
          <a:p>
            <a:pPr algn="just">
              <a:lnSpc>
                <a:spcPct val="130000"/>
              </a:lnSpc>
            </a:pPr>
            <a:r>
              <a:rPr lang="pt-BR" sz="1700" b="1" dirty="0">
                <a:solidFill>
                  <a:srgbClr val="FF0000"/>
                </a:solidFill>
                <a:latin typeface="Arial" panose="020B0604020202020204" pitchFamily="34" charset="0"/>
                <a:cs typeface="Arial" panose="020B0604020202020204" pitchFamily="34" charset="0"/>
              </a:rPr>
              <a:t>Resolução:</a:t>
            </a:r>
            <a:endParaRPr lang="pt-BR" sz="1700" b="1" dirty="0">
              <a:latin typeface="Arial" panose="020B0604020202020204" pitchFamily="34" charset="0"/>
              <a:cs typeface="Arial" panose="020B0604020202020204" pitchFamily="34" charset="0"/>
            </a:endParaRPr>
          </a:p>
        </p:txBody>
      </p:sp>
      <p:sp>
        <p:nvSpPr>
          <p:cNvPr id="12" name="Retângulo 11"/>
          <p:cNvSpPr/>
          <p:nvPr/>
        </p:nvSpPr>
        <p:spPr>
          <a:xfrm>
            <a:off x="208873" y="4966996"/>
            <a:ext cx="1422184" cy="436273"/>
          </a:xfrm>
          <a:prstGeom prst="rect">
            <a:avLst/>
          </a:prstGeom>
        </p:spPr>
        <p:txBody>
          <a:bodyPr wrap="none">
            <a:spAutoFit/>
          </a:bodyPr>
          <a:lstStyle/>
          <a:p>
            <a:pPr algn="just">
              <a:lnSpc>
                <a:spcPct val="150000"/>
              </a:lnSpc>
            </a:pPr>
            <a:r>
              <a:rPr lang="pt-BR" sz="1700" b="1" dirty="0">
                <a:solidFill>
                  <a:srgbClr val="FF0000"/>
                </a:solidFill>
                <a:latin typeface="Arial" panose="020B0604020202020204" pitchFamily="34" charset="0"/>
                <a:cs typeface="Arial" panose="020B0604020202020204" pitchFamily="34" charset="0"/>
              </a:rPr>
              <a:t>Resolução: </a:t>
            </a:r>
            <a:endParaRPr lang="pt-BR" sz="1700" b="1" dirty="0">
              <a:latin typeface="Arial" panose="020B0604020202020204" pitchFamily="34" charset="0"/>
              <a:cs typeface="Arial" panose="020B0604020202020204" pitchFamily="34" charset="0"/>
            </a:endParaRPr>
          </a:p>
        </p:txBody>
      </p:sp>
      <p:sp>
        <p:nvSpPr>
          <p:cNvPr id="14" name="Retângulo 13"/>
          <p:cNvSpPr/>
          <p:nvPr/>
        </p:nvSpPr>
        <p:spPr>
          <a:xfrm>
            <a:off x="190897" y="1575264"/>
            <a:ext cx="7920880" cy="775084"/>
          </a:xfrm>
          <a:prstGeom prst="rect">
            <a:avLst/>
          </a:prstGeom>
        </p:spPr>
        <p:txBody>
          <a:bodyPr wrap="square">
            <a:spAutoFit/>
          </a:bodyPr>
          <a:lstStyle/>
          <a:p>
            <a:pPr algn="just">
              <a:lnSpc>
                <a:spcPct val="130000"/>
              </a:lnSpc>
            </a:pPr>
            <a:r>
              <a:rPr lang="pt-BR" dirty="0">
                <a:solidFill>
                  <a:srgbClr val="FF0000"/>
                </a:solidFill>
                <a:latin typeface="Arial" panose="020B0604020202020204" pitchFamily="34" charset="0"/>
                <a:cs typeface="Arial" panose="020B0604020202020204" pitchFamily="34" charset="0"/>
              </a:rPr>
              <a:t>altitude de 100 km para indicar que acima dali tudo está em </a:t>
            </a:r>
            <a:r>
              <a:rPr lang="pt-BR" dirty="0" err="1">
                <a:solidFill>
                  <a:srgbClr val="FF0000"/>
                </a:solidFill>
                <a:latin typeface="Arial" panose="020B0604020202020204" pitchFamily="34" charset="0"/>
                <a:cs typeface="Arial" panose="020B0604020202020204" pitchFamily="34" charset="0"/>
              </a:rPr>
              <a:t>microgravidade</a:t>
            </a:r>
            <a:r>
              <a:rPr lang="pt-BR" dirty="0">
                <a:solidFill>
                  <a:srgbClr val="FF0000"/>
                </a:solidFill>
                <a:latin typeface="Arial" panose="020B0604020202020204" pitchFamily="34" charset="0"/>
                <a:cs typeface="Arial" panose="020B0604020202020204" pitchFamily="34" charset="0"/>
              </a:rPr>
              <a:t>. As duas setas contínuas, verticais, indicam os instantes inicial e final </a:t>
            </a:r>
          </a:p>
        </p:txBody>
      </p:sp>
      <p:sp>
        <p:nvSpPr>
          <p:cNvPr id="15" name="Retângulo 14"/>
          <p:cNvSpPr/>
          <p:nvPr/>
        </p:nvSpPr>
        <p:spPr>
          <a:xfrm>
            <a:off x="190897" y="2256371"/>
            <a:ext cx="11449272" cy="1172629"/>
          </a:xfrm>
          <a:prstGeom prst="rect">
            <a:avLst/>
          </a:prstGeom>
        </p:spPr>
        <p:txBody>
          <a:bodyPr wrap="square">
            <a:spAutoFit/>
          </a:bodyPr>
          <a:lstStyle/>
          <a:p>
            <a:pPr algn="just">
              <a:lnSpc>
                <a:spcPct val="130000"/>
              </a:lnSpc>
            </a:pPr>
            <a:r>
              <a:rPr lang="pt-BR" dirty="0">
                <a:solidFill>
                  <a:srgbClr val="FF0000"/>
                </a:solidFill>
                <a:latin typeface="Arial" panose="020B0604020202020204" pitchFamily="34" charset="0"/>
                <a:cs typeface="Arial" panose="020B0604020202020204" pitchFamily="34" charset="0"/>
              </a:rPr>
              <a:t>em que o VSB-30, atinge a </a:t>
            </a:r>
            <a:r>
              <a:rPr lang="pt-BR" dirty="0" err="1">
                <a:solidFill>
                  <a:srgbClr val="FF0000"/>
                </a:solidFill>
                <a:latin typeface="Arial" panose="020B0604020202020204" pitchFamily="34" charset="0"/>
                <a:cs typeface="Arial" panose="020B0604020202020204" pitchFamily="34" charset="0"/>
              </a:rPr>
              <a:t>microgravidade</a:t>
            </a:r>
            <a:r>
              <a:rPr lang="pt-BR" dirty="0">
                <a:solidFill>
                  <a:srgbClr val="FF0000"/>
                </a:solidFill>
                <a:latin typeface="Arial" panose="020B0604020202020204" pitchFamily="34" charset="0"/>
                <a:cs typeface="Arial" panose="020B0604020202020204" pitchFamily="34" charset="0"/>
              </a:rPr>
              <a:t>, ou seja, aproximadamente, 460 - 70 = 390 segundos. Para obtermos a resposta em minutos dividimos 390 / 60 = 6,5 minutos (Observação: resposta em segundos perde 0,15 pontos)</a:t>
            </a:r>
          </a:p>
        </p:txBody>
      </p:sp>
    </p:spTree>
    <p:extLst>
      <p:ext uri="{BB962C8B-B14F-4D97-AF65-F5344CB8AC3E}">
        <p14:creationId xmlns:p14="http://schemas.microsoft.com/office/powerpoint/2010/main" val="11517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0" grpId="0"/>
      <p:bldP spid="11" grpId="0"/>
      <p:bldP spid="12"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62905" y="135104"/>
            <a:ext cx="7776864" cy="2289858"/>
          </a:xfrm>
          <a:prstGeom prst="rect">
            <a:avLst/>
          </a:prstGeom>
        </p:spPr>
        <p:txBody>
          <a:bodyPr wrap="square">
            <a:spAutoFit/>
          </a:bodyPr>
          <a:lstStyle/>
          <a:p>
            <a:pPr algn="just">
              <a:lnSpc>
                <a:spcPct val="120000"/>
              </a:lnSpc>
            </a:pPr>
            <a:r>
              <a:rPr lang="pt-BR" sz="1700" b="1" dirty="0">
                <a:latin typeface="Arial" panose="020B0604020202020204" pitchFamily="34" charset="0"/>
                <a:cs typeface="Arial" panose="020B0604020202020204" pitchFamily="34" charset="0"/>
              </a:rPr>
              <a:t>Questão 7) (1 ponto</a:t>
            </a:r>
            <a:r>
              <a:rPr lang="pt-BR" sz="1700" dirty="0">
                <a:latin typeface="Arial" panose="020B0604020202020204" pitchFamily="34" charset="0"/>
                <a:cs typeface="Arial" panose="020B0604020202020204" pitchFamily="34" charset="0"/>
              </a:rPr>
              <a:t>) Em 2011 um total de 95 satélites artificiais foi colocado em órbita da Terra.  Foguetes são os veículos utilizados para transportar os satélites ao espaço.  A maioria dos 57 foguetes lançados no ano passado transportou um único satélite, mas houve o caso de um foguete que levou ao espaço sete satélites de uma única vez.  As massas dos satélites lançados no ano de 2011 variaram entre 3 kg e 18.000 kg, conforme apresentado na tabela abaixo. Mas para que tantos satélites?  Os satélites são utilizados, por</a:t>
            </a:r>
          </a:p>
        </p:txBody>
      </p:sp>
      <p:sp>
        <p:nvSpPr>
          <p:cNvPr id="4" name="Retângulo 3"/>
          <p:cNvSpPr/>
          <p:nvPr/>
        </p:nvSpPr>
        <p:spPr>
          <a:xfrm>
            <a:off x="241356" y="3284984"/>
            <a:ext cx="11520880" cy="1005275"/>
          </a:xfrm>
          <a:prstGeom prst="rect">
            <a:avLst/>
          </a:prstGeom>
        </p:spPr>
        <p:txBody>
          <a:bodyPr wrap="square">
            <a:spAutoFit/>
          </a:bodyPr>
          <a:lstStyle/>
          <a:p>
            <a:pPr algn="just">
              <a:lnSpc>
                <a:spcPct val="120000"/>
              </a:lnSpc>
            </a:pPr>
            <a:r>
              <a:rPr lang="pt-BR" sz="1700" dirty="0">
                <a:latin typeface="Arial" panose="020B0604020202020204" pitchFamily="34" charset="0"/>
                <a:cs typeface="Arial" panose="020B0604020202020204" pitchFamily="34" charset="0"/>
              </a:rPr>
              <a:t>Vem também do espaço o sinal do sistema de posicionamento global, conhecido pela sigla GPS, cujos receptores hoje equipam carros, telefones celulares e computadores portáteis. Baseado nas informações dadas, responda as seguintes perguntas:</a:t>
            </a:r>
          </a:p>
        </p:txBody>
      </p:sp>
      <p:sp>
        <p:nvSpPr>
          <p:cNvPr id="5" name="Retângulo 4"/>
          <p:cNvSpPr/>
          <p:nvPr/>
        </p:nvSpPr>
        <p:spPr>
          <a:xfrm>
            <a:off x="234651" y="2304580"/>
            <a:ext cx="11549134" cy="1034129"/>
          </a:xfrm>
          <a:prstGeom prst="rect">
            <a:avLst/>
          </a:prstGeom>
        </p:spPr>
        <p:txBody>
          <a:bodyPr wrap="square">
            <a:spAutoFit/>
          </a:bodyPr>
          <a:lstStyle/>
          <a:p>
            <a:pPr algn="just">
              <a:lnSpc>
                <a:spcPct val="120000"/>
              </a:lnSpc>
            </a:pPr>
            <a:r>
              <a:rPr lang="pt-BR" sz="1700" dirty="0">
                <a:latin typeface="Arial" panose="020B0604020202020204" pitchFamily="34" charset="0"/>
                <a:cs typeface="Arial" panose="020B0604020202020204" pitchFamily="34" charset="0"/>
              </a:rPr>
              <a:t>exemplo, para transmissões televisivas ao vivo, permitindo que um evento que ocorra no Brasil (copa do mundo, por exemplo) seja assistido em todo o globo quase que instantaneamente. Satélites também são utilizados para monitorar o desmatamento na região amazônica, bem como para transmissão de dados bancários.</a:t>
            </a:r>
          </a:p>
        </p:txBody>
      </p:sp>
      <p:sp>
        <p:nvSpPr>
          <p:cNvPr id="6" name="Retângulo 5"/>
          <p:cNvSpPr/>
          <p:nvPr/>
        </p:nvSpPr>
        <p:spPr>
          <a:xfrm>
            <a:off x="248796" y="4321833"/>
            <a:ext cx="11494967" cy="691343"/>
          </a:xfrm>
          <a:prstGeom prst="rect">
            <a:avLst/>
          </a:prstGeom>
        </p:spPr>
        <p:txBody>
          <a:bodyPr wrap="square">
            <a:spAutoFit/>
          </a:bodyPr>
          <a:lstStyle/>
          <a:p>
            <a:pPr algn="just">
              <a:lnSpc>
                <a:spcPct val="120000"/>
              </a:lnSpc>
            </a:pPr>
            <a:r>
              <a:rPr lang="pt-BR" sz="1700" b="1" dirty="0">
                <a:latin typeface="Arial" panose="020B0604020202020204" pitchFamily="34" charset="0"/>
                <a:cs typeface="Arial" panose="020B0604020202020204" pitchFamily="34" charset="0"/>
              </a:rPr>
              <a:t>Pergunta 7a) (0,25 ponto)</a:t>
            </a:r>
            <a:r>
              <a:rPr lang="pt-BR" sz="1700" dirty="0">
                <a:latin typeface="Arial" panose="020B0604020202020204" pitchFamily="34" charset="0"/>
                <a:cs typeface="Arial" panose="020B0604020202020204" pitchFamily="34" charset="0"/>
              </a:rPr>
              <a:t> Dos 95 satélites levados ao espaço em 2011, 42 eram satélites de comunicações. Qual o percentual de satélites de comunicações que foram lançados em 2011?</a:t>
            </a:r>
          </a:p>
        </p:txBody>
      </p:sp>
      <p:sp>
        <p:nvSpPr>
          <p:cNvPr id="7" name="Retângulo 6"/>
          <p:cNvSpPr/>
          <p:nvPr/>
        </p:nvSpPr>
        <p:spPr>
          <a:xfrm>
            <a:off x="262905" y="5055556"/>
            <a:ext cx="1428596" cy="369332"/>
          </a:xfrm>
          <a:prstGeom prst="rect">
            <a:avLst/>
          </a:prstGeom>
        </p:spPr>
        <p:txBody>
          <a:bodyPr wrap="none">
            <a:spAutoFit/>
          </a:bodyPr>
          <a:lstStyle/>
          <a:p>
            <a:r>
              <a:rPr lang="pt-BR" b="1" dirty="0">
                <a:solidFill>
                  <a:srgbClr val="FF0000"/>
                </a:solidFill>
                <a:latin typeface="Arial" panose="020B0604020202020204" pitchFamily="34" charset="0"/>
                <a:cs typeface="Arial" panose="020B0604020202020204" pitchFamily="34" charset="0"/>
              </a:rPr>
              <a:t>Resolução:</a:t>
            </a:r>
          </a:p>
        </p:txBody>
      </p:sp>
      <p:sp>
        <p:nvSpPr>
          <p:cNvPr id="8" name="Retângulo 7"/>
          <p:cNvSpPr/>
          <p:nvPr/>
        </p:nvSpPr>
        <p:spPr>
          <a:xfrm>
            <a:off x="1559049" y="5020492"/>
            <a:ext cx="3685624" cy="424732"/>
          </a:xfrm>
          <a:prstGeom prst="rect">
            <a:avLst/>
          </a:prstGeom>
        </p:spPr>
        <p:txBody>
          <a:bodyPr wrap="none">
            <a:spAutoFit/>
          </a:bodyPr>
          <a:lstStyle/>
          <a:p>
            <a:pPr algn="just">
              <a:lnSpc>
                <a:spcPct val="120000"/>
              </a:lnSpc>
            </a:pPr>
            <a:r>
              <a:rPr lang="pt-BR" dirty="0">
                <a:solidFill>
                  <a:srgbClr val="FF0000"/>
                </a:solidFill>
                <a:latin typeface="Arial" panose="020B0604020202020204" pitchFamily="34" charset="0"/>
                <a:cs typeface="Arial" panose="020B0604020202020204" pitchFamily="34" charset="0"/>
              </a:rPr>
              <a:t>Podemos usar simples proporção:</a:t>
            </a:r>
          </a:p>
        </p:txBody>
      </p:sp>
      <mc:AlternateContent xmlns:mc="http://schemas.openxmlformats.org/markup-compatibility/2006" xmlns:a14="http://schemas.microsoft.com/office/drawing/2010/main">
        <mc:Choice Requires="a14">
          <p:sp>
            <p:nvSpPr>
              <p:cNvPr id="9" name="Retângulo 8"/>
              <p:cNvSpPr/>
              <p:nvPr/>
            </p:nvSpPr>
            <p:spPr>
              <a:xfrm>
                <a:off x="1373813" y="5482168"/>
                <a:ext cx="731290" cy="616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95</m:t>
                          </m:r>
                        </m:num>
                        <m:den>
                          <m:r>
                            <a:rPr lang="pt-BR" i="1">
                              <a:solidFill>
                                <a:srgbClr val="FF0000"/>
                              </a:solidFill>
                              <a:latin typeface="Cambria Math" panose="02040503050406030204" pitchFamily="18" charset="0"/>
                            </a:rPr>
                            <m:t>42</m:t>
                          </m:r>
                        </m:den>
                      </m:f>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9" name="Retângulo 8"/>
              <p:cNvSpPr>
                <a:spLocks noRot="1" noChangeAspect="1" noMove="1" noResize="1" noEditPoints="1" noAdjustHandles="1" noChangeArrowheads="1" noChangeShapeType="1" noTextEdit="1"/>
              </p:cNvSpPr>
              <p:nvPr/>
            </p:nvSpPr>
            <p:spPr>
              <a:xfrm>
                <a:off x="1373813" y="5482168"/>
                <a:ext cx="731290" cy="616515"/>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Retângulo 9"/>
              <p:cNvSpPr/>
              <p:nvPr/>
            </p:nvSpPr>
            <p:spPr>
              <a:xfrm>
                <a:off x="1949876" y="5482168"/>
                <a:ext cx="1891865" cy="623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100,0%</m:t>
                          </m:r>
                        </m:num>
                        <m:den>
                          <m:r>
                            <a:rPr lang="pt-BR" i="1">
                              <a:solidFill>
                                <a:srgbClr val="FF0000"/>
                              </a:solidFill>
                              <a:latin typeface="Cambria Math" panose="02040503050406030204" pitchFamily="18" charset="0"/>
                            </a:rPr>
                            <m:t>𝑥</m:t>
                          </m:r>
                          <m:r>
                            <a:rPr lang="pt-BR" i="1">
                              <a:solidFill>
                                <a:srgbClr val="FF0000"/>
                              </a:solidFill>
                              <a:latin typeface="Cambria Math" panose="02040503050406030204" pitchFamily="18" charset="0"/>
                            </a:rPr>
                            <m:t>%</m:t>
                          </m:r>
                        </m:den>
                      </m:f>
                      <m:r>
                        <a:rPr lang="pt-BR" i="1">
                          <a:solidFill>
                            <a:srgbClr val="FF0000"/>
                          </a:solidFill>
                          <a:latin typeface="Cambria Math" panose="02040503050406030204" pitchFamily="18" charset="0"/>
                        </a:rPr>
                        <m:t>→</m:t>
                      </m:r>
                      <m:r>
                        <a:rPr lang="pt-BR" i="1">
                          <a:solidFill>
                            <a:srgbClr val="FF0000"/>
                          </a:solidFill>
                          <a:latin typeface="Cambria Math" panose="02040503050406030204" pitchFamily="18" charset="0"/>
                        </a:rPr>
                        <m:t>𝑥</m:t>
                      </m:r>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0" name="Retângulo 9"/>
              <p:cNvSpPr>
                <a:spLocks noRot="1" noChangeAspect="1" noMove="1" noResize="1" noEditPoints="1" noAdjustHandles="1" noChangeArrowheads="1" noChangeShapeType="1" noTextEdit="1"/>
              </p:cNvSpPr>
              <p:nvPr/>
            </p:nvSpPr>
            <p:spPr>
              <a:xfrm>
                <a:off x="1949876" y="5482168"/>
                <a:ext cx="1891865" cy="623504"/>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 name="Retângulo 11"/>
              <p:cNvSpPr/>
              <p:nvPr/>
            </p:nvSpPr>
            <p:spPr>
              <a:xfrm>
                <a:off x="3678069" y="5484027"/>
                <a:ext cx="1800200" cy="6127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42 × 100,0%</m:t>
                          </m:r>
                        </m:num>
                        <m:den>
                          <m:r>
                            <a:rPr lang="pt-BR" i="1">
                              <a:solidFill>
                                <a:srgbClr val="FF0000"/>
                              </a:solidFill>
                              <a:latin typeface="Cambria Math" panose="02040503050406030204" pitchFamily="18" charset="0"/>
                            </a:rPr>
                            <m:t>95</m:t>
                          </m:r>
                        </m:den>
                      </m:f>
                    </m:oMath>
                  </m:oMathPara>
                </a14:m>
                <a:endParaRPr lang="pt-BR" dirty="0"/>
              </a:p>
            </p:txBody>
          </p:sp>
        </mc:Choice>
        <mc:Fallback xmlns="">
          <p:sp>
            <p:nvSpPr>
              <p:cNvPr id="12" name="Retângulo 11"/>
              <p:cNvSpPr>
                <a:spLocks noRot="1" noChangeAspect="1" noMove="1" noResize="1" noEditPoints="1" noAdjustHandles="1" noChangeArrowheads="1" noChangeShapeType="1" noTextEdit="1"/>
              </p:cNvSpPr>
              <p:nvPr/>
            </p:nvSpPr>
            <p:spPr>
              <a:xfrm>
                <a:off x="3678069" y="5484027"/>
                <a:ext cx="1800200" cy="612796"/>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Retângulo 12"/>
              <p:cNvSpPr/>
              <p:nvPr/>
            </p:nvSpPr>
            <p:spPr>
              <a:xfrm>
                <a:off x="5190237" y="5605759"/>
                <a:ext cx="1430200" cy="369332"/>
              </a:xfrm>
              <a:prstGeom prst="rect">
                <a:avLst/>
              </a:prstGeom>
            </p:spPr>
            <p:txBody>
              <a:bodyPr wrap="none">
                <a:spAutoFit/>
              </a:bodyPr>
              <a:lstStyle/>
              <a:p>
                <a:r>
                  <a:rPr lang="pt-BR" dirty="0">
                    <a:solidFill>
                      <a:srgbClr val="FF0000"/>
                    </a:solidFill>
                  </a:rPr>
                  <a:t>,   logo     </a:t>
                </a:r>
                <a14:m>
                  <m:oMath xmlns:m="http://schemas.openxmlformats.org/officeDocument/2006/math">
                    <m:r>
                      <a:rPr lang="pt-BR" i="1">
                        <a:solidFill>
                          <a:srgbClr val="FF0000"/>
                        </a:solidFill>
                        <a:latin typeface="Cambria Math" panose="02040503050406030204" pitchFamily="18" charset="0"/>
                      </a:rPr>
                      <m:t>𝑥</m:t>
                    </m:r>
                    <m:r>
                      <a:rPr lang="pt-BR" i="1">
                        <a:solidFill>
                          <a:srgbClr val="FF0000"/>
                        </a:solidFill>
                        <a:latin typeface="Cambria Math" panose="02040503050406030204" pitchFamily="18" charset="0"/>
                      </a:rPr>
                      <m:t>=</m:t>
                    </m:r>
                  </m:oMath>
                </a14:m>
                <a:endParaRPr lang="pt-BR" dirty="0">
                  <a:solidFill>
                    <a:srgbClr val="FF0000"/>
                  </a:solidFill>
                </a:endParaRPr>
              </a:p>
            </p:txBody>
          </p:sp>
        </mc:Choice>
        <mc:Fallback xmlns="">
          <p:sp>
            <p:nvSpPr>
              <p:cNvPr id="13" name="Retângulo 12"/>
              <p:cNvSpPr>
                <a:spLocks noRot="1" noChangeAspect="1" noMove="1" noResize="1" noEditPoints="1" noAdjustHandles="1" noChangeArrowheads="1" noChangeShapeType="1" noTextEdit="1"/>
              </p:cNvSpPr>
              <p:nvPr/>
            </p:nvSpPr>
            <p:spPr>
              <a:xfrm>
                <a:off x="5190237" y="5605759"/>
                <a:ext cx="1430200" cy="369332"/>
              </a:xfrm>
              <a:prstGeom prst="rect">
                <a:avLst/>
              </a:prstGeom>
              <a:blipFill>
                <a:blip r:embed="rId5"/>
                <a:stretch>
                  <a:fillRect l="-3404" t="-10000" b="-2666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 name="Retângulo 13"/>
              <p:cNvSpPr/>
              <p:nvPr/>
            </p:nvSpPr>
            <p:spPr>
              <a:xfrm>
                <a:off x="6588145" y="5601932"/>
                <a:ext cx="8755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44,2%</m:t>
                      </m:r>
                    </m:oMath>
                  </m:oMathPara>
                </a14:m>
                <a:endParaRPr lang="pt-BR" dirty="0">
                  <a:solidFill>
                    <a:srgbClr val="FF0000"/>
                  </a:solidFill>
                </a:endParaRPr>
              </a:p>
            </p:txBody>
          </p:sp>
        </mc:Choice>
        <mc:Fallback xmlns="">
          <p:sp>
            <p:nvSpPr>
              <p:cNvPr id="14" name="Retângulo 13"/>
              <p:cNvSpPr>
                <a:spLocks noRot="1" noChangeAspect="1" noMove="1" noResize="1" noEditPoints="1" noAdjustHandles="1" noChangeArrowheads="1" noChangeShapeType="1" noTextEdit="1"/>
              </p:cNvSpPr>
              <p:nvPr/>
            </p:nvSpPr>
            <p:spPr>
              <a:xfrm>
                <a:off x="6588145" y="5601932"/>
                <a:ext cx="875560" cy="369332"/>
              </a:xfrm>
              <a:prstGeom prst="rect">
                <a:avLst/>
              </a:prstGeom>
              <a:blipFill>
                <a:blip r:embed="rId6"/>
                <a:stretch>
                  <a:fillRect/>
                </a:stretch>
              </a:blipFill>
            </p:spPr>
            <p:txBody>
              <a:bodyPr/>
              <a:lstStyle/>
              <a:p>
                <a:r>
                  <a:rPr lang="pt-BR">
                    <a:noFill/>
                  </a:rPr>
                  <a:t> </a:t>
                </a:r>
              </a:p>
            </p:txBody>
          </p:sp>
        </mc:Fallback>
      </mc:AlternateContent>
      <p:sp>
        <p:nvSpPr>
          <p:cNvPr id="15" name="Retângulo 14"/>
          <p:cNvSpPr/>
          <p:nvPr/>
        </p:nvSpPr>
        <p:spPr>
          <a:xfrm>
            <a:off x="1415033" y="6244628"/>
            <a:ext cx="7632848" cy="424732"/>
          </a:xfrm>
          <a:prstGeom prst="rect">
            <a:avLst/>
          </a:prstGeom>
        </p:spPr>
        <p:txBody>
          <a:bodyPr wrap="square">
            <a:spAutoFit/>
          </a:bodyPr>
          <a:lstStyle/>
          <a:p>
            <a:pPr algn="just">
              <a:lnSpc>
                <a:spcPct val="120000"/>
              </a:lnSpc>
            </a:pPr>
            <a:r>
              <a:rPr lang="pt-PT" b="1" dirty="0">
                <a:latin typeface="Arial" panose="020B0604020202020204" pitchFamily="34" charset="0"/>
                <a:cs typeface="Arial" panose="020B0604020202020204" pitchFamily="34" charset="0"/>
              </a:rPr>
              <a:t>Resposta 7a): </a:t>
            </a:r>
            <a:r>
              <a:rPr lang="pt-PT" dirty="0">
                <a:latin typeface="Arial" panose="020B0604020202020204" pitchFamily="34" charset="0"/>
                <a:cs typeface="Arial" panose="020B0604020202020204" pitchFamily="34" charset="0"/>
              </a:rPr>
              <a:t>_ _ _ _ _ _ _ _ _ _ _ _ _ _ _ _ _ _ _ _ _ _ _ _ _ _ _ _ _ _ _ </a:t>
            </a:r>
            <a:endParaRPr lang="pt-BR" dirty="0">
              <a:latin typeface="Arial" panose="020B0604020202020204" pitchFamily="34" charset="0"/>
              <a:cs typeface="Arial" panose="020B0604020202020204" pitchFamily="34" charset="0"/>
            </a:endParaRPr>
          </a:p>
        </p:txBody>
      </p:sp>
      <p:sp>
        <p:nvSpPr>
          <p:cNvPr id="16" name="Retângulo 15"/>
          <p:cNvSpPr/>
          <p:nvPr/>
        </p:nvSpPr>
        <p:spPr>
          <a:xfrm>
            <a:off x="3112149" y="6203978"/>
            <a:ext cx="5647700" cy="424732"/>
          </a:xfrm>
          <a:prstGeom prst="rect">
            <a:avLst/>
          </a:prstGeom>
        </p:spPr>
        <p:txBody>
          <a:bodyPr wrap="none">
            <a:spAutoFit/>
          </a:bodyPr>
          <a:lstStyle/>
          <a:p>
            <a:pPr algn="just">
              <a:lnSpc>
                <a:spcPct val="120000"/>
              </a:lnSpc>
            </a:pPr>
            <a:r>
              <a:rPr lang="pt-PT" b="1" dirty="0">
                <a:solidFill>
                  <a:srgbClr val="FF0000"/>
                </a:solidFill>
                <a:latin typeface="Arial" panose="020B0604020202020204" pitchFamily="34" charset="0"/>
                <a:cs typeface="Arial" panose="020B0604020202020204" pitchFamily="34" charset="0"/>
              </a:rPr>
              <a:t>Os satélites de comunicações representam 44,2%</a:t>
            </a:r>
            <a:endParaRPr lang="pt-BR"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456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tângulo 2"/>
              <p:cNvSpPr/>
              <p:nvPr/>
            </p:nvSpPr>
            <p:spPr>
              <a:xfrm>
                <a:off x="262905" y="116632"/>
                <a:ext cx="7704856" cy="3109634"/>
              </a:xfrm>
              <a:prstGeom prst="rect">
                <a:avLst/>
              </a:prstGeom>
            </p:spPr>
            <p:txBody>
              <a:bodyPr wrap="square">
                <a:spAutoFit/>
              </a:bodyPr>
              <a:lstStyle/>
              <a:p>
                <a:pPr algn="just">
                  <a:lnSpc>
                    <a:spcPct val="120000"/>
                  </a:lnSpc>
                </a:pPr>
                <a:r>
                  <a:rPr lang="pt-BR" b="1" dirty="0">
                    <a:latin typeface="Arial" panose="020B0604020202020204" pitchFamily="34" charset="0"/>
                    <a:cs typeface="Arial" panose="020B0604020202020204" pitchFamily="34" charset="0"/>
                  </a:rPr>
                  <a:t>Pergunta 7b) (0,25 ponto)</a:t>
                </a:r>
                <a:r>
                  <a:rPr lang="pt-BR" dirty="0">
                    <a:latin typeface="Arial" panose="020B0604020202020204" pitchFamily="34" charset="0"/>
                    <a:cs typeface="Arial" panose="020B0604020202020204" pitchFamily="34" charset="0"/>
                  </a:rPr>
                  <a:t> A tabela abaixo apresenta informações sobre 4 diferentes satélites lançados no ano de 2011. O apogeu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𝑎</m:t>
                        </m:r>
                      </m:sub>
                    </m:sSub>
                  </m:oMath>
                </a14:m>
                <a:r>
                  <a:rPr lang="pt-BR" dirty="0">
                    <a:latin typeface="Arial" panose="020B0604020202020204" pitchFamily="34" charset="0"/>
                    <a:cs typeface="Arial" panose="020B0604020202020204" pitchFamily="34" charset="0"/>
                  </a:rPr>
                  <a:t>) é o ponto de maior distância entre o satélite e a Terra enquanto o perigeu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𝑝</m:t>
                        </m:r>
                      </m:sub>
                    </m:sSub>
                  </m:oMath>
                </a14:m>
                <a:r>
                  <a:rPr lang="pt-BR" dirty="0">
                    <a:latin typeface="Arial" panose="020B0604020202020204" pitchFamily="34" charset="0"/>
                    <a:cs typeface="Arial" panose="020B0604020202020204" pitchFamily="34" charset="0"/>
                  </a:rPr>
                  <a:t>) representa o ponto de menor distância, sendo ambos medidos a partir do centro da Terra, conforme ilustrado na figura abaixo. Conforme pode ser observado na tabela, as trajetórias dos satélites em torno da Terra (órbitas) não são circulares, mas elípticas. Para avaliar o quanto uma determinada órbita se afasta de uma órbita circular, define-se um parâmetro denominado excentricidade,</a:t>
                </a:r>
              </a:p>
            </p:txBody>
          </p:sp>
        </mc:Choice>
        <mc:Fallback xmlns="">
          <p:sp>
            <p:nvSpPr>
              <p:cNvPr id="3" name="Retângulo 2"/>
              <p:cNvSpPr>
                <a:spLocks noRot="1" noChangeAspect="1" noMove="1" noResize="1" noEditPoints="1" noAdjustHandles="1" noChangeArrowheads="1" noChangeShapeType="1" noTextEdit="1"/>
              </p:cNvSpPr>
              <p:nvPr/>
            </p:nvSpPr>
            <p:spPr>
              <a:xfrm>
                <a:off x="262905" y="116632"/>
                <a:ext cx="7704856" cy="3109634"/>
              </a:xfrm>
              <a:prstGeom prst="rect">
                <a:avLst/>
              </a:prstGeom>
              <a:blipFill>
                <a:blip r:embed="rId2"/>
                <a:stretch>
                  <a:fillRect l="-633" r="-712" b="-1373"/>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 name="Retângulo 3"/>
              <p:cNvSpPr/>
              <p:nvPr/>
            </p:nvSpPr>
            <p:spPr>
              <a:xfrm>
                <a:off x="3215233" y="3429000"/>
                <a:ext cx="1540806" cy="720647"/>
              </a:xfrm>
              <a:prstGeom prst="rect">
                <a:avLst/>
              </a:prstGeom>
            </p:spPr>
            <p:txBody>
              <a:bodyPr wrap="none">
                <a:spAutoFit/>
              </a:bodyPr>
              <a:lstStyle/>
              <a:p>
                <a:pPr hangingPunct="0"/>
                <a14:m>
                  <m:oMath xmlns:m="http://schemas.openxmlformats.org/officeDocument/2006/math">
                    <m:r>
                      <a:rPr lang="pt-BR" sz="2400" i="1">
                        <a:latin typeface="Cambria Math" panose="02040503050406030204" pitchFamily="18" charset="0"/>
                      </a:rPr>
                      <m:t>𝑒</m:t>
                    </m:r>
                    <m:r>
                      <a:rPr lang="pt-BR" sz="2400" i="1">
                        <a:latin typeface="Cambria Math" panose="02040503050406030204" pitchFamily="18" charset="0"/>
                      </a:rPr>
                      <m:t>=</m:t>
                    </m:r>
                    <m:f>
                      <m:fPr>
                        <m:ctrlPr>
                          <a:rPr lang="pt-BR" sz="2400" i="1">
                            <a:latin typeface="Cambria Math" panose="02040503050406030204" pitchFamily="18" charset="0"/>
                          </a:rPr>
                        </m:ctrlPr>
                      </m:fPr>
                      <m:num>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i="1">
                                <a:latin typeface="Cambria Math" panose="02040503050406030204" pitchFamily="18" charset="0"/>
                              </a:rPr>
                              <m:t>𝑎</m:t>
                            </m:r>
                          </m:sub>
                        </m:sSub>
                        <m:r>
                          <a:rPr lang="pt-BR" sz="2400" i="1">
                            <a:latin typeface="Cambria Math" panose="02040503050406030204" pitchFamily="18" charset="0"/>
                          </a:rPr>
                          <m:t>−</m:t>
                        </m:r>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i="1">
                                <a:latin typeface="Cambria Math" panose="02040503050406030204" pitchFamily="18" charset="0"/>
                              </a:rPr>
                              <m:t>𝑝</m:t>
                            </m:r>
                          </m:sub>
                        </m:sSub>
                      </m:num>
                      <m:den>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i="1">
                                <a:latin typeface="Cambria Math" panose="02040503050406030204" pitchFamily="18" charset="0"/>
                              </a:rPr>
                              <m:t>𝑎</m:t>
                            </m:r>
                          </m:sub>
                        </m:sSub>
                        <m:r>
                          <a:rPr lang="pt-BR" sz="2400" i="1">
                            <a:latin typeface="Cambria Math" panose="02040503050406030204" pitchFamily="18" charset="0"/>
                          </a:rPr>
                          <m:t>+</m:t>
                        </m:r>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i="1">
                                <a:latin typeface="Cambria Math" panose="02040503050406030204" pitchFamily="18" charset="0"/>
                              </a:rPr>
                              <m:t>𝑝</m:t>
                            </m:r>
                          </m:sub>
                        </m:sSub>
                      </m:den>
                    </m:f>
                  </m:oMath>
                </a14:m>
                <a:r>
                  <a:rPr lang="pt-BR" sz="2400" i="1" dirty="0"/>
                  <a:t>.</a:t>
                </a:r>
                <a:endParaRPr lang="pt-BR" sz="2400" dirty="0"/>
              </a:p>
            </p:txBody>
          </p:sp>
        </mc:Choice>
        <mc:Fallback xmlns="">
          <p:sp>
            <p:nvSpPr>
              <p:cNvPr id="4" name="Retângulo 3"/>
              <p:cNvSpPr>
                <a:spLocks noRot="1" noChangeAspect="1" noMove="1" noResize="1" noEditPoints="1" noAdjustHandles="1" noChangeArrowheads="1" noChangeShapeType="1" noTextEdit="1"/>
              </p:cNvSpPr>
              <p:nvPr/>
            </p:nvSpPr>
            <p:spPr>
              <a:xfrm>
                <a:off x="3215233" y="3429000"/>
                <a:ext cx="1540806" cy="720647"/>
              </a:xfrm>
              <a:prstGeom prst="rect">
                <a:avLst/>
              </a:prstGeom>
              <a:blipFill>
                <a:blip r:embed="rId3"/>
                <a:stretch>
                  <a:fillRect r="-553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 name="Retângulo 4"/>
              <p:cNvSpPr/>
              <p:nvPr/>
            </p:nvSpPr>
            <p:spPr>
              <a:xfrm>
                <a:off x="262905" y="4259904"/>
                <a:ext cx="7704856" cy="1473352"/>
              </a:xfrm>
              <a:prstGeom prst="rect">
                <a:avLst/>
              </a:prstGeom>
            </p:spPr>
            <p:txBody>
              <a:bodyPr wrap="square">
                <a:spAutoFit/>
              </a:bodyPr>
              <a:lstStyle/>
              <a:p>
                <a:pPr algn="just">
                  <a:lnSpc>
                    <a:spcPct val="120000"/>
                  </a:lnSpc>
                </a:pPr>
                <a:r>
                  <a:rPr lang="pt-BR" dirty="0">
                    <a:latin typeface="Arial" panose="020B0604020202020204" pitchFamily="34" charset="0"/>
                    <a:cs typeface="Arial" panose="020B0604020202020204" pitchFamily="34" charset="0"/>
                  </a:rPr>
                  <a:t>Assim, se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𝑎</m:t>
                        </m:r>
                      </m:sub>
                    </m:sSub>
                    <m:r>
                      <a:rPr lang="pt-BR" i="1">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𝑝</m:t>
                        </m:r>
                      </m:sub>
                    </m:sSub>
                  </m:oMath>
                </a14:m>
                <a:r>
                  <a:rPr lang="pt-BR" dirty="0">
                    <a:latin typeface="Arial" panose="020B0604020202020204" pitchFamily="34" charset="0"/>
                    <a:cs typeface="Arial" panose="020B0604020202020204" pitchFamily="34" charset="0"/>
                  </a:rPr>
                  <a:t>, “</a:t>
                </a:r>
                <a:r>
                  <a:rPr lang="pt-BR" i="1" dirty="0">
                    <a:latin typeface="Arial" panose="020B0604020202020204" pitchFamily="34" charset="0"/>
                    <a:cs typeface="Arial" panose="020B0604020202020204" pitchFamily="34" charset="0"/>
                  </a:rPr>
                  <a:t>e</a:t>
                </a:r>
                <a:r>
                  <a:rPr lang="pt-BR" dirty="0">
                    <a:latin typeface="Arial" panose="020B0604020202020204" pitchFamily="34" charset="0"/>
                    <a:cs typeface="Arial" panose="020B0604020202020204" pitchFamily="34" charset="0"/>
                  </a:rPr>
                  <a:t>” será igual a zero, e a órbita será circular. Por outro lado, se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𝑎</m:t>
                        </m:r>
                      </m:sub>
                    </m:sSub>
                  </m:oMath>
                </a14:m>
                <a:r>
                  <a:rPr lang="pt-BR" dirty="0">
                    <a:latin typeface="Arial" panose="020B0604020202020204" pitchFamily="34" charset="0"/>
                    <a:cs typeface="Arial" panose="020B0604020202020204" pitchFamily="34" charset="0"/>
                  </a:rPr>
                  <a:t> for muito maior que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𝑝</m:t>
                        </m:r>
                      </m:sub>
                    </m:sSub>
                  </m:oMath>
                </a14:m>
                <a:r>
                  <a:rPr lang="pt-BR" dirty="0">
                    <a:latin typeface="Arial" panose="020B0604020202020204" pitchFamily="34" charset="0"/>
                    <a:cs typeface="Arial" panose="020B0604020202020204" pitchFamily="34" charset="0"/>
                  </a:rPr>
                  <a:t>, “</a:t>
                </a:r>
                <a:r>
                  <a:rPr lang="pt-BR" i="1" dirty="0">
                    <a:latin typeface="Arial" panose="020B0604020202020204" pitchFamily="34" charset="0"/>
                    <a:cs typeface="Arial" panose="020B0604020202020204" pitchFamily="34" charset="0"/>
                  </a:rPr>
                  <a:t>e</a:t>
                </a:r>
                <a:r>
                  <a:rPr lang="pt-BR" dirty="0">
                    <a:latin typeface="Arial" panose="020B0604020202020204" pitchFamily="34" charset="0"/>
                    <a:cs typeface="Arial" panose="020B0604020202020204" pitchFamily="34" charset="0"/>
                  </a:rPr>
                  <a:t>” tenderá a 1 e a órbita será uma elipse bastante achatada, ou muito excêntrica.  Dos satélites apresentados na tabela, qual deles possui a órbita mais excêntrica?</a:t>
                </a:r>
              </a:p>
            </p:txBody>
          </p:sp>
        </mc:Choice>
        <mc:Fallback xmlns="">
          <p:sp>
            <p:nvSpPr>
              <p:cNvPr id="5" name="Retângulo 4"/>
              <p:cNvSpPr>
                <a:spLocks noRot="1" noChangeAspect="1" noMove="1" noResize="1" noEditPoints="1" noAdjustHandles="1" noChangeArrowheads="1" noChangeShapeType="1" noTextEdit="1"/>
              </p:cNvSpPr>
              <p:nvPr/>
            </p:nvSpPr>
            <p:spPr>
              <a:xfrm>
                <a:off x="262905" y="4259904"/>
                <a:ext cx="7704856" cy="1473352"/>
              </a:xfrm>
              <a:prstGeom prst="rect">
                <a:avLst/>
              </a:prstGeom>
              <a:blipFill>
                <a:blip r:embed="rId4"/>
                <a:stretch>
                  <a:fillRect l="-633" r="-712" b="-4149"/>
                </a:stretch>
              </a:blipFill>
            </p:spPr>
            <p:txBody>
              <a:bodyPr/>
              <a:lstStyle/>
              <a:p>
                <a:r>
                  <a:rPr lang="pt-BR">
                    <a:noFill/>
                  </a:rPr>
                  <a:t> </a:t>
                </a:r>
              </a:p>
            </p:txBody>
          </p:sp>
        </mc:Fallback>
      </mc:AlternateContent>
      <p:pic>
        <p:nvPicPr>
          <p:cNvPr id="7" name="Imagem 6"/>
          <p:cNvPicPr/>
          <p:nvPr/>
        </p:nvPicPr>
        <p:blipFill>
          <a:blip r:embed="rId5" cstate="print">
            <a:extLst>
              <a:ext uri="{28A0092B-C50C-407E-A947-70E740481C1C}">
                <a14:useLocalDpi xmlns:a14="http://schemas.microsoft.com/office/drawing/2010/main" val="0"/>
              </a:ext>
            </a:extLst>
          </a:blip>
          <a:stretch>
            <a:fillRect/>
          </a:stretch>
        </p:blipFill>
        <p:spPr>
          <a:xfrm>
            <a:off x="8687841" y="3356992"/>
            <a:ext cx="2771588" cy="1743480"/>
          </a:xfrm>
          <a:prstGeom prst="rect">
            <a:avLst/>
          </a:prstGeom>
        </p:spPr>
      </p:pic>
    </p:spTree>
    <p:extLst>
      <p:ext uri="{BB962C8B-B14F-4D97-AF65-F5344CB8AC3E}">
        <p14:creationId xmlns:p14="http://schemas.microsoft.com/office/powerpoint/2010/main" val="1355820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ela 1"/>
              <p:cNvGraphicFramePr>
                <a:graphicFrameLocks noGrp="1"/>
              </p:cNvGraphicFramePr>
              <p:nvPr>
                <p:extLst>
                  <p:ext uri="{D42A27DB-BD31-4B8C-83A1-F6EECF244321}">
                    <p14:modId xmlns:p14="http://schemas.microsoft.com/office/powerpoint/2010/main" val="1433486526"/>
                  </p:ext>
                </p:extLst>
              </p:nvPr>
            </p:nvGraphicFramePr>
            <p:xfrm>
              <a:off x="550937" y="332656"/>
              <a:ext cx="7056784" cy="1484884"/>
            </p:xfrm>
            <a:graphic>
              <a:graphicData uri="http://schemas.openxmlformats.org/drawingml/2006/table">
                <a:tbl>
                  <a:tblPr firstRow="1" firstCol="1" bandRow="1"/>
                  <a:tblGrid>
                    <a:gridCol w="1440160">
                      <a:extLst>
                        <a:ext uri="{9D8B030D-6E8A-4147-A177-3AD203B41FA5}">
                          <a16:colId xmlns:a16="http://schemas.microsoft.com/office/drawing/2014/main" val="20000"/>
                        </a:ext>
                      </a:extLst>
                    </a:gridCol>
                    <a:gridCol w="2295784">
                      <a:extLst>
                        <a:ext uri="{9D8B030D-6E8A-4147-A177-3AD203B41FA5}">
                          <a16:colId xmlns:a16="http://schemas.microsoft.com/office/drawing/2014/main" val="20001"/>
                        </a:ext>
                      </a:extLst>
                    </a:gridCol>
                    <a:gridCol w="968576">
                      <a:extLst>
                        <a:ext uri="{9D8B030D-6E8A-4147-A177-3AD203B41FA5}">
                          <a16:colId xmlns:a16="http://schemas.microsoft.com/office/drawing/2014/main" val="20002"/>
                        </a:ext>
                      </a:extLst>
                    </a:gridCol>
                    <a:gridCol w="1124995">
                      <a:extLst>
                        <a:ext uri="{9D8B030D-6E8A-4147-A177-3AD203B41FA5}">
                          <a16:colId xmlns:a16="http://schemas.microsoft.com/office/drawing/2014/main" val="20003"/>
                        </a:ext>
                      </a:extLst>
                    </a:gridCol>
                    <a:gridCol w="1227269">
                      <a:extLst>
                        <a:ext uri="{9D8B030D-6E8A-4147-A177-3AD203B41FA5}">
                          <a16:colId xmlns:a16="http://schemas.microsoft.com/office/drawing/2014/main" val="20004"/>
                        </a:ext>
                      </a:extLst>
                    </a:gridCol>
                  </a:tblGrid>
                  <a:tr h="0">
                    <a:tc>
                      <a:txBody>
                        <a:bodyPr/>
                        <a:lstStyle/>
                        <a:p>
                          <a:pPr algn="ctr" hangingPunct="0">
                            <a:spcAft>
                              <a:spcPts val="0"/>
                            </a:spcAft>
                          </a:pPr>
                          <a:r>
                            <a:rPr lang="pt-PT" sz="1600" b="1" dirty="0">
                              <a:effectLst/>
                              <a:latin typeface="Arial"/>
                              <a:ea typeface="Times New Roman"/>
                            </a:rPr>
                            <a:t>Nome do Satélite</a:t>
                          </a:r>
                          <a:endParaRPr lang="pt-BR" sz="16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600" b="1">
                              <a:effectLst/>
                              <a:latin typeface="Arial"/>
                              <a:ea typeface="Times New Roman"/>
                            </a:rPr>
                            <a:t>Aplicação</a:t>
                          </a:r>
                          <a:endParaRPr lang="pt-BR" sz="16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14:m>
                            <m:oMath xmlns:m="http://schemas.openxmlformats.org/officeDocument/2006/math">
                              <m:sSub>
                                <m:sSubPr>
                                  <m:ctrlPr>
                                    <a:rPr lang="pt-BR" sz="1600" b="1" i="1">
                                      <a:effectLst/>
                                      <a:latin typeface="Cambria Math" panose="02040503050406030204" pitchFamily="18" charset="0"/>
                                      <a:ea typeface="Times New Roman"/>
                                      <a:cs typeface="Arial"/>
                                    </a:rPr>
                                  </m:ctrlPr>
                                </m:sSubPr>
                                <m:e>
                                  <m:r>
                                    <a:rPr lang="pt-BR" sz="1600" b="1" i="1">
                                      <a:effectLst/>
                                      <a:latin typeface="Cambria Math"/>
                                      <a:ea typeface="Times New Roman"/>
                                      <a:cs typeface="Arial"/>
                                    </a:rPr>
                                    <m:t>𝑹</m:t>
                                  </m:r>
                                </m:e>
                                <m:sub>
                                  <m:r>
                                    <a:rPr lang="pt-BR" sz="1600" b="1" i="1">
                                      <a:effectLst/>
                                      <a:latin typeface="Cambria Math"/>
                                      <a:ea typeface="Times New Roman"/>
                                      <a:cs typeface="Arial"/>
                                    </a:rPr>
                                    <m:t>𝒂</m:t>
                                  </m:r>
                                </m:sub>
                              </m:sSub>
                            </m:oMath>
                          </a14:m>
                          <a:r>
                            <a:rPr lang="pt-BR" sz="1600" b="1">
                              <a:effectLst/>
                              <a:latin typeface="Arial"/>
                              <a:ea typeface="Times New Roman"/>
                            </a:rPr>
                            <a:t> </a:t>
                          </a:r>
                          <a:endParaRPr lang="pt-BR" sz="1600" b="1">
                            <a:effectLst/>
                            <a:latin typeface="Times New Roman"/>
                            <a:ea typeface="Times New Roman"/>
                          </a:endParaRPr>
                        </a:p>
                        <a:p>
                          <a:pPr algn="ctr" hangingPunct="0">
                            <a:spcAft>
                              <a:spcPts val="0"/>
                            </a:spcAft>
                          </a:pPr>
                          <a:r>
                            <a:rPr lang="pt-PT" sz="1600" b="1">
                              <a:effectLst/>
                              <a:latin typeface="Arial"/>
                              <a:ea typeface="Times New Roman"/>
                            </a:rPr>
                            <a:t>(km)</a:t>
                          </a:r>
                          <a:endParaRPr lang="pt-BR" sz="16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14:m>
                            <m:oMath xmlns:m="http://schemas.openxmlformats.org/officeDocument/2006/math">
                              <m:sSub>
                                <m:sSubPr>
                                  <m:ctrlPr>
                                    <a:rPr lang="pt-BR" sz="1600" b="1" i="1">
                                      <a:effectLst/>
                                      <a:latin typeface="Cambria Math" panose="02040503050406030204" pitchFamily="18" charset="0"/>
                                      <a:ea typeface="Times New Roman"/>
                                      <a:cs typeface="Arial"/>
                                    </a:rPr>
                                  </m:ctrlPr>
                                </m:sSubPr>
                                <m:e>
                                  <m:r>
                                    <a:rPr lang="pt-BR" sz="1600" b="1" i="1">
                                      <a:effectLst/>
                                      <a:latin typeface="Cambria Math"/>
                                      <a:ea typeface="Times New Roman"/>
                                      <a:cs typeface="Arial"/>
                                    </a:rPr>
                                    <m:t>𝑹</m:t>
                                  </m:r>
                                </m:e>
                                <m:sub>
                                  <m:r>
                                    <a:rPr lang="pt-BR" sz="1600" b="1" i="1">
                                      <a:effectLst/>
                                      <a:latin typeface="Cambria Math"/>
                                      <a:ea typeface="Times New Roman"/>
                                      <a:cs typeface="Arial"/>
                                    </a:rPr>
                                    <m:t>𝒑</m:t>
                                  </m:r>
                                </m:sub>
                              </m:sSub>
                            </m:oMath>
                          </a14:m>
                          <a:r>
                            <a:rPr lang="pt-BR" sz="1600" b="1">
                              <a:effectLst/>
                              <a:latin typeface="Arial"/>
                              <a:ea typeface="Times New Roman"/>
                            </a:rPr>
                            <a:t> </a:t>
                          </a:r>
                          <a:endParaRPr lang="pt-BR" sz="1600" b="1">
                            <a:effectLst/>
                            <a:latin typeface="Times New Roman"/>
                            <a:ea typeface="Times New Roman"/>
                          </a:endParaRPr>
                        </a:p>
                        <a:p>
                          <a:pPr algn="ctr" hangingPunct="0">
                            <a:spcAft>
                              <a:spcPts val="0"/>
                            </a:spcAft>
                          </a:pPr>
                          <a:r>
                            <a:rPr lang="pt-PT" sz="1600" b="1">
                              <a:effectLst/>
                              <a:latin typeface="Arial"/>
                              <a:ea typeface="Times New Roman"/>
                            </a:rPr>
                            <a:t>(km)</a:t>
                          </a:r>
                          <a:endParaRPr lang="pt-BR" sz="16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600" b="1" dirty="0">
                              <a:effectLst/>
                              <a:latin typeface="Arial"/>
                              <a:ea typeface="Times New Roman"/>
                            </a:rPr>
                            <a:t>Massa</a:t>
                          </a:r>
                          <a:endParaRPr lang="pt-BR" sz="1600" b="1" dirty="0">
                            <a:effectLst/>
                            <a:latin typeface="Times New Roman"/>
                            <a:ea typeface="Times New Roman"/>
                          </a:endParaRPr>
                        </a:p>
                        <a:p>
                          <a:pPr algn="ctr" hangingPunct="0">
                            <a:spcAft>
                              <a:spcPts val="0"/>
                            </a:spcAft>
                          </a:pPr>
                          <a:r>
                            <a:rPr lang="pt-PT" sz="1600" b="1" dirty="0">
                              <a:effectLst/>
                              <a:latin typeface="Arial"/>
                              <a:ea typeface="Times New Roman"/>
                            </a:rPr>
                            <a:t>(kg)</a:t>
                          </a:r>
                          <a:endParaRPr lang="pt-BR" sz="16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hangingPunct="0">
                            <a:spcAft>
                              <a:spcPts val="0"/>
                            </a:spcAft>
                          </a:pPr>
                          <a:r>
                            <a:rPr lang="pt-PT" sz="1600" dirty="0">
                              <a:effectLst/>
                              <a:latin typeface="Arial"/>
                              <a:ea typeface="Times New Roman"/>
                            </a:rPr>
                            <a:t>ABS-7</a:t>
                          </a:r>
                          <a:endParaRPr lang="pt-BR"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pt-PT" sz="1600">
                              <a:effectLst/>
                              <a:latin typeface="Arial"/>
                              <a:ea typeface="Times New Roman"/>
                            </a:rPr>
                            <a:t>Comunicações</a:t>
                          </a:r>
                          <a:endParaRPr lang="pt-BR"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spcAft>
                              <a:spcPts val="0"/>
                            </a:spcAft>
                          </a:pPr>
                          <a:r>
                            <a:rPr lang="pt-PT" sz="1600">
                              <a:effectLst/>
                              <a:latin typeface="Arial"/>
                              <a:ea typeface="Times New Roman"/>
                            </a:rPr>
                            <a:t>42.148</a:t>
                          </a:r>
                          <a:endParaRPr lang="pt-BR"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spcAft>
                              <a:spcPts val="0"/>
                            </a:spcAft>
                          </a:pPr>
                          <a:r>
                            <a:rPr lang="pt-PT" sz="1600">
                              <a:effectLst/>
                              <a:latin typeface="Arial"/>
                              <a:ea typeface="Times New Roman"/>
                            </a:rPr>
                            <a:t>42.137</a:t>
                          </a:r>
                          <a:endParaRPr lang="pt-BR"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spcAft>
                              <a:spcPts val="0"/>
                            </a:spcAft>
                          </a:pPr>
                          <a:r>
                            <a:rPr lang="pt-PT" sz="1600">
                              <a:effectLst/>
                              <a:latin typeface="Arial"/>
                              <a:ea typeface="Times New Roman"/>
                            </a:rPr>
                            <a:t>3.500</a:t>
                          </a:r>
                          <a:endParaRPr lang="pt-BR"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hangingPunct="0">
                            <a:spcAft>
                              <a:spcPts val="0"/>
                            </a:spcAft>
                          </a:pPr>
                          <a:r>
                            <a:rPr lang="pt-PT" sz="1600" dirty="0">
                              <a:effectLst/>
                              <a:latin typeface="Arial"/>
                              <a:ea typeface="Times New Roman"/>
                            </a:rPr>
                            <a:t>Galileo IOV-1</a:t>
                          </a:r>
                          <a:endParaRPr lang="pt-BR"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pt-PT" sz="1600">
                              <a:effectLst/>
                              <a:latin typeface="Arial"/>
                              <a:ea typeface="Times New Roman"/>
                            </a:rPr>
                            <a:t>GPS</a:t>
                          </a:r>
                          <a:endParaRPr lang="pt-BR"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spcAft>
                              <a:spcPts val="0"/>
                            </a:spcAft>
                          </a:pPr>
                          <a:r>
                            <a:rPr lang="pt-PT" sz="1600">
                              <a:effectLst/>
                              <a:latin typeface="Arial"/>
                              <a:ea typeface="Times New Roman"/>
                            </a:rPr>
                            <a:t>29.664</a:t>
                          </a:r>
                          <a:endParaRPr lang="pt-BR"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spcAft>
                              <a:spcPts val="0"/>
                            </a:spcAft>
                          </a:pPr>
                          <a:r>
                            <a:rPr lang="pt-PT" sz="1600" dirty="0">
                              <a:effectLst/>
                              <a:latin typeface="Arial"/>
                              <a:ea typeface="Times New Roman"/>
                            </a:rPr>
                            <a:t>29.599</a:t>
                          </a:r>
                          <a:endParaRPr lang="pt-BR"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spcAft>
                              <a:spcPts val="0"/>
                            </a:spcAft>
                          </a:pPr>
                          <a:r>
                            <a:rPr lang="pt-PT" sz="1600">
                              <a:effectLst/>
                              <a:latin typeface="Arial"/>
                              <a:ea typeface="Times New Roman"/>
                            </a:rPr>
                            <a:t>700</a:t>
                          </a:r>
                          <a:endParaRPr lang="pt-BR"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hangingPunct="0">
                            <a:spcAft>
                              <a:spcPts val="0"/>
                            </a:spcAft>
                          </a:pPr>
                          <a:r>
                            <a:rPr lang="pt-PT" sz="1600" dirty="0">
                              <a:effectLst/>
                              <a:latin typeface="Arial"/>
                              <a:ea typeface="Times New Roman"/>
                            </a:rPr>
                            <a:t>USA-224</a:t>
                          </a:r>
                          <a:endParaRPr lang="pt-BR"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pt-PT" sz="1600">
                              <a:effectLst/>
                              <a:latin typeface="Arial"/>
                              <a:ea typeface="Times New Roman"/>
                            </a:rPr>
                            <a:t>Militar</a:t>
                          </a:r>
                          <a:endParaRPr lang="pt-BR"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spcAft>
                              <a:spcPts val="0"/>
                            </a:spcAft>
                          </a:pPr>
                          <a:r>
                            <a:rPr lang="pt-PT" sz="1600">
                              <a:effectLst/>
                              <a:latin typeface="Arial"/>
                              <a:ea typeface="Times New Roman"/>
                            </a:rPr>
                            <a:t>7.357</a:t>
                          </a:r>
                          <a:endParaRPr lang="pt-BR"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spcAft>
                              <a:spcPts val="0"/>
                            </a:spcAft>
                          </a:pPr>
                          <a:r>
                            <a:rPr lang="pt-PT" sz="1600">
                              <a:effectLst/>
                              <a:latin typeface="Arial"/>
                              <a:ea typeface="Times New Roman"/>
                            </a:rPr>
                            <a:t>6.557</a:t>
                          </a:r>
                          <a:endParaRPr lang="pt-BR"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spcAft>
                              <a:spcPts val="0"/>
                            </a:spcAft>
                          </a:pPr>
                          <a:r>
                            <a:rPr lang="pt-PT" sz="1600">
                              <a:effectLst/>
                              <a:latin typeface="Arial"/>
                              <a:ea typeface="Times New Roman"/>
                            </a:rPr>
                            <a:t>18.000</a:t>
                          </a:r>
                          <a:endParaRPr lang="pt-BR"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hangingPunct="0">
                            <a:spcAft>
                              <a:spcPts val="0"/>
                            </a:spcAft>
                          </a:pPr>
                          <a:r>
                            <a:rPr lang="pt-PT" sz="1600" dirty="0">
                              <a:effectLst/>
                              <a:latin typeface="Arial"/>
                              <a:ea typeface="Times New Roman"/>
                            </a:rPr>
                            <a:t>Jugnu</a:t>
                          </a:r>
                          <a:endParaRPr lang="pt-BR"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pt-PT" sz="1600" dirty="0">
                              <a:effectLst/>
                              <a:latin typeface="Arial"/>
                              <a:ea typeface="Times New Roman"/>
                            </a:rPr>
                            <a:t>Observação da Terra</a:t>
                          </a:r>
                          <a:endParaRPr lang="pt-BR"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spcAft>
                              <a:spcPts val="0"/>
                            </a:spcAft>
                          </a:pPr>
                          <a:r>
                            <a:rPr lang="pt-PT" sz="1600" dirty="0">
                              <a:effectLst/>
                              <a:latin typeface="Arial"/>
                              <a:ea typeface="Times New Roman"/>
                            </a:rPr>
                            <a:t>7.225</a:t>
                          </a:r>
                          <a:endParaRPr lang="pt-BR"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spcAft>
                              <a:spcPts val="0"/>
                            </a:spcAft>
                          </a:pPr>
                          <a:r>
                            <a:rPr lang="pt-PT" sz="1600" dirty="0">
                              <a:effectLst/>
                              <a:latin typeface="Arial"/>
                              <a:ea typeface="Times New Roman"/>
                            </a:rPr>
                            <a:t>7.206</a:t>
                          </a:r>
                          <a:endParaRPr lang="pt-BR"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spcAft>
                              <a:spcPts val="0"/>
                            </a:spcAft>
                          </a:pPr>
                          <a:r>
                            <a:rPr lang="pt-PT" sz="1600" dirty="0">
                              <a:effectLst/>
                              <a:latin typeface="Arial"/>
                              <a:ea typeface="Times New Roman"/>
                            </a:rPr>
                            <a:t>3</a:t>
                          </a:r>
                          <a:endParaRPr lang="pt-BR"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Choice>
        <mc:Fallback xmlns="">
          <p:graphicFrame>
            <p:nvGraphicFramePr>
              <p:cNvPr id="2" name="Tabela 1"/>
              <p:cNvGraphicFramePr>
                <a:graphicFrameLocks noGrp="1"/>
              </p:cNvGraphicFramePr>
              <p:nvPr>
                <p:extLst>
                  <p:ext uri="{D42A27DB-BD31-4B8C-83A1-F6EECF244321}">
                    <p14:modId xmlns:p14="http://schemas.microsoft.com/office/powerpoint/2010/main" val="1433486526"/>
                  </p:ext>
                </p:extLst>
              </p:nvPr>
            </p:nvGraphicFramePr>
            <p:xfrm>
              <a:off x="550937" y="332656"/>
              <a:ext cx="7056784" cy="1484884"/>
            </p:xfrm>
            <a:graphic>
              <a:graphicData uri="http://schemas.openxmlformats.org/drawingml/2006/table">
                <a:tbl>
                  <a:tblPr firstRow="1" firstCol="1" bandRow="1"/>
                  <a:tblGrid>
                    <a:gridCol w="1440160">
                      <a:extLst>
                        <a:ext uri="{9D8B030D-6E8A-4147-A177-3AD203B41FA5}">
                          <a16:colId xmlns:a16="http://schemas.microsoft.com/office/drawing/2014/main" val="20000"/>
                        </a:ext>
                      </a:extLst>
                    </a:gridCol>
                    <a:gridCol w="2295784">
                      <a:extLst>
                        <a:ext uri="{9D8B030D-6E8A-4147-A177-3AD203B41FA5}">
                          <a16:colId xmlns:a16="http://schemas.microsoft.com/office/drawing/2014/main" val="20001"/>
                        </a:ext>
                      </a:extLst>
                    </a:gridCol>
                    <a:gridCol w="968576">
                      <a:extLst>
                        <a:ext uri="{9D8B030D-6E8A-4147-A177-3AD203B41FA5}">
                          <a16:colId xmlns:a16="http://schemas.microsoft.com/office/drawing/2014/main" val="20002"/>
                        </a:ext>
                      </a:extLst>
                    </a:gridCol>
                    <a:gridCol w="1124995">
                      <a:extLst>
                        <a:ext uri="{9D8B030D-6E8A-4147-A177-3AD203B41FA5}">
                          <a16:colId xmlns:a16="http://schemas.microsoft.com/office/drawing/2014/main" val="20003"/>
                        </a:ext>
                      </a:extLst>
                    </a:gridCol>
                    <a:gridCol w="1227269">
                      <a:extLst>
                        <a:ext uri="{9D8B030D-6E8A-4147-A177-3AD203B41FA5}">
                          <a16:colId xmlns:a16="http://schemas.microsoft.com/office/drawing/2014/main" val="20004"/>
                        </a:ext>
                      </a:extLst>
                    </a:gridCol>
                  </a:tblGrid>
                  <a:tr h="509524">
                    <a:tc>
                      <a:txBody>
                        <a:bodyPr/>
                        <a:lstStyle/>
                        <a:p>
                          <a:pPr algn="ctr" hangingPunct="0">
                            <a:spcAft>
                              <a:spcPts val="0"/>
                            </a:spcAft>
                          </a:pPr>
                          <a:r>
                            <a:rPr lang="pt-PT" sz="1600" b="1" dirty="0">
                              <a:effectLst/>
                              <a:latin typeface="Arial"/>
                              <a:ea typeface="Times New Roman"/>
                            </a:rPr>
                            <a:t>Nome do Satélite</a:t>
                          </a:r>
                          <a:endParaRPr lang="pt-BR" sz="16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600" b="1">
                              <a:effectLst/>
                              <a:latin typeface="Arial"/>
                              <a:ea typeface="Times New Roman"/>
                            </a:rPr>
                            <a:t>Aplicação</a:t>
                          </a:r>
                          <a:endParaRPr lang="pt-BR" sz="16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pt-B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86164" t="-11905" r="-244654" b="-215476"/>
                          </a:stretch>
                        </a:blipFill>
                      </a:tcPr>
                    </a:tc>
                    <a:tc>
                      <a:txBody>
                        <a:bodyPr/>
                        <a:lstStyle/>
                        <a:p>
                          <a:endParaRPr lang="pt-B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417838" t="-11905" r="-110270" b="-215476"/>
                          </a:stretch>
                        </a:blipFill>
                      </a:tcPr>
                    </a:tc>
                    <a:tc>
                      <a:txBody>
                        <a:bodyPr/>
                        <a:lstStyle/>
                        <a:p>
                          <a:pPr algn="ctr" hangingPunct="0">
                            <a:spcAft>
                              <a:spcPts val="0"/>
                            </a:spcAft>
                          </a:pPr>
                          <a:r>
                            <a:rPr lang="pt-PT" sz="1600" b="1" dirty="0">
                              <a:effectLst/>
                              <a:latin typeface="Arial"/>
                              <a:ea typeface="Times New Roman"/>
                            </a:rPr>
                            <a:t>Massa</a:t>
                          </a:r>
                          <a:endParaRPr lang="pt-BR" sz="1600" b="1" dirty="0">
                            <a:effectLst/>
                            <a:latin typeface="Times New Roman"/>
                            <a:ea typeface="Times New Roman"/>
                          </a:endParaRPr>
                        </a:p>
                        <a:p>
                          <a:pPr algn="ctr" hangingPunct="0">
                            <a:spcAft>
                              <a:spcPts val="0"/>
                            </a:spcAft>
                          </a:pPr>
                          <a:r>
                            <a:rPr lang="pt-PT" sz="1600" b="1" dirty="0">
                              <a:effectLst/>
                              <a:latin typeface="Arial"/>
                              <a:ea typeface="Times New Roman"/>
                            </a:rPr>
                            <a:t>(kg)</a:t>
                          </a:r>
                          <a:endParaRPr lang="pt-BR" sz="16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3840">
                    <a:tc>
                      <a:txBody>
                        <a:bodyPr/>
                        <a:lstStyle/>
                        <a:p>
                          <a:pPr hangingPunct="0">
                            <a:spcAft>
                              <a:spcPts val="0"/>
                            </a:spcAft>
                          </a:pPr>
                          <a:r>
                            <a:rPr lang="pt-PT" sz="1600" dirty="0">
                              <a:effectLst/>
                              <a:latin typeface="Arial"/>
                              <a:ea typeface="Times New Roman"/>
                            </a:rPr>
                            <a:t>ABS-7</a:t>
                          </a:r>
                          <a:endParaRPr lang="pt-BR"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pt-PT" sz="1600">
                              <a:effectLst/>
                              <a:latin typeface="Arial"/>
                              <a:ea typeface="Times New Roman"/>
                            </a:rPr>
                            <a:t>Comunicações</a:t>
                          </a:r>
                          <a:endParaRPr lang="pt-BR"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spcAft>
                              <a:spcPts val="0"/>
                            </a:spcAft>
                          </a:pPr>
                          <a:r>
                            <a:rPr lang="pt-PT" sz="1600">
                              <a:effectLst/>
                              <a:latin typeface="Arial"/>
                              <a:ea typeface="Times New Roman"/>
                            </a:rPr>
                            <a:t>42.148</a:t>
                          </a:r>
                          <a:endParaRPr lang="pt-BR"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spcAft>
                              <a:spcPts val="0"/>
                            </a:spcAft>
                          </a:pPr>
                          <a:r>
                            <a:rPr lang="pt-PT" sz="1600">
                              <a:effectLst/>
                              <a:latin typeface="Arial"/>
                              <a:ea typeface="Times New Roman"/>
                            </a:rPr>
                            <a:t>42.137</a:t>
                          </a:r>
                          <a:endParaRPr lang="pt-BR"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spcAft>
                              <a:spcPts val="0"/>
                            </a:spcAft>
                          </a:pPr>
                          <a:r>
                            <a:rPr lang="pt-PT" sz="1600">
                              <a:effectLst/>
                              <a:latin typeface="Arial"/>
                              <a:ea typeface="Times New Roman"/>
                            </a:rPr>
                            <a:t>3.500</a:t>
                          </a:r>
                          <a:endParaRPr lang="pt-BR"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3840">
                    <a:tc>
                      <a:txBody>
                        <a:bodyPr/>
                        <a:lstStyle/>
                        <a:p>
                          <a:pPr hangingPunct="0">
                            <a:spcAft>
                              <a:spcPts val="0"/>
                            </a:spcAft>
                          </a:pPr>
                          <a:r>
                            <a:rPr lang="pt-PT" sz="1600" dirty="0">
                              <a:effectLst/>
                              <a:latin typeface="Arial"/>
                              <a:ea typeface="Times New Roman"/>
                            </a:rPr>
                            <a:t>Galileo IOV-1</a:t>
                          </a:r>
                          <a:endParaRPr lang="pt-BR"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pt-PT" sz="1600">
                              <a:effectLst/>
                              <a:latin typeface="Arial"/>
                              <a:ea typeface="Times New Roman"/>
                            </a:rPr>
                            <a:t>GPS</a:t>
                          </a:r>
                          <a:endParaRPr lang="pt-BR"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spcAft>
                              <a:spcPts val="0"/>
                            </a:spcAft>
                          </a:pPr>
                          <a:r>
                            <a:rPr lang="pt-PT" sz="1600">
                              <a:effectLst/>
                              <a:latin typeface="Arial"/>
                              <a:ea typeface="Times New Roman"/>
                            </a:rPr>
                            <a:t>29.664</a:t>
                          </a:r>
                          <a:endParaRPr lang="pt-BR"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spcAft>
                              <a:spcPts val="0"/>
                            </a:spcAft>
                          </a:pPr>
                          <a:r>
                            <a:rPr lang="pt-PT" sz="1600" dirty="0">
                              <a:effectLst/>
                              <a:latin typeface="Arial"/>
                              <a:ea typeface="Times New Roman"/>
                            </a:rPr>
                            <a:t>29.599</a:t>
                          </a:r>
                          <a:endParaRPr lang="pt-BR"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spcAft>
                              <a:spcPts val="0"/>
                            </a:spcAft>
                          </a:pPr>
                          <a:r>
                            <a:rPr lang="pt-PT" sz="1600">
                              <a:effectLst/>
                              <a:latin typeface="Arial"/>
                              <a:ea typeface="Times New Roman"/>
                            </a:rPr>
                            <a:t>700</a:t>
                          </a:r>
                          <a:endParaRPr lang="pt-BR"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3840">
                    <a:tc>
                      <a:txBody>
                        <a:bodyPr/>
                        <a:lstStyle/>
                        <a:p>
                          <a:pPr hangingPunct="0">
                            <a:spcAft>
                              <a:spcPts val="0"/>
                            </a:spcAft>
                          </a:pPr>
                          <a:r>
                            <a:rPr lang="pt-PT" sz="1600" dirty="0">
                              <a:effectLst/>
                              <a:latin typeface="Arial"/>
                              <a:ea typeface="Times New Roman"/>
                            </a:rPr>
                            <a:t>USA-224</a:t>
                          </a:r>
                          <a:endParaRPr lang="pt-BR"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pt-PT" sz="1600">
                              <a:effectLst/>
                              <a:latin typeface="Arial"/>
                              <a:ea typeface="Times New Roman"/>
                            </a:rPr>
                            <a:t>Militar</a:t>
                          </a:r>
                          <a:endParaRPr lang="pt-BR"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spcAft>
                              <a:spcPts val="0"/>
                            </a:spcAft>
                          </a:pPr>
                          <a:r>
                            <a:rPr lang="pt-PT" sz="1600">
                              <a:effectLst/>
                              <a:latin typeface="Arial"/>
                              <a:ea typeface="Times New Roman"/>
                            </a:rPr>
                            <a:t>7.357</a:t>
                          </a:r>
                          <a:endParaRPr lang="pt-BR"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spcAft>
                              <a:spcPts val="0"/>
                            </a:spcAft>
                          </a:pPr>
                          <a:r>
                            <a:rPr lang="pt-PT" sz="1600">
                              <a:effectLst/>
                              <a:latin typeface="Arial"/>
                              <a:ea typeface="Times New Roman"/>
                            </a:rPr>
                            <a:t>6.557</a:t>
                          </a:r>
                          <a:endParaRPr lang="pt-BR"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spcAft>
                              <a:spcPts val="0"/>
                            </a:spcAft>
                          </a:pPr>
                          <a:r>
                            <a:rPr lang="pt-PT" sz="1600">
                              <a:effectLst/>
                              <a:latin typeface="Arial"/>
                              <a:ea typeface="Times New Roman"/>
                            </a:rPr>
                            <a:t>18.000</a:t>
                          </a:r>
                          <a:endParaRPr lang="pt-BR"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3840">
                    <a:tc>
                      <a:txBody>
                        <a:bodyPr/>
                        <a:lstStyle/>
                        <a:p>
                          <a:pPr hangingPunct="0">
                            <a:spcAft>
                              <a:spcPts val="0"/>
                            </a:spcAft>
                          </a:pPr>
                          <a:r>
                            <a:rPr lang="pt-PT" sz="1600" dirty="0">
                              <a:effectLst/>
                              <a:latin typeface="Arial"/>
                              <a:ea typeface="Times New Roman"/>
                            </a:rPr>
                            <a:t>Jugnu</a:t>
                          </a:r>
                          <a:endParaRPr lang="pt-BR"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pt-PT" sz="1600" dirty="0">
                              <a:effectLst/>
                              <a:latin typeface="Arial"/>
                              <a:ea typeface="Times New Roman"/>
                            </a:rPr>
                            <a:t>Observação da Terra</a:t>
                          </a:r>
                          <a:endParaRPr lang="pt-BR"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spcAft>
                              <a:spcPts val="0"/>
                            </a:spcAft>
                          </a:pPr>
                          <a:r>
                            <a:rPr lang="pt-PT" sz="1600" dirty="0">
                              <a:effectLst/>
                              <a:latin typeface="Arial"/>
                              <a:ea typeface="Times New Roman"/>
                            </a:rPr>
                            <a:t>7.225</a:t>
                          </a:r>
                          <a:endParaRPr lang="pt-BR"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spcAft>
                              <a:spcPts val="0"/>
                            </a:spcAft>
                          </a:pPr>
                          <a:r>
                            <a:rPr lang="pt-PT" sz="1600" dirty="0">
                              <a:effectLst/>
                              <a:latin typeface="Arial"/>
                              <a:ea typeface="Times New Roman"/>
                            </a:rPr>
                            <a:t>7.206</a:t>
                          </a:r>
                          <a:endParaRPr lang="pt-BR"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spcAft>
                              <a:spcPts val="0"/>
                            </a:spcAft>
                          </a:pPr>
                          <a:r>
                            <a:rPr lang="pt-PT" sz="1600" dirty="0">
                              <a:effectLst/>
                              <a:latin typeface="Arial"/>
                              <a:ea typeface="Times New Roman"/>
                            </a:rPr>
                            <a:t>3</a:t>
                          </a:r>
                          <a:endParaRPr lang="pt-BR"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Fallback>
      </mc:AlternateContent>
      <p:sp>
        <p:nvSpPr>
          <p:cNvPr id="3" name="Retângulo 2"/>
          <p:cNvSpPr/>
          <p:nvPr/>
        </p:nvSpPr>
        <p:spPr>
          <a:xfrm>
            <a:off x="334913" y="2348880"/>
            <a:ext cx="1428596" cy="369332"/>
          </a:xfrm>
          <a:prstGeom prst="rect">
            <a:avLst/>
          </a:prstGeom>
        </p:spPr>
        <p:txBody>
          <a:bodyPr wrap="none">
            <a:spAutoFit/>
          </a:bodyPr>
          <a:lstStyle/>
          <a:p>
            <a:pPr algn="just"/>
            <a:r>
              <a:rPr lang="pt-BR" b="1" dirty="0">
                <a:solidFill>
                  <a:srgbClr val="FF0000"/>
                </a:solidFill>
                <a:latin typeface="Arial" panose="020B0604020202020204" pitchFamily="34" charset="0"/>
                <a:cs typeface="Arial" panose="020B0604020202020204" pitchFamily="34" charset="0"/>
              </a:rPr>
              <a:t>Resolução:</a:t>
            </a:r>
          </a:p>
        </p:txBody>
      </p:sp>
      <p:sp>
        <p:nvSpPr>
          <p:cNvPr id="4" name="Retângulo 3"/>
          <p:cNvSpPr/>
          <p:nvPr/>
        </p:nvSpPr>
        <p:spPr>
          <a:xfrm>
            <a:off x="1603933" y="2348880"/>
            <a:ext cx="7056784" cy="369332"/>
          </a:xfrm>
          <a:prstGeom prst="rect">
            <a:avLst/>
          </a:prstGeom>
        </p:spPr>
        <p:txBody>
          <a:bodyPr wrap="square">
            <a:spAutoFit/>
          </a:bodyPr>
          <a:lstStyle/>
          <a:p>
            <a:pPr algn="just"/>
            <a:r>
              <a:rPr lang="pt-BR" dirty="0">
                <a:solidFill>
                  <a:srgbClr val="FF0000"/>
                </a:solidFill>
                <a:latin typeface="Arial" panose="020B0604020202020204" pitchFamily="34" charset="0"/>
                <a:cs typeface="Arial" panose="020B0604020202020204" pitchFamily="34" charset="0"/>
              </a:rPr>
              <a:t>Basta calcular “</a:t>
            </a:r>
            <a:r>
              <a:rPr lang="pt-BR" i="1" dirty="0">
                <a:solidFill>
                  <a:srgbClr val="FF0000"/>
                </a:solidFill>
                <a:latin typeface="Arial" panose="020B0604020202020204" pitchFamily="34" charset="0"/>
                <a:cs typeface="Arial" panose="020B0604020202020204" pitchFamily="34" charset="0"/>
              </a:rPr>
              <a:t>e</a:t>
            </a:r>
            <a:r>
              <a:rPr lang="pt-BR" dirty="0">
                <a:solidFill>
                  <a:srgbClr val="FF0000"/>
                </a:solidFill>
                <a:latin typeface="Arial" panose="020B0604020202020204" pitchFamily="34" charset="0"/>
                <a:cs typeface="Arial" panose="020B0604020202020204" pitchFamily="34" charset="0"/>
              </a:rPr>
              <a:t>” para cada satélite e escolher aquele de maior “</a:t>
            </a:r>
            <a:r>
              <a:rPr lang="pt-BR" i="1" dirty="0">
                <a:solidFill>
                  <a:srgbClr val="FF0000"/>
                </a:solidFill>
                <a:latin typeface="Arial" panose="020B0604020202020204" pitchFamily="34" charset="0"/>
                <a:cs typeface="Arial" panose="020B0604020202020204" pitchFamily="34" charset="0"/>
              </a:rPr>
              <a:t>e</a:t>
            </a:r>
            <a:r>
              <a:rPr lang="pt-BR" dirty="0">
                <a:solidFill>
                  <a:srgbClr val="FF0000"/>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5" name="Retângulo 4"/>
              <p:cNvSpPr/>
              <p:nvPr/>
            </p:nvSpPr>
            <p:spPr>
              <a:xfrm>
                <a:off x="304238" y="3197788"/>
                <a:ext cx="1175257" cy="369332"/>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sSub>
                        <m:sSubPr>
                          <m:ctrlPr>
                            <a:rPr lang="pt-BR" b="1" i="1" smtClean="0">
                              <a:solidFill>
                                <a:srgbClr val="FF0000"/>
                              </a:solidFill>
                              <a:latin typeface="Cambria Math" panose="02040503050406030204" pitchFamily="18" charset="0"/>
                            </a:rPr>
                          </m:ctrlPr>
                        </m:sSubPr>
                        <m:e>
                          <m:r>
                            <a:rPr lang="pt-BR" b="1" i="1">
                              <a:solidFill>
                                <a:srgbClr val="FF0000"/>
                              </a:solidFill>
                              <a:latin typeface="Cambria Math" panose="02040503050406030204" pitchFamily="18" charset="0"/>
                            </a:rPr>
                            <m:t>𝒆</m:t>
                          </m:r>
                        </m:e>
                        <m:sub>
                          <m:r>
                            <a:rPr lang="pt-BR" b="1" i="1">
                              <a:solidFill>
                                <a:srgbClr val="FF0000"/>
                              </a:solidFill>
                              <a:latin typeface="Cambria Math" panose="02040503050406030204" pitchFamily="18" charset="0"/>
                            </a:rPr>
                            <m:t>𝑨𝑩𝑺</m:t>
                          </m:r>
                          <m:r>
                            <a:rPr lang="pt-BR" b="1" i="1">
                              <a:solidFill>
                                <a:srgbClr val="FF0000"/>
                              </a:solidFill>
                              <a:latin typeface="Cambria Math" panose="02040503050406030204" pitchFamily="18" charset="0"/>
                            </a:rPr>
                            <m:t>−</m:t>
                          </m:r>
                          <m:r>
                            <a:rPr lang="pt-BR" b="1" i="1">
                              <a:solidFill>
                                <a:srgbClr val="FF0000"/>
                              </a:solidFill>
                              <a:latin typeface="Cambria Math" panose="02040503050406030204" pitchFamily="18" charset="0"/>
                            </a:rPr>
                            <m:t>𝟕</m:t>
                          </m:r>
                        </m:sub>
                      </m:sSub>
                      <m:r>
                        <a:rPr lang="pt-BR" b="1">
                          <a:solidFill>
                            <a:srgbClr val="FF0000"/>
                          </a:solidFill>
                          <a:latin typeface="Cambria Math" panose="02040503050406030204" pitchFamily="18" charset="0"/>
                        </a:rPr>
                        <m:t>=</m:t>
                      </m:r>
                    </m:oMath>
                  </m:oMathPara>
                </a14:m>
                <a:endParaRPr lang="pt-BR" b="1" dirty="0">
                  <a:solidFill>
                    <a:srgbClr val="FF0000"/>
                  </a:solidFill>
                  <a:latin typeface="Arial" panose="020B0604020202020204" pitchFamily="34" charset="0"/>
                  <a:cs typeface="Arial" panose="020B0604020202020204" pitchFamily="34" charset="0"/>
                </a:endParaRPr>
              </a:p>
            </p:txBody>
          </p:sp>
        </mc:Choice>
        <mc:Fallback xmlns="">
          <p:sp>
            <p:nvSpPr>
              <p:cNvPr id="5" name="Retângulo 4"/>
              <p:cNvSpPr>
                <a:spLocks noRot="1" noChangeAspect="1" noMove="1" noResize="1" noEditPoints="1" noAdjustHandles="1" noChangeArrowheads="1" noChangeShapeType="1" noTextEdit="1"/>
              </p:cNvSpPr>
              <p:nvPr/>
            </p:nvSpPr>
            <p:spPr>
              <a:xfrm>
                <a:off x="304238" y="3197788"/>
                <a:ext cx="1175257" cy="369332"/>
              </a:xfrm>
              <a:prstGeom prst="rect">
                <a:avLst/>
              </a:prstGeom>
              <a:blipFill>
                <a:blip r:embed="rId3"/>
                <a:stretch>
                  <a:fillRect b="-166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 name="Retângulo 5"/>
              <p:cNvSpPr/>
              <p:nvPr/>
            </p:nvSpPr>
            <p:spPr>
              <a:xfrm>
                <a:off x="1341776" y="3068960"/>
                <a:ext cx="2129109" cy="617348"/>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a:solidFill>
                                <a:srgbClr val="FF0000"/>
                              </a:solidFill>
                              <a:latin typeface="Cambria Math" panose="02040503050406030204" pitchFamily="18" charset="0"/>
                            </a:rPr>
                            <m:t>42.148</m:t>
                          </m:r>
                          <m:r>
                            <a:rPr lang="pt-BR" i="1">
                              <a:solidFill>
                                <a:srgbClr val="FF0000"/>
                              </a:solidFill>
                              <a:latin typeface="Cambria Math" panose="02040503050406030204" pitchFamily="18" charset="0"/>
                            </a:rPr>
                            <m:t>−</m:t>
                          </m:r>
                          <m:r>
                            <a:rPr lang="pt-BR">
                              <a:solidFill>
                                <a:srgbClr val="FF0000"/>
                              </a:solidFill>
                              <a:latin typeface="Cambria Math" panose="02040503050406030204" pitchFamily="18" charset="0"/>
                            </a:rPr>
                            <m:t>42.137</m:t>
                          </m:r>
                        </m:num>
                        <m:den>
                          <m:r>
                            <a:rPr lang="pt-BR">
                              <a:solidFill>
                                <a:srgbClr val="FF0000"/>
                              </a:solidFill>
                              <a:latin typeface="Cambria Math" panose="02040503050406030204" pitchFamily="18" charset="0"/>
                            </a:rPr>
                            <m:t>42.148+42.137</m:t>
                          </m:r>
                        </m:den>
                      </m:f>
                      <m:r>
                        <a:rPr lang="pt-BR">
                          <a:solidFill>
                            <a:srgbClr val="FF0000"/>
                          </a:solidFill>
                          <a:latin typeface="Cambria Math" panose="02040503050406030204" pitchFamily="18" charset="0"/>
                        </a:rPr>
                        <m:t>=</m:t>
                      </m:r>
                    </m:oMath>
                  </m:oMathPara>
                </a14:m>
                <a:endParaRPr lang="pt-BR" dirty="0">
                  <a:solidFill>
                    <a:srgbClr val="FF0000"/>
                  </a:solidFill>
                  <a:latin typeface="Arial" panose="020B0604020202020204" pitchFamily="34" charset="0"/>
                  <a:cs typeface="Arial" panose="020B0604020202020204" pitchFamily="34" charset="0"/>
                </a:endParaRPr>
              </a:p>
            </p:txBody>
          </p:sp>
        </mc:Choice>
        <mc:Fallback xmlns="">
          <p:sp>
            <p:nvSpPr>
              <p:cNvPr id="6" name="Retângulo 5"/>
              <p:cNvSpPr>
                <a:spLocks noRot="1" noChangeAspect="1" noMove="1" noResize="1" noEditPoints="1" noAdjustHandles="1" noChangeArrowheads="1" noChangeShapeType="1" noTextEdit="1"/>
              </p:cNvSpPr>
              <p:nvPr/>
            </p:nvSpPr>
            <p:spPr>
              <a:xfrm>
                <a:off x="1341776" y="3068960"/>
                <a:ext cx="2129109" cy="617348"/>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 name="Retângulo 6"/>
              <p:cNvSpPr/>
              <p:nvPr/>
            </p:nvSpPr>
            <p:spPr>
              <a:xfrm>
                <a:off x="3301722" y="3089585"/>
                <a:ext cx="1127232" cy="612796"/>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a:solidFill>
                                <a:srgbClr val="FF0000"/>
                              </a:solidFill>
                              <a:latin typeface="Cambria Math" panose="02040503050406030204" pitchFamily="18" charset="0"/>
                            </a:rPr>
                            <m:t>11</m:t>
                          </m:r>
                        </m:num>
                        <m:den>
                          <m:r>
                            <a:rPr lang="pt-BR">
                              <a:solidFill>
                                <a:srgbClr val="FF0000"/>
                              </a:solidFill>
                              <a:latin typeface="Cambria Math" panose="02040503050406030204" pitchFamily="18" charset="0"/>
                            </a:rPr>
                            <m:t>84285</m:t>
                          </m:r>
                        </m:den>
                      </m:f>
                      <m:r>
                        <a:rPr lang="pt-BR">
                          <a:solidFill>
                            <a:srgbClr val="FF0000"/>
                          </a:solidFill>
                          <a:latin typeface="Cambria Math" panose="02040503050406030204" pitchFamily="18" charset="0"/>
                        </a:rPr>
                        <m:t>=</m:t>
                      </m:r>
                    </m:oMath>
                  </m:oMathPara>
                </a14:m>
                <a:endParaRPr lang="pt-BR" dirty="0">
                  <a:solidFill>
                    <a:srgbClr val="FF0000"/>
                  </a:solidFill>
                  <a:latin typeface="Arial" panose="020B0604020202020204" pitchFamily="34" charset="0"/>
                  <a:cs typeface="Arial" panose="020B0604020202020204" pitchFamily="34" charset="0"/>
                </a:endParaRPr>
              </a:p>
            </p:txBody>
          </p:sp>
        </mc:Choice>
        <mc:Fallback xmlns="">
          <p:sp>
            <p:nvSpPr>
              <p:cNvPr id="7" name="Retângulo 6"/>
              <p:cNvSpPr>
                <a:spLocks noRot="1" noChangeAspect="1" noMove="1" noResize="1" noEditPoints="1" noAdjustHandles="1" noChangeArrowheads="1" noChangeShapeType="1" noTextEdit="1"/>
              </p:cNvSpPr>
              <p:nvPr/>
            </p:nvSpPr>
            <p:spPr>
              <a:xfrm>
                <a:off x="3301722" y="3089585"/>
                <a:ext cx="1127232" cy="612796"/>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Retângulo 7"/>
              <p:cNvSpPr/>
              <p:nvPr/>
            </p:nvSpPr>
            <p:spPr>
              <a:xfrm>
                <a:off x="4205635" y="3214999"/>
                <a:ext cx="1300356" cy="369332"/>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
                        <a:rPr lang="pt-BR" b="1" i="1" smtClean="0">
                          <a:solidFill>
                            <a:srgbClr val="FF0000"/>
                          </a:solidFill>
                          <a:latin typeface="Cambria Math" panose="02040503050406030204" pitchFamily="18" charset="0"/>
                        </a:rPr>
                        <m:t>𝟎</m:t>
                      </m:r>
                      <m:r>
                        <a:rPr lang="pt-BR" b="1" smtClean="0">
                          <a:solidFill>
                            <a:srgbClr val="FF0000"/>
                          </a:solidFill>
                          <a:latin typeface="Cambria Math" panose="02040503050406030204" pitchFamily="18" charset="0"/>
                        </a:rPr>
                        <m:t>,</m:t>
                      </m:r>
                      <m:r>
                        <a:rPr lang="pt-BR" b="1" i="1" smtClean="0">
                          <a:solidFill>
                            <a:srgbClr val="FF0000"/>
                          </a:solidFill>
                          <a:latin typeface="Cambria Math" panose="02040503050406030204" pitchFamily="18" charset="0"/>
                        </a:rPr>
                        <m:t>𝟎𝟎𝟎𝟏𝟑𝟏</m:t>
                      </m:r>
                    </m:oMath>
                  </m:oMathPara>
                </a14:m>
                <a:endParaRPr lang="pt-BR" b="1" dirty="0">
                  <a:solidFill>
                    <a:srgbClr val="FF0000"/>
                  </a:solidFill>
                  <a:latin typeface="Arial" panose="020B0604020202020204" pitchFamily="34" charset="0"/>
                  <a:cs typeface="Arial" panose="020B0604020202020204" pitchFamily="34" charset="0"/>
                </a:endParaRPr>
              </a:p>
            </p:txBody>
          </p:sp>
        </mc:Choice>
        <mc:Fallback xmlns="">
          <p:sp>
            <p:nvSpPr>
              <p:cNvPr id="8" name="Retângulo 7"/>
              <p:cNvSpPr>
                <a:spLocks noRot="1" noChangeAspect="1" noMove="1" noResize="1" noEditPoints="1" noAdjustHandles="1" noChangeArrowheads="1" noChangeShapeType="1" noTextEdit="1"/>
              </p:cNvSpPr>
              <p:nvPr/>
            </p:nvSpPr>
            <p:spPr>
              <a:xfrm>
                <a:off x="4205635" y="3214999"/>
                <a:ext cx="1300356" cy="369332"/>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Retângulo 8"/>
              <p:cNvSpPr/>
              <p:nvPr/>
            </p:nvSpPr>
            <p:spPr>
              <a:xfrm>
                <a:off x="5791492" y="3184725"/>
                <a:ext cx="1745926" cy="369332"/>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sSub>
                        <m:sSubPr>
                          <m:ctrlPr>
                            <a:rPr lang="pt-BR" b="1" i="1" smtClean="0">
                              <a:solidFill>
                                <a:srgbClr val="FF0000"/>
                              </a:solidFill>
                              <a:latin typeface="Cambria Math" panose="02040503050406030204" pitchFamily="18" charset="0"/>
                            </a:rPr>
                          </m:ctrlPr>
                        </m:sSubPr>
                        <m:e>
                          <m:r>
                            <a:rPr lang="pt-BR" b="1" i="1">
                              <a:solidFill>
                                <a:srgbClr val="FF0000"/>
                              </a:solidFill>
                              <a:latin typeface="Cambria Math" panose="02040503050406030204" pitchFamily="18" charset="0"/>
                            </a:rPr>
                            <m:t>𝒆</m:t>
                          </m:r>
                        </m:e>
                        <m:sub>
                          <m:r>
                            <a:rPr lang="pt-BR" b="1" i="1">
                              <a:solidFill>
                                <a:srgbClr val="FF0000"/>
                              </a:solidFill>
                              <a:latin typeface="Cambria Math" panose="02040503050406030204" pitchFamily="18" charset="0"/>
                            </a:rPr>
                            <m:t>𝐆𝐚𝐥𝐢𝐥𝐞𝐨</m:t>
                          </m:r>
                          <m:r>
                            <a:rPr lang="pt-BR" b="1">
                              <a:solidFill>
                                <a:srgbClr val="FF0000"/>
                              </a:solidFill>
                              <a:latin typeface="Cambria Math" panose="02040503050406030204" pitchFamily="18" charset="0"/>
                            </a:rPr>
                            <m:t> </m:t>
                          </m:r>
                          <m:r>
                            <a:rPr lang="pt-BR" b="1" i="1">
                              <a:solidFill>
                                <a:srgbClr val="FF0000"/>
                              </a:solidFill>
                              <a:latin typeface="Cambria Math" panose="02040503050406030204" pitchFamily="18" charset="0"/>
                            </a:rPr>
                            <m:t>𝑰𝑶𝑽</m:t>
                          </m:r>
                          <m:r>
                            <a:rPr lang="pt-BR" b="1" i="1">
                              <a:solidFill>
                                <a:srgbClr val="FF0000"/>
                              </a:solidFill>
                              <a:latin typeface="Cambria Math" panose="02040503050406030204" pitchFamily="18" charset="0"/>
                            </a:rPr>
                            <m:t>−</m:t>
                          </m:r>
                          <m:r>
                            <a:rPr lang="pt-BR" b="1" i="1">
                              <a:solidFill>
                                <a:srgbClr val="FF0000"/>
                              </a:solidFill>
                              <a:latin typeface="Cambria Math" panose="02040503050406030204" pitchFamily="18" charset="0"/>
                            </a:rPr>
                            <m:t>𝟏</m:t>
                          </m:r>
                        </m:sub>
                      </m:sSub>
                      <m:r>
                        <a:rPr lang="pt-BR" b="1">
                          <a:solidFill>
                            <a:srgbClr val="FF0000"/>
                          </a:solidFill>
                          <a:latin typeface="Cambria Math" panose="02040503050406030204" pitchFamily="18" charset="0"/>
                        </a:rPr>
                        <m:t>=</m:t>
                      </m:r>
                    </m:oMath>
                  </m:oMathPara>
                </a14:m>
                <a:endParaRPr lang="pt-BR" b="1" dirty="0">
                  <a:solidFill>
                    <a:srgbClr val="FF0000"/>
                  </a:solidFill>
                  <a:latin typeface="Arial" panose="020B0604020202020204" pitchFamily="34" charset="0"/>
                  <a:cs typeface="Arial" panose="020B0604020202020204" pitchFamily="34" charset="0"/>
                </a:endParaRPr>
              </a:p>
            </p:txBody>
          </p:sp>
        </mc:Choice>
        <mc:Fallback xmlns="">
          <p:sp>
            <p:nvSpPr>
              <p:cNvPr id="9" name="Retângulo 8"/>
              <p:cNvSpPr>
                <a:spLocks noRot="1" noChangeAspect="1" noMove="1" noResize="1" noEditPoints="1" noAdjustHandles="1" noChangeArrowheads="1" noChangeShapeType="1" noTextEdit="1"/>
              </p:cNvSpPr>
              <p:nvPr/>
            </p:nvSpPr>
            <p:spPr>
              <a:xfrm>
                <a:off x="5791492" y="3184725"/>
                <a:ext cx="1745926" cy="369332"/>
              </a:xfrm>
              <a:prstGeom prst="rect">
                <a:avLst/>
              </a:prstGeom>
              <a:blipFill>
                <a:blip r:embed="rId7"/>
                <a:stretch>
                  <a:fillRect b="-327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Retângulo 9"/>
              <p:cNvSpPr/>
              <p:nvPr/>
            </p:nvSpPr>
            <p:spPr>
              <a:xfrm>
                <a:off x="7391697" y="3094105"/>
                <a:ext cx="2129109" cy="622927"/>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a:solidFill>
                                <a:srgbClr val="FF0000"/>
                              </a:solidFill>
                              <a:latin typeface="Cambria Math" panose="02040503050406030204" pitchFamily="18" charset="0"/>
                            </a:rPr>
                            <m:t>29.664</m:t>
                          </m:r>
                          <m:r>
                            <a:rPr lang="pt-BR" i="1">
                              <a:solidFill>
                                <a:srgbClr val="FF0000"/>
                              </a:solidFill>
                              <a:latin typeface="Cambria Math" panose="02040503050406030204" pitchFamily="18" charset="0"/>
                            </a:rPr>
                            <m:t>−</m:t>
                          </m:r>
                          <m:r>
                            <a:rPr lang="pt-BR">
                              <a:solidFill>
                                <a:srgbClr val="FF0000"/>
                              </a:solidFill>
                              <a:latin typeface="Cambria Math" panose="02040503050406030204" pitchFamily="18" charset="0"/>
                            </a:rPr>
                            <m:t>29.599</m:t>
                          </m:r>
                        </m:num>
                        <m:den>
                          <m:r>
                            <a:rPr lang="pt-BR">
                              <a:solidFill>
                                <a:srgbClr val="FF0000"/>
                              </a:solidFill>
                              <a:latin typeface="Cambria Math" panose="02040503050406030204" pitchFamily="18" charset="0"/>
                            </a:rPr>
                            <m:t>29.664+29.599</m:t>
                          </m:r>
                        </m:den>
                      </m:f>
                      <m:r>
                        <a:rPr lang="pt-BR">
                          <a:solidFill>
                            <a:srgbClr val="FF0000"/>
                          </a:solidFill>
                          <a:latin typeface="Cambria Math" panose="02040503050406030204" pitchFamily="18" charset="0"/>
                        </a:rPr>
                        <m:t>=</m:t>
                      </m:r>
                    </m:oMath>
                  </m:oMathPara>
                </a14:m>
                <a:endParaRPr lang="pt-BR" dirty="0">
                  <a:solidFill>
                    <a:srgbClr val="FF0000"/>
                  </a:solidFill>
                  <a:latin typeface="Arial" panose="020B0604020202020204" pitchFamily="34" charset="0"/>
                  <a:cs typeface="Arial" panose="020B0604020202020204" pitchFamily="34" charset="0"/>
                </a:endParaRPr>
              </a:p>
            </p:txBody>
          </p:sp>
        </mc:Choice>
        <mc:Fallback xmlns="">
          <p:sp>
            <p:nvSpPr>
              <p:cNvPr id="10" name="Retângulo 9"/>
              <p:cNvSpPr>
                <a:spLocks noRot="1" noChangeAspect="1" noMove="1" noResize="1" noEditPoints="1" noAdjustHandles="1" noChangeArrowheads="1" noChangeShapeType="1" noTextEdit="1"/>
              </p:cNvSpPr>
              <p:nvPr/>
            </p:nvSpPr>
            <p:spPr>
              <a:xfrm>
                <a:off x="7391697" y="3094105"/>
                <a:ext cx="2129109" cy="622927"/>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1" name="Retângulo 10"/>
              <p:cNvSpPr/>
              <p:nvPr/>
            </p:nvSpPr>
            <p:spPr>
              <a:xfrm>
                <a:off x="9426452" y="3098156"/>
                <a:ext cx="1164101" cy="618374"/>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a:solidFill>
                                <a:srgbClr val="FF0000"/>
                              </a:solidFill>
                              <a:latin typeface="Cambria Math" panose="02040503050406030204" pitchFamily="18" charset="0"/>
                            </a:rPr>
                            <m:t>65</m:t>
                          </m:r>
                        </m:num>
                        <m:den>
                          <m:r>
                            <a:rPr lang="pt-BR">
                              <a:solidFill>
                                <a:srgbClr val="FF0000"/>
                              </a:solidFill>
                              <a:latin typeface="Cambria Math" panose="02040503050406030204" pitchFamily="18" charset="0"/>
                            </a:rPr>
                            <m:t>59.263</m:t>
                          </m:r>
                        </m:den>
                      </m:f>
                      <m:r>
                        <a:rPr lang="pt-BR">
                          <a:solidFill>
                            <a:srgbClr val="FF0000"/>
                          </a:solidFill>
                          <a:latin typeface="Cambria Math" panose="02040503050406030204" pitchFamily="18" charset="0"/>
                        </a:rPr>
                        <m:t>=</m:t>
                      </m:r>
                    </m:oMath>
                  </m:oMathPara>
                </a14:m>
                <a:endParaRPr lang="pt-BR" dirty="0">
                  <a:solidFill>
                    <a:srgbClr val="FF0000"/>
                  </a:solidFill>
                  <a:latin typeface="Arial" panose="020B0604020202020204" pitchFamily="34" charset="0"/>
                  <a:cs typeface="Arial" panose="020B0604020202020204" pitchFamily="34" charset="0"/>
                </a:endParaRPr>
              </a:p>
            </p:txBody>
          </p:sp>
        </mc:Choice>
        <mc:Fallback xmlns="">
          <p:sp>
            <p:nvSpPr>
              <p:cNvPr id="11" name="Retângulo 10"/>
              <p:cNvSpPr>
                <a:spLocks noRot="1" noChangeAspect="1" noMove="1" noResize="1" noEditPoints="1" noAdjustHandles="1" noChangeArrowheads="1" noChangeShapeType="1" noTextEdit="1"/>
              </p:cNvSpPr>
              <p:nvPr/>
            </p:nvSpPr>
            <p:spPr>
              <a:xfrm>
                <a:off x="9426452" y="3098156"/>
                <a:ext cx="1164101" cy="618374"/>
              </a:xfrm>
              <a:prstGeom prst="rect">
                <a:avLst/>
              </a:prstGeom>
              <a:blipFill>
                <a:blip r:embed="rId9"/>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 name="Retângulo 11"/>
              <p:cNvSpPr/>
              <p:nvPr/>
            </p:nvSpPr>
            <p:spPr>
              <a:xfrm>
                <a:off x="10398323" y="3229086"/>
                <a:ext cx="1300356" cy="369332"/>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
                        <a:rPr lang="pt-BR" b="1" i="1" smtClean="0">
                          <a:solidFill>
                            <a:srgbClr val="FF0000"/>
                          </a:solidFill>
                          <a:latin typeface="Cambria Math" panose="02040503050406030204" pitchFamily="18" charset="0"/>
                        </a:rPr>
                        <m:t>𝟎</m:t>
                      </m:r>
                      <m:r>
                        <a:rPr lang="pt-BR" b="1" smtClean="0">
                          <a:solidFill>
                            <a:srgbClr val="FF0000"/>
                          </a:solidFill>
                          <a:latin typeface="Cambria Math" panose="02040503050406030204" pitchFamily="18" charset="0"/>
                        </a:rPr>
                        <m:t>,</m:t>
                      </m:r>
                      <m:r>
                        <a:rPr lang="pt-BR" b="1" i="1" smtClean="0">
                          <a:solidFill>
                            <a:srgbClr val="FF0000"/>
                          </a:solidFill>
                          <a:latin typeface="Cambria Math" panose="02040503050406030204" pitchFamily="18" charset="0"/>
                        </a:rPr>
                        <m:t>𝟎𝟎𝟏𝟎𝟗𝟕</m:t>
                      </m:r>
                    </m:oMath>
                  </m:oMathPara>
                </a14:m>
                <a:endParaRPr lang="pt-BR" b="1" dirty="0">
                  <a:solidFill>
                    <a:srgbClr val="FF0000"/>
                  </a:solidFill>
                  <a:latin typeface="Arial" panose="020B0604020202020204" pitchFamily="34" charset="0"/>
                  <a:cs typeface="Arial" panose="020B0604020202020204" pitchFamily="34" charset="0"/>
                </a:endParaRPr>
              </a:p>
            </p:txBody>
          </p:sp>
        </mc:Choice>
        <mc:Fallback xmlns="">
          <p:sp>
            <p:nvSpPr>
              <p:cNvPr id="12" name="Retângulo 11"/>
              <p:cNvSpPr>
                <a:spLocks noRot="1" noChangeAspect="1" noMove="1" noResize="1" noEditPoints="1" noAdjustHandles="1" noChangeArrowheads="1" noChangeShapeType="1" noTextEdit="1"/>
              </p:cNvSpPr>
              <p:nvPr/>
            </p:nvSpPr>
            <p:spPr>
              <a:xfrm>
                <a:off x="10398323" y="3229086"/>
                <a:ext cx="1300356" cy="369332"/>
              </a:xfrm>
              <a:prstGeom prst="rect">
                <a:avLst/>
              </a:prstGeom>
              <a:blipFill>
                <a:blip r:embed="rId10"/>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Retângulo 12"/>
              <p:cNvSpPr/>
              <p:nvPr/>
            </p:nvSpPr>
            <p:spPr>
              <a:xfrm>
                <a:off x="269851" y="4293096"/>
                <a:ext cx="1377237" cy="369332"/>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sSub>
                        <m:sSubPr>
                          <m:ctrlPr>
                            <a:rPr lang="pt-BR" b="1" i="1" smtClean="0">
                              <a:solidFill>
                                <a:srgbClr val="FF0000"/>
                              </a:solidFill>
                              <a:latin typeface="Cambria Math" panose="02040503050406030204" pitchFamily="18" charset="0"/>
                            </a:rPr>
                          </m:ctrlPr>
                        </m:sSubPr>
                        <m:e>
                          <m:r>
                            <a:rPr lang="pt-BR" b="1" i="1">
                              <a:solidFill>
                                <a:srgbClr val="FF0000"/>
                              </a:solidFill>
                              <a:latin typeface="Cambria Math" panose="02040503050406030204" pitchFamily="18" charset="0"/>
                            </a:rPr>
                            <m:t>𝒆</m:t>
                          </m:r>
                        </m:e>
                        <m:sub>
                          <m:r>
                            <a:rPr lang="pt-BR" b="1" i="1">
                              <a:solidFill>
                                <a:srgbClr val="FF0000"/>
                              </a:solidFill>
                              <a:latin typeface="Cambria Math" panose="02040503050406030204" pitchFamily="18" charset="0"/>
                            </a:rPr>
                            <m:t>𝑼𝑺𝑨</m:t>
                          </m:r>
                          <m:r>
                            <a:rPr lang="pt-BR" b="1" i="1">
                              <a:solidFill>
                                <a:srgbClr val="FF0000"/>
                              </a:solidFill>
                              <a:latin typeface="Cambria Math" panose="02040503050406030204" pitchFamily="18" charset="0"/>
                            </a:rPr>
                            <m:t>−</m:t>
                          </m:r>
                          <m:r>
                            <a:rPr lang="pt-BR" b="1" i="1">
                              <a:solidFill>
                                <a:srgbClr val="FF0000"/>
                              </a:solidFill>
                              <a:latin typeface="Cambria Math" panose="02040503050406030204" pitchFamily="18" charset="0"/>
                            </a:rPr>
                            <m:t>𝟐𝟐𝟒</m:t>
                          </m:r>
                        </m:sub>
                      </m:sSub>
                      <m:r>
                        <a:rPr lang="pt-BR" b="1">
                          <a:solidFill>
                            <a:srgbClr val="FF0000"/>
                          </a:solidFill>
                          <a:latin typeface="Cambria Math" panose="02040503050406030204" pitchFamily="18" charset="0"/>
                        </a:rPr>
                        <m:t>=</m:t>
                      </m:r>
                    </m:oMath>
                  </m:oMathPara>
                </a14:m>
                <a:endParaRPr lang="pt-BR" b="1" dirty="0">
                  <a:solidFill>
                    <a:srgbClr val="FF0000"/>
                  </a:solidFill>
                  <a:latin typeface="Arial" panose="020B0604020202020204" pitchFamily="34" charset="0"/>
                  <a:cs typeface="Arial" panose="020B0604020202020204" pitchFamily="34" charset="0"/>
                </a:endParaRPr>
              </a:p>
            </p:txBody>
          </p:sp>
        </mc:Choice>
        <mc:Fallback xmlns="">
          <p:sp>
            <p:nvSpPr>
              <p:cNvPr id="13" name="Retângulo 12"/>
              <p:cNvSpPr>
                <a:spLocks noRot="1" noChangeAspect="1" noMove="1" noResize="1" noEditPoints="1" noAdjustHandles="1" noChangeArrowheads="1" noChangeShapeType="1" noTextEdit="1"/>
              </p:cNvSpPr>
              <p:nvPr/>
            </p:nvSpPr>
            <p:spPr>
              <a:xfrm>
                <a:off x="269851" y="4293096"/>
                <a:ext cx="1377237" cy="369332"/>
              </a:xfrm>
              <a:prstGeom prst="rect">
                <a:avLst/>
              </a:prstGeom>
              <a:blipFill>
                <a:blip r:embed="rId11"/>
                <a:stretch>
                  <a:fillRect b="-163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 name="Retângulo 13"/>
              <p:cNvSpPr/>
              <p:nvPr/>
            </p:nvSpPr>
            <p:spPr>
              <a:xfrm>
                <a:off x="1487041" y="4174225"/>
                <a:ext cx="1872629" cy="622927"/>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a:solidFill>
                                <a:srgbClr val="FF0000"/>
                              </a:solidFill>
                              <a:latin typeface="Cambria Math" panose="02040503050406030204" pitchFamily="18" charset="0"/>
                            </a:rPr>
                            <m:t>7.357</m:t>
                          </m:r>
                          <m:r>
                            <a:rPr lang="pt-BR" i="1">
                              <a:solidFill>
                                <a:srgbClr val="FF0000"/>
                              </a:solidFill>
                              <a:latin typeface="Cambria Math" panose="02040503050406030204" pitchFamily="18" charset="0"/>
                            </a:rPr>
                            <m:t>−</m:t>
                          </m:r>
                          <m:r>
                            <a:rPr lang="pt-BR">
                              <a:solidFill>
                                <a:srgbClr val="FF0000"/>
                              </a:solidFill>
                              <a:latin typeface="Cambria Math" panose="02040503050406030204" pitchFamily="18" charset="0"/>
                            </a:rPr>
                            <m:t>6.557</m:t>
                          </m:r>
                        </m:num>
                        <m:den>
                          <m:r>
                            <a:rPr lang="pt-BR">
                              <a:solidFill>
                                <a:srgbClr val="FF0000"/>
                              </a:solidFill>
                              <a:latin typeface="Cambria Math" panose="02040503050406030204" pitchFamily="18" charset="0"/>
                            </a:rPr>
                            <m:t>7.357+6.557</m:t>
                          </m:r>
                        </m:den>
                      </m:f>
                      <m:r>
                        <a:rPr lang="pt-BR">
                          <a:solidFill>
                            <a:srgbClr val="FF0000"/>
                          </a:solidFill>
                          <a:latin typeface="Cambria Math" panose="02040503050406030204" pitchFamily="18" charset="0"/>
                        </a:rPr>
                        <m:t>=</m:t>
                      </m:r>
                    </m:oMath>
                  </m:oMathPara>
                </a14:m>
                <a:endParaRPr lang="pt-BR" dirty="0">
                  <a:solidFill>
                    <a:srgbClr val="FF0000"/>
                  </a:solidFill>
                  <a:latin typeface="Arial" panose="020B0604020202020204" pitchFamily="34" charset="0"/>
                  <a:cs typeface="Arial" panose="020B0604020202020204" pitchFamily="34" charset="0"/>
                </a:endParaRPr>
              </a:p>
            </p:txBody>
          </p:sp>
        </mc:Choice>
        <mc:Fallback xmlns="">
          <p:sp>
            <p:nvSpPr>
              <p:cNvPr id="14" name="Retângulo 13"/>
              <p:cNvSpPr>
                <a:spLocks noRot="1" noChangeAspect="1" noMove="1" noResize="1" noEditPoints="1" noAdjustHandles="1" noChangeArrowheads="1" noChangeShapeType="1" noTextEdit="1"/>
              </p:cNvSpPr>
              <p:nvPr/>
            </p:nvSpPr>
            <p:spPr>
              <a:xfrm>
                <a:off x="1487041" y="4174225"/>
                <a:ext cx="1872629" cy="622927"/>
              </a:xfrm>
              <a:prstGeom prst="rect">
                <a:avLst/>
              </a:prstGeom>
              <a:blipFill>
                <a:blip r:embed="rId1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 name="Retângulo 14"/>
              <p:cNvSpPr/>
              <p:nvPr/>
            </p:nvSpPr>
            <p:spPr>
              <a:xfrm>
                <a:off x="3215233" y="4184420"/>
                <a:ext cx="1164101" cy="612732"/>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a:solidFill>
                                <a:srgbClr val="FF0000"/>
                              </a:solidFill>
                              <a:latin typeface="Cambria Math" panose="02040503050406030204" pitchFamily="18" charset="0"/>
                            </a:rPr>
                            <m:t>800</m:t>
                          </m:r>
                        </m:num>
                        <m:den>
                          <m:r>
                            <a:rPr lang="pt-BR">
                              <a:solidFill>
                                <a:srgbClr val="FF0000"/>
                              </a:solidFill>
                              <a:latin typeface="Cambria Math" panose="02040503050406030204" pitchFamily="18" charset="0"/>
                            </a:rPr>
                            <m:t>13.914</m:t>
                          </m:r>
                        </m:den>
                      </m:f>
                      <m:r>
                        <a:rPr lang="pt-BR">
                          <a:solidFill>
                            <a:srgbClr val="FF0000"/>
                          </a:solidFill>
                          <a:latin typeface="Cambria Math" panose="02040503050406030204" pitchFamily="18" charset="0"/>
                        </a:rPr>
                        <m:t>=</m:t>
                      </m:r>
                    </m:oMath>
                  </m:oMathPara>
                </a14:m>
                <a:endParaRPr lang="pt-BR" dirty="0">
                  <a:solidFill>
                    <a:srgbClr val="FF0000"/>
                  </a:solidFill>
                  <a:latin typeface="Arial" panose="020B0604020202020204" pitchFamily="34" charset="0"/>
                  <a:cs typeface="Arial" panose="020B0604020202020204" pitchFamily="34" charset="0"/>
                </a:endParaRPr>
              </a:p>
            </p:txBody>
          </p:sp>
        </mc:Choice>
        <mc:Fallback xmlns="">
          <p:sp>
            <p:nvSpPr>
              <p:cNvPr id="15" name="Retângulo 14"/>
              <p:cNvSpPr>
                <a:spLocks noRot="1" noChangeAspect="1" noMove="1" noResize="1" noEditPoints="1" noAdjustHandles="1" noChangeArrowheads="1" noChangeShapeType="1" noTextEdit="1"/>
              </p:cNvSpPr>
              <p:nvPr/>
            </p:nvSpPr>
            <p:spPr>
              <a:xfrm>
                <a:off x="3215233" y="4184420"/>
                <a:ext cx="1164101" cy="612732"/>
              </a:xfrm>
              <a:prstGeom prst="rect">
                <a:avLst/>
              </a:prstGeom>
              <a:blipFill>
                <a:blip r:embed="rId1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 name="Retângulo 15"/>
              <p:cNvSpPr/>
              <p:nvPr/>
            </p:nvSpPr>
            <p:spPr>
              <a:xfrm>
                <a:off x="4167124" y="4293096"/>
                <a:ext cx="886781" cy="369332"/>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
                        <a:rPr lang="pt-BR" b="1" i="1" smtClean="0">
                          <a:solidFill>
                            <a:srgbClr val="FF0000"/>
                          </a:solidFill>
                          <a:latin typeface="Cambria Math" panose="02040503050406030204" pitchFamily="18" charset="0"/>
                        </a:rPr>
                        <m:t>𝟎</m:t>
                      </m:r>
                      <m:r>
                        <a:rPr lang="pt-BR" b="1" smtClean="0">
                          <a:solidFill>
                            <a:srgbClr val="FF0000"/>
                          </a:solidFill>
                          <a:latin typeface="Cambria Math" panose="02040503050406030204" pitchFamily="18" charset="0"/>
                        </a:rPr>
                        <m:t>,</m:t>
                      </m:r>
                      <m:r>
                        <a:rPr lang="pt-BR" b="1" i="1" smtClean="0">
                          <a:solidFill>
                            <a:srgbClr val="FF0000"/>
                          </a:solidFill>
                          <a:latin typeface="Cambria Math" panose="02040503050406030204" pitchFamily="18" charset="0"/>
                        </a:rPr>
                        <m:t>𝟎𝟓𝟕</m:t>
                      </m:r>
                    </m:oMath>
                  </m:oMathPara>
                </a14:m>
                <a:endParaRPr lang="pt-BR" b="1" dirty="0">
                  <a:solidFill>
                    <a:srgbClr val="FF0000"/>
                  </a:solidFill>
                  <a:latin typeface="Arial" panose="020B0604020202020204" pitchFamily="34" charset="0"/>
                  <a:cs typeface="Arial" panose="020B0604020202020204" pitchFamily="34" charset="0"/>
                </a:endParaRPr>
              </a:p>
            </p:txBody>
          </p:sp>
        </mc:Choice>
        <mc:Fallback xmlns="">
          <p:sp>
            <p:nvSpPr>
              <p:cNvPr id="16" name="Retângulo 15"/>
              <p:cNvSpPr>
                <a:spLocks noRot="1" noChangeAspect="1" noMove="1" noResize="1" noEditPoints="1" noAdjustHandles="1" noChangeArrowheads="1" noChangeShapeType="1" noTextEdit="1"/>
              </p:cNvSpPr>
              <p:nvPr/>
            </p:nvSpPr>
            <p:spPr>
              <a:xfrm>
                <a:off x="4167124" y="4293096"/>
                <a:ext cx="886781" cy="369332"/>
              </a:xfrm>
              <a:prstGeom prst="rect">
                <a:avLst/>
              </a:prstGeom>
              <a:blipFill>
                <a:blip r:embed="rId1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7" name="Retângulo 16"/>
              <p:cNvSpPr/>
              <p:nvPr/>
            </p:nvSpPr>
            <p:spPr>
              <a:xfrm>
                <a:off x="5780924" y="4284620"/>
                <a:ext cx="1133579" cy="395621"/>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sSub>
                        <m:sSubPr>
                          <m:ctrlPr>
                            <a:rPr lang="pt-BR" b="1" i="1" smtClean="0">
                              <a:solidFill>
                                <a:srgbClr val="FF0000"/>
                              </a:solidFill>
                              <a:latin typeface="Cambria Math" panose="02040503050406030204" pitchFamily="18" charset="0"/>
                            </a:rPr>
                          </m:ctrlPr>
                        </m:sSubPr>
                        <m:e>
                          <m:r>
                            <a:rPr lang="pt-BR" b="1" i="1">
                              <a:solidFill>
                                <a:srgbClr val="FF0000"/>
                              </a:solidFill>
                              <a:latin typeface="Cambria Math" panose="02040503050406030204" pitchFamily="18" charset="0"/>
                            </a:rPr>
                            <m:t>𝒆</m:t>
                          </m:r>
                        </m:e>
                        <m:sub>
                          <m:r>
                            <a:rPr lang="pt-BR" b="1" i="1">
                              <a:solidFill>
                                <a:srgbClr val="FF0000"/>
                              </a:solidFill>
                              <a:latin typeface="Cambria Math" panose="02040503050406030204" pitchFamily="18" charset="0"/>
                            </a:rPr>
                            <m:t>𝑱𝒖𝒈𝒏𝒖</m:t>
                          </m:r>
                        </m:sub>
                      </m:sSub>
                      <m:r>
                        <a:rPr lang="pt-BR" b="1">
                          <a:solidFill>
                            <a:srgbClr val="FF0000"/>
                          </a:solidFill>
                          <a:latin typeface="Cambria Math" panose="02040503050406030204" pitchFamily="18" charset="0"/>
                        </a:rPr>
                        <m:t>=</m:t>
                      </m:r>
                    </m:oMath>
                  </m:oMathPara>
                </a14:m>
                <a:endParaRPr lang="pt-BR" b="1" dirty="0">
                  <a:solidFill>
                    <a:srgbClr val="FF0000"/>
                  </a:solidFill>
                  <a:latin typeface="Arial" panose="020B0604020202020204" pitchFamily="34" charset="0"/>
                  <a:cs typeface="Arial" panose="020B0604020202020204" pitchFamily="34" charset="0"/>
                </a:endParaRPr>
              </a:p>
            </p:txBody>
          </p:sp>
        </mc:Choice>
        <mc:Fallback xmlns="">
          <p:sp>
            <p:nvSpPr>
              <p:cNvPr id="17" name="Retângulo 16"/>
              <p:cNvSpPr>
                <a:spLocks noRot="1" noChangeAspect="1" noMove="1" noResize="1" noEditPoints="1" noAdjustHandles="1" noChangeArrowheads="1" noChangeShapeType="1" noTextEdit="1"/>
              </p:cNvSpPr>
              <p:nvPr/>
            </p:nvSpPr>
            <p:spPr>
              <a:xfrm>
                <a:off x="5780924" y="4284620"/>
                <a:ext cx="1133579" cy="395621"/>
              </a:xfrm>
              <a:prstGeom prst="rect">
                <a:avLst/>
              </a:prstGeom>
              <a:blipFill>
                <a:blip r:embed="rId15"/>
                <a:stretch>
                  <a:fillRect b="-769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 name="Retângulo 17"/>
              <p:cNvSpPr/>
              <p:nvPr/>
            </p:nvSpPr>
            <p:spPr>
              <a:xfrm>
                <a:off x="6787925" y="4149080"/>
                <a:ext cx="1872629" cy="622927"/>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a:solidFill>
                                <a:srgbClr val="FF0000"/>
                              </a:solidFill>
                              <a:latin typeface="Cambria Math" panose="02040503050406030204" pitchFamily="18" charset="0"/>
                            </a:rPr>
                            <m:t>7.225</m:t>
                          </m:r>
                          <m:r>
                            <a:rPr lang="pt-BR" i="1">
                              <a:solidFill>
                                <a:srgbClr val="FF0000"/>
                              </a:solidFill>
                              <a:latin typeface="Cambria Math" panose="02040503050406030204" pitchFamily="18" charset="0"/>
                            </a:rPr>
                            <m:t>−</m:t>
                          </m:r>
                          <m:r>
                            <a:rPr lang="pt-BR">
                              <a:solidFill>
                                <a:srgbClr val="FF0000"/>
                              </a:solidFill>
                              <a:latin typeface="Cambria Math" panose="02040503050406030204" pitchFamily="18" charset="0"/>
                            </a:rPr>
                            <m:t>7.206</m:t>
                          </m:r>
                        </m:num>
                        <m:den>
                          <m:r>
                            <a:rPr lang="pt-BR">
                              <a:solidFill>
                                <a:srgbClr val="FF0000"/>
                              </a:solidFill>
                              <a:latin typeface="Cambria Math" panose="02040503050406030204" pitchFamily="18" charset="0"/>
                            </a:rPr>
                            <m:t>7.225+7.206</m:t>
                          </m:r>
                        </m:den>
                      </m:f>
                      <m:r>
                        <a:rPr lang="pt-BR">
                          <a:solidFill>
                            <a:srgbClr val="FF0000"/>
                          </a:solidFill>
                          <a:latin typeface="Cambria Math" panose="02040503050406030204" pitchFamily="18" charset="0"/>
                        </a:rPr>
                        <m:t>=</m:t>
                      </m:r>
                    </m:oMath>
                  </m:oMathPara>
                </a14:m>
                <a:endParaRPr lang="pt-BR" dirty="0">
                  <a:solidFill>
                    <a:srgbClr val="FF0000"/>
                  </a:solidFill>
                  <a:latin typeface="Arial" panose="020B0604020202020204" pitchFamily="34" charset="0"/>
                  <a:cs typeface="Arial" panose="020B0604020202020204" pitchFamily="34" charset="0"/>
                </a:endParaRPr>
              </a:p>
            </p:txBody>
          </p:sp>
        </mc:Choice>
        <mc:Fallback xmlns="">
          <p:sp>
            <p:nvSpPr>
              <p:cNvPr id="18" name="Retângulo 17"/>
              <p:cNvSpPr>
                <a:spLocks noRot="1" noChangeAspect="1" noMove="1" noResize="1" noEditPoints="1" noAdjustHandles="1" noChangeArrowheads="1" noChangeShapeType="1" noTextEdit="1"/>
              </p:cNvSpPr>
              <p:nvPr/>
            </p:nvSpPr>
            <p:spPr>
              <a:xfrm>
                <a:off x="6787925" y="4149080"/>
                <a:ext cx="1872629" cy="622927"/>
              </a:xfrm>
              <a:prstGeom prst="rect">
                <a:avLst/>
              </a:prstGeom>
              <a:blipFill>
                <a:blip r:embed="rId1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9" name="Retângulo 18"/>
              <p:cNvSpPr/>
              <p:nvPr/>
            </p:nvSpPr>
            <p:spPr>
              <a:xfrm>
                <a:off x="8529533" y="4149080"/>
                <a:ext cx="1164101" cy="612732"/>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a:solidFill>
                                <a:srgbClr val="FF0000"/>
                              </a:solidFill>
                              <a:latin typeface="Cambria Math" panose="02040503050406030204" pitchFamily="18" charset="0"/>
                            </a:rPr>
                            <m:t>19</m:t>
                          </m:r>
                        </m:num>
                        <m:den>
                          <m:r>
                            <a:rPr lang="pt-BR">
                              <a:solidFill>
                                <a:srgbClr val="FF0000"/>
                              </a:solidFill>
                              <a:latin typeface="Cambria Math" panose="02040503050406030204" pitchFamily="18" charset="0"/>
                            </a:rPr>
                            <m:t>14.431</m:t>
                          </m:r>
                        </m:den>
                      </m:f>
                      <m:r>
                        <a:rPr lang="pt-BR">
                          <a:solidFill>
                            <a:srgbClr val="FF0000"/>
                          </a:solidFill>
                          <a:latin typeface="Cambria Math" panose="02040503050406030204" pitchFamily="18" charset="0"/>
                        </a:rPr>
                        <m:t>=</m:t>
                      </m:r>
                    </m:oMath>
                  </m:oMathPara>
                </a14:m>
                <a:endParaRPr lang="pt-BR" dirty="0">
                  <a:solidFill>
                    <a:srgbClr val="FF0000"/>
                  </a:solidFill>
                  <a:latin typeface="Arial" panose="020B0604020202020204" pitchFamily="34" charset="0"/>
                  <a:cs typeface="Arial" panose="020B0604020202020204" pitchFamily="34" charset="0"/>
                </a:endParaRPr>
              </a:p>
            </p:txBody>
          </p:sp>
        </mc:Choice>
        <mc:Fallback xmlns="">
          <p:sp>
            <p:nvSpPr>
              <p:cNvPr id="19" name="Retângulo 18"/>
              <p:cNvSpPr>
                <a:spLocks noRot="1" noChangeAspect="1" noMove="1" noResize="1" noEditPoints="1" noAdjustHandles="1" noChangeArrowheads="1" noChangeShapeType="1" noTextEdit="1"/>
              </p:cNvSpPr>
              <p:nvPr/>
            </p:nvSpPr>
            <p:spPr>
              <a:xfrm>
                <a:off x="8529533" y="4149080"/>
                <a:ext cx="1164101" cy="612732"/>
              </a:xfrm>
              <a:prstGeom prst="rect">
                <a:avLst/>
              </a:prstGeom>
              <a:blipFill>
                <a:blip r:embed="rId1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0" name="Retângulo 19"/>
              <p:cNvSpPr/>
              <p:nvPr/>
            </p:nvSpPr>
            <p:spPr>
              <a:xfrm>
                <a:off x="9506519" y="4276435"/>
                <a:ext cx="1300356" cy="369332"/>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
                        <a:rPr lang="pt-BR" b="1" i="1" smtClean="0">
                          <a:solidFill>
                            <a:srgbClr val="FF0000"/>
                          </a:solidFill>
                          <a:latin typeface="Cambria Math" panose="02040503050406030204" pitchFamily="18" charset="0"/>
                        </a:rPr>
                        <m:t>𝟎</m:t>
                      </m:r>
                      <m:r>
                        <a:rPr lang="pt-BR" b="1" smtClean="0">
                          <a:solidFill>
                            <a:srgbClr val="FF0000"/>
                          </a:solidFill>
                          <a:latin typeface="Cambria Math" panose="02040503050406030204" pitchFamily="18" charset="0"/>
                        </a:rPr>
                        <m:t>,</m:t>
                      </m:r>
                      <m:r>
                        <a:rPr lang="pt-BR" b="1" i="1" smtClean="0">
                          <a:solidFill>
                            <a:srgbClr val="FF0000"/>
                          </a:solidFill>
                          <a:latin typeface="Cambria Math" panose="02040503050406030204" pitchFamily="18" charset="0"/>
                        </a:rPr>
                        <m:t>𝟎𝟎𝟏𝟑𝟏𝟕</m:t>
                      </m:r>
                    </m:oMath>
                  </m:oMathPara>
                </a14:m>
                <a:endParaRPr lang="pt-BR" b="1" dirty="0">
                  <a:solidFill>
                    <a:srgbClr val="FF0000"/>
                  </a:solidFill>
                  <a:latin typeface="Arial" panose="020B0604020202020204" pitchFamily="34" charset="0"/>
                  <a:cs typeface="Arial" panose="020B0604020202020204" pitchFamily="34" charset="0"/>
                </a:endParaRPr>
              </a:p>
            </p:txBody>
          </p:sp>
        </mc:Choice>
        <mc:Fallback xmlns="">
          <p:sp>
            <p:nvSpPr>
              <p:cNvPr id="20" name="Retângulo 19"/>
              <p:cNvSpPr>
                <a:spLocks noRot="1" noChangeAspect="1" noMove="1" noResize="1" noEditPoints="1" noAdjustHandles="1" noChangeArrowheads="1" noChangeShapeType="1" noTextEdit="1"/>
              </p:cNvSpPr>
              <p:nvPr/>
            </p:nvSpPr>
            <p:spPr>
              <a:xfrm>
                <a:off x="9506519" y="4276435"/>
                <a:ext cx="1300356" cy="369332"/>
              </a:xfrm>
              <a:prstGeom prst="rect">
                <a:avLst/>
              </a:prstGeom>
              <a:blipFill>
                <a:blip r:embed="rId18"/>
                <a:stretch>
                  <a:fillRect/>
                </a:stretch>
              </a:blipFill>
            </p:spPr>
            <p:txBody>
              <a:bodyPr/>
              <a:lstStyle/>
              <a:p>
                <a:r>
                  <a:rPr lang="pt-BR">
                    <a:noFill/>
                  </a:rPr>
                  <a:t> </a:t>
                </a:r>
              </a:p>
            </p:txBody>
          </p:sp>
        </mc:Fallback>
      </mc:AlternateContent>
      <p:sp>
        <p:nvSpPr>
          <p:cNvPr id="21" name="Retângulo 20"/>
          <p:cNvSpPr/>
          <p:nvPr/>
        </p:nvSpPr>
        <p:spPr>
          <a:xfrm>
            <a:off x="262905" y="5081348"/>
            <a:ext cx="11305256" cy="723916"/>
          </a:xfrm>
          <a:prstGeom prst="rect">
            <a:avLst/>
          </a:prstGeom>
        </p:spPr>
        <p:txBody>
          <a:bodyPr wrap="square">
            <a:spAutoFit/>
          </a:bodyPr>
          <a:lstStyle/>
          <a:p>
            <a:pPr algn="just">
              <a:lnSpc>
                <a:spcPct val="114000"/>
              </a:lnSpc>
            </a:pPr>
            <a:r>
              <a:rPr lang="pt-BR" i="1" dirty="0">
                <a:solidFill>
                  <a:srgbClr val="FF0000"/>
                </a:solidFill>
                <a:latin typeface="Arial" panose="020B0604020202020204" pitchFamily="34" charset="0"/>
                <a:cs typeface="Arial" panose="020B0604020202020204" pitchFamily="34" charset="0"/>
              </a:rPr>
              <a:t>Comentário: O aluno pode ter chegado à mesma resposta comparando numeradores e denominadores, mas sempre precisa registrar o procedimento usado na resolução.</a:t>
            </a:r>
            <a:endParaRPr lang="pt-BR" dirty="0">
              <a:solidFill>
                <a:srgbClr val="FF0000"/>
              </a:solidFill>
              <a:latin typeface="Arial" panose="020B0604020202020204" pitchFamily="34" charset="0"/>
              <a:cs typeface="Arial" panose="020B0604020202020204" pitchFamily="34" charset="0"/>
            </a:endParaRPr>
          </a:p>
        </p:txBody>
      </p:sp>
      <p:sp>
        <p:nvSpPr>
          <p:cNvPr id="22" name="Retângulo 21"/>
          <p:cNvSpPr/>
          <p:nvPr/>
        </p:nvSpPr>
        <p:spPr>
          <a:xfrm>
            <a:off x="1415033" y="6189227"/>
            <a:ext cx="7632848" cy="408125"/>
          </a:xfrm>
          <a:prstGeom prst="rect">
            <a:avLst/>
          </a:prstGeom>
        </p:spPr>
        <p:txBody>
          <a:bodyPr wrap="square">
            <a:spAutoFit/>
          </a:bodyPr>
          <a:lstStyle/>
          <a:p>
            <a:pPr algn="just">
              <a:lnSpc>
                <a:spcPct val="114000"/>
              </a:lnSpc>
            </a:pPr>
            <a:r>
              <a:rPr lang="pt-BR" b="1" dirty="0">
                <a:latin typeface="Arial" panose="020B0604020202020204" pitchFamily="34" charset="0"/>
                <a:cs typeface="Arial" panose="020B0604020202020204" pitchFamily="34" charset="0"/>
              </a:rPr>
              <a:t>Resposta 7b): </a:t>
            </a:r>
            <a:r>
              <a:rPr lang="pt-BR" dirty="0">
                <a:latin typeface="Arial" panose="020B0604020202020204" pitchFamily="34" charset="0"/>
                <a:cs typeface="Arial" panose="020B0604020202020204" pitchFamily="34" charset="0"/>
              </a:rPr>
              <a:t>_ _ _ _ _ _ _ _ _ _ _ _ _ _ _ _ _ _ _ _ _ _ _ _ _ _ _ _ </a:t>
            </a:r>
          </a:p>
        </p:txBody>
      </p:sp>
      <p:sp>
        <p:nvSpPr>
          <p:cNvPr id="23" name="Retângulo 22"/>
          <p:cNvSpPr/>
          <p:nvPr/>
        </p:nvSpPr>
        <p:spPr>
          <a:xfrm>
            <a:off x="2980737" y="6161519"/>
            <a:ext cx="5532284" cy="408125"/>
          </a:xfrm>
          <a:prstGeom prst="rect">
            <a:avLst/>
          </a:prstGeom>
        </p:spPr>
        <p:txBody>
          <a:bodyPr wrap="none">
            <a:spAutoFit/>
          </a:bodyPr>
          <a:lstStyle/>
          <a:p>
            <a:pPr algn="just">
              <a:lnSpc>
                <a:spcPct val="114000"/>
              </a:lnSpc>
            </a:pPr>
            <a:r>
              <a:rPr lang="pt-BR" b="1" dirty="0">
                <a:solidFill>
                  <a:srgbClr val="FF0000"/>
                </a:solidFill>
                <a:latin typeface="Arial" panose="020B0604020202020204" pitchFamily="34" charset="0"/>
                <a:cs typeface="Arial" panose="020B0604020202020204" pitchFamily="34" charset="0"/>
              </a:rPr>
              <a:t>O satélite de órbita mais excêntrica é o USA-224.</a:t>
            </a:r>
            <a:endParaRPr lang="pt-BR"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645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500" fill="hold"/>
                                        <p:tgtEl>
                                          <p:spTgt spid="16"/>
                                        </p:tgtEl>
                                        <p:attrNameLst>
                                          <p:attrName>ppt_w</p:attrName>
                                        </p:attrNameLst>
                                      </p:cBhvr>
                                      <p:tavLst>
                                        <p:tav tm="0">
                                          <p:val>
                                            <p:fltVal val="0"/>
                                          </p:val>
                                        </p:tav>
                                        <p:tav tm="100000">
                                          <p:val>
                                            <p:strVal val="#ppt_w"/>
                                          </p:val>
                                        </p:tav>
                                      </p:tavLst>
                                    </p:anim>
                                    <p:anim calcmode="lin" valueType="num">
                                      <p:cBhvr>
                                        <p:cTn id="85" dur="500" fill="hold"/>
                                        <p:tgtEl>
                                          <p:spTgt spid="16"/>
                                        </p:tgtEl>
                                        <p:attrNameLst>
                                          <p:attrName>ppt_h</p:attrName>
                                        </p:attrNameLst>
                                      </p:cBhvr>
                                      <p:tavLst>
                                        <p:tav tm="0">
                                          <p:val>
                                            <p:fltVal val="0"/>
                                          </p:val>
                                        </p:tav>
                                        <p:tav tm="100000">
                                          <p:val>
                                            <p:strVal val="#ppt_h"/>
                                          </p:val>
                                        </p:tav>
                                      </p:tavLst>
                                    </p:anim>
                                    <p:animEffect transition="in" filter="fade">
                                      <p:cBhvr>
                                        <p:cTn id="86" dur="500"/>
                                        <p:tgtEl>
                                          <p:spTgt spid="16"/>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fltVal val="0"/>
                                          </p:val>
                                        </p:tav>
                                        <p:tav tm="100000">
                                          <p:val>
                                            <p:strVal val="#ppt_h"/>
                                          </p:val>
                                        </p:tav>
                                      </p:tavLst>
                                    </p:anim>
                                    <p:animEffect transition="in" filter="fade">
                                      <p:cBhvr>
                                        <p:cTn id="97" dur="500"/>
                                        <p:tgtEl>
                                          <p:spTgt spid="18"/>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19"/>
                                        </p:tgtEl>
                                        <p:attrNameLst>
                                          <p:attrName>style.visibility</p:attrName>
                                        </p:attrNameLst>
                                      </p:cBhvr>
                                      <p:to>
                                        <p:strVal val="visible"/>
                                      </p:to>
                                    </p:set>
                                    <p:anim calcmode="lin" valueType="num">
                                      <p:cBhvr>
                                        <p:cTn id="102" dur="500" fill="hold"/>
                                        <p:tgtEl>
                                          <p:spTgt spid="19"/>
                                        </p:tgtEl>
                                        <p:attrNameLst>
                                          <p:attrName>ppt_w</p:attrName>
                                        </p:attrNameLst>
                                      </p:cBhvr>
                                      <p:tavLst>
                                        <p:tav tm="0">
                                          <p:val>
                                            <p:fltVal val="0"/>
                                          </p:val>
                                        </p:tav>
                                        <p:tav tm="100000">
                                          <p:val>
                                            <p:strVal val="#ppt_w"/>
                                          </p:val>
                                        </p:tav>
                                      </p:tavLst>
                                    </p:anim>
                                    <p:anim calcmode="lin" valueType="num">
                                      <p:cBhvr>
                                        <p:cTn id="103" dur="500" fill="hold"/>
                                        <p:tgtEl>
                                          <p:spTgt spid="19"/>
                                        </p:tgtEl>
                                        <p:attrNameLst>
                                          <p:attrName>ppt_h</p:attrName>
                                        </p:attrNameLst>
                                      </p:cBhvr>
                                      <p:tavLst>
                                        <p:tav tm="0">
                                          <p:val>
                                            <p:fltVal val="0"/>
                                          </p:val>
                                        </p:tav>
                                        <p:tav tm="100000">
                                          <p:val>
                                            <p:strVal val="#ppt_h"/>
                                          </p:val>
                                        </p:tav>
                                      </p:tavLst>
                                    </p:anim>
                                    <p:animEffect transition="in" filter="fade">
                                      <p:cBhvr>
                                        <p:cTn id="104" dur="500"/>
                                        <p:tgtEl>
                                          <p:spTgt spid="19"/>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p:cTn id="109" dur="500" fill="hold"/>
                                        <p:tgtEl>
                                          <p:spTgt spid="20"/>
                                        </p:tgtEl>
                                        <p:attrNameLst>
                                          <p:attrName>ppt_w</p:attrName>
                                        </p:attrNameLst>
                                      </p:cBhvr>
                                      <p:tavLst>
                                        <p:tav tm="0">
                                          <p:val>
                                            <p:fltVal val="0"/>
                                          </p:val>
                                        </p:tav>
                                        <p:tav tm="100000">
                                          <p:val>
                                            <p:strVal val="#ppt_w"/>
                                          </p:val>
                                        </p:tav>
                                      </p:tavLst>
                                    </p:anim>
                                    <p:anim calcmode="lin" valueType="num">
                                      <p:cBhvr>
                                        <p:cTn id="110" dur="500" fill="hold"/>
                                        <p:tgtEl>
                                          <p:spTgt spid="20"/>
                                        </p:tgtEl>
                                        <p:attrNameLst>
                                          <p:attrName>ppt_h</p:attrName>
                                        </p:attrNameLst>
                                      </p:cBhvr>
                                      <p:tavLst>
                                        <p:tav tm="0">
                                          <p:val>
                                            <p:fltVal val="0"/>
                                          </p:val>
                                        </p:tav>
                                        <p:tav tm="100000">
                                          <p:val>
                                            <p:strVal val="#ppt_h"/>
                                          </p:val>
                                        </p:tav>
                                      </p:tavLst>
                                    </p:anim>
                                    <p:animEffect transition="in" filter="fade">
                                      <p:cBhvr>
                                        <p:cTn id="111" dur="500"/>
                                        <p:tgtEl>
                                          <p:spTgt spid="20"/>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500"/>
                                        <p:tgtEl>
                                          <p:spTgt spid="21"/>
                                        </p:tgtEl>
                                      </p:cBhvr>
                                    </p:animEffec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grpId="0" nodeType="clickEffect">
                                  <p:stCondLst>
                                    <p:cond delay="0"/>
                                  </p:stCondLst>
                                  <p:childTnLst>
                                    <p:set>
                                      <p:cBhvr>
                                        <p:cTn id="120" dur="1" fill="hold">
                                          <p:stCondLst>
                                            <p:cond delay="0"/>
                                          </p:stCondLst>
                                        </p:cTn>
                                        <p:tgtEl>
                                          <p:spTgt spid="23"/>
                                        </p:tgtEl>
                                        <p:attrNameLst>
                                          <p:attrName>style.visibility</p:attrName>
                                        </p:attrNameLst>
                                      </p:cBhvr>
                                      <p:to>
                                        <p:strVal val="visible"/>
                                      </p:to>
                                    </p:set>
                                    <p:animEffect transition="in" filter="barn(inVertical)">
                                      <p:cBhvr>
                                        <p:cTn id="1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62905" y="188640"/>
            <a:ext cx="7632848" cy="2169825"/>
          </a:xfrm>
          <a:prstGeom prst="rect">
            <a:avLst/>
          </a:prstGeom>
        </p:spPr>
        <p:txBody>
          <a:bodyPr wrap="square">
            <a:spAutoFit/>
          </a:bodyPr>
          <a:lstStyle/>
          <a:p>
            <a:pPr algn="just">
              <a:lnSpc>
                <a:spcPct val="150000"/>
              </a:lnSpc>
            </a:pPr>
            <a:r>
              <a:rPr lang="pt-BR" b="1" dirty="0">
                <a:latin typeface="Arial" panose="020B0604020202020204" pitchFamily="34" charset="0"/>
                <a:cs typeface="Arial" panose="020B0604020202020204" pitchFamily="34" charset="0"/>
              </a:rPr>
              <a:t>Pergunta 7c) (0,5 ponto) (0,25 cada acerto) </a:t>
            </a:r>
            <a:r>
              <a:rPr lang="pt-BR" dirty="0">
                <a:latin typeface="Arial" panose="020B0604020202020204" pitchFamily="34" charset="0"/>
                <a:cs typeface="Arial" panose="020B0604020202020204" pitchFamily="34" charset="0"/>
              </a:rPr>
              <a:t>A partir dos seus conhecimentos de geometria e com os dados da Tabela acima, calcule a que distância da superfície terrestre estará o satélite de maior excentricidade quando estiver no seu </a:t>
            </a:r>
            <a:r>
              <a:rPr lang="pt-BR" b="1" dirty="0">
                <a:latin typeface="Arial" panose="020B0604020202020204" pitchFamily="34" charset="0"/>
                <a:cs typeface="Arial" panose="020B0604020202020204" pitchFamily="34" charset="0"/>
              </a:rPr>
              <a:t>(i)</a:t>
            </a:r>
            <a:r>
              <a:rPr lang="pt-BR" dirty="0">
                <a:latin typeface="Arial" panose="020B0604020202020204" pitchFamily="34" charset="0"/>
                <a:cs typeface="Arial" panose="020B0604020202020204" pitchFamily="34" charset="0"/>
              </a:rPr>
              <a:t> apogeu e </a:t>
            </a:r>
            <a:r>
              <a:rPr lang="pt-BR" b="1" dirty="0">
                <a:latin typeface="Arial" panose="020B0604020202020204" pitchFamily="34" charset="0"/>
                <a:cs typeface="Arial" panose="020B0604020202020204" pitchFamily="34" charset="0"/>
              </a:rPr>
              <a:t>(</a:t>
            </a:r>
            <a:r>
              <a:rPr lang="pt-BR" b="1" dirty="0" err="1">
                <a:latin typeface="Arial" panose="020B0604020202020204" pitchFamily="34" charset="0"/>
                <a:cs typeface="Arial" panose="020B0604020202020204" pitchFamily="34" charset="0"/>
              </a:rPr>
              <a:t>ii</a:t>
            </a:r>
            <a:r>
              <a:rPr lang="pt-BR" b="1" dirty="0">
                <a:latin typeface="Arial" panose="020B0604020202020204" pitchFamily="34" charset="0"/>
                <a:cs typeface="Arial" panose="020B0604020202020204" pitchFamily="34" charset="0"/>
              </a:rPr>
              <a:t>)</a:t>
            </a:r>
            <a:r>
              <a:rPr lang="pt-BR" dirty="0">
                <a:latin typeface="Arial" panose="020B0604020202020204" pitchFamily="34" charset="0"/>
                <a:cs typeface="Arial" panose="020B0604020202020204" pitchFamily="34" charset="0"/>
              </a:rPr>
              <a:t> perigeu.  Para tanto, considere o raio da Terra igual a 6.357 km.</a:t>
            </a:r>
          </a:p>
        </p:txBody>
      </p:sp>
      <mc:AlternateContent xmlns:mc="http://schemas.openxmlformats.org/markup-compatibility/2006" xmlns:a14="http://schemas.microsoft.com/office/drawing/2010/main">
        <mc:Choice Requires="a14">
          <p:sp>
            <p:nvSpPr>
              <p:cNvPr id="4" name="Retângulo 3"/>
              <p:cNvSpPr/>
              <p:nvPr/>
            </p:nvSpPr>
            <p:spPr>
              <a:xfrm>
                <a:off x="262905" y="2780928"/>
                <a:ext cx="11377264" cy="955454"/>
              </a:xfrm>
              <a:prstGeom prst="rect">
                <a:avLst/>
              </a:prstGeom>
            </p:spPr>
            <p:txBody>
              <a:bodyPr wrap="square">
                <a:spAutoFit/>
              </a:bodyPr>
              <a:lstStyle/>
              <a:p>
                <a:pPr algn="just">
                  <a:lnSpc>
                    <a:spcPct val="150000"/>
                  </a:lnSpc>
                </a:pPr>
                <a:r>
                  <a:rPr lang="pt-BR" dirty="0">
                    <a:solidFill>
                      <a:srgbClr val="FF0000"/>
                    </a:solidFill>
                    <a:latin typeface="Arial" panose="020B0604020202020204" pitchFamily="34" charset="0"/>
                    <a:cs typeface="Arial" panose="020B0604020202020204" pitchFamily="34" charset="0"/>
                  </a:rPr>
                  <a:t>Basta subtrair o raio da Terra, </a:t>
                </a:r>
                <a14:m>
                  <m:oMath xmlns:m="http://schemas.openxmlformats.org/officeDocument/2006/math">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𝑅</m:t>
                        </m:r>
                      </m:e>
                      <m:sub>
                        <m:r>
                          <a:rPr lang="pt-BR" i="1">
                            <a:solidFill>
                              <a:srgbClr val="FF0000"/>
                            </a:solidFill>
                            <a:latin typeface="Cambria Math" panose="02040503050406030204" pitchFamily="18" charset="0"/>
                          </a:rPr>
                          <m:t>𝑇</m:t>
                        </m:r>
                      </m:sub>
                    </m:sSub>
                    <m:r>
                      <a:rPr lang="pt-BR" i="1">
                        <a:solidFill>
                          <a:srgbClr val="FF0000"/>
                        </a:solidFill>
                        <a:latin typeface="Cambria Math" panose="02040503050406030204" pitchFamily="18" charset="0"/>
                      </a:rPr>
                      <m:t>,</m:t>
                    </m:r>
                  </m:oMath>
                </a14:m>
                <a:r>
                  <a:rPr lang="pt-BR" dirty="0">
                    <a:solidFill>
                      <a:srgbClr val="FF0000"/>
                    </a:solidFill>
                    <a:latin typeface="Arial" panose="020B0604020202020204" pitchFamily="34" charset="0"/>
                    <a:cs typeface="Arial" panose="020B0604020202020204" pitchFamily="34" charset="0"/>
                  </a:rPr>
                  <a:t> do </a:t>
                </a:r>
                <a14:m>
                  <m:oMath xmlns:m="http://schemas.openxmlformats.org/officeDocument/2006/math">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𝑅</m:t>
                        </m:r>
                      </m:e>
                      <m:sub>
                        <m:r>
                          <a:rPr lang="pt-BR" i="1">
                            <a:solidFill>
                              <a:srgbClr val="FF0000"/>
                            </a:solidFill>
                            <a:latin typeface="Cambria Math" panose="02040503050406030204" pitchFamily="18" charset="0"/>
                          </a:rPr>
                          <m:t>𝑎</m:t>
                        </m:r>
                      </m:sub>
                    </m:sSub>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𝑒</m:t>
                    </m:r>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𝑑𝑜</m:t>
                    </m:r>
                    <m:r>
                      <a:rPr lang="pt-BR" i="1">
                        <a:solidFill>
                          <a:srgbClr val="FF0000"/>
                        </a:solidFill>
                        <a:latin typeface="Cambria Math" panose="02040503050406030204" pitchFamily="18" charset="0"/>
                      </a:rPr>
                      <m:t> </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𝑅</m:t>
                        </m:r>
                      </m:e>
                      <m:sub>
                        <m:r>
                          <a:rPr lang="pt-BR" i="1">
                            <a:solidFill>
                              <a:srgbClr val="FF0000"/>
                            </a:solidFill>
                            <a:latin typeface="Cambria Math" panose="02040503050406030204" pitchFamily="18" charset="0"/>
                          </a:rPr>
                          <m:t>𝑝</m:t>
                        </m:r>
                      </m:sub>
                    </m:sSub>
                    <m:r>
                      <a:rPr lang="pt-BR" i="1">
                        <a:solidFill>
                          <a:srgbClr val="FF0000"/>
                        </a:solidFill>
                        <a:latin typeface="Cambria Math" panose="02040503050406030204" pitchFamily="18" charset="0"/>
                      </a:rPr>
                      <m:t>.</m:t>
                    </m:r>
                  </m:oMath>
                </a14:m>
                <a:r>
                  <a:rPr lang="pt-BR" dirty="0">
                    <a:solidFill>
                      <a:srgbClr val="FF0000"/>
                    </a:solidFill>
                    <a:latin typeface="Arial" panose="020B0604020202020204" pitchFamily="34" charset="0"/>
                    <a:cs typeface="Arial" panose="020B0604020202020204" pitchFamily="34" charset="0"/>
                  </a:rPr>
                  <a:t> Vamos chamar </a:t>
                </a:r>
                <a14:m>
                  <m:oMath xmlns:m="http://schemas.openxmlformats.org/officeDocument/2006/math">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𝑑</m:t>
                        </m:r>
                      </m:e>
                      <m:sub>
                        <m:r>
                          <a:rPr lang="pt-BR" i="1">
                            <a:solidFill>
                              <a:srgbClr val="FF0000"/>
                            </a:solidFill>
                            <a:latin typeface="Cambria Math" panose="02040503050406030204" pitchFamily="18" charset="0"/>
                          </a:rPr>
                          <m:t>𝑎</m:t>
                        </m:r>
                      </m:sub>
                    </m:sSub>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𝑒</m:t>
                    </m:r>
                    <m:r>
                      <a:rPr lang="pt-BR" i="1">
                        <a:solidFill>
                          <a:srgbClr val="FF0000"/>
                        </a:solidFill>
                        <a:latin typeface="Cambria Math" panose="02040503050406030204" pitchFamily="18" charset="0"/>
                      </a:rPr>
                      <m:t> </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𝑑</m:t>
                        </m:r>
                      </m:e>
                      <m:sub>
                        <m:r>
                          <a:rPr lang="pt-BR" i="1">
                            <a:solidFill>
                              <a:srgbClr val="FF0000"/>
                            </a:solidFill>
                            <a:latin typeface="Cambria Math" panose="02040503050406030204" pitchFamily="18" charset="0"/>
                          </a:rPr>
                          <m:t>𝑝</m:t>
                        </m:r>
                      </m:sub>
                    </m:sSub>
                  </m:oMath>
                </a14:m>
                <a:r>
                  <a:rPr lang="pt-BR" dirty="0">
                    <a:solidFill>
                      <a:srgbClr val="FF0000"/>
                    </a:solidFill>
                    <a:latin typeface="Arial" panose="020B0604020202020204" pitchFamily="34" charset="0"/>
                    <a:cs typeface="Arial" panose="020B0604020202020204" pitchFamily="34" charset="0"/>
                  </a:rPr>
                  <a:t> as distâncias da superfície da Terra ao apogeu e perigeu, respectivamente. </a:t>
                </a:r>
              </a:p>
            </p:txBody>
          </p:sp>
        </mc:Choice>
        <mc:Fallback xmlns="">
          <p:sp>
            <p:nvSpPr>
              <p:cNvPr id="4" name="Retângulo 3"/>
              <p:cNvSpPr>
                <a:spLocks noRot="1" noChangeAspect="1" noMove="1" noResize="1" noEditPoints="1" noAdjustHandles="1" noChangeArrowheads="1" noChangeShapeType="1" noTextEdit="1"/>
              </p:cNvSpPr>
              <p:nvPr/>
            </p:nvSpPr>
            <p:spPr>
              <a:xfrm>
                <a:off x="262905" y="2780928"/>
                <a:ext cx="11377264" cy="955454"/>
              </a:xfrm>
              <a:prstGeom prst="rect">
                <a:avLst/>
              </a:prstGeom>
              <a:blipFill>
                <a:blip r:embed="rId2"/>
                <a:stretch>
                  <a:fillRect l="-429" r="-482" b="-382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 name="Retângulo 4"/>
              <p:cNvSpPr/>
              <p:nvPr/>
            </p:nvSpPr>
            <p:spPr>
              <a:xfrm>
                <a:off x="6023545" y="4057072"/>
                <a:ext cx="952926"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pt-PT" i="1" smtClean="0">
                          <a:solidFill>
                            <a:srgbClr val="FF0000"/>
                          </a:solidFill>
                          <a:latin typeface="Cambria Math"/>
                        </a:rPr>
                        <m:t>200 </m:t>
                      </m:r>
                      <m:r>
                        <a:rPr lang="pt-PT" i="1" smtClean="0">
                          <a:solidFill>
                            <a:srgbClr val="FF0000"/>
                          </a:solidFill>
                          <a:latin typeface="Cambria Math"/>
                        </a:rPr>
                        <m:t>𝑘𝑚</m:t>
                      </m:r>
                    </m:oMath>
                  </m:oMathPara>
                </a14:m>
                <a:endParaRPr lang="pt-BR" dirty="0">
                  <a:solidFill>
                    <a:srgbClr val="FF0000"/>
                  </a:solidFill>
                </a:endParaRPr>
              </a:p>
            </p:txBody>
          </p:sp>
        </mc:Choice>
        <mc:Fallback xmlns="">
          <p:sp>
            <p:nvSpPr>
              <p:cNvPr id="5" name="Retângulo 4"/>
              <p:cNvSpPr>
                <a:spLocks noRot="1" noChangeAspect="1" noMove="1" noResize="1" noEditPoints="1" noAdjustHandles="1" noChangeArrowheads="1" noChangeShapeType="1" noTextEdit="1"/>
              </p:cNvSpPr>
              <p:nvPr/>
            </p:nvSpPr>
            <p:spPr>
              <a:xfrm>
                <a:off x="6023545" y="4057072"/>
                <a:ext cx="952926" cy="369332"/>
              </a:xfrm>
              <a:prstGeom prst="rect">
                <a:avLst/>
              </a:prstGeom>
              <a:blipFill>
                <a:blip r:embed="rId3"/>
                <a:stretch>
                  <a:fillRect/>
                </a:stretch>
              </a:blipFill>
            </p:spPr>
            <p:txBody>
              <a:bodyPr/>
              <a:lstStyle/>
              <a:p>
                <a:r>
                  <a:rPr lang="pt-BR">
                    <a:noFill/>
                  </a:rPr>
                  <a:t> </a:t>
                </a:r>
              </a:p>
            </p:txBody>
          </p:sp>
        </mc:Fallback>
      </mc:AlternateContent>
      <p:sp>
        <p:nvSpPr>
          <p:cNvPr id="6" name="Retângulo 5"/>
          <p:cNvSpPr/>
          <p:nvPr/>
        </p:nvSpPr>
        <p:spPr>
          <a:xfrm>
            <a:off x="262905" y="2420888"/>
            <a:ext cx="1492716" cy="456535"/>
          </a:xfrm>
          <a:prstGeom prst="rect">
            <a:avLst/>
          </a:prstGeom>
        </p:spPr>
        <p:txBody>
          <a:bodyPr wrap="none">
            <a:spAutoFit/>
          </a:bodyPr>
          <a:lstStyle/>
          <a:p>
            <a:pPr algn="just">
              <a:lnSpc>
                <a:spcPct val="150000"/>
              </a:lnSpc>
            </a:pPr>
            <a:r>
              <a:rPr lang="pt-BR" b="1" dirty="0">
                <a:solidFill>
                  <a:srgbClr val="FF0000"/>
                </a:solidFill>
                <a:latin typeface="Arial" panose="020B0604020202020204" pitchFamily="34" charset="0"/>
                <a:cs typeface="Arial" panose="020B0604020202020204" pitchFamily="34" charset="0"/>
              </a:rPr>
              <a:t>Resolução: </a:t>
            </a:r>
            <a:endParaRPr lang="pt-BR"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tângulo 6"/>
              <p:cNvSpPr/>
              <p:nvPr/>
            </p:nvSpPr>
            <p:spPr>
              <a:xfrm>
                <a:off x="262905" y="4046364"/>
                <a:ext cx="7786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solidFill>
                                <a:srgbClr val="FF0000"/>
                              </a:solidFill>
                              <a:latin typeface="Cambria Math" panose="02040503050406030204" pitchFamily="18" charset="0"/>
                            </a:rPr>
                          </m:ctrlPr>
                        </m:sSubPr>
                        <m:e>
                          <m:r>
                            <a:rPr lang="pt-PT" i="1">
                              <a:solidFill>
                                <a:srgbClr val="FF0000"/>
                              </a:solidFill>
                              <a:latin typeface="Cambria Math"/>
                            </a:rPr>
                            <m:t>𝑑</m:t>
                          </m:r>
                        </m:e>
                        <m:sub>
                          <m:r>
                            <a:rPr lang="pt-PT" i="1">
                              <a:solidFill>
                                <a:srgbClr val="FF0000"/>
                              </a:solidFill>
                              <a:latin typeface="Cambria Math"/>
                            </a:rPr>
                            <m:t>𝑎</m:t>
                          </m:r>
                        </m:sub>
                      </m:sSub>
                      <m:r>
                        <a:rPr lang="pt-PT" i="1">
                          <a:solidFill>
                            <a:srgbClr val="FF0000"/>
                          </a:solidFill>
                          <a:latin typeface="Cambria Math"/>
                        </a:rPr>
                        <m:t>= </m:t>
                      </m:r>
                    </m:oMath>
                  </m:oMathPara>
                </a14:m>
                <a:endParaRPr lang="pt-BR" dirty="0">
                  <a:solidFill>
                    <a:srgbClr val="FF0000"/>
                  </a:solidFill>
                </a:endParaRPr>
              </a:p>
            </p:txBody>
          </p:sp>
        </mc:Choice>
        <mc:Fallback xmlns="">
          <p:sp>
            <p:nvSpPr>
              <p:cNvPr id="7" name="Retângulo 6"/>
              <p:cNvSpPr>
                <a:spLocks noRot="1" noChangeAspect="1" noMove="1" noResize="1" noEditPoints="1" noAdjustHandles="1" noChangeArrowheads="1" noChangeShapeType="1" noTextEdit="1"/>
              </p:cNvSpPr>
              <p:nvPr/>
            </p:nvSpPr>
            <p:spPr>
              <a:xfrm>
                <a:off x="262905" y="4046364"/>
                <a:ext cx="778610" cy="369332"/>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Retângulo 7"/>
              <p:cNvSpPr/>
              <p:nvPr/>
            </p:nvSpPr>
            <p:spPr>
              <a:xfrm>
                <a:off x="910977" y="4046364"/>
                <a:ext cx="18726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i="1" smtClean="0">
                          <a:solidFill>
                            <a:srgbClr val="FF0000"/>
                          </a:solidFill>
                          <a:latin typeface="Cambria Math"/>
                        </a:rPr>
                        <m:t>7.357−6.357=</m:t>
                      </m:r>
                    </m:oMath>
                  </m:oMathPara>
                </a14:m>
                <a:endParaRPr lang="pt-BR" dirty="0">
                  <a:solidFill>
                    <a:srgbClr val="FF0000"/>
                  </a:solidFill>
                </a:endParaRPr>
              </a:p>
            </p:txBody>
          </p:sp>
        </mc:Choice>
        <mc:Fallback xmlns="">
          <p:sp>
            <p:nvSpPr>
              <p:cNvPr id="8" name="Retângulo 7"/>
              <p:cNvSpPr>
                <a:spLocks noRot="1" noChangeAspect="1" noMove="1" noResize="1" noEditPoints="1" noAdjustHandles="1" noChangeArrowheads="1" noChangeShapeType="1" noTextEdit="1"/>
              </p:cNvSpPr>
              <p:nvPr/>
            </p:nvSpPr>
            <p:spPr>
              <a:xfrm>
                <a:off x="910977" y="4046364"/>
                <a:ext cx="1872629" cy="369332"/>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Retângulo 8"/>
              <p:cNvSpPr/>
              <p:nvPr/>
            </p:nvSpPr>
            <p:spPr>
              <a:xfrm>
                <a:off x="2560527" y="4046364"/>
                <a:ext cx="1934953"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i="1" smtClean="0">
                          <a:solidFill>
                            <a:srgbClr val="FF0000"/>
                          </a:solidFill>
                          <a:latin typeface="Cambria Math"/>
                        </a:rPr>
                        <m:t>1.000 </m:t>
                      </m:r>
                      <m:r>
                        <a:rPr lang="pt-PT" i="1" smtClean="0">
                          <a:solidFill>
                            <a:srgbClr val="FF0000"/>
                          </a:solidFill>
                          <a:latin typeface="Cambria Math"/>
                        </a:rPr>
                        <m:t>𝑘𝑚</m:t>
                      </m:r>
                      <m:r>
                        <a:rPr lang="pt-PT" i="1" smtClean="0">
                          <a:solidFill>
                            <a:srgbClr val="FF0000"/>
                          </a:solidFill>
                          <a:latin typeface="Cambria Math"/>
                        </a:rPr>
                        <m:t>  </m:t>
                      </m:r>
                      <m:r>
                        <a:rPr lang="pt-PT" i="1" smtClean="0">
                          <a:solidFill>
                            <a:srgbClr val="FF0000"/>
                          </a:solidFill>
                          <a:latin typeface="Cambria Math"/>
                        </a:rPr>
                        <m:t>𝑒</m:t>
                      </m:r>
                      <m:r>
                        <a:rPr lang="pt-PT" i="1" smtClean="0">
                          <a:solidFill>
                            <a:srgbClr val="FF0000"/>
                          </a:solidFill>
                          <a:latin typeface="Cambria Math"/>
                        </a:rPr>
                        <m:t> </m:t>
                      </m:r>
                      <m:sSub>
                        <m:sSubPr>
                          <m:ctrlPr>
                            <a:rPr lang="pt-BR" i="1">
                              <a:solidFill>
                                <a:srgbClr val="FF0000"/>
                              </a:solidFill>
                              <a:latin typeface="Cambria Math" panose="02040503050406030204" pitchFamily="18" charset="0"/>
                            </a:rPr>
                          </m:ctrlPr>
                        </m:sSubPr>
                        <m:e>
                          <m:r>
                            <a:rPr lang="pt-PT" i="1">
                              <a:solidFill>
                                <a:srgbClr val="FF0000"/>
                              </a:solidFill>
                              <a:latin typeface="Cambria Math"/>
                            </a:rPr>
                            <m:t>𝑑</m:t>
                          </m:r>
                        </m:e>
                        <m:sub>
                          <m:r>
                            <a:rPr lang="pt-PT" i="1">
                              <a:solidFill>
                                <a:srgbClr val="FF0000"/>
                              </a:solidFill>
                              <a:latin typeface="Cambria Math"/>
                            </a:rPr>
                            <m:t>𝑝</m:t>
                          </m:r>
                        </m:sub>
                      </m:sSub>
                      <m:r>
                        <a:rPr lang="pt-PT" i="1">
                          <a:solidFill>
                            <a:srgbClr val="FF0000"/>
                          </a:solidFill>
                          <a:latin typeface="Cambria Math"/>
                        </a:rPr>
                        <m:t>=</m:t>
                      </m:r>
                    </m:oMath>
                  </m:oMathPara>
                </a14:m>
                <a:endParaRPr lang="pt-BR" dirty="0">
                  <a:solidFill>
                    <a:srgbClr val="FF0000"/>
                  </a:solidFill>
                </a:endParaRPr>
              </a:p>
            </p:txBody>
          </p:sp>
        </mc:Choice>
        <mc:Fallback xmlns="">
          <p:sp>
            <p:nvSpPr>
              <p:cNvPr id="9" name="Retângulo 8"/>
              <p:cNvSpPr>
                <a:spLocks noRot="1" noChangeAspect="1" noMove="1" noResize="1" noEditPoints="1" noAdjustHandles="1" noChangeArrowheads="1" noChangeShapeType="1" noTextEdit="1"/>
              </p:cNvSpPr>
              <p:nvPr/>
            </p:nvSpPr>
            <p:spPr>
              <a:xfrm>
                <a:off x="2560527" y="4046364"/>
                <a:ext cx="1934953" cy="390748"/>
              </a:xfrm>
              <a:prstGeom prst="rect">
                <a:avLst/>
              </a:prstGeom>
              <a:blipFill>
                <a:blip r:embed="rId6"/>
                <a:stretch>
                  <a:fillRect b="-3125"/>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Retângulo 9"/>
              <p:cNvSpPr/>
              <p:nvPr/>
            </p:nvSpPr>
            <p:spPr>
              <a:xfrm>
                <a:off x="4285255" y="4046364"/>
                <a:ext cx="18726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i="1" smtClean="0">
                          <a:solidFill>
                            <a:srgbClr val="FF0000"/>
                          </a:solidFill>
                          <a:latin typeface="Cambria Math"/>
                        </a:rPr>
                        <m:t>6.557−6.357=</m:t>
                      </m:r>
                    </m:oMath>
                  </m:oMathPara>
                </a14:m>
                <a:endParaRPr lang="pt-BR" dirty="0"/>
              </a:p>
            </p:txBody>
          </p:sp>
        </mc:Choice>
        <mc:Fallback xmlns="">
          <p:sp>
            <p:nvSpPr>
              <p:cNvPr id="10" name="Retângulo 9"/>
              <p:cNvSpPr>
                <a:spLocks noRot="1" noChangeAspect="1" noMove="1" noResize="1" noEditPoints="1" noAdjustHandles="1" noChangeArrowheads="1" noChangeShapeType="1" noTextEdit="1"/>
              </p:cNvSpPr>
              <p:nvPr/>
            </p:nvSpPr>
            <p:spPr>
              <a:xfrm>
                <a:off x="4285255" y="4046364"/>
                <a:ext cx="1872629" cy="369332"/>
              </a:xfrm>
              <a:prstGeom prst="rect">
                <a:avLst/>
              </a:prstGeom>
              <a:blipFill>
                <a:blip r:embed="rId7"/>
                <a:stretch>
                  <a:fillRect/>
                </a:stretch>
              </a:blipFill>
            </p:spPr>
            <p:txBody>
              <a:bodyPr/>
              <a:lstStyle/>
              <a:p>
                <a:r>
                  <a:rPr lang="pt-BR">
                    <a:noFill/>
                  </a:rPr>
                  <a:t> </a:t>
                </a:r>
              </a:p>
            </p:txBody>
          </p:sp>
        </mc:Fallback>
      </mc:AlternateContent>
      <p:sp>
        <p:nvSpPr>
          <p:cNvPr id="11" name="Retângulo 10"/>
          <p:cNvSpPr/>
          <p:nvPr/>
        </p:nvSpPr>
        <p:spPr>
          <a:xfrm>
            <a:off x="334913" y="5013176"/>
            <a:ext cx="6192688" cy="507831"/>
          </a:xfrm>
          <a:prstGeom prst="rect">
            <a:avLst/>
          </a:prstGeom>
        </p:spPr>
        <p:txBody>
          <a:bodyPr wrap="square">
            <a:spAutoFit/>
          </a:bodyPr>
          <a:lstStyle/>
          <a:p>
            <a:pPr algn="just">
              <a:lnSpc>
                <a:spcPct val="150000"/>
              </a:lnSpc>
            </a:pPr>
            <a:r>
              <a:rPr lang="pt-BR" b="1" dirty="0">
                <a:latin typeface="Arial" panose="020B0604020202020204" pitchFamily="34" charset="0"/>
                <a:cs typeface="Arial" panose="020B0604020202020204" pitchFamily="34" charset="0"/>
              </a:rPr>
              <a:t>Resposta 7c): </a:t>
            </a:r>
            <a:r>
              <a:rPr lang="pt-BR" dirty="0">
                <a:latin typeface="Arial" panose="020B0604020202020204" pitchFamily="34" charset="0"/>
                <a:cs typeface="Arial" panose="020B0604020202020204" pitchFamily="34" charset="0"/>
              </a:rPr>
              <a:t>_ _ _ _ _ _ _ _ _ _ _ _ _ _ _ _ _ _</a:t>
            </a:r>
          </a:p>
        </p:txBody>
      </p:sp>
      <mc:AlternateContent xmlns:mc="http://schemas.openxmlformats.org/markup-compatibility/2006" xmlns:a14="http://schemas.microsoft.com/office/drawing/2010/main">
        <mc:Choice Requires="a14">
          <p:sp>
            <p:nvSpPr>
              <p:cNvPr id="12" name="Retângulo 11"/>
              <p:cNvSpPr/>
              <p:nvPr/>
            </p:nvSpPr>
            <p:spPr>
              <a:xfrm>
                <a:off x="1919089" y="4894988"/>
                <a:ext cx="3481915" cy="545149"/>
              </a:xfrm>
              <a:prstGeom prst="rect">
                <a:avLst/>
              </a:prstGeom>
            </p:spPr>
            <p:txBody>
              <a:bodyPr wrap="none">
                <a:spAutoFit/>
              </a:bodyPr>
              <a:lstStyle/>
              <a:p>
                <a:pPr algn="just">
                  <a:lnSpc>
                    <a:spcPct val="150000"/>
                  </a:lnSpc>
                </a:pPr>
                <a14:m>
                  <m:oMathPara xmlns:m="http://schemas.openxmlformats.org/officeDocument/2006/math">
                    <m:oMathParaPr>
                      <m:jc m:val="centerGroup"/>
                    </m:oMathParaPr>
                    <m:oMath xmlns:m="http://schemas.openxmlformats.org/officeDocument/2006/math">
                      <m:sSub>
                        <m:sSubPr>
                          <m:ctrlPr>
                            <a:rPr lang="pt-BR" b="1" i="1" smtClean="0">
                              <a:solidFill>
                                <a:srgbClr val="FF0000"/>
                              </a:solidFill>
                              <a:latin typeface="Cambria Math" panose="02040503050406030204" pitchFamily="18" charset="0"/>
                            </a:rPr>
                          </m:ctrlPr>
                        </m:sSubPr>
                        <m:e>
                          <m:r>
                            <a:rPr lang="pt-PT" b="1" i="1">
                              <a:solidFill>
                                <a:srgbClr val="FF0000"/>
                              </a:solidFill>
                              <a:latin typeface="Cambria Math"/>
                            </a:rPr>
                            <m:t>𝐝</m:t>
                          </m:r>
                        </m:e>
                        <m:sub>
                          <m:r>
                            <a:rPr lang="pt-PT" b="1" i="1">
                              <a:solidFill>
                                <a:srgbClr val="FF0000"/>
                              </a:solidFill>
                              <a:latin typeface="Cambria Math"/>
                            </a:rPr>
                            <m:t>𝐚</m:t>
                          </m:r>
                        </m:sub>
                      </m:sSub>
                      <m:r>
                        <a:rPr lang="pt-PT" b="1">
                          <a:solidFill>
                            <a:srgbClr val="FF0000"/>
                          </a:solidFill>
                          <a:latin typeface="Cambria Math"/>
                        </a:rPr>
                        <m:t>=</m:t>
                      </m:r>
                      <m:r>
                        <a:rPr lang="pt-PT" b="1" i="1">
                          <a:solidFill>
                            <a:srgbClr val="FF0000"/>
                          </a:solidFill>
                          <a:latin typeface="Cambria Math"/>
                        </a:rPr>
                        <m:t>𝟏</m:t>
                      </m:r>
                      <m:r>
                        <a:rPr lang="pt-PT" b="1">
                          <a:solidFill>
                            <a:srgbClr val="FF0000"/>
                          </a:solidFill>
                          <a:latin typeface="Cambria Math"/>
                        </a:rPr>
                        <m:t>.</m:t>
                      </m:r>
                      <m:r>
                        <a:rPr lang="pt-PT" b="1" i="1">
                          <a:solidFill>
                            <a:srgbClr val="FF0000"/>
                          </a:solidFill>
                          <a:latin typeface="Cambria Math"/>
                        </a:rPr>
                        <m:t>𝟎𝟎𝟎</m:t>
                      </m:r>
                      <m:r>
                        <a:rPr lang="pt-PT" b="1">
                          <a:solidFill>
                            <a:srgbClr val="FF0000"/>
                          </a:solidFill>
                          <a:latin typeface="Cambria Math"/>
                        </a:rPr>
                        <m:t> </m:t>
                      </m:r>
                      <m:r>
                        <a:rPr lang="pt-PT" b="1" i="1">
                          <a:solidFill>
                            <a:srgbClr val="FF0000"/>
                          </a:solidFill>
                          <a:latin typeface="Cambria Math"/>
                        </a:rPr>
                        <m:t>𝐤𝐦</m:t>
                      </m:r>
                      <m:r>
                        <a:rPr lang="pt-PT" b="1">
                          <a:solidFill>
                            <a:srgbClr val="FF0000"/>
                          </a:solidFill>
                          <a:latin typeface="Cambria Math"/>
                        </a:rPr>
                        <m:t>  </m:t>
                      </m:r>
                      <m:r>
                        <a:rPr lang="pt-PT" b="1" i="1">
                          <a:solidFill>
                            <a:srgbClr val="FF0000"/>
                          </a:solidFill>
                          <a:latin typeface="Cambria Math"/>
                        </a:rPr>
                        <m:t>𝐞</m:t>
                      </m:r>
                      <m:r>
                        <a:rPr lang="pt-PT" b="1">
                          <a:solidFill>
                            <a:srgbClr val="FF0000"/>
                          </a:solidFill>
                          <a:latin typeface="Cambria Math"/>
                        </a:rPr>
                        <m:t> </m:t>
                      </m:r>
                      <m:sSub>
                        <m:sSubPr>
                          <m:ctrlPr>
                            <a:rPr lang="pt-BR" b="1" i="1">
                              <a:solidFill>
                                <a:srgbClr val="FF0000"/>
                              </a:solidFill>
                              <a:latin typeface="Cambria Math" panose="02040503050406030204" pitchFamily="18" charset="0"/>
                            </a:rPr>
                          </m:ctrlPr>
                        </m:sSubPr>
                        <m:e>
                          <m:r>
                            <a:rPr lang="pt-PT" b="1" i="1">
                              <a:solidFill>
                                <a:srgbClr val="FF0000"/>
                              </a:solidFill>
                              <a:latin typeface="Cambria Math"/>
                            </a:rPr>
                            <m:t>𝐝</m:t>
                          </m:r>
                        </m:e>
                        <m:sub>
                          <m:r>
                            <a:rPr lang="pt-PT" b="1" i="1">
                              <a:solidFill>
                                <a:srgbClr val="FF0000"/>
                              </a:solidFill>
                              <a:latin typeface="Cambria Math"/>
                            </a:rPr>
                            <m:t>𝐩</m:t>
                          </m:r>
                        </m:sub>
                      </m:sSub>
                      <m:r>
                        <a:rPr lang="pt-PT" b="1">
                          <a:solidFill>
                            <a:srgbClr val="FF0000"/>
                          </a:solidFill>
                          <a:latin typeface="Cambria Math"/>
                        </a:rPr>
                        <m:t>=</m:t>
                      </m:r>
                      <m:r>
                        <a:rPr lang="pt-PT" b="1" i="1">
                          <a:solidFill>
                            <a:srgbClr val="FF0000"/>
                          </a:solidFill>
                          <a:latin typeface="Cambria Math"/>
                        </a:rPr>
                        <m:t>𝟐𝟎𝟎</m:t>
                      </m:r>
                      <m:r>
                        <a:rPr lang="pt-PT" b="1">
                          <a:solidFill>
                            <a:srgbClr val="FF0000"/>
                          </a:solidFill>
                          <a:latin typeface="Cambria Math"/>
                        </a:rPr>
                        <m:t> </m:t>
                      </m:r>
                      <m:r>
                        <a:rPr lang="pt-PT" b="1" i="1">
                          <a:solidFill>
                            <a:srgbClr val="FF0000"/>
                          </a:solidFill>
                          <a:latin typeface="Cambria Math"/>
                        </a:rPr>
                        <m:t>𝐤𝐦</m:t>
                      </m:r>
                    </m:oMath>
                  </m:oMathPara>
                </a14:m>
                <a:endParaRPr lang="pt-BR" dirty="0">
                  <a:solidFill>
                    <a:srgbClr val="FF0000"/>
                  </a:solidFill>
                  <a:latin typeface="Arial" panose="020B0604020202020204" pitchFamily="34" charset="0"/>
                  <a:cs typeface="Arial" panose="020B0604020202020204" pitchFamily="34" charset="0"/>
                </a:endParaRPr>
              </a:p>
            </p:txBody>
          </p:sp>
        </mc:Choice>
        <mc:Fallback xmlns="">
          <p:sp>
            <p:nvSpPr>
              <p:cNvPr id="12" name="Retângulo 11"/>
              <p:cNvSpPr>
                <a:spLocks noRot="1" noChangeAspect="1" noMove="1" noResize="1" noEditPoints="1" noAdjustHandles="1" noChangeArrowheads="1" noChangeShapeType="1" noTextEdit="1"/>
              </p:cNvSpPr>
              <p:nvPr/>
            </p:nvSpPr>
            <p:spPr>
              <a:xfrm>
                <a:off x="1919089" y="4894988"/>
                <a:ext cx="3481915" cy="545149"/>
              </a:xfrm>
              <a:prstGeom prst="rect">
                <a:avLst/>
              </a:prstGeom>
              <a:blipFill>
                <a:blip r:embed="rId8"/>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272537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inVertical)">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16632"/>
            <a:ext cx="7848872" cy="2613023"/>
          </a:xfrm>
          <a:prstGeom prst="rect">
            <a:avLst/>
          </a:prstGeom>
        </p:spPr>
        <p:txBody>
          <a:bodyPr wrap="square">
            <a:spAutoFit/>
          </a:bodyPr>
          <a:lstStyle/>
          <a:p>
            <a:pPr algn="just">
              <a:lnSpc>
                <a:spcPct val="130000"/>
              </a:lnSpc>
            </a:pPr>
            <a:r>
              <a:rPr lang="pt-BR" b="1" dirty="0">
                <a:latin typeface="Arial" panose="020B0604020202020204" pitchFamily="34" charset="0"/>
                <a:cs typeface="Arial" panose="020B0604020202020204" pitchFamily="34" charset="0"/>
              </a:rPr>
              <a:t>Questão 1) (1 ponto) </a:t>
            </a:r>
            <a:r>
              <a:rPr lang="pt-BR" dirty="0">
                <a:latin typeface="Arial" panose="020B0604020202020204" pitchFamily="34" charset="0"/>
                <a:cs typeface="Arial" panose="020B0604020202020204" pitchFamily="34" charset="0"/>
              </a:rPr>
              <a:t>Num círculo temos 360 graus. Porém, outra forma de se medir ângulos é pela definição de radianos, na qual se divide o comprimento do círculo pelo raio do mesmo e obtemos: </a:t>
            </a:r>
            <a:r>
              <a:rPr lang="pt-BR" b="1" dirty="0">
                <a:latin typeface="Arial" panose="020B0604020202020204" pitchFamily="34" charset="0"/>
                <a:cs typeface="Arial" panose="020B0604020202020204" pitchFamily="34" charset="0"/>
              </a:rPr>
              <a:t>2 π R / R = 2 π</a:t>
            </a:r>
            <a:r>
              <a:rPr lang="pt-BR" dirty="0">
                <a:latin typeface="Arial" panose="020B0604020202020204" pitchFamily="34" charset="0"/>
                <a:cs typeface="Arial" panose="020B0604020202020204" pitchFamily="34" charset="0"/>
              </a:rPr>
              <a:t>, onde </a:t>
            </a:r>
            <a:r>
              <a:rPr lang="pt-BR" b="1" dirty="0">
                <a:latin typeface="Arial" panose="020B0604020202020204" pitchFamily="34" charset="0"/>
                <a:cs typeface="Arial" panose="020B0604020202020204" pitchFamily="34" charset="0"/>
              </a:rPr>
              <a:t>π</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pi</a:t>
            </a:r>
            <a:r>
              <a:rPr lang="pt-BR" dirty="0">
                <a:latin typeface="Arial" panose="020B0604020202020204" pitchFamily="34" charset="0"/>
                <a:cs typeface="Arial" panose="020B0604020202020204" pitchFamily="34" charset="0"/>
              </a:rPr>
              <a:t>) vale, aproximadamente, 3,14. Ou seja, num círculo temos 360 graus ou 2π radianos. Da mesma forma, para um arco que compreende um ângulo qualquer θ (teta), o valor de θ, em radianos, é obtido pela razão entre o comprimento do arco </a:t>
            </a:r>
            <a:r>
              <a:rPr lang="pt-BR" b="1" dirty="0">
                <a:latin typeface="Arial" panose="020B0604020202020204" pitchFamily="34" charset="0"/>
                <a:cs typeface="Arial" panose="020B0604020202020204" pitchFamily="34" charset="0"/>
              </a:rPr>
              <a:t>(L)</a:t>
            </a:r>
            <a:r>
              <a:rPr lang="pt-BR" dirty="0">
                <a:latin typeface="Arial" panose="020B0604020202020204" pitchFamily="34" charset="0"/>
                <a:cs typeface="Arial" panose="020B0604020202020204" pitchFamily="34" charset="0"/>
              </a:rPr>
              <a:t> e o raio </a:t>
            </a:r>
            <a:r>
              <a:rPr lang="pt-BR" b="1" dirty="0">
                <a:latin typeface="Arial" panose="020B0604020202020204" pitchFamily="34" charset="0"/>
                <a:cs typeface="Arial" panose="020B0604020202020204" pitchFamily="34" charset="0"/>
              </a:rPr>
              <a:t>(R)</a:t>
            </a:r>
            <a:r>
              <a:rPr lang="pt-BR" dirty="0">
                <a:latin typeface="Arial" panose="020B0604020202020204" pitchFamily="34" charset="0"/>
                <a:cs typeface="Arial" panose="020B0604020202020204" pitchFamily="34" charset="0"/>
              </a:rPr>
              <a:t> que o gerou:  </a:t>
            </a:r>
            <a:r>
              <a:rPr lang="pt-BR" b="1" dirty="0">
                <a:latin typeface="Arial" panose="020B0604020202020204" pitchFamily="34" charset="0"/>
                <a:cs typeface="Arial" panose="020B0604020202020204" pitchFamily="34" charset="0"/>
              </a:rPr>
              <a:t>θ = L / R</a:t>
            </a:r>
            <a:r>
              <a:rPr lang="pt-BR" dirty="0">
                <a:latin typeface="Arial" panose="020B0604020202020204" pitchFamily="34" charset="0"/>
                <a:cs typeface="Arial" panose="020B0604020202020204" pitchFamily="34" charset="0"/>
              </a:rPr>
              <a:t>.</a:t>
            </a:r>
          </a:p>
        </p:txBody>
      </p:sp>
      <p:sp>
        <p:nvSpPr>
          <p:cNvPr id="4" name="Retângulo 3"/>
          <p:cNvSpPr/>
          <p:nvPr/>
        </p:nvSpPr>
        <p:spPr>
          <a:xfrm>
            <a:off x="190897" y="2924944"/>
            <a:ext cx="11377264" cy="812530"/>
          </a:xfrm>
          <a:prstGeom prst="rect">
            <a:avLst/>
          </a:prstGeom>
        </p:spPr>
        <p:txBody>
          <a:bodyPr wrap="square">
            <a:spAutoFit/>
          </a:bodyPr>
          <a:lstStyle/>
          <a:p>
            <a:pPr algn="just">
              <a:lnSpc>
                <a:spcPct val="130000"/>
              </a:lnSpc>
            </a:pPr>
            <a:r>
              <a:rPr lang="pt-BR" b="1" dirty="0">
                <a:latin typeface="Arial" panose="020B0604020202020204" pitchFamily="34" charset="0"/>
                <a:cs typeface="Arial" panose="020B0604020202020204" pitchFamily="34" charset="0"/>
              </a:rPr>
              <a:t>Pergunta 1a) (0,5 ponto)</a:t>
            </a:r>
            <a:r>
              <a:rPr lang="pt-BR" dirty="0">
                <a:latin typeface="Arial" panose="020B0604020202020204" pitchFamily="34" charset="0"/>
                <a:cs typeface="Arial" panose="020B0604020202020204" pitchFamily="34" charset="0"/>
              </a:rPr>
              <a:t> Suponha que L esteja compreendendo o diâmetro da Lua, ou seja, 3.476 km. Sua distância média à Terra é de 384.000 km. Calcule, em radianos, o ângulo compreendido pela Lua.</a:t>
            </a:r>
          </a:p>
        </p:txBody>
      </p:sp>
      <p:pic>
        <p:nvPicPr>
          <p:cNvPr id="5" name="Imagem 4"/>
          <p:cNvPicPr/>
          <p:nvPr/>
        </p:nvPicPr>
        <p:blipFill>
          <a:blip r:embed="rId2">
            <a:extLst>
              <a:ext uri="{28A0092B-C50C-407E-A947-70E740481C1C}">
                <a14:useLocalDpi xmlns:a14="http://schemas.microsoft.com/office/drawing/2010/main" val="0"/>
              </a:ext>
            </a:extLst>
          </a:blip>
          <a:srcRect/>
          <a:stretch>
            <a:fillRect/>
          </a:stretch>
        </p:blipFill>
        <p:spPr bwMode="auto">
          <a:xfrm>
            <a:off x="9119889" y="3953371"/>
            <a:ext cx="1778744" cy="1347837"/>
          </a:xfrm>
          <a:prstGeom prst="rect">
            <a:avLst/>
          </a:prstGeom>
          <a:noFill/>
          <a:ln>
            <a:noFill/>
          </a:ln>
        </p:spPr>
      </p:pic>
      <mc:AlternateContent xmlns:mc="http://schemas.openxmlformats.org/markup-compatibility/2006" xmlns:a14="http://schemas.microsoft.com/office/drawing/2010/main">
        <mc:Choice Requires="a14">
          <p:sp>
            <p:nvSpPr>
              <p:cNvPr id="6" name="Retângulo 5"/>
              <p:cNvSpPr/>
              <p:nvPr/>
            </p:nvSpPr>
            <p:spPr>
              <a:xfrm>
                <a:off x="262905" y="4315130"/>
                <a:ext cx="942887" cy="489814"/>
              </a:xfrm>
              <a:prstGeom prst="rect">
                <a:avLst/>
              </a:prstGeom>
            </p:spPr>
            <p:txBody>
              <a:bodyPr wrap="none">
                <a:spAutoFit/>
              </a:bodyPr>
              <a:lstStyle/>
              <a:p>
                <a14:m>
                  <m:oMath xmlns:m="http://schemas.openxmlformats.org/officeDocument/2006/math">
                    <m:r>
                      <a:rPr lang="pt-BR" i="1" smtClean="0">
                        <a:solidFill>
                          <a:srgbClr val="FF0000"/>
                        </a:solidFill>
                        <a:latin typeface="Cambria Math" panose="02040503050406030204" pitchFamily="18" charset="0"/>
                      </a:rPr>
                      <m:t>𝜃</m:t>
                    </m:r>
                    <m:r>
                      <a:rPr lang="pt-BR" i="1" smtClean="0">
                        <a:solidFill>
                          <a:srgbClr val="FF0000"/>
                        </a:solidFill>
                        <a:latin typeface="Cambria Math" panose="02040503050406030204" pitchFamily="18" charset="0"/>
                      </a:rPr>
                      <m:t>= </m:t>
                    </m:r>
                    <m:f>
                      <m:fPr>
                        <m:ctrlPr>
                          <a:rPr lang="pt-BR" i="1">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𝐿</m:t>
                        </m:r>
                      </m:num>
                      <m:den>
                        <m:r>
                          <a:rPr lang="pt-BR" i="1">
                            <a:solidFill>
                              <a:srgbClr val="FF0000"/>
                            </a:solidFill>
                            <a:latin typeface="Cambria Math" panose="02040503050406030204" pitchFamily="18" charset="0"/>
                          </a:rPr>
                          <m:t>𝑅</m:t>
                        </m:r>
                      </m:den>
                    </m:f>
                  </m:oMath>
                </a14:m>
                <a:r>
                  <a:rPr lang="pt-BR" dirty="0">
                    <a:solidFill>
                      <a:srgbClr val="FF0000"/>
                    </a:solidFill>
                  </a:rPr>
                  <a:t> =</a:t>
                </a:r>
              </a:p>
            </p:txBody>
          </p:sp>
        </mc:Choice>
        <mc:Fallback xmlns="">
          <p:sp>
            <p:nvSpPr>
              <p:cNvPr id="6" name="Retângulo 5"/>
              <p:cNvSpPr>
                <a:spLocks noRot="1" noChangeAspect="1" noMove="1" noResize="1" noEditPoints="1" noAdjustHandles="1" noChangeArrowheads="1" noChangeShapeType="1" noTextEdit="1"/>
              </p:cNvSpPr>
              <p:nvPr/>
            </p:nvSpPr>
            <p:spPr>
              <a:xfrm>
                <a:off x="262905" y="4315130"/>
                <a:ext cx="942887" cy="489814"/>
              </a:xfrm>
              <a:prstGeom prst="rect">
                <a:avLst/>
              </a:prstGeom>
              <a:blipFill>
                <a:blip r:embed="rId3"/>
                <a:stretch>
                  <a:fillRect r="-6452" b="-75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 name="Retângulo 6"/>
              <p:cNvSpPr/>
              <p:nvPr/>
            </p:nvSpPr>
            <p:spPr>
              <a:xfrm>
                <a:off x="1205792" y="4250914"/>
                <a:ext cx="1664237"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3.476 </m:t>
                          </m:r>
                          <m:r>
                            <a:rPr lang="pt-BR" i="1">
                              <a:solidFill>
                                <a:srgbClr val="FF0000"/>
                              </a:solidFill>
                              <a:latin typeface="Cambria Math" panose="02040503050406030204" pitchFamily="18" charset="0"/>
                            </a:rPr>
                            <m:t>𝑘𝑚</m:t>
                          </m:r>
                        </m:num>
                        <m:den>
                          <m:r>
                            <a:rPr lang="pt-BR" i="1">
                              <a:solidFill>
                                <a:srgbClr val="FF0000"/>
                              </a:solidFill>
                              <a:latin typeface="Cambria Math" panose="02040503050406030204" pitchFamily="18" charset="0"/>
                            </a:rPr>
                            <m:t>384.000 </m:t>
                          </m:r>
                          <m:r>
                            <a:rPr lang="pt-BR" i="1">
                              <a:solidFill>
                                <a:srgbClr val="FF0000"/>
                              </a:solidFill>
                              <a:latin typeface="Cambria Math" panose="02040503050406030204" pitchFamily="18" charset="0"/>
                            </a:rPr>
                            <m:t>𝑘𝑚</m:t>
                          </m:r>
                        </m:den>
                      </m:f>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7" name="Retângulo 6"/>
              <p:cNvSpPr>
                <a:spLocks noRot="1" noChangeAspect="1" noMove="1" noResize="1" noEditPoints="1" noAdjustHandles="1" noChangeArrowheads="1" noChangeShapeType="1" noTextEdit="1"/>
              </p:cNvSpPr>
              <p:nvPr/>
            </p:nvSpPr>
            <p:spPr>
              <a:xfrm>
                <a:off x="1205792" y="4250914"/>
                <a:ext cx="1664237" cy="618246"/>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Retângulo 7"/>
              <p:cNvSpPr/>
              <p:nvPr/>
            </p:nvSpPr>
            <p:spPr>
              <a:xfrm>
                <a:off x="2780651" y="4375371"/>
                <a:ext cx="17812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0,00901 </m:t>
                      </m:r>
                      <m:r>
                        <a:rPr lang="pt-BR" i="1" smtClean="0">
                          <a:solidFill>
                            <a:srgbClr val="FF0000"/>
                          </a:solidFill>
                          <a:latin typeface="Cambria Math" panose="02040503050406030204" pitchFamily="18" charset="0"/>
                        </a:rPr>
                        <m:t>𝑜𝑢</m:t>
                      </m:r>
                      <m:r>
                        <a:rPr lang="pt-BR" i="1" smtClean="0">
                          <a:solidFill>
                            <a:srgbClr val="FF0000"/>
                          </a:solidFill>
                          <a:latin typeface="Cambria Math" panose="02040503050406030204" pitchFamily="18" charset="0"/>
                        </a:rPr>
                        <m:t> </m:t>
                      </m:r>
                      <m:r>
                        <a:rPr lang="pt-BR" i="1" smtClean="0">
                          <a:solidFill>
                            <a:srgbClr val="FF0000"/>
                          </a:solidFill>
                          <a:latin typeface="Cambria Math" panose="02040503050406030204" pitchFamily="18" charset="0"/>
                        </a:rPr>
                        <m:t>𝜃</m:t>
                      </m:r>
                      <m:r>
                        <a:rPr lang="pt-BR" i="1" smtClean="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8" name="Retângulo 7"/>
              <p:cNvSpPr>
                <a:spLocks noRot="1" noChangeAspect="1" noMove="1" noResize="1" noEditPoints="1" noAdjustHandles="1" noChangeArrowheads="1" noChangeShapeType="1" noTextEdit="1"/>
              </p:cNvSpPr>
              <p:nvPr/>
            </p:nvSpPr>
            <p:spPr>
              <a:xfrm>
                <a:off x="2780651" y="4375371"/>
                <a:ext cx="1781257" cy="369332"/>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Retângulo 8"/>
              <p:cNvSpPr/>
              <p:nvPr/>
            </p:nvSpPr>
            <p:spPr>
              <a:xfrm>
                <a:off x="4436835" y="4375371"/>
                <a:ext cx="178606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0,009 </m:t>
                      </m:r>
                      <m:r>
                        <a:rPr lang="pt-BR" i="1" smtClean="0">
                          <a:solidFill>
                            <a:srgbClr val="FF0000"/>
                          </a:solidFill>
                          <a:latin typeface="Cambria Math" panose="02040503050406030204" pitchFamily="18" charset="0"/>
                        </a:rPr>
                        <m:t>𝑟𝑎𝑑𝑖𝑎𝑛𝑜𝑠</m:t>
                      </m:r>
                    </m:oMath>
                  </m:oMathPara>
                </a14:m>
                <a:endParaRPr lang="pt-BR" dirty="0">
                  <a:solidFill>
                    <a:srgbClr val="FF0000"/>
                  </a:solidFill>
                </a:endParaRPr>
              </a:p>
            </p:txBody>
          </p:sp>
        </mc:Choice>
        <mc:Fallback xmlns="">
          <p:sp>
            <p:nvSpPr>
              <p:cNvPr id="9" name="Retângulo 8"/>
              <p:cNvSpPr>
                <a:spLocks noRot="1" noChangeAspect="1" noMove="1" noResize="1" noEditPoints="1" noAdjustHandles="1" noChangeArrowheads="1" noChangeShapeType="1" noTextEdit="1"/>
              </p:cNvSpPr>
              <p:nvPr/>
            </p:nvSpPr>
            <p:spPr>
              <a:xfrm>
                <a:off x="4436835" y="4375371"/>
                <a:ext cx="1786065" cy="369332"/>
              </a:xfrm>
              <a:prstGeom prst="rect">
                <a:avLst/>
              </a:prstGeom>
              <a:blipFill>
                <a:blip r:embed="rId6"/>
                <a:stretch>
                  <a:fillRect/>
                </a:stretch>
              </a:blipFill>
            </p:spPr>
            <p:txBody>
              <a:bodyPr/>
              <a:lstStyle/>
              <a:p>
                <a:r>
                  <a:rPr lang="pt-BR">
                    <a:noFill/>
                  </a:rPr>
                  <a:t> </a:t>
                </a:r>
              </a:p>
            </p:txBody>
          </p:sp>
        </mc:Fallback>
      </mc:AlternateContent>
      <p:sp>
        <p:nvSpPr>
          <p:cNvPr id="10" name="Retângulo 9"/>
          <p:cNvSpPr/>
          <p:nvPr/>
        </p:nvSpPr>
        <p:spPr>
          <a:xfrm>
            <a:off x="209759" y="5424840"/>
            <a:ext cx="5309730" cy="452432"/>
          </a:xfrm>
          <a:prstGeom prst="rect">
            <a:avLst/>
          </a:prstGeom>
        </p:spPr>
        <p:txBody>
          <a:bodyPr wrap="square">
            <a:spAutoFit/>
          </a:bodyPr>
          <a:lstStyle/>
          <a:p>
            <a:pPr algn="just">
              <a:lnSpc>
                <a:spcPct val="130000"/>
              </a:lnSpc>
            </a:pPr>
            <a:r>
              <a:rPr lang="pt-BR" b="1" dirty="0">
                <a:latin typeface="Arial" panose="020B0604020202020204" pitchFamily="34" charset="0"/>
                <a:cs typeface="Arial" panose="020B0604020202020204" pitchFamily="34" charset="0"/>
              </a:rPr>
              <a:t>Resposta 1a): </a:t>
            </a:r>
            <a:r>
              <a:rPr lang="pt-BR" dirty="0">
                <a:latin typeface="Arial" panose="020B0604020202020204" pitchFamily="34" charset="0"/>
                <a:cs typeface="Arial" panose="020B0604020202020204" pitchFamily="34" charset="0"/>
              </a:rPr>
              <a:t>_ _ _ _ _ _ _ _ _ _ _ _ _ _ _ _ _ _</a:t>
            </a:r>
          </a:p>
        </p:txBody>
      </p:sp>
      <p:sp>
        <p:nvSpPr>
          <p:cNvPr id="11" name="Retângulo 10"/>
          <p:cNvSpPr/>
          <p:nvPr/>
        </p:nvSpPr>
        <p:spPr>
          <a:xfrm>
            <a:off x="1784309" y="5389776"/>
            <a:ext cx="3419526" cy="452432"/>
          </a:xfrm>
          <a:prstGeom prst="rect">
            <a:avLst/>
          </a:prstGeom>
        </p:spPr>
        <p:txBody>
          <a:bodyPr wrap="none">
            <a:spAutoFit/>
          </a:bodyPr>
          <a:lstStyle/>
          <a:p>
            <a:pPr algn="just">
              <a:lnSpc>
                <a:spcPct val="130000"/>
              </a:lnSpc>
            </a:pPr>
            <a:r>
              <a:rPr lang="pt-BR" b="1" dirty="0">
                <a:solidFill>
                  <a:srgbClr val="FF0000"/>
                </a:solidFill>
                <a:latin typeface="Arial" panose="020B0604020202020204" pitchFamily="34" charset="0"/>
                <a:cs typeface="Arial" panose="020B0604020202020204" pitchFamily="34" charset="0"/>
              </a:rPr>
              <a:t>θ = 0,009 ou 0,00901 radianos</a:t>
            </a:r>
            <a:endParaRPr lang="pt-BR"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542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17547" y="280627"/>
            <a:ext cx="7750214" cy="2086725"/>
          </a:xfrm>
          <a:prstGeom prst="rect">
            <a:avLst/>
          </a:prstGeom>
        </p:spPr>
        <p:txBody>
          <a:bodyPr wrap="square">
            <a:spAutoFit/>
          </a:bodyPr>
          <a:lstStyle/>
          <a:p>
            <a:pPr algn="just">
              <a:lnSpc>
                <a:spcPct val="120000"/>
              </a:lnSpc>
            </a:pPr>
            <a:r>
              <a:rPr lang="pt-BR" b="1" dirty="0">
                <a:latin typeface="Arial" panose="020B0604020202020204" pitchFamily="34" charset="0"/>
                <a:cs typeface="Arial" panose="020B0604020202020204" pitchFamily="34" charset="0"/>
              </a:rPr>
              <a:t>Questão 8) (1 ponto) </a:t>
            </a:r>
            <a:r>
              <a:rPr lang="pt-BR" dirty="0">
                <a:latin typeface="Arial" panose="020B0604020202020204" pitchFamily="34" charset="0"/>
                <a:cs typeface="Arial" panose="020B0604020202020204" pitchFamily="34" charset="0"/>
              </a:rPr>
              <a:t>O Instituto Nacional de Pesquisas Espaciais (INPE) é responsável pelo Projeto de Monitoramento do Desflorestamento na Amazônia Legal – PRODES. Por meio deste projeto são calculadas, desde 1989, as áreas desflorestadas anualmente nessa região. Para isto, são analisadas imagens de satélite obtidas por sensores de média resolução espacial (30 a 80 m). Este tipo de resolução refere-se à</a:t>
            </a:r>
          </a:p>
        </p:txBody>
      </p:sp>
      <p:sp>
        <p:nvSpPr>
          <p:cNvPr id="4" name="Retângulo 3"/>
          <p:cNvSpPr/>
          <p:nvPr/>
        </p:nvSpPr>
        <p:spPr>
          <a:xfrm>
            <a:off x="262905" y="4077072"/>
            <a:ext cx="11422222" cy="1089529"/>
          </a:xfrm>
          <a:prstGeom prst="rect">
            <a:avLst/>
          </a:prstGeom>
        </p:spPr>
        <p:txBody>
          <a:bodyPr wrap="square">
            <a:spAutoFit/>
          </a:bodyPr>
          <a:lstStyle/>
          <a:p>
            <a:pPr algn="just">
              <a:lnSpc>
                <a:spcPct val="120000"/>
              </a:lnSpc>
            </a:pPr>
            <a:r>
              <a:rPr lang="pt-BR" b="1" dirty="0">
                <a:latin typeface="Arial" panose="020B0604020202020204" pitchFamily="34" charset="0"/>
                <a:cs typeface="Arial" panose="020B0604020202020204" pitchFamily="34" charset="0"/>
              </a:rPr>
              <a:t>Pergunta 8a) (0,5 ponto) </a:t>
            </a:r>
            <a:r>
              <a:rPr lang="pt-BR" dirty="0">
                <a:latin typeface="Arial" panose="020B0604020202020204" pitchFamily="34" charset="0"/>
                <a:cs typeface="Arial" panose="020B0604020202020204" pitchFamily="34" charset="0"/>
              </a:rPr>
              <a:t>O campo de futebol do estádio do Maracanã tem medidas oficiais de 110 m x 75 m. Assinale com um X o tipo de sensor que permitiria identificar bem uma área desmatada com medida semelhante à desse campo de futebol.</a:t>
            </a:r>
          </a:p>
        </p:txBody>
      </p:sp>
      <p:sp>
        <p:nvSpPr>
          <p:cNvPr id="5" name="Retângulo 4"/>
          <p:cNvSpPr/>
          <p:nvPr/>
        </p:nvSpPr>
        <p:spPr>
          <a:xfrm>
            <a:off x="2737891" y="5013176"/>
            <a:ext cx="5949950" cy="1676741"/>
          </a:xfrm>
          <a:prstGeom prst="rect">
            <a:avLst/>
          </a:prstGeom>
        </p:spPr>
        <p:txBody>
          <a:bodyPr>
            <a:spAutoFit/>
          </a:bodyPr>
          <a:lstStyle/>
          <a:p>
            <a:pPr hangingPunct="0">
              <a:lnSpc>
                <a:spcPct val="200000"/>
              </a:lnSpc>
            </a:pPr>
            <a:r>
              <a:rPr lang="pt-BR" dirty="0"/>
              <a:t>(    ) Sensores de alta resolução espacial (0,50 a 2,5 m)	</a:t>
            </a:r>
          </a:p>
          <a:p>
            <a:pPr hangingPunct="0">
              <a:lnSpc>
                <a:spcPct val="200000"/>
              </a:lnSpc>
            </a:pPr>
            <a:r>
              <a:rPr lang="pt-BR" dirty="0"/>
              <a:t>(    ) Sensores de média resolução espacial (30 a 80 m)	</a:t>
            </a:r>
          </a:p>
          <a:p>
            <a:pPr>
              <a:lnSpc>
                <a:spcPct val="200000"/>
              </a:lnSpc>
            </a:pPr>
            <a:r>
              <a:rPr lang="pt-BR" dirty="0"/>
              <a:t>(    ) Sensores de baixa resolução espacial (100 a 1.000 m)</a:t>
            </a:r>
          </a:p>
        </p:txBody>
      </p:sp>
      <p:sp>
        <p:nvSpPr>
          <p:cNvPr id="6" name="Retângulo 5"/>
          <p:cNvSpPr/>
          <p:nvPr/>
        </p:nvSpPr>
        <p:spPr>
          <a:xfrm>
            <a:off x="2840163" y="5219908"/>
            <a:ext cx="325730" cy="400110"/>
          </a:xfrm>
          <a:prstGeom prst="rect">
            <a:avLst/>
          </a:prstGeom>
        </p:spPr>
        <p:txBody>
          <a:bodyPr wrap="none">
            <a:spAutoFit/>
          </a:bodyPr>
          <a:lstStyle/>
          <a:p>
            <a:r>
              <a:rPr lang="pt-BR" sz="2000" b="1" dirty="0">
                <a:solidFill>
                  <a:srgbClr val="FF0000"/>
                </a:solidFill>
              </a:rPr>
              <a:t>X</a:t>
            </a:r>
            <a:endParaRPr lang="pt-BR" sz="2000" dirty="0">
              <a:solidFill>
                <a:srgbClr val="FF0000"/>
              </a:solidFill>
            </a:endParaRPr>
          </a:p>
        </p:txBody>
      </p:sp>
      <p:sp>
        <p:nvSpPr>
          <p:cNvPr id="7" name="Retângulo 6"/>
          <p:cNvSpPr/>
          <p:nvPr/>
        </p:nvSpPr>
        <p:spPr>
          <a:xfrm>
            <a:off x="218605" y="2250738"/>
            <a:ext cx="11421564" cy="1754326"/>
          </a:xfrm>
          <a:prstGeom prst="rect">
            <a:avLst/>
          </a:prstGeom>
        </p:spPr>
        <p:txBody>
          <a:bodyPr wrap="square">
            <a:spAutoFit/>
          </a:bodyPr>
          <a:lstStyle/>
          <a:p>
            <a:pPr algn="just">
              <a:lnSpc>
                <a:spcPct val="120000"/>
              </a:lnSpc>
            </a:pPr>
            <a:r>
              <a:rPr lang="pt-BR" dirty="0">
                <a:latin typeface="Arial" panose="020B0604020202020204" pitchFamily="34" charset="0"/>
                <a:cs typeface="Arial" panose="020B0604020202020204" pitchFamily="34" charset="0"/>
              </a:rPr>
              <a:t>capacidade que o sensor tem de discriminar um objeto em função do seu tamanho. Assim, por exemplo, em imagens de 30 m de resolução espacial, são identificados objetos com tamanhos a partir dessa medida (30 m). É preciso destacar, no entanto, que um objeto de 30 m em uma imagem com esta resolução espacial será representado por um ponto. Por isto, para detectar objetos com esse tamanho, é necessário utilizar imagens de alta resolução espacial. Com base nessas informações responda as seguintes questões:</a:t>
            </a:r>
          </a:p>
        </p:txBody>
      </p:sp>
    </p:spTree>
    <p:extLst>
      <p:ext uri="{BB962C8B-B14F-4D97-AF65-F5344CB8AC3E}">
        <p14:creationId xmlns:p14="http://schemas.microsoft.com/office/powerpoint/2010/main" val="122441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34913" y="162506"/>
            <a:ext cx="7704856" cy="1754326"/>
          </a:xfrm>
          <a:prstGeom prst="rect">
            <a:avLst/>
          </a:prstGeom>
        </p:spPr>
        <p:txBody>
          <a:bodyPr wrap="square">
            <a:spAutoFit/>
          </a:bodyPr>
          <a:lstStyle/>
          <a:p>
            <a:pPr algn="just">
              <a:lnSpc>
                <a:spcPct val="150000"/>
              </a:lnSpc>
            </a:pPr>
            <a:r>
              <a:rPr lang="pt-BR" b="1" dirty="0">
                <a:latin typeface="Arial" panose="020B0604020202020204" pitchFamily="34" charset="0"/>
                <a:cs typeface="Arial" panose="020B0604020202020204" pitchFamily="34" charset="0"/>
              </a:rPr>
              <a:t>Pergunta 8b) (0,5 ponto) </a:t>
            </a:r>
            <a:r>
              <a:rPr lang="pt-BR" dirty="0">
                <a:latin typeface="Arial" panose="020B0604020202020204" pitchFamily="34" charset="0"/>
                <a:cs typeface="Arial" panose="020B0604020202020204" pitchFamily="34" charset="0"/>
              </a:rPr>
              <a:t>Entre agosto de 2010 e julho de 2011 o PRODES estimou uma área desmatada da Amazônia equivalente a 756.120 campos de futebol do estádio do Maracanã. Calcular a área desmatada estimada da região Amazônica para esse período, em km</a:t>
            </a:r>
            <a:r>
              <a:rPr lang="pt-BR" b="1" baseline="30000" dirty="0">
                <a:latin typeface="Arial" panose="020B0604020202020204" pitchFamily="34" charset="0"/>
                <a:cs typeface="Arial" panose="020B0604020202020204" pitchFamily="34" charset="0"/>
              </a:rPr>
              <a:t>2</a:t>
            </a:r>
            <a:r>
              <a:rPr lang="pt-BR" dirty="0">
                <a:latin typeface="Arial" panose="020B0604020202020204" pitchFamily="34" charset="0"/>
                <a:cs typeface="Arial" panose="020B0604020202020204" pitchFamily="34" charset="0"/>
              </a:rPr>
              <a:t>.</a:t>
            </a:r>
          </a:p>
        </p:txBody>
      </p:sp>
      <p:sp>
        <p:nvSpPr>
          <p:cNvPr id="4" name="Retângulo 3"/>
          <p:cNvSpPr/>
          <p:nvPr/>
        </p:nvSpPr>
        <p:spPr>
          <a:xfrm>
            <a:off x="374185" y="1907564"/>
            <a:ext cx="1428596" cy="414985"/>
          </a:xfrm>
          <a:prstGeom prst="rect">
            <a:avLst/>
          </a:prstGeom>
        </p:spPr>
        <p:txBody>
          <a:bodyPr wrap="none">
            <a:spAutoFit/>
          </a:bodyPr>
          <a:lstStyle/>
          <a:p>
            <a:pPr algn="just">
              <a:lnSpc>
                <a:spcPct val="130000"/>
              </a:lnSpc>
            </a:pPr>
            <a:r>
              <a:rPr lang="pt-BR" b="1" dirty="0">
                <a:solidFill>
                  <a:srgbClr val="FF0000"/>
                </a:solidFill>
                <a:latin typeface="Arial" panose="020B0604020202020204" pitchFamily="34" charset="0"/>
                <a:cs typeface="Arial" panose="020B0604020202020204" pitchFamily="34" charset="0"/>
              </a:rPr>
              <a:t>Resolução:</a:t>
            </a:r>
          </a:p>
        </p:txBody>
      </p:sp>
      <p:sp>
        <p:nvSpPr>
          <p:cNvPr id="5" name="Retângulo 4"/>
          <p:cNvSpPr/>
          <p:nvPr/>
        </p:nvSpPr>
        <p:spPr>
          <a:xfrm>
            <a:off x="379213" y="2256488"/>
            <a:ext cx="8568952" cy="452432"/>
          </a:xfrm>
          <a:prstGeom prst="rect">
            <a:avLst/>
          </a:prstGeom>
        </p:spPr>
        <p:txBody>
          <a:bodyPr wrap="square">
            <a:spAutoFit/>
          </a:bodyPr>
          <a:lstStyle/>
          <a:p>
            <a:pPr algn="just" hangingPunct="0">
              <a:lnSpc>
                <a:spcPct val="130000"/>
              </a:lnSpc>
            </a:pPr>
            <a:r>
              <a:rPr lang="pt-BR" dirty="0">
                <a:solidFill>
                  <a:srgbClr val="FF0000"/>
                </a:solidFill>
                <a:latin typeface="Arial" panose="020B0604020202020204" pitchFamily="34" charset="0"/>
                <a:cs typeface="Arial" panose="020B0604020202020204" pitchFamily="34" charset="0"/>
              </a:rPr>
              <a:t>A área do campo do estádio do Maracanã é obtida multiplicando seus lados:</a:t>
            </a:r>
          </a:p>
        </p:txBody>
      </p:sp>
      <mc:AlternateContent xmlns:mc="http://schemas.openxmlformats.org/markup-compatibility/2006" xmlns:a14="http://schemas.microsoft.com/office/drawing/2010/main">
        <mc:Choice Requires="a14">
          <p:sp>
            <p:nvSpPr>
              <p:cNvPr id="6" name="Retângulo 5"/>
              <p:cNvSpPr/>
              <p:nvPr/>
            </p:nvSpPr>
            <p:spPr>
              <a:xfrm>
                <a:off x="2832547" y="2771636"/>
                <a:ext cx="4127102" cy="369332"/>
              </a:xfrm>
              <a:prstGeom prst="rect">
                <a:avLst/>
              </a:prstGeom>
            </p:spPr>
            <p:txBody>
              <a:bodyPr wrap="square">
                <a:spAutoFit/>
              </a:bodyPr>
              <a:lstStyle/>
              <a:p>
                <a:r>
                  <a:rPr lang="pt-BR" dirty="0">
                    <a:solidFill>
                      <a:srgbClr val="FF0000"/>
                    </a:solidFill>
                  </a:rPr>
                  <a:t>A área (A) desmatada em </a:t>
                </a:r>
                <a14:m>
                  <m:oMath xmlns:m="http://schemas.openxmlformats.org/officeDocument/2006/math">
                    <m:sSup>
                      <m:sSupPr>
                        <m:ctrlPr>
                          <a:rPr lang="pt-BR" i="1">
                            <a:solidFill>
                              <a:srgbClr val="FF0000"/>
                            </a:solidFill>
                            <a:latin typeface="Cambria Math" panose="02040503050406030204" pitchFamily="18" charset="0"/>
                          </a:rPr>
                        </m:ctrlPr>
                      </m:sSupPr>
                      <m:e>
                        <m:r>
                          <m:rPr>
                            <m:sty m:val="p"/>
                          </m:rPr>
                          <a:rPr lang="pt-BR">
                            <a:solidFill>
                              <a:srgbClr val="FF0000"/>
                            </a:solidFill>
                            <a:latin typeface="Cambria Math"/>
                          </a:rPr>
                          <m:t>m</m:t>
                        </m:r>
                      </m:e>
                      <m:sup>
                        <m:r>
                          <a:rPr lang="pt-BR">
                            <a:solidFill>
                              <a:srgbClr val="FF0000"/>
                            </a:solidFill>
                            <a:latin typeface="Cambria Math"/>
                          </a:rPr>
                          <m:t>2</m:t>
                        </m:r>
                      </m:sup>
                    </m:sSup>
                  </m:oMath>
                </a14:m>
                <a:r>
                  <a:rPr lang="pt-BR" dirty="0">
                    <a:solidFill>
                      <a:srgbClr val="FF0000"/>
                    </a:solidFill>
                  </a:rPr>
                  <a:t> será, então:</a:t>
                </a:r>
              </a:p>
            </p:txBody>
          </p:sp>
        </mc:Choice>
        <mc:Fallback xmlns="">
          <p:sp>
            <p:nvSpPr>
              <p:cNvPr id="6" name="Retângulo 5"/>
              <p:cNvSpPr>
                <a:spLocks noRot="1" noChangeAspect="1" noMove="1" noResize="1" noEditPoints="1" noAdjustHandles="1" noChangeArrowheads="1" noChangeShapeType="1" noTextEdit="1"/>
              </p:cNvSpPr>
              <p:nvPr/>
            </p:nvSpPr>
            <p:spPr>
              <a:xfrm>
                <a:off x="2832547" y="2771636"/>
                <a:ext cx="4127102" cy="369332"/>
              </a:xfrm>
              <a:prstGeom prst="rect">
                <a:avLst/>
              </a:prstGeom>
              <a:blipFill>
                <a:blip r:embed="rId2"/>
                <a:stretch>
                  <a:fillRect l="-1329" t="-10000" b="-2666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 name="Retângulo 6"/>
              <p:cNvSpPr/>
              <p:nvPr/>
            </p:nvSpPr>
            <p:spPr>
              <a:xfrm>
                <a:off x="323940" y="2771636"/>
                <a:ext cx="14863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a:rPr>
                        <m:t>110 × 75=</m:t>
                      </m:r>
                    </m:oMath>
                  </m:oMathPara>
                </a14:m>
                <a:endParaRPr lang="pt-BR" dirty="0">
                  <a:solidFill>
                    <a:srgbClr val="FF0000"/>
                  </a:solidFill>
                </a:endParaRPr>
              </a:p>
            </p:txBody>
          </p:sp>
        </mc:Choice>
        <mc:Fallback xmlns="">
          <p:sp>
            <p:nvSpPr>
              <p:cNvPr id="7" name="Retângulo 6"/>
              <p:cNvSpPr>
                <a:spLocks noRot="1" noChangeAspect="1" noMove="1" noResize="1" noEditPoints="1" noAdjustHandles="1" noChangeArrowheads="1" noChangeShapeType="1" noTextEdit="1"/>
              </p:cNvSpPr>
              <p:nvPr/>
            </p:nvSpPr>
            <p:spPr>
              <a:xfrm>
                <a:off x="323940" y="2771636"/>
                <a:ext cx="1486304" cy="369332"/>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Retângulo 7"/>
              <p:cNvSpPr/>
              <p:nvPr/>
            </p:nvSpPr>
            <p:spPr>
              <a:xfrm>
                <a:off x="1692092" y="2771636"/>
                <a:ext cx="1154419" cy="369332"/>
              </a:xfrm>
              <a:prstGeom prst="rect">
                <a:avLst/>
              </a:prstGeom>
            </p:spPr>
            <p:txBody>
              <a:bodyPr wrap="none">
                <a:spAutoFit/>
              </a:bodyPr>
              <a:lstStyle/>
              <a:p>
                <a14:m>
                  <m:oMath xmlns:m="http://schemas.openxmlformats.org/officeDocument/2006/math">
                    <m:r>
                      <a:rPr lang="pt-BR" smtClean="0">
                        <a:solidFill>
                          <a:srgbClr val="FF0000"/>
                        </a:solidFill>
                        <a:latin typeface="Cambria Math"/>
                      </a:rPr>
                      <m:t>8.250 </m:t>
                    </m:r>
                    <m:sSup>
                      <m:sSupPr>
                        <m:ctrlPr>
                          <a:rPr lang="pt-BR" i="1">
                            <a:solidFill>
                              <a:srgbClr val="FF0000"/>
                            </a:solidFill>
                            <a:latin typeface="Cambria Math" panose="02040503050406030204" pitchFamily="18" charset="0"/>
                          </a:rPr>
                        </m:ctrlPr>
                      </m:sSupPr>
                      <m:e>
                        <m:r>
                          <m:rPr>
                            <m:sty m:val="p"/>
                          </m:rPr>
                          <a:rPr lang="pt-BR">
                            <a:solidFill>
                              <a:srgbClr val="FF0000"/>
                            </a:solidFill>
                            <a:latin typeface="Cambria Math"/>
                          </a:rPr>
                          <m:t>m</m:t>
                        </m:r>
                      </m:e>
                      <m:sup>
                        <m:r>
                          <a:rPr lang="pt-BR">
                            <a:solidFill>
                              <a:srgbClr val="FF0000"/>
                            </a:solidFill>
                            <a:latin typeface="Cambria Math"/>
                          </a:rPr>
                          <m:t>2</m:t>
                        </m:r>
                      </m:sup>
                    </m:sSup>
                  </m:oMath>
                </a14:m>
                <a:r>
                  <a:rPr lang="pt-BR" dirty="0">
                    <a:solidFill>
                      <a:srgbClr val="FF0000"/>
                    </a:solidFill>
                  </a:rPr>
                  <a:t>.</a:t>
                </a:r>
              </a:p>
            </p:txBody>
          </p:sp>
        </mc:Choice>
        <mc:Fallback xmlns="">
          <p:sp>
            <p:nvSpPr>
              <p:cNvPr id="8" name="Retângulo 7"/>
              <p:cNvSpPr>
                <a:spLocks noRot="1" noChangeAspect="1" noMove="1" noResize="1" noEditPoints="1" noAdjustHandles="1" noChangeArrowheads="1" noChangeShapeType="1" noTextEdit="1"/>
              </p:cNvSpPr>
              <p:nvPr/>
            </p:nvSpPr>
            <p:spPr>
              <a:xfrm>
                <a:off x="1692092" y="2771636"/>
                <a:ext cx="1154419" cy="369332"/>
              </a:xfrm>
              <a:prstGeom prst="rect">
                <a:avLst/>
              </a:prstGeom>
              <a:blipFill>
                <a:blip r:embed="rId4"/>
                <a:stretch>
                  <a:fillRect t="-10000" r="-3704" b="-2666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Retângulo 8"/>
              <p:cNvSpPr/>
              <p:nvPr/>
            </p:nvSpPr>
            <p:spPr>
              <a:xfrm>
                <a:off x="334913" y="3291204"/>
                <a:ext cx="6190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pt-BR" smtClean="0">
                          <a:solidFill>
                            <a:srgbClr val="FF0000"/>
                          </a:solidFill>
                          <a:latin typeface="Cambria Math" panose="02040503050406030204" pitchFamily="18" charset="0"/>
                        </a:rPr>
                        <m:t>A</m:t>
                      </m:r>
                      <m:r>
                        <a:rPr lang="pt-BR" smtClean="0">
                          <a:solidFill>
                            <a:srgbClr val="FF0000"/>
                          </a:solidFill>
                          <a:latin typeface="Cambria Math" panose="02040503050406030204" pitchFamily="18" charset="0"/>
                        </a:rPr>
                        <m:t>=</m:t>
                      </m:r>
                    </m:oMath>
                  </m:oMathPara>
                </a14:m>
                <a:endParaRPr lang="pt-BR" dirty="0"/>
              </a:p>
            </p:txBody>
          </p:sp>
        </mc:Choice>
        <mc:Fallback xmlns="">
          <p:sp>
            <p:nvSpPr>
              <p:cNvPr id="9" name="Retângulo 8"/>
              <p:cNvSpPr>
                <a:spLocks noRot="1" noChangeAspect="1" noMove="1" noResize="1" noEditPoints="1" noAdjustHandles="1" noChangeArrowheads="1" noChangeShapeType="1" noTextEdit="1"/>
              </p:cNvSpPr>
              <p:nvPr/>
            </p:nvSpPr>
            <p:spPr>
              <a:xfrm>
                <a:off x="334913" y="3291204"/>
                <a:ext cx="619079" cy="369332"/>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Retângulo 9"/>
              <p:cNvSpPr/>
              <p:nvPr/>
            </p:nvSpPr>
            <p:spPr>
              <a:xfrm>
                <a:off x="838969" y="3291204"/>
                <a:ext cx="22236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panose="02040503050406030204" pitchFamily="18" charset="0"/>
                        </a:rPr>
                        <m:t>8.250 × 756.120=</m:t>
                      </m:r>
                    </m:oMath>
                  </m:oMathPara>
                </a14:m>
                <a:endParaRPr lang="pt-BR" dirty="0"/>
              </a:p>
            </p:txBody>
          </p:sp>
        </mc:Choice>
        <mc:Fallback xmlns="">
          <p:sp>
            <p:nvSpPr>
              <p:cNvPr id="10" name="Retângulo 9"/>
              <p:cNvSpPr>
                <a:spLocks noRot="1" noChangeAspect="1" noMove="1" noResize="1" noEditPoints="1" noAdjustHandles="1" noChangeArrowheads="1" noChangeShapeType="1" noTextEdit="1"/>
              </p:cNvSpPr>
              <p:nvPr/>
            </p:nvSpPr>
            <p:spPr>
              <a:xfrm>
                <a:off x="838969" y="3291204"/>
                <a:ext cx="2223686" cy="369332"/>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1" name="Retângulo 10"/>
              <p:cNvSpPr/>
              <p:nvPr/>
            </p:nvSpPr>
            <p:spPr>
              <a:xfrm>
                <a:off x="2935778" y="3284984"/>
                <a:ext cx="2058512" cy="375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panose="02040503050406030204" pitchFamily="18" charset="0"/>
                        </a:rPr>
                        <m:t>6.237.990.000 </m:t>
                      </m:r>
                      <m:sSup>
                        <m:sSupPr>
                          <m:ctrlPr>
                            <a:rPr lang="pt-BR" i="1">
                              <a:solidFill>
                                <a:srgbClr val="FF0000"/>
                              </a:solidFill>
                              <a:latin typeface="Cambria Math" panose="02040503050406030204" pitchFamily="18" charset="0"/>
                            </a:rPr>
                          </m:ctrlPr>
                        </m:sSupPr>
                        <m:e>
                          <m:r>
                            <m:rPr>
                              <m:sty m:val="p"/>
                            </m:rPr>
                            <a:rPr lang="pt-BR">
                              <a:solidFill>
                                <a:srgbClr val="FF0000"/>
                              </a:solidFill>
                              <a:latin typeface="Cambria Math" panose="02040503050406030204" pitchFamily="18" charset="0"/>
                            </a:rPr>
                            <m:t>m</m:t>
                          </m:r>
                        </m:e>
                        <m:sup>
                          <m:r>
                            <a:rPr lang="pt-BR">
                              <a:solidFill>
                                <a:srgbClr val="FF0000"/>
                              </a:solidFill>
                              <a:latin typeface="Cambria Math" panose="02040503050406030204" pitchFamily="18" charset="0"/>
                            </a:rPr>
                            <m:t>2</m:t>
                          </m:r>
                        </m:sup>
                      </m:sSup>
                      <m:r>
                        <a:rPr lang="pt-BR">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1" name="Retângulo 10"/>
              <p:cNvSpPr>
                <a:spLocks noRot="1" noChangeAspect="1" noMove="1" noResize="1" noEditPoints="1" noAdjustHandles="1" noChangeArrowheads="1" noChangeShapeType="1" noTextEdit="1"/>
              </p:cNvSpPr>
              <p:nvPr/>
            </p:nvSpPr>
            <p:spPr>
              <a:xfrm>
                <a:off x="2935778" y="3284984"/>
                <a:ext cx="2058512" cy="375552"/>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 name="Retângulo 11"/>
              <p:cNvSpPr/>
              <p:nvPr/>
            </p:nvSpPr>
            <p:spPr>
              <a:xfrm>
                <a:off x="334913" y="3933452"/>
                <a:ext cx="3563283" cy="400366"/>
              </a:xfrm>
              <a:prstGeom prst="rect">
                <a:avLst/>
              </a:prstGeom>
            </p:spPr>
            <p:txBody>
              <a:bodyPr wrap="none">
                <a:spAutoFit/>
              </a:bodyPr>
              <a:lstStyle/>
              <a:p>
                <a:r>
                  <a:rPr lang="pt-BR" dirty="0">
                    <a:solidFill>
                      <a:srgbClr val="FF0000"/>
                    </a:solidFill>
                  </a:rPr>
                  <a:t>Transformando </a:t>
                </a:r>
                <a14:m>
                  <m:oMath xmlns:m="http://schemas.openxmlformats.org/officeDocument/2006/math">
                    <m:sSup>
                      <m:sSupPr>
                        <m:ctrlPr>
                          <a:rPr lang="pt-BR" i="1">
                            <a:solidFill>
                              <a:srgbClr val="FF0000"/>
                            </a:solidFill>
                            <a:latin typeface="Cambria Math" panose="02040503050406030204" pitchFamily="18" charset="0"/>
                          </a:rPr>
                        </m:ctrlPr>
                      </m:sSupPr>
                      <m:e>
                        <m:r>
                          <a:rPr lang="pt-BR" i="1">
                            <a:solidFill>
                              <a:srgbClr val="FF0000"/>
                            </a:solidFill>
                            <a:latin typeface="Cambria Math" panose="02040503050406030204" pitchFamily="18" charset="0"/>
                          </a:rPr>
                          <m:t>𝑚</m:t>
                        </m:r>
                      </m:e>
                      <m:sup>
                        <m:r>
                          <a:rPr lang="pt-BR" i="1">
                            <a:solidFill>
                              <a:srgbClr val="FF0000"/>
                            </a:solidFill>
                            <a:latin typeface="Cambria Math" panose="02040503050406030204" pitchFamily="18" charset="0"/>
                          </a:rPr>
                          <m:t>2</m:t>
                        </m:r>
                      </m:sup>
                    </m:sSup>
                    <m:r>
                      <a:rPr lang="pt-BR" i="1">
                        <a:solidFill>
                          <a:srgbClr val="FF0000"/>
                        </a:solidFill>
                        <a:latin typeface="Cambria Math" panose="02040503050406030204" pitchFamily="18" charset="0"/>
                      </a:rPr>
                      <m:t> </m:t>
                    </m:r>
                    <m:r>
                      <m:rPr>
                        <m:sty m:val="p"/>
                      </m:rPr>
                      <a:rPr lang="pt-BR">
                        <a:solidFill>
                          <a:srgbClr val="FF0000"/>
                        </a:solidFill>
                        <a:latin typeface="Cambria Math" panose="02040503050406030204" pitchFamily="18" charset="0"/>
                      </a:rPr>
                      <m:t>em</m:t>
                    </m:r>
                    <m:r>
                      <a:rPr lang="pt-BR">
                        <a:solidFill>
                          <a:srgbClr val="FF0000"/>
                        </a:solidFill>
                        <a:latin typeface="Cambria Math" panose="02040503050406030204" pitchFamily="18" charset="0"/>
                      </a:rPr>
                      <m:t> </m:t>
                    </m:r>
                    <m:sSup>
                      <m:sSupPr>
                        <m:ctrlPr>
                          <a:rPr lang="pt-BR" i="1">
                            <a:solidFill>
                              <a:srgbClr val="FF0000"/>
                            </a:solidFill>
                            <a:latin typeface="Cambria Math" panose="02040503050406030204" pitchFamily="18" charset="0"/>
                          </a:rPr>
                        </m:ctrlPr>
                      </m:sSupPr>
                      <m:e>
                        <m:r>
                          <a:rPr lang="pt-BR" i="1">
                            <a:solidFill>
                              <a:srgbClr val="FF0000"/>
                            </a:solidFill>
                            <a:latin typeface="Cambria Math" panose="02040503050406030204" pitchFamily="18" charset="0"/>
                          </a:rPr>
                          <m:t>𝑘𝑚</m:t>
                        </m:r>
                      </m:e>
                      <m:sup>
                        <m:r>
                          <a:rPr lang="pt-BR" i="1">
                            <a:solidFill>
                              <a:srgbClr val="FF0000"/>
                            </a:solidFill>
                            <a:latin typeface="Cambria Math" panose="02040503050406030204" pitchFamily="18" charset="0"/>
                          </a:rPr>
                          <m:t>2</m:t>
                        </m:r>
                      </m:sup>
                    </m:sSup>
                  </m:oMath>
                </a14:m>
                <a:r>
                  <a:rPr lang="pt-BR" dirty="0">
                    <a:solidFill>
                      <a:srgbClr val="FF0000"/>
                    </a:solidFill>
                  </a:rPr>
                  <a:t>: </a:t>
                </a:r>
                <a14:m>
                  <m:oMath xmlns:m="http://schemas.openxmlformats.org/officeDocument/2006/math">
                    <m:r>
                      <a:rPr lang="pt-BR" i="1">
                        <a:solidFill>
                          <a:srgbClr val="FF0000"/>
                        </a:solidFill>
                        <a:latin typeface="Cambria Math" panose="02040503050406030204" pitchFamily="18" charset="0"/>
                      </a:rPr>
                      <m:t>1 </m:t>
                    </m:r>
                    <m:r>
                      <a:rPr lang="pt-BR" i="1">
                        <a:solidFill>
                          <a:srgbClr val="FF0000"/>
                        </a:solidFill>
                        <a:latin typeface="Cambria Math" panose="02040503050406030204" pitchFamily="18" charset="0"/>
                      </a:rPr>
                      <m:t>𝑚</m:t>
                    </m:r>
                    <m:r>
                      <a:rPr lang="pt-BR" i="1">
                        <a:solidFill>
                          <a:srgbClr val="FF0000"/>
                        </a:solidFill>
                        <a:latin typeface="Cambria Math" panose="02040503050406030204" pitchFamily="18" charset="0"/>
                      </a:rPr>
                      <m:t>=</m:t>
                    </m:r>
                    <m:r>
                      <a:rPr lang="pt-BR">
                        <a:solidFill>
                          <a:srgbClr val="FF0000"/>
                        </a:solidFill>
                        <a:latin typeface="Cambria Math" panose="02040503050406030204" pitchFamily="18" charset="0"/>
                      </a:rPr>
                      <m:t> </m:t>
                    </m:r>
                  </m:oMath>
                </a14:m>
                <a:endParaRPr lang="pt-BR" dirty="0">
                  <a:solidFill>
                    <a:srgbClr val="FF0000"/>
                  </a:solidFill>
                </a:endParaRPr>
              </a:p>
            </p:txBody>
          </p:sp>
        </mc:Choice>
        <mc:Fallback xmlns="">
          <p:sp>
            <p:nvSpPr>
              <p:cNvPr id="12" name="Retângulo 11"/>
              <p:cNvSpPr>
                <a:spLocks noRot="1" noChangeAspect="1" noMove="1" noResize="1" noEditPoints="1" noAdjustHandles="1" noChangeArrowheads="1" noChangeShapeType="1" noTextEdit="1"/>
              </p:cNvSpPr>
              <p:nvPr/>
            </p:nvSpPr>
            <p:spPr>
              <a:xfrm>
                <a:off x="334913" y="3933452"/>
                <a:ext cx="3563283" cy="400366"/>
              </a:xfrm>
              <a:prstGeom prst="rect">
                <a:avLst/>
              </a:prstGeom>
              <a:blipFill>
                <a:blip r:embed="rId8"/>
                <a:stretch>
                  <a:fillRect l="-1541" t="-7576" b="-1515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Retângulo 12"/>
              <p:cNvSpPr/>
              <p:nvPr/>
            </p:nvSpPr>
            <p:spPr>
              <a:xfrm>
                <a:off x="3691221" y="3933452"/>
                <a:ext cx="1043811" cy="394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pt-BR" i="1" smtClean="0">
                              <a:solidFill>
                                <a:srgbClr val="FF0000"/>
                              </a:solidFill>
                              <a:latin typeface="Cambria Math" panose="02040503050406030204" pitchFamily="18" charset="0"/>
                            </a:rPr>
                          </m:ctrlPr>
                        </m:sSupPr>
                        <m:e>
                          <m:r>
                            <a:rPr lang="pt-BR" i="1">
                              <a:solidFill>
                                <a:srgbClr val="FF0000"/>
                              </a:solidFill>
                              <a:latin typeface="Cambria Math" panose="02040503050406030204" pitchFamily="18" charset="0"/>
                            </a:rPr>
                            <m:t>10</m:t>
                          </m:r>
                        </m:e>
                        <m:sup>
                          <m:r>
                            <a:rPr lang="pt-BR" i="1">
                              <a:solidFill>
                                <a:srgbClr val="FF0000"/>
                              </a:solidFill>
                              <a:latin typeface="Cambria Math" panose="02040503050406030204" pitchFamily="18" charset="0"/>
                            </a:rPr>
                            <m:t>−3</m:t>
                          </m:r>
                        </m:sup>
                      </m:sSup>
                      <m:r>
                        <a:rPr lang="pt-BR" i="1">
                          <a:solidFill>
                            <a:srgbClr val="FF0000"/>
                          </a:solidFill>
                          <a:latin typeface="Cambria Math" panose="02040503050406030204" pitchFamily="18" charset="0"/>
                        </a:rPr>
                        <m:t>𝑘𝑚</m:t>
                      </m:r>
                    </m:oMath>
                  </m:oMathPara>
                </a14:m>
                <a:endParaRPr lang="pt-BR" dirty="0">
                  <a:solidFill>
                    <a:srgbClr val="FF0000"/>
                  </a:solidFill>
                </a:endParaRPr>
              </a:p>
            </p:txBody>
          </p:sp>
        </mc:Choice>
        <mc:Fallback xmlns="">
          <p:sp>
            <p:nvSpPr>
              <p:cNvPr id="13" name="Retângulo 12"/>
              <p:cNvSpPr>
                <a:spLocks noRot="1" noChangeAspect="1" noMove="1" noResize="1" noEditPoints="1" noAdjustHandles="1" noChangeArrowheads="1" noChangeShapeType="1" noTextEdit="1"/>
              </p:cNvSpPr>
              <p:nvPr/>
            </p:nvSpPr>
            <p:spPr>
              <a:xfrm>
                <a:off x="3691221" y="3933452"/>
                <a:ext cx="1043811" cy="394852"/>
              </a:xfrm>
              <a:prstGeom prst="rect">
                <a:avLst/>
              </a:prstGeom>
              <a:blipFill>
                <a:blip r:embed="rId9"/>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 name="Retângulo 13"/>
              <p:cNvSpPr/>
              <p:nvPr/>
            </p:nvSpPr>
            <p:spPr>
              <a:xfrm>
                <a:off x="4735032" y="3952752"/>
                <a:ext cx="1107549" cy="375552"/>
              </a:xfrm>
              <a:prstGeom prst="rect">
                <a:avLst/>
              </a:prstGeom>
            </p:spPr>
            <p:txBody>
              <a:bodyPr wrap="square">
                <a:spAutoFit/>
              </a:bodyPr>
              <a:lstStyle/>
              <a:p>
                <a:pPr hangingPunct="0"/>
                <a:r>
                  <a:rPr lang="pt-BR" dirty="0">
                    <a:solidFill>
                      <a:srgbClr val="FF0000"/>
                    </a:solidFill>
                  </a:rPr>
                  <a:t>e </a:t>
                </a:r>
                <a14:m>
                  <m:oMath xmlns:m="http://schemas.openxmlformats.org/officeDocument/2006/math">
                    <m:r>
                      <a:rPr lang="pt-BR" i="1">
                        <a:solidFill>
                          <a:srgbClr val="FF0000"/>
                        </a:solidFill>
                        <a:latin typeface="Cambria Math" panose="02040503050406030204" pitchFamily="18" charset="0"/>
                      </a:rPr>
                      <m:t>1 </m:t>
                    </m:r>
                    <m:sSup>
                      <m:sSupPr>
                        <m:ctrlPr>
                          <a:rPr lang="pt-BR" i="1">
                            <a:solidFill>
                              <a:srgbClr val="FF0000"/>
                            </a:solidFill>
                            <a:latin typeface="Cambria Math" panose="02040503050406030204" pitchFamily="18" charset="0"/>
                          </a:rPr>
                        </m:ctrlPr>
                      </m:sSupPr>
                      <m:e>
                        <m:r>
                          <a:rPr lang="pt-BR" i="1">
                            <a:solidFill>
                              <a:srgbClr val="FF0000"/>
                            </a:solidFill>
                            <a:latin typeface="Cambria Math" panose="02040503050406030204" pitchFamily="18" charset="0"/>
                          </a:rPr>
                          <m:t>𝑚</m:t>
                        </m:r>
                      </m:e>
                      <m:sup>
                        <m:r>
                          <a:rPr lang="pt-BR" i="1">
                            <a:solidFill>
                              <a:srgbClr val="FF0000"/>
                            </a:solidFill>
                            <a:latin typeface="Cambria Math" panose="02040503050406030204" pitchFamily="18" charset="0"/>
                          </a:rPr>
                          <m:t>2</m:t>
                        </m:r>
                      </m:sup>
                    </m:sSup>
                    <m:r>
                      <a:rPr lang="pt-BR" i="1">
                        <a:solidFill>
                          <a:srgbClr val="FF0000"/>
                        </a:solidFill>
                        <a:latin typeface="Cambria Math" panose="02040503050406030204" pitchFamily="18" charset="0"/>
                      </a:rPr>
                      <m:t>=</m:t>
                    </m:r>
                  </m:oMath>
                </a14:m>
                <a:endParaRPr lang="pt-BR" dirty="0">
                  <a:solidFill>
                    <a:srgbClr val="FF0000"/>
                  </a:solidFill>
                </a:endParaRPr>
              </a:p>
            </p:txBody>
          </p:sp>
        </mc:Choice>
        <mc:Fallback xmlns="">
          <p:sp>
            <p:nvSpPr>
              <p:cNvPr id="14" name="Retângulo 13"/>
              <p:cNvSpPr>
                <a:spLocks noRot="1" noChangeAspect="1" noMove="1" noResize="1" noEditPoints="1" noAdjustHandles="1" noChangeArrowheads="1" noChangeShapeType="1" noTextEdit="1"/>
              </p:cNvSpPr>
              <p:nvPr/>
            </p:nvSpPr>
            <p:spPr>
              <a:xfrm>
                <a:off x="4735032" y="3952752"/>
                <a:ext cx="1107549" cy="375552"/>
              </a:xfrm>
              <a:prstGeom prst="rect">
                <a:avLst/>
              </a:prstGeom>
              <a:blipFill>
                <a:blip r:embed="rId10"/>
                <a:stretch>
                  <a:fillRect l="-4972" t="-8065" b="-2258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 name="Retângulo 14"/>
              <p:cNvSpPr/>
              <p:nvPr/>
            </p:nvSpPr>
            <p:spPr>
              <a:xfrm>
                <a:off x="5710760" y="3939791"/>
                <a:ext cx="1590948" cy="478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pt-BR" i="1" smtClean="0">
                              <a:solidFill>
                                <a:srgbClr val="FF0000"/>
                              </a:solidFill>
                              <a:latin typeface="Cambria Math" panose="02040503050406030204" pitchFamily="18" charset="0"/>
                            </a:rPr>
                          </m:ctrlPr>
                        </m:sSupPr>
                        <m:e>
                          <m:d>
                            <m:dPr>
                              <m:ctrlPr>
                                <a:rPr lang="pt-BR" i="1">
                                  <a:solidFill>
                                    <a:srgbClr val="FF0000"/>
                                  </a:solidFill>
                                  <a:latin typeface="Cambria Math" panose="02040503050406030204" pitchFamily="18" charset="0"/>
                                </a:rPr>
                              </m:ctrlPr>
                            </m:dPr>
                            <m:e>
                              <m:sSup>
                                <m:sSupPr>
                                  <m:ctrlPr>
                                    <a:rPr lang="pt-BR" i="1">
                                      <a:solidFill>
                                        <a:srgbClr val="FF0000"/>
                                      </a:solidFill>
                                      <a:latin typeface="Cambria Math" panose="02040503050406030204" pitchFamily="18" charset="0"/>
                                    </a:rPr>
                                  </m:ctrlPr>
                                </m:sSupPr>
                                <m:e>
                                  <m:r>
                                    <a:rPr lang="pt-BR" i="1">
                                      <a:solidFill>
                                        <a:srgbClr val="FF0000"/>
                                      </a:solidFill>
                                      <a:latin typeface="Cambria Math" panose="02040503050406030204" pitchFamily="18" charset="0"/>
                                    </a:rPr>
                                    <m:t>10</m:t>
                                  </m:r>
                                </m:e>
                                <m:sup>
                                  <m:r>
                                    <a:rPr lang="pt-BR" i="1">
                                      <a:solidFill>
                                        <a:srgbClr val="FF0000"/>
                                      </a:solidFill>
                                      <a:latin typeface="Cambria Math" panose="02040503050406030204" pitchFamily="18" charset="0"/>
                                    </a:rPr>
                                    <m:t>−3</m:t>
                                  </m:r>
                                </m:sup>
                              </m:sSup>
                              <m:r>
                                <a:rPr lang="pt-BR" i="1">
                                  <a:solidFill>
                                    <a:srgbClr val="FF0000"/>
                                  </a:solidFill>
                                  <a:latin typeface="Cambria Math" panose="02040503050406030204" pitchFamily="18" charset="0"/>
                                </a:rPr>
                                <m:t>𝑘𝑚</m:t>
                              </m:r>
                            </m:e>
                          </m:d>
                        </m:e>
                        <m:sup>
                          <m:r>
                            <a:rPr lang="pt-BR" i="1">
                              <a:solidFill>
                                <a:srgbClr val="FF0000"/>
                              </a:solidFill>
                              <a:latin typeface="Cambria Math" panose="02040503050406030204" pitchFamily="18" charset="0"/>
                            </a:rPr>
                            <m:t>2</m:t>
                          </m:r>
                        </m:sup>
                      </m:sSup>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5" name="Retângulo 14"/>
              <p:cNvSpPr>
                <a:spLocks noRot="1" noChangeAspect="1" noMove="1" noResize="1" noEditPoints="1" noAdjustHandles="1" noChangeArrowheads="1" noChangeShapeType="1" noTextEdit="1"/>
              </p:cNvSpPr>
              <p:nvPr/>
            </p:nvSpPr>
            <p:spPr>
              <a:xfrm>
                <a:off x="5710760" y="3939791"/>
                <a:ext cx="1590948" cy="478849"/>
              </a:xfrm>
              <a:prstGeom prst="rect">
                <a:avLst/>
              </a:prstGeom>
              <a:blipFill>
                <a:blip r:embed="rId11"/>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 name="Retângulo 15"/>
              <p:cNvSpPr/>
              <p:nvPr/>
            </p:nvSpPr>
            <p:spPr>
              <a:xfrm>
                <a:off x="7133371" y="3933056"/>
                <a:ext cx="1194430" cy="4003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pt-BR" i="1" smtClean="0">
                              <a:solidFill>
                                <a:srgbClr val="FF0000"/>
                              </a:solidFill>
                              <a:latin typeface="Cambria Math" panose="02040503050406030204" pitchFamily="18" charset="0"/>
                            </a:rPr>
                          </m:ctrlPr>
                        </m:sSupPr>
                        <m:e>
                          <m:r>
                            <a:rPr lang="pt-BR" i="1">
                              <a:solidFill>
                                <a:srgbClr val="FF0000"/>
                              </a:solidFill>
                              <a:latin typeface="Cambria Math" panose="02040503050406030204" pitchFamily="18" charset="0"/>
                            </a:rPr>
                            <m:t>10</m:t>
                          </m:r>
                        </m:e>
                        <m:sup>
                          <m:r>
                            <a:rPr lang="pt-BR" i="1">
                              <a:solidFill>
                                <a:srgbClr val="FF0000"/>
                              </a:solidFill>
                              <a:latin typeface="Cambria Math" panose="02040503050406030204" pitchFamily="18" charset="0"/>
                            </a:rPr>
                            <m:t>−6</m:t>
                          </m:r>
                        </m:sup>
                      </m:sSup>
                      <m:sSup>
                        <m:sSupPr>
                          <m:ctrlPr>
                            <a:rPr lang="pt-BR" i="1">
                              <a:solidFill>
                                <a:srgbClr val="FF0000"/>
                              </a:solidFill>
                              <a:latin typeface="Cambria Math" panose="02040503050406030204" pitchFamily="18" charset="0"/>
                            </a:rPr>
                          </m:ctrlPr>
                        </m:sSupPr>
                        <m:e>
                          <m:r>
                            <a:rPr lang="pt-BR" i="1">
                              <a:solidFill>
                                <a:srgbClr val="FF0000"/>
                              </a:solidFill>
                              <a:latin typeface="Cambria Math" panose="02040503050406030204" pitchFamily="18" charset="0"/>
                            </a:rPr>
                            <m:t>𝑘𝑚</m:t>
                          </m:r>
                        </m:e>
                        <m:sup>
                          <m:r>
                            <a:rPr lang="pt-BR" i="1">
                              <a:solidFill>
                                <a:srgbClr val="FF0000"/>
                              </a:solidFill>
                              <a:latin typeface="Cambria Math" panose="02040503050406030204" pitchFamily="18" charset="0"/>
                            </a:rPr>
                            <m:t>2</m:t>
                          </m:r>
                        </m:sup>
                      </m:sSup>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6" name="Retângulo 15"/>
              <p:cNvSpPr>
                <a:spLocks noRot="1" noChangeAspect="1" noMove="1" noResize="1" noEditPoints="1" noAdjustHandles="1" noChangeArrowheads="1" noChangeShapeType="1" noTextEdit="1"/>
              </p:cNvSpPr>
              <p:nvPr/>
            </p:nvSpPr>
            <p:spPr>
              <a:xfrm>
                <a:off x="7133371" y="3933056"/>
                <a:ext cx="1194430" cy="400366"/>
              </a:xfrm>
              <a:prstGeom prst="rect">
                <a:avLst/>
              </a:prstGeom>
              <a:blipFill>
                <a:blip r:embed="rId1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7" name="Retângulo 16"/>
              <p:cNvSpPr/>
              <p:nvPr/>
            </p:nvSpPr>
            <p:spPr>
              <a:xfrm>
                <a:off x="8245704" y="3937030"/>
                <a:ext cx="2899448" cy="400366"/>
              </a:xfrm>
              <a:prstGeom prst="rect">
                <a:avLst/>
              </a:prstGeom>
            </p:spPr>
            <p:txBody>
              <a:bodyPr wrap="none">
                <a:spAutoFit/>
              </a:bodyPr>
              <a:lstStyle/>
              <a:p>
                <a:r>
                  <a:rPr lang="pt-BR" dirty="0">
                    <a:solidFill>
                      <a:srgbClr val="FF0000"/>
                    </a:solidFill>
                  </a:rPr>
                  <a:t>logo, a área A, em </a:t>
                </a:r>
                <a14:m>
                  <m:oMath xmlns:m="http://schemas.openxmlformats.org/officeDocument/2006/math">
                    <m:sSup>
                      <m:sSupPr>
                        <m:ctrlPr>
                          <a:rPr lang="pt-BR" i="1">
                            <a:solidFill>
                              <a:srgbClr val="FF0000"/>
                            </a:solidFill>
                            <a:latin typeface="Cambria Math" panose="02040503050406030204" pitchFamily="18" charset="0"/>
                          </a:rPr>
                        </m:ctrlPr>
                      </m:sSupPr>
                      <m:e>
                        <m:r>
                          <a:rPr lang="pt-BR" i="1">
                            <a:solidFill>
                              <a:srgbClr val="FF0000"/>
                            </a:solidFill>
                            <a:latin typeface="Cambria Math" panose="02040503050406030204" pitchFamily="18" charset="0"/>
                          </a:rPr>
                          <m:t>𝑘𝑚</m:t>
                        </m:r>
                      </m:e>
                      <m:sup>
                        <m:r>
                          <a:rPr lang="pt-BR" i="1">
                            <a:solidFill>
                              <a:srgbClr val="FF0000"/>
                            </a:solidFill>
                            <a:latin typeface="Cambria Math" panose="02040503050406030204" pitchFamily="18" charset="0"/>
                          </a:rPr>
                          <m:t>2</m:t>
                        </m:r>
                      </m:sup>
                    </m:sSup>
                    <m:r>
                      <a:rPr lang="pt-BR" i="1">
                        <a:solidFill>
                          <a:srgbClr val="FF0000"/>
                        </a:solidFill>
                        <a:latin typeface="Cambria Math" panose="02040503050406030204" pitchFamily="18" charset="0"/>
                      </a:rPr>
                      <m:t>, </m:t>
                    </m:r>
                  </m:oMath>
                </a14:m>
                <a:r>
                  <a:rPr lang="pt-BR" dirty="0">
                    <a:solidFill>
                      <a:srgbClr val="FF0000"/>
                    </a:solidFill>
                  </a:rPr>
                  <a:t>será:</a:t>
                </a:r>
              </a:p>
            </p:txBody>
          </p:sp>
        </mc:Choice>
        <mc:Fallback xmlns="">
          <p:sp>
            <p:nvSpPr>
              <p:cNvPr id="17" name="Retângulo 16"/>
              <p:cNvSpPr>
                <a:spLocks noRot="1" noChangeAspect="1" noMove="1" noResize="1" noEditPoints="1" noAdjustHandles="1" noChangeArrowheads="1" noChangeShapeType="1" noTextEdit="1"/>
              </p:cNvSpPr>
              <p:nvPr/>
            </p:nvSpPr>
            <p:spPr>
              <a:xfrm>
                <a:off x="8245704" y="3937030"/>
                <a:ext cx="2899448" cy="400366"/>
              </a:xfrm>
              <a:prstGeom prst="rect">
                <a:avLst/>
              </a:prstGeom>
              <a:blipFill>
                <a:blip r:embed="rId13"/>
                <a:stretch>
                  <a:fillRect l="-1895" t="-9091" r="-1053" b="-1515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 name="Retângulo 17"/>
              <p:cNvSpPr/>
              <p:nvPr/>
            </p:nvSpPr>
            <p:spPr>
              <a:xfrm>
                <a:off x="312582" y="4653136"/>
                <a:ext cx="6229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a:solidFill>
                            <a:srgbClr val="FF0000"/>
                          </a:solidFill>
                          <a:latin typeface="Cambria Math"/>
                        </a:rPr>
                        <m:t>𝐴</m:t>
                      </m:r>
                      <m:r>
                        <a:rPr lang="pt-BR">
                          <a:solidFill>
                            <a:srgbClr val="FF0000"/>
                          </a:solidFill>
                          <a:latin typeface="Cambria Math"/>
                        </a:rPr>
                        <m:t>=</m:t>
                      </m:r>
                    </m:oMath>
                  </m:oMathPara>
                </a14:m>
                <a:endParaRPr lang="pt-BR" dirty="0"/>
              </a:p>
            </p:txBody>
          </p:sp>
        </mc:Choice>
        <mc:Fallback xmlns="">
          <p:sp>
            <p:nvSpPr>
              <p:cNvPr id="18" name="Retângulo 17"/>
              <p:cNvSpPr>
                <a:spLocks noRot="1" noChangeAspect="1" noMove="1" noResize="1" noEditPoints="1" noAdjustHandles="1" noChangeArrowheads="1" noChangeShapeType="1" noTextEdit="1"/>
              </p:cNvSpPr>
              <p:nvPr/>
            </p:nvSpPr>
            <p:spPr>
              <a:xfrm>
                <a:off x="312582" y="4653136"/>
                <a:ext cx="622926" cy="369332"/>
              </a:xfrm>
              <a:prstGeom prst="rect">
                <a:avLst/>
              </a:prstGeom>
              <a:blipFill>
                <a:blip r:embed="rId1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9" name="Retângulo 18"/>
              <p:cNvSpPr/>
              <p:nvPr/>
            </p:nvSpPr>
            <p:spPr>
              <a:xfrm>
                <a:off x="778657" y="4653136"/>
                <a:ext cx="2940100" cy="4566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panose="02040503050406030204" pitchFamily="18" charset="0"/>
                        </a:rPr>
                        <m:t>6.237.990.000 </m:t>
                      </m:r>
                      <m:sSup>
                        <m:sSupPr>
                          <m:ctrlPr>
                            <a:rPr lang="pt-BR" i="1">
                              <a:solidFill>
                                <a:srgbClr val="FF0000"/>
                              </a:solidFill>
                              <a:latin typeface="Cambria Math" panose="02040503050406030204" pitchFamily="18" charset="0"/>
                            </a:rPr>
                          </m:ctrlPr>
                        </m:sSupPr>
                        <m:e>
                          <m:r>
                            <a:rPr lang="pt-BR" i="1">
                              <a:solidFill>
                                <a:srgbClr val="FF0000"/>
                              </a:solidFill>
                              <a:latin typeface="Cambria Math" panose="02040503050406030204" pitchFamily="18" charset="0"/>
                            </a:rPr>
                            <m:t>×</m:t>
                          </m:r>
                          <m:sSup>
                            <m:sSupPr>
                              <m:ctrlPr>
                                <a:rPr lang="pt-BR" i="1">
                                  <a:solidFill>
                                    <a:srgbClr val="FF0000"/>
                                  </a:solidFill>
                                  <a:latin typeface="Cambria Math" panose="02040503050406030204" pitchFamily="18" charset="0"/>
                                </a:rPr>
                              </m:ctrlPr>
                            </m:sSupPr>
                            <m:e>
                              <m:r>
                                <a:rPr lang="pt-BR" i="1">
                                  <a:solidFill>
                                    <a:srgbClr val="FF0000"/>
                                  </a:solidFill>
                                  <a:latin typeface="Cambria Math" panose="02040503050406030204" pitchFamily="18" charset="0"/>
                                </a:rPr>
                                <m:t>10</m:t>
                              </m:r>
                            </m:e>
                            <m:sup>
                              <m:r>
                                <a:rPr lang="pt-BR" i="1">
                                  <a:solidFill>
                                    <a:srgbClr val="FF0000"/>
                                  </a:solidFill>
                                  <a:latin typeface="Cambria Math" panose="02040503050406030204" pitchFamily="18" charset="0"/>
                                </a:rPr>
                                <m:t>−6</m:t>
                              </m:r>
                            </m:sup>
                          </m:sSup>
                          <m:r>
                            <a:rPr lang="pt-BR" i="1">
                              <a:solidFill>
                                <a:srgbClr val="FF0000"/>
                              </a:solidFill>
                              <a:latin typeface="Cambria Math" panose="02040503050406030204" pitchFamily="18" charset="0"/>
                            </a:rPr>
                            <m:t>𝑘𝑚</m:t>
                          </m:r>
                        </m:e>
                        <m:sup>
                          <m:r>
                            <a:rPr lang="pt-BR">
                              <a:solidFill>
                                <a:srgbClr val="FF0000"/>
                              </a:solidFill>
                              <a:latin typeface="Cambria Math" panose="02040503050406030204" pitchFamily="18" charset="0"/>
                            </a:rPr>
                            <m:t>2</m:t>
                          </m:r>
                        </m:sup>
                      </m:sSup>
                      <m:r>
                        <a:rPr lang="pt-BR">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9" name="Retângulo 18"/>
              <p:cNvSpPr>
                <a:spLocks noRot="1" noChangeAspect="1" noMove="1" noResize="1" noEditPoints="1" noAdjustHandles="1" noChangeArrowheads="1" noChangeShapeType="1" noTextEdit="1"/>
              </p:cNvSpPr>
              <p:nvPr/>
            </p:nvSpPr>
            <p:spPr>
              <a:xfrm>
                <a:off x="778657" y="4653136"/>
                <a:ext cx="2940100" cy="456600"/>
              </a:xfrm>
              <a:prstGeom prst="rect">
                <a:avLst/>
              </a:prstGeom>
              <a:blipFill>
                <a:blip r:embed="rId1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0" name="Retângulo 19"/>
              <p:cNvSpPr/>
              <p:nvPr/>
            </p:nvSpPr>
            <p:spPr>
              <a:xfrm>
                <a:off x="3614277" y="4696770"/>
                <a:ext cx="1348446" cy="369332"/>
              </a:xfrm>
              <a:prstGeom prst="rect">
                <a:avLst/>
              </a:prstGeom>
            </p:spPr>
            <p:txBody>
              <a:bodyPr wrap="none">
                <a:spAutoFit/>
              </a:bodyPr>
              <a:lstStyle/>
              <a:p>
                <a:r>
                  <a:rPr lang="pt-BR" dirty="0">
                    <a:solidFill>
                      <a:srgbClr val="FF0000"/>
                    </a:solidFill>
                  </a:rPr>
                  <a:t>ou seja:</a:t>
                </a:r>
                <a14:m>
                  <m:oMath xmlns:m="http://schemas.openxmlformats.org/officeDocument/2006/math">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𝐴</m:t>
                    </m:r>
                    <m:r>
                      <a:rPr lang="pt-BR">
                        <a:solidFill>
                          <a:srgbClr val="FF0000"/>
                        </a:solidFill>
                        <a:latin typeface="Cambria Math" panose="02040503050406030204" pitchFamily="18" charset="0"/>
                      </a:rPr>
                      <m:t>=</m:t>
                    </m:r>
                  </m:oMath>
                </a14:m>
                <a:endParaRPr lang="pt-BR" dirty="0">
                  <a:solidFill>
                    <a:srgbClr val="FF0000"/>
                  </a:solidFill>
                </a:endParaRPr>
              </a:p>
            </p:txBody>
          </p:sp>
        </mc:Choice>
        <mc:Fallback xmlns="">
          <p:sp>
            <p:nvSpPr>
              <p:cNvPr id="20" name="Retângulo 19"/>
              <p:cNvSpPr>
                <a:spLocks noRot="1" noChangeAspect="1" noMove="1" noResize="1" noEditPoints="1" noAdjustHandles="1" noChangeArrowheads="1" noChangeShapeType="1" noTextEdit="1"/>
              </p:cNvSpPr>
              <p:nvPr/>
            </p:nvSpPr>
            <p:spPr>
              <a:xfrm>
                <a:off x="3614277" y="4696770"/>
                <a:ext cx="1348446" cy="369332"/>
              </a:xfrm>
              <a:prstGeom prst="rect">
                <a:avLst/>
              </a:prstGeom>
              <a:blipFill>
                <a:blip r:embed="rId16"/>
                <a:stretch>
                  <a:fillRect l="-4072" t="-8197" b="-2459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1" name="Retângulo 20"/>
              <p:cNvSpPr/>
              <p:nvPr/>
            </p:nvSpPr>
            <p:spPr>
              <a:xfrm>
                <a:off x="4875504" y="4653136"/>
                <a:ext cx="3020249" cy="4003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panose="02040503050406030204" pitchFamily="18" charset="0"/>
                        </a:rPr>
                        <m:t>6.237,99 </m:t>
                      </m:r>
                      <m:sSup>
                        <m:sSupPr>
                          <m:ctrlPr>
                            <a:rPr lang="pt-BR" i="1">
                              <a:solidFill>
                                <a:srgbClr val="FF0000"/>
                              </a:solidFill>
                              <a:latin typeface="Cambria Math" panose="02040503050406030204" pitchFamily="18" charset="0"/>
                            </a:rPr>
                          </m:ctrlPr>
                        </m:sSupPr>
                        <m:e>
                          <m:r>
                            <a:rPr lang="pt-BR" i="1">
                              <a:solidFill>
                                <a:srgbClr val="FF0000"/>
                              </a:solidFill>
                              <a:latin typeface="Cambria Math" panose="02040503050406030204" pitchFamily="18" charset="0"/>
                            </a:rPr>
                            <m:t>𝑘𝑚</m:t>
                          </m:r>
                        </m:e>
                        <m:sup>
                          <m:r>
                            <a:rPr lang="pt-BR">
                              <a:solidFill>
                                <a:srgbClr val="FF0000"/>
                              </a:solidFill>
                              <a:latin typeface="Cambria Math" panose="02040503050406030204" pitchFamily="18" charset="0"/>
                            </a:rPr>
                            <m:t>2</m:t>
                          </m:r>
                        </m:sup>
                      </m:sSup>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𝑜𝑢</m:t>
                      </m:r>
                      <m:r>
                        <a:rPr lang="pt-BR" i="1">
                          <a:solidFill>
                            <a:srgbClr val="FF0000"/>
                          </a:solidFill>
                          <a:latin typeface="Cambria Math" panose="02040503050406030204" pitchFamily="18" charset="0"/>
                        </a:rPr>
                        <m:t> 6.238 </m:t>
                      </m:r>
                      <m:sSup>
                        <m:sSupPr>
                          <m:ctrlPr>
                            <a:rPr lang="pt-BR" i="1">
                              <a:solidFill>
                                <a:srgbClr val="FF0000"/>
                              </a:solidFill>
                              <a:latin typeface="Cambria Math" panose="02040503050406030204" pitchFamily="18" charset="0"/>
                            </a:rPr>
                          </m:ctrlPr>
                        </m:sSupPr>
                        <m:e>
                          <m:r>
                            <a:rPr lang="pt-BR" i="1">
                              <a:solidFill>
                                <a:srgbClr val="FF0000"/>
                              </a:solidFill>
                              <a:latin typeface="Cambria Math" panose="02040503050406030204" pitchFamily="18" charset="0"/>
                            </a:rPr>
                            <m:t>𝑘𝑚</m:t>
                          </m:r>
                        </m:e>
                        <m:sup>
                          <m:r>
                            <a:rPr lang="pt-BR" i="1">
                              <a:solidFill>
                                <a:srgbClr val="FF0000"/>
                              </a:solidFill>
                              <a:latin typeface="Cambria Math" panose="02040503050406030204" pitchFamily="18" charset="0"/>
                            </a:rPr>
                            <m:t>2</m:t>
                          </m:r>
                        </m:sup>
                      </m:sSup>
                      <m:r>
                        <a:rPr lang="pt-BR">
                          <a:latin typeface="Cambria Math" panose="02040503050406030204" pitchFamily="18" charset="0"/>
                        </a:rPr>
                        <m:t>.</m:t>
                      </m:r>
                    </m:oMath>
                  </m:oMathPara>
                </a14:m>
                <a:endParaRPr lang="pt-BR" dirty="0"/>
              </a:p>
            </p:txBody>
          </p:sp>
        </mc:Choice>
        <mc:Fallback xmlns="">
          <p:sp>
            <p:nvSpPr>
              <p:cNvPr id="21" name="Retângulo 20"/>
              <p:cNvSpPr>
                <a:spLocks noRot="1" noChangeAspect="1" noMove="1" noResize="1" noEditPoints="1" noAdjustHandles="1" noChangeArrowheads="1" noChangeShapeType="1" noTextEdit="1"/>
              </p:cNvSpPr>
              <p:nvPr/>
            </p:nvSpPr>
            <p:spPr>
              <a:xfrm>
                <a:off x="4875504" y="4653136"/>
                <a:ext cx="3020249" cy="400366"/>
              </a:xfrm>
              <a:prstGeom prst="rect">
                <a:avLst/>
              </a:prstGeom>
              <a:blipFill>
                <a:blip r:embed="rId17"/>
                <a:stretch>
                  <a:fillRect/>
                </a:stretch>
              </a:blipFill>
            </p:spPr>
            <p:txBody>
              <a:bodyPr/>
              <a:lstStyle/>
              <a:p>
                <a:r>
                  <a:rPr lang="pt-BR">
                    <a:noFill/>
                  </a:rPr>
                  <a:t> </a:t>
                </a:r>
              </a:p>
            </p:txBody>
          </p:sp>
        </mc:Fallback>
      </mc:AlternateContent>
      <p:sp>
        <p:nvSpPr>
          <p:cNvPr id="22" name="Retângulo 21"/>
          <p:cNvSpPr/>
          <p:nvPr/>
        </p:nvSpPr>
        <p:spPr>
          <a:xfrm>
            <a:off x="334913" y="5373216"/>
            <a:ext cx="7704856" cy="452432"/>
          </a:xfrm>
          <a:prstGeom prst="rect">
            <a:avLst/>
          </a:prstGeom>
        </p:spPr>
        <p:txBody>
          <a:bodyPr wrap="square">
            <a:spAutoFit/>
          </a:bodyPr>
          <a:lstStyle/>
          <a:p>
            <a:pPr algn="just">
              <a:lnSpc>
                <a:spcPct val="130000"/>
              </a:lnSpc>
            </a:pPr>
            <a:r>
              <a:rPr lang="pt-BR" dirty="0">
                <a:solidFill>
                  <a:srgbClr val="FF0000"/>
                </a:solidFill>
                <a:latin typeface="Arial" panose="020B0604020202020204" pitchFamily="34" charset="0"/>
                <a:cs typeface="Arial" panose="020B0604020202020204" pitchFamily="34" charset="0"/>
              </a:rPr>
              <a:t>Observação: Resposta com unidades erradas perde metade dos pontos.</a:t>
            </a:r>
          </a:p>
        </p:txBody>
      </p:sp>
      <p:sp>
        <p:nvSpPr>
          <p:cNvPr id="23" name="Retângulo 22"/>
          <p:cNvSpPr/>
          <p:nvPr/>
        </p:nvSpPr>
        <p:spPr>
          <a:xfrm>
            <a:off x="1415033" y="6165304"/>
            <a:ext cx="5544616" cy="452432"/>
          </a:xfrm>
          <a:prstGeom prst="rect">
            <a:avLst/>
          </a:prstGeom>
        </p:spPr>
        <p:txBody>
          <a:bodyPr wrap="square">
            <a:spAutoFit/>
          </a:bodyPr>
          <a:lstStyle/>
          <a:p>
            <a:pPr algn="just">
              <a:lnSpc>
                <a:spcPct val="130000"/>
              </a:lnSpc>
            </a:pPr>
            <a:r>
              <a:rPr lang="pt-BR" b="1" dirty="0">
                <a:latin typeface="Arial" panose="020B0604020202020204" pitchFamily="34" charset="0"/>
                <a:cs typeface="Arial" panose="020B0604020202020204" pitchFamily="34" charset="0"/>
              </a:rPr>
              <a:t>Resposta 8b): </a:t>
            </a:r>
            <a:r>
              <a:rPr lang="pt-BR" dirty="0">
                <a:latin typeface="Arial" panose="020B0604020202020204" pitchFamily="34" charset="0"/>
                <a:cs typeface="Arial" panose="020B0604020202020204" pitchFamily="34" charset="0"/>
              </a:rPr>
              <a:t>_ _ _ _ _ _ _ _ _ _ _ _ _ _ _ _ _ _ _ _</a:t>
            </a:r>
          </a:p>
        </p:txBody>
      </p:sp>
      <mc:AlternateContent xmlns:mc="http://schemas.openxmlformats.org/markup-compatibility/2006" xmlns:a14="http://schemas.microsoft.com/office/drawing/2010/main">
        <mc:Choice Requires="a14">
          <p:sp>
            <p:nvSpPr>
              <p:cNvPr id="24" name="Retângulo 23"/>
              <p:cNvSpPr/>
              <p:nvPr/>
            </p:nvSpPr>
            <p:spPr>
              <a:xfrm>
                <a:off x="3008445" y="6121004"/>
                <a:ext cx="3845796" cy="460511"/>
              </a:xfrm>
              <a:prstGeom prst="rect">
                <a:avLst/>
              </a:prstGeom>
            </p:spPr>
            <p:txBody>
              <a:bodyPr wrap="none">
                <a:spAutoFit/>
              </a:bodyPr>
              <a:lstStyle/>
              <a:p>
                <a:pPr algn="just">
                  <a:lnSpc>
                    <a:spcPct val="130000"/>
                  </a:lnSpc>
                </a:pPr>
                <a14:m>
                  <m:oMathPara xmlns:m="http://schemas.openxmlformats.org/officeDocument/2006/math">
                    <m:oMathParaPr>
                      <m:jc m:val="centerGroup"/>
                    </m:oMathParaPr>
                    <m:oMath xmlns:m="http://schemas.openxmlformats.org/officeDocument/2006/math">
                      <m:r>
                        <a:rPr lang="pt-BR" b="1" i="1" smtClean="0">
                          <a:solidFill>
                            <a:srgbClr val="FF0000"/>
                          </a:solidFill>
                          <a:latin typeface="Cambria Math"/>
                        </a:rPr>
                        <m:t>𝐀</m:t>
                      </m:r>
                      <m:r>
                        <a:rPr lang="pt-BR" b="1">
                          <a:solidFill>
                            <a:srgbClr val="FF0000"/>
                          </a:solidFill>
                          <a:latin typeface="Cambria Math"/>
                        </a:rPr>
                        <m:t>= </m:t>
                      </m:r>
                      <m:r>
                        <a:rPr lang="pt-BR" b="1" i="1">
                          <a:solidFill>
                            <a:srgbClr val="FF0000"/>
                          </a:solidFill>
                          <a:latin typeface="Cambria Math"/>
                        </a:rPr>
                        <m:t>𝟔</m:t>
                      </m:r>
                      <m:r>
                        <a:rPr lang="pt-BR" b="1">
                          <a:solidFill>
                            <a:srgbClr val="FF0000"/>
                          </a:solidFill>
                          <a:latin typeface="Cambria Math"/>
                        </a:rPr>
                        <m:t>.</m:t>
                      </m:r>
                      <m:r>
                        <a:rPr lang="pt-BR" b="1" i="1">
                          <a:solidFill>
                            <a:srgbClr val="FF0000"/>
                          </a:solidFill>
                          <a:latin typeface="Cambria Math"/>
                        </a:rPr>
                        <m:t>𝟐𝟑𝟕</m:t>
                      </m:r>
                      <m:r>
                        <a:rPr lang="pt-BR" b="1">
                          <a:solidFill>
                            <a:srgbClr val="FF0000"/>
                          </a:solidFill>
                          <a:latin typeface="Cambria Math"/>
                        </a:rPr>
                        <m:t>,</m:t>
                      </m:r>
                      <m:r>
                        <a:rPr lang="pt-BR" b="1" i="1">
                          <a:solidFill>
                            <a:srgbClr val="FF0000"/>
                          </a:solidFill>
                          <a:latin typeface="Cambria Math"/>
                        </a:rPr>
                        <m:t>𝟗𝟗</m:t>
                      </m:r>
                      <m:r>
                        <a:rPr lang="pt-BR" b="1">
                          <a:solidFill>
                            <a:srgbClr val="FF0000"/>
                          </a:solidFill>
                          <a:latin typeface="Cambria Math"/>
                        </a:rPr>
                        <m:t> </m:t>
                      </m:r>
                      <m:sSup>
                        <m:sSupPr>
                          <m:ctrlPr>
                            <a:rPr lang="pt-BR" b="1" i="1">
                              <a:solidFill>
                                <a:srgbClr val="FF0000"/>
                              </a:solidFill>
                              <a:latin typeface="Cambria Math" panose="02040503050406030204" pitchFamily="18" charset="0"/>
                            </a:rPr>
                          </m:ctrlPr>
                        </m:sSupPr>
                        <m:e>
                          <m:r>
                            <a:rPr lang="pt-BR" b="1" i="1">
                              <a:solidFill>
                                <a:srgbClr val="FF0000"/>
                              </a:solidFill>
                              <a:latin typeface="Cambria Math"/>
                            </a:rPr>
                            <m:t>𝐤𝐦</m:t>
                          </m:r>
                        </m:e>
                        <m:sup>
                          <m:r>
                            <a:rPr lang="pt-BR" b="1" i="1">
                              <a:solidFill>
                                <a:srgbClr val="FF0000"/>
                              </a:solidFill>
                              <a:latin typeface="Cambria Math"/>
                            </a:rPr>
                            <m:t>𝟐</m:t>
                          </m:r>
                        </m:sup>
                      </m:sSup>
                      <m:r>
                        <a:rPr lang="pt-BR" b="1">
                          <a:solidFill>
                            <a:srgbClr val="FF0000"/>
                          </a:solidFill>
                          <a:latin typeface="Cambria Math"/>
                        </a:rPr>
                        <m:t> </m:t>
                      </m:r>
                      <m:r>
                        <a:rPr lang="pt-BR" b="1" i="1">
                          <a:solidFill>
                            <a:srgbClr val="FF0000"/>
                          </a:solidFill>
                          <a:latin typeface="Cambria Math"/>
                        </a:rPr>
                        <m:t>𝐨𝐮</m:t>
                      </m:r>
                      <m:r>
                        <a:rPr lang="pt-BR" b="1">
                          <a:solidFill>
                            <a:srgbClr val="FF0000"/>
                          </a:solidFill>
                          <a:latin typeface="Cambria Math"/>
                        </a:rPr>
                        <m:t> </m:t>
                      </m:r>
                      <m:r>
                        <a:rPr lang="pt-BR" b="1" i="1">
                          <a:solidFill>
                            <a:srgbClr val="FF0000"/>
                          </a:solidFill>
                          <a:latin typeface="Cambria Math"/>
                        </a:rPr>
                        <m:t>𝟔</m:t>
                      </m:r>
                      <m:r>
                        <a:rPr lang="pt-BR" b="1">
                          <a:solidFill>
                            <a:srgbClr val="FF0000"/>
                          </a:solidFill>
                          <a:latin typeface="Cambria Math"/>
                        </a:rPr>
                        <m:t>.</m:t>
                      </m:r>
                      <m:r>
                        <a:rPr lang="pt-BR" b="1" i="1">
                          <a:solidFill>
                            <a:srgbClr val="FF0000"/>
                          </a:solidFill>
                          <a:latin typeface="Cambria Math"/>
                        </a:rPr>
                        <m:t>𝟐𝟑𝟖</m:t>
                      </m:r>
                      <m:r>
                        <a:rPr lang="pt-BR" b="1">
                          <a:solidFill>
                            <a:srgbClr val="FF0000"/>
                          </a:solidFill>
                          <a:latin typeface="Cambria Math"/>
                        </a:rPr>
                        <m:t> </m:t>
                      </m:r>
                      <m:sSup>
                        <m:sSupPr>
                          <m:ctrlPr>
                            <a:rPr lang="pt-BR" b="1" i="1">
                              <a:solidFill>
                                <a:srgbClr val="FF0000"/>
                              </a:solidFill>
                              <a:latin typeface="Cambria Math" panose="02040503050406030204" pitchFamily="18" charset="0"/>
                            </a:rPr>
                          </m:ctrlPr>
                        </m:sSupPr>
                        <m:e>
                          <m:r>
                            <a:rPr lang="pt-BR" b="1" i="1">
                              <a:solidFill>
                                <a:srgbClr val="FF0000"/>
                              </a:solidFill>
                              <a:latin typeface="Cambria Math"/>
                            </a:rPr>
                            <m:t>𝐤𝐦</m:t>
                          </m:r>
                        </m:e>
                        <m:sup>
                          <m:r>
                            <a:rPr lang="pt-BR" b="1" i="1">
                              <a:solidFill>
                                <a:srgbClr val="FF0000"/>
                              </a:solidFill>
                              <a:latin typeface="Cambria Math"/>
                            </a:rPr>
                            <m:t>𝟐</m:t>
                          </m:r>
                        </m:sup>
                      </m:sSup>
                      <m:r>
                        <a:rPr lang="pt-BR" b="1">
                          <a:solidFill>
                            <a:srgbClr val="FF0000"/>
                          </a:solidFill>
                          <a:latin typeface="Cambria Math"/>
                        </a:rPr>
                        <m:t>.</m:t>
                      </m:r>
                    </m:oMath>
                  </m:oMathPara>
                </a14:m>
                <a:endParaRPr lang="pt-BR" dirty="0">
                  <a:solidFill>
                    <a:srgbClr val="FF0000"/>
                  </a:solidFill>
                  <a:latin typeface="Arial" panose="020B0604020202020204" pitchFamily="34" charset="0"/>
                  <a:cs typeface="Arial" panose="020B0604020202020204" pitchFamily="34" charset="0"/>
                </a:endParaRPr>
              </a:p>
            </p:txBody>
          </p:sp>
        </mc:Choice>
        <mc:Fallback xmlns="">
          <p:sp>
            <p:nvSpPr>
              <p:cNvPr id="24" name="Retângulo 23"/>
              <p:cNvSpPr>
                <a:spLocks noRot="1" noChangeAspect="1" noMove="1" noResize="1" noEditPoints="1" noAdjustHandles="1" noChangeArrowheads="1" noChangeShapeType="1" noTextEdit="1"/>
              </p:cNvSpPr>
              <p:nvPr/>
            </p:nvSpPr>
            <p:spPr>
              <a:xfrm>
                <a:off x="3008445" y="6121004"/>
                <a:ext cx="3845796" cy="460511"/>
              </a:xfrm>
              <a:prstGeom prst="rect">
                <a:avLst/>
              </a:prstGeom>
              <a:blipFill>
                <a:blip r:embed="rId18"/>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89177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left)">
                                      <p:cBhvr>
                                        <p:cTn id="84" dur="500"/>
                                        <p:tgtEl>
                                          <p:spTgt spid="17"/>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wipe(left)">
                                      <p:cBhvr>
                                        <p:cTn id="100" dur="500"/>
                                        <p:tgtEl>
                                          <p:spTgt spid="20"/>
                                        </p:tgtEl>
                                      </p:cBhvr>
                                    </p:animEffect>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fade">
                                      <p:cBhvr>
                                        <p:cTn id="105" dur="1000"/>
                                        <p:tgtEl>
                                          <p:spTgt spid="21"/>
                                        </p:tgtEl>
                                      </p:cBhvr>
                                    </p:animEffect>
                                    <p:anim calcmode="lin" valueType="num">
                                      <p:cBhvr>
                                        <p:cTn id="106" dur="1000" fill="hold"/>
                                        <p:tgtEl>
                                          <p:spTgt spid="21"/>
                                        </p:tgtEl>
                                        <p:attrNameLst>
                                          <p:attrName>ppt_x</p:attrName>
                                        </p:attrNameLst>
                                      </p:cBhvr>
                                      <p:tavLst>
                                        <p:tav tm="0">
                                          <p:val>
                                            <p:strVal val="#ppt_x"/>
                                          </p:val>
                                        </p:tav>
                                        <p:tav tm="100000">
                                          <p:val>
                                            <p:strVal val="#ppt_x"/>
                                          </p:val>
                                        </p:tav>
                                      </p:tavLst>
                                    </p:anim>
                                    <p:anim calcmode="lin" valueType="num">
                                      <p:cBhvr>
                                        <p:cTn id="10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8" fill="hold" grpId="0" nodeType="clickEffect">
                                  <p:stCondLst>
                                    <p:cond delay="0"/>
                                  </p:stCondLst>
                                  <p:childTnLst>
                                    <p:set>
                                      <p:cBhvr>
                                        <p:cTn id="111" dur="1" fill="hold">
                                          <p:stCondLst>
                                            <p:cond delay="0"/>
                                          </p:stCondLst>
                                        </p:cTn>
                                        <p:tgtEl>
                                          <p:spTgt spid="22"/>
                                        </p:tgtEl>
                                        <p:attrNameLst>
                                          <p:attrName>style.visibility</p:attrName>
                                        </p:attrNameLst>
                                      </p:cBhvr>
                                      <p:to>
                                        <p:strVal val="visible"/>
                                      </p:to>
                                    </p:set>
                                    <p:anim calcmode="lin" valueType="num">
                                      <p:cBhvr additive="base">
                                        <p:cTn id="112" dur="500" fill="hold"/>
                                        <p:tgtEl>
                                          <p:spTgt spid="22"/>
                                        </p:tgtEl>
                                        <p:attrNameLst>
                                          <p:attrName>ppt_x</p:attrName>
                                        </p:attrNameLst>
                                      </p:cBhvr>
                                      <p:tavLst>
                                        <p:tav tm="0">
                                          <p:val>
                                            <p:strVal val="0-#ppt_w/2"/>
                                          </p:val>
                                        </p:tav>
                                        <p:tav tm="100000">
                                          <p:val>
                                            <p:strVal val="#ppt_x"/>
                                          </p:val>
                                        </p:tav>
                                      </p:tavLst>
                                    </p:anim>
                                    <p:anim calcmode="lin" valueType="num">
                                      <p:cBhvr additive="base">
                                        <p:cTn id="11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grpId="0" nodeType="click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barn(inVertical)">
                                      <p:cBhvr>
                                        <p:cTn id="1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62905" y="116632"/>
            <a:ext cx="7776864" cy="2302875"/>
          </a:xfrm>
          <a:prstGeom prst="rect">
            <a:avLst/>
          </a:prstGeom>
        </p:spPr>
        <p:txBody>
          <a:bodyPr wrap="square">
            <a:spAutoFit/>
          </a:bodyPr>
          <a:lstStyle/>
          <a:p>
            <a:pPr algn="just">
              <a:lnSpc>
                <a:spcPct val="114000"/>
              </a:lnSpc>
            </a:pPr>
            <a:r>
              <a:rPr lang="pt-BR" b="1" dirty="0">
                <a:latin typeface="Arial" panose="020B0604020202020204" pitchFamily="34" charset="0"/>
                <a:cs typeface="Arial" panose="020B0604020202020204" pitchFamily="34" charset="0"/>
              </a:rPr>
              <a:t>Questão 9) (1 ponto) </a:t>
            </a:r>
            <a:r>
              <a:rPr lang="pt-BR" dirty="0">
                <a:latin typeface="Arial" panose="020B0604020202020204" pitchFamily="34" charset="0"/>
                <a:cs typeface="Arial" panose="020B0604020202020204" pitchFamily="34" charset="0"/>
              </a:rPr>
              <a:t>Em 2012 comemoramos o Ano Internacional da Energia Sustentável Para Todos. O Governo Brasileiro, através do programa “Luz para Todos”, está providenciando energia elétrica para todos brasileiros. Devido às grandes dimensões territoriais do Brasil precisa-se de milhares de quilômetros de linhas de transmissão de energia para levá-la das grandes usinas para as cidades, mas isso acaba excluindo as pequenas populações rurais distantes de grandes centros</a:t>
            </a:r>
          </a:p>
        </p:txBody>
      </p:sp>
      <p:sp>
        <p:nvSpPr>
          <p:cNvPr id="4" name="Retângulo 3"/>
          <p:cNvSpPr/>
          <p:nvPr/>
        </p:nvSpPr>
        <p:spPr>
          <a:xfrm>
            <a:off x="262905" y="3410528"/>
            <a:ext cx="11520880" cy="1039708"/>
          </a:xfrm>
          <a:prstGeom prst="rect">
            <a:avLst/>
          </a:prstGeom>
        </p:spPr>
        <p:txBody>
          <a:bodyPr wrap="square">
            <a:spAutoFit/>
          </a:bodyPr>
          <a:lstStyle/>
          <a:p>
            <a:pPr algn="just">
              <a:lnSpc>
                <a:spcPct val="114000"/>
              </a:lnSpc>
            </a:pPr>
            <a:r>
              <a:rPr lang="pt-BR" b="1" dirty="0">
                <a:latin typeface="Arial" panose="020B0604020202020204" pitchFamily="34" charset="0"/>
                <a:cs typeface="Arial" panose="020B0604020202020204" pitchFamily="34" charset="0"/>
              </a:rPr>
              <a:t>Pergunta 9a) (0,5 ponto) (0,1 cada acerto)</a:t>
            </a:r>
            <a:r>
              <a:rPr lang="pt-BR" dirty="0">
                <a:latin typeface="Arial" panose="020B0604020202020204" pitchFamily="34" charset="0"/>
                <a:cs typeface="Arial" panose="020B0604020202020204" pitchFamily="34" charset="0"/>
              </a:rPr>
              <a:t> Quando estamos num avião vemos as luzes das cidades. É até bonito, mas isso significa que as lâmpadas estão enviando parte de sua luz para o céu. Escreva CERTO ou ERRADO na frente de cada afirmativa.</a:t>
            </a:r>
          </a:p>
        </p:txBody>
      </p:sp>
      <p:graphicFrame>
        <p:nvGraphicFramePr>
          <p:cNvPr id="5" name="Tabela 4"/>
          <p:cNvGraphicFramePr>
            <a:graphicFrameLocks noGrp="1"/>
          </p:cNvGraphicFramePr>
          <p:nvPr>
            <p:extLst>
              <p:ext uri="{D42A27DB-BD31-4B8C-83A1-F6EECF244321}">
                <p14:modId xmlns:p14="http://schemas.microsoft.com/office/powerpoint/2010/main" val="2532804547"/>
              </p:ext>
            </p:extLst>
          </p:nvPr>
        </p:nvGraphicFramePr>
        <p:xfrm>
          <a:off x="1559049" y="4343990"/>
          <a:ext cx="9361040" cy="2325370"/>
        </p:xfrm>
        <a:graphic>
          <a:graphicData uri="http://schemas.openxmlformats.org/drawingml/2006/table">
            <a:tbl>
              <a:tblPr firstRow="1" firstCol="1" bandRow="1"/>
              <a:tblGrid>
                <a:gridCol w="1116463">
                  <a:extLst>
                    <a:ext uri="{9D8B030D-6E8A-4147-A177-3AD203B41FA5}">
                      <a16:colId xmlns:a16="http://schemas.microsoft.com/office/drawing/2014/main" val="20000"/>
                    </a:ext>
                  </a:extLst>
                </a:gridCol>
                <a:gridCol w="8244577">
                  <a:extLst>
                    <a:ext uri="{9D8B030D-6E8A-4147-A177-3AD203B41FA5}">
                      <a16:colId xmlns:a16="http://schemas.microsoft.com/office/drawing/2014/main" val="20001"/>
                    </a:ext>
                  </a:extLst>
                </a:gridCol>
              </a:tblGrid>
              <a:tr h="0">
                <a:tc>
                  <a:txBody>
                    <a:bodyPr/>
                    <a:lstStyle/>
                    <a:p>
                      <a:pPr algn="just" hangingPunct="0">
                        <a:lnSpc>
                          <a:spcPct val="200000"/>
                        </a:lnSpc>
                        <a:spcAft>
                          <a:spcPts val="0"/>
                        </a:spcAft>
                      </a:pPr>
                      <a:r>
                        <a:rPr lang="pt-BR" sz="1800" dirty="0">
                          <a:effectLst/>
                          <a:latin typeface="Times New Roman"/>
                          <a:ea typeface="Times New Roman"/>
                        </a:rPr>
                        <a:t>_ _ _ _ _ _</a:t>
                      </a:r>
                    </a:p>
                  </a:txBody>
                  <a:tcPr marL="68580" marR="68580" marT="0" marB="0">
                    <a:lnL>
                      <a:noFill/>
                    </a:lnL>
                    <a:lnR>
                      <a:noFill/>
                    </a:lnR>
                    <a:lnT>
                      <a:noFill/>
                    </a:lnT>
                    <a:lnB>
                      <a:noFill/>
                    </a:lnB>
                  </a:tcPr>
                </a:tc>
                <a:tc>
                  <a:txBody>
                    <a:bodyPr/>
                    <a:lstStyle/>
                    <a:p>
                      <a:pPr algn="just" hangingPunct="0">
                        <a:lnSpc>
                          <a:spcPct val="200000"/>
                        </a:lnSpc>
                        <a:spcAft>
                          <a:spcPts val="0"/>
                        </a:spcAft>
                      </a:pPr>
                      <a:r>
                        <a:rPr lang="pt-BR" sz="1800" dirty="0">
                          <a:effectLst/>
                          <a:latin typeface="Arial"/>
                          <a:ea typeface="Times New Roman"/>
                        </a:rPr>
                        <a:t>É importante iluminar o céu para que os pilotos saibam onde ficam as cidades.</a:t>
                      </a:r>
                    </a:p>
                  </a:txBody>
                  <a:tcPr marL="68580" marR="68580" marT="0" marB="0">
                    <a:lnL>
                      <a:noFill/>
                    </a:lnL>
                    <a:lnR>
                      <a:noFill/>
                    </a:lnR>
                    <a:lnT>
                      <a:noFill/>
                    </a:lnT>
                    <a:lnB>
                      <a:noFill/>
                    </a:lnB>
                  </a:tcPr>
                </a:tc>
                <a:extLst>
                  <a:ext uri="{0D108BD9-81ED-4DB2-BD59-A6C34878D82A}">
                    <a16:rowId xmlns:a16="http://schemas.microsoft.com/office/drawing/2014/main" val="10000"/>
                  </a:ext>
                </a:extLst>
              </a:tr>
              <a:tr h="0">
                <a:tc>
                  <a:txBody>
                    <a:bodyPr/>
                    <a:lstStyle/>
                    <a:p>
                      <a:pPr marL="0" marR="0" indent="0" algn="just" defTabSz="914400" rtl="0" eaLnBrk="1" fontAlgn="auto" latinLnBrk="0" hangingPunct="0">
                        <a:lnSpc>
                          <a:spcPct val="200000"/>
                        </a:lnSpc>
                        <a:spcBef>
                          <a:spcPts val="0"/>
                        </a:spcBef>
                        <a:spcAft>
                          <a:spcPts val="0"/>
                        </a:spcAft>
                        <a:buClrTx/>
                        <a:buSzTx/>
                        <a:buFontTx/>
                        <a:buNone/>
                        <a:tabLst/>
                        <a:defRPr/>
                      </a:pPr>
                      <a:r>
                        <a:rPr lang="pt-BR" sz="1800" dirty="0">
                          <a:effectLst/>
                          <a:latin typeface="Times New Roman"/>
                          <a:ea typeface="Times New Roman"/>
                        </a:rPr>
                        <a:t>_ _ _ _ _ _</a:t>
                      </a:r>
                    </a:p>
                  </a:txBody>
                  <a:tcPr marL="68580" marR="68580" marT="0" marB="0">
                    <a:lnL>
                      <a:noFill/>
                    </a:lnL>
                    <a:lnR>
                      <a:noFill/>
                    </a:lnR>
                    <a:lnT>
                      <a:noFill/>
                    </a:lnT>
                    <a:lnB>
                      <a:noFill/>
                    </a:lnB>
                  </a:tcPr>
                </a:tc>
                <a:tc>
                  <a:txBody>
                    <a:bodyPr/>
                    <a:lstStyle/>
                    <a:p>
                      <a:pPr algn="just" hangingPunct="0">
                        <a:lnSpc>
                          <a:spcPct val="200000"/>
                        </a:lnSpc>
                        <a:spcAft>
                          <a:spcPts val="0"/>
                        </a:spcAft>
                      </a:pPr>
                      <a:r>
                        <a:rPr lang="pt-BR" sz="1800" dirty="0">
                          <a:effectLst/>
                          <a:latin typeface="Arial"/>
                          <a:ea typeface="Times New Roman"/>
                        </a:rPr>
                        <a:t>Iluminar o céu é importante porque assim podemos ver melhor as estrelas.</a:t>
                      </a:r>
                    </a:p>
                  </a:txBody>
                  <a:tcPr marL="68580" marR="68580" marT="0" marB="0">
                    <a:lnL>
                      <a:noFill/>
                    </a:lnL>
                    <a:lnR>
                      <a:noFill/>
                    </a:lnR>
                    <a:lnT>
                      <a:noFill/>
                    </a:lnT>
                    <a:lnB>
                      <a:noFill/>
                    </a:lnB>
                  </a:tcPr>
                </a:tc>
                <a:extLst>
                  <a:ext uri="{0D108BD9-81ED-4DB2-BD59-A6C34878D82A}">
                    <a16:rowId xmlns:a16="http://schemas.microsoft.com/office/drawing/2014/main" val="10001"/>
                  </a:ext>
                </a:extLst>
              </a:tr>
              <a:tr h="0">
                <a:tc>
                  <a:txBody>
                    <a:bodyPr/>
                    <a:lstStyle/>
                    <a:p>
                      <a:pPr marL="0" marR="0" indent="0" algn="just" defTabSz="914400" rtl="0" eaLnBrk="1" fontAlgn="auto" latinLnBrk="0" hangingPunct="0">
                        <a:lnSpc>
                          <a:spcPct val="200000"/>
                        </a:lnSpc>
                        <a:spcBef>
                          <a:spcPts val="0"/>
                        </a:spcBef>
                        <a:spcAft>
                          <a:spcPts val="0"/>
                        </a:spcAft>
                        <a:buClrTx/>
                        <a:buSzTx/>
                        <a:buFontTx/>
                        <a:buNone/>
                        <a:tabLst/>
                        <a:defRPr/>
                      </a:pPr>
                      <a:r>
                        <a:rPr lang="pt-BR" sz="1800" dirty="0">
                          <a:effectLst/>
                          <a:latin typeface="Times New Roman"/>
                          <a:ea typeface="Times New Roman"/>
                        </a:rPr>
                        <a:t>_ _ _ _ _ _</a:t>
                      </a:r>
                    </a:p>
                  </a:txBody>
                  <a:tcPr marL="68580" marR="68580" marT="0" marB="0">
                    <a:lnL>
                      <a:noFill/>
                    </a:lnL>
                    <a:lnR>
                      <a:noFill/>
                    </a:lnR>
                    <a:lnT>
                      <a:noFill/>
                    </a:lnT>
                    <a:lnB>
                      <a:noFill/>
                    </a:lnB>
                  </a:tcPr>
                </a:tc>
                <a:tc>
                  <a:txBody>
                    <a:bodyPr/>
                    <a:lstStyle/>
                    <a:p>
                      <a:pPr algn="just" hangingPunct="0">
                        <a:lnSpc>
                          <a:spcPct val="200000"/>
                        </a:lnSpc>
                        <a:spcAft>
                          <a:spcPts val="0"/>
                        </a:spcAft>
                      </a:pPr>
                      <a:r>
                        <a:rPr lang="pt-BR" sz="1800" dirty="0">
                          <a:effectLst/>
                          <a:latin typeface="Arial"/>
                          <a:ea typeface="Times New Roman"/>
                        </a:rPr>
                        <a:t>Iluminar o céu é um grande exemplo de desperdício de energia elétrica.</a:t>
                      </a: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marL="0" marR="0" indent="0" algn="just" defTabSz="914400" rtl="0" eaLnBrk="1" fontAlgn="auto" latinLnBrk="0" hangingPunct="0">
                        <a:lnSpc>
                          <a:spcPct val="200000"/>
                        </a:lnSpc>
                        <a:spcBef>
                          <a:spcPts val="0"/>
                        </a:spcBef>
                        <a:spcAft>
                          <a:spcPts val="0"/>
                        </a:spcAft>
                        <a:buClrTx/>
                        <a:buSzTx/>
                        <a:buFontTx/>
                        <a:buNone/>
                        <a:tabLst/>
                        <a:defRPr/>
                      </a:pPr>
                      <a:r>
                        <a:rPr lang="pt-BR" sz="1800" dirty="0">
                          <a:effectLst/>
                          <a:latin typeface="Times New Roman"/>
                          <a:ea typeface="Times New Roman"/>
                        </a:rPr>
                        <a:t>_ _ _ _ _ _</a:t>
                      </a:r>
                    </a:p>
                  </a:txBody>
                  <a:tcPr marL="68580" marR="68580" marT="0" marB="0">
                    <a:lnL>
                      <a:noFill/>
                    </a:lnL>
                    <a:lnR>
                      <a:noFill/>
                    </a:lnR>
                    <a:lnT>
                      <a:noFill/>
                    </a:lnT>
                    <a:lnB>
                      <a:noFill/>
                    </a:lnB>
                  </a:tcPr>
                </a:tc>
                <a:tc>
                  <a:txBody>
                    <a:bodyPr/>
                    <a:lstStyle/>
                    <a:p>
                      <a:pPr algn="just" hangingPunct="0">
                        <a:lnSpc>
                          <a:spcPct val="200000"/>
                        </a:lnSpc>
                        <a:spcAft>
                          <a:spcPts val="0"/>
                        </a:spcAft>
                      </a:pPr>
                      <a:r>
                        <a:rPr lang="pt-BR" sz="1800" dirty="0">
                          <a:effectLst/>
                          <a:latin typeface="Arial"/>
                          <a:ea typeface="Times New Roman"/>
                        </a:rPr>
                        <a:t>Iluminando-se o céu vemos menos estrelas, o que é uma pena!</a:t>
                      </a:r>
                    </a:p>
                  </a:txBody>
                  <a:tcPr marL="68580" marR="68580" marT="0" marB="0">
                    <a:lnL>
                      <a:noFill/>
                    </a:lnL>
                    <a:lnR>
                      <a:noFill/>
                    </a:lnR>
                    <a:lnT>
                      <a:noFill/>
                    </a:lnT>
                    <a:lnB>
                      <a:noFill/>
                    </a:lnB>
                  </a:tcPr>
                </a:tc>
                <a:extLst>
                  <a:ext uri="{0D108BD9-81ED-4DB2-BD59-A6C34878D82A}">
                    <a16:rowId xmlns:a16="http://schemas.microsoft.com/office/drawing/2014/main" val="10003"/>
                  </a:ext>
                </a:extLst>
              </a:tr>
              <a:tr h="0">
                <a:tc>
                  <a:txBody>
                    <a:bodyPr/>
                    <a:lstStyle/>
                    <a:p>
                      <a:pPr marL="0" marR="0" indent="0" algn="just" defTabSz="914400" rtl="0" eaLnBrk="1" fontAlgn="auto" latinLnBrk="0" hangingPunct="0">
                        <a:lnSpc>
                          <a:spcPct val="200000"/>
                        </a:lnSpc>
                        <a:spcBef>
                          <a:spcPts val="0"/>
                        </a:spcBef>
                        <a:spcAft>
                          <a:spcPts val="0"/>
                        </a:spcAft>
                        <a:buClrTx/>
                        <a:buSzTx/>
                        <a:buFontTx/>
                        <a:buNone/>
                        <a:tabLst/>
                        <a:defRPr/>
                      </a:pPr>
                      <a:r>
                        <a:rPr lang="pt-BR" sz="1800" dirty="0">
                          <a:effectLst/>
                          <a:latin typeface="Times New Roman"/>
                          <a:ea typeface="Times New Roman"/>
                        </a:rPr>
                        <a:t>_ _ _ _ _ _</a:t>
                      </a:r>
                    </a:p>
                  </a:txBody>
                  <a:tcPr marL="68580" marR="68580" marT="0" marB="0">
                    <a:lnL>
                      <a:noFill/>
                    </a:lnL>
                    <a:lnR>
                      <a:noFill/>
                    </a:lnR>
                    <a:lnT>
                      <a:noFill/>
                    </a:lnT>
                    <a:lnB>
                      <a:noFill/>
                    </a:lnB>
                  </a:tcPr>
                </a:tc>
                <a:tc>
                  <a:txBody>
                    <a:bodyPr/>
                    <a:lstStyle/>
                    <a:p>
                      <a:pPr algn="just" hangingPunct="0">
                        <a:lnSpc>
                          <a:spcPct val="200000"/>
                        </a:lnSpc>
                        <a:spcAft>
                          <a:spcPts val="0"/>
                        </a:spcAft>
                      </a:pPr>
                      <a:r>
                        <a:rPr lang="pt-BR" sz="1800" dirty="0">
                          <a:effectLst/>
                          <a:latin typeface="Arial"/>
                          <a:ea typeface="Times New Roman"/>
                        </a:rPr>
                        <a:t>A iluminação pública deveria só iluminar o chão e não o céu.</a:t>
                      </a:r>
                      <a:endParaRPr lang="pt-BR" sz="18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6" name="Retângulo 5"/>
          <p:cNvSpPr/>
          <p:nvPr/>
        </p:nvSpPr>
        <p:spPr>
          <a:xfrm>
            <a:off x="1535473" y="4499828"/>
            <a:ext cx="1184940" cy="369332"/>
          </a:xfrm>
          <a:prstGeom prst="rect">
            <a:avLst/>
          </a:prstGeom>
        </p:spPr>
        <p:txBody>
          <a:bodyPr wrap="none">
            <a:spAutoFit/>
          </a:bodyPr>
          <a:lstStyle/>
          <a:p>
            <a:r>
              <a:rPr lang="pt-BR" b="1" dirty="0">
                <a:solidFill>
                  <a:srgbClr val="FF0000"/>
                </a:solidFill>
                <a:latin typeface="Arial"/>
                <a:ea typeface="Times New Roman"/>
              </a:rPr>
              <a:t>ERRADO</a:t>
            </a:r>
            <a:endParaRPr lang="pt-BR" b="1" dirty="0"/>
          </a:p>
        </p:txBody>
      </p:sp>
      <p:sp>
        <p:nvSpPr>
          <p:cNvPr id="7" name="Retângulo 6"/>
          <p:cNvSpPr/>
          <p:nvPr/>
        </p:nvSpPr>
        <p:spPr>
          <a:xfrm>
            <a:off x="1529061" y="4934638"/>
            <a:ext cx="1184940" cy="385042"/>
          </a:xfrm>
          <a:prstGeom prst="rect">
            <a:avLst/>
          </a:prstGeom>
        </p:spPr>
        <p:txBody>
          <a:bodyPr wrap="none">
            <a:spAutoFit/>
          </a:bodyPr>
          <a:lstStyle/>
          <a:p>
            <a:pPr algn="just" hangingPunct="0">
              <a:lnSpc>
                <a:spcPct val="115000"/>
              </a:lnSpc>
              <a:spcAft>
                <a:spcPts val="0"/>
              </a:spcAft>
            </a:pPr>
            <a:r>
              <a:rPr lang="pt-BR" b="1" dirty="0">
                <a:solidFill>
                  <a:srgbClr val="FF0000"/>
                </a:solidFill>
                <a:latin typeface="Arial"/>
                <a:ea typeface="Times New Roman"/>
              </a:rPr>
              <a:t>ERRADO</a:t>
            </a:r>
            <a:endParaRPr lang="pt-BR" b="1" dirty="0">
              <a:latin typeface="Times New Roman"/>
              <a:ea typeface="Times New Roman"/>
            </a:endParaRPr>
          </a:p>
        </p:txBody>
      </p:sp>
      <p:sp>
        <p:nvSpPr>
          <p:cNvPr id="8" name="Retângulo 7"/>
          <p:cNvSpPr/>
          <p:nvPr/>
        </p:nvSpPr>
        <p:spPr>
          <a:xfrm>
            <a:off x="1631057" y="5383278"/>
            <a:ext cx="988412" cy="385042"/>
          </a:xfrm>
          <a:prstGeom prst="rect">
            <a:avLst/>
          </a:prstGeom>
        </p:spPr>
        <p:txBody>
          <a:bodyPr wrap="none">
            <a:spAutoFit/>
          </a:bodyPr>
          <a:lstStyle/>
          <a:p>
            <a:pPr algn="just" hangingPunct="0">
              <a:lnSpc>
                <a:spcPct val="115000"/>
              </a:lnSpc>
              <a:spcAft>
                <a:spcPts val="0"/>
              </a:spcAft>
            </a:pPr>
            <a:r>
              <a:rPr lang="pt-BR" b="1" dirty="0">
                <a:solidFill>
                  <a:srgbClr val="FF0000"/>
                </a:solidFill>
                <a:latin typeface="Arial"/>
                <a:ea typeface="Times New Roman"/>
              </a:rPr>
              <a:t>CERTO</a:t>
            </a:r>
            <a:endParaRPr lang="pt-BR" b="1" dirty="0">
              <a:latin typeface="Times New Roman"/>
              <a:ea typeface="Times New Roman"/>
            </a:endParaRPr>
          </a:p>
        </p:txBody>
      </p:sp>
      <p:sp>
        <p:nvSpPr>
          <p:cNvPr id="9" name="Retângulo 8"/>
          <p:cNvSpPr/>
          <p:nvPr/>
        </p:nvSpPr>
        <p:spPr>
          <a:xfrm>
            <a:off x="1631057" y="5852270"/>
            <a:ext cx="988412" cy="385042"/>
          </a:xfrm>
          <a:prstGeom prst="rect">
            <a:avLst/>
          </a:prstGeom>
        </p:spPr>
        <p:txBody>
          <a:bodyPr wrap="none">
            <a:spAutoFit/>
          </a:bodyPr>
          <a:lstStyle/>
          <a:p>
            <a:pPr algn="just" hangingPunct="0">
              <a:lnSpc>
                <a:spcPct val="115000"/>
              </a:lnSpc>
              <a:spcAft>
                <a:spcPts val="0"/>
              </a:spcAft>
            </a:pPr>
            <a:r>
              <a:rPr lang="pt-BR" b="1" dirty="0">
                <a:solidFill>
                  <a:srgbClr val="FF0000"/>
                </a:solidFill>
                <a:latin typeface="Arial"/>
                <a:ea typeface="Times New Roman"/>
              </a:rPr>
              <a:t>CERTO</a:t>
            </a:r>
            <a:endParaRPr lang="pt-BR" b="1" dirty="0">
              <a:latin typeface="Times New Roman"/>
              <a:ea typeface="Times New Roman"/>
            </a:endParaRPr>
          </a:p>
        </p:txBody>
      </p:sp>
      <p:sp>
        <p:nvSpPr>
          <p:cNvPr id="10" name="Retângulo 9"/>
          <p:cNvSpPr/>
          <p:nvPr/>
        </p:nvSpPr>
        <p:spPr>
          <a:xfrm>
            <a:off x="1631921" y="6328471"/>
            <a:ext cx="988412" cy="385042"/>
          </a:xfrm>
          <a:prstGeom prst="rect">
            <a:avLst/>
          </a:prstGeom>
        </p:spPr>
        <p:txBody>
          <a:bodyPr wrap="none">
            <a:spAutoFit/>
          </a:bodyPr>
          <a:lstStyle/>
          <a:p>
            <a:pPr algn="just" hangingPunct="0">
              <a:lnSpc>
                <a:spcPct val="115000"/>
              </a:lnSpc>
              <a:spcAft>
                <a:spcPts val="0"/>
              </a:spcAft>
            </a:pPr>
            <a:r>
              <a:rPr lang="pt-BR" b="1" dirty="0">
                <a:solidFill>
                  <a:srgbClr val="FF0000"/>
                </a:solidFill>
                <a:latin typeface="Arial"/>
                <a:ea typeface="Times New Roman"/>
              </a:rPr>
              <a:t>CERTO</a:t>
            </a:r>
            <a:endParaRPr lang="pt-BR" b="1" dirty="0">
              <a:latin typeface="Times New Roman"/>
              <a:ea typeface="Times New Roman"/>
            </a:endParaRPr>
          </a:p>
        </p:txBody>
      </p:sp>
      <p:sp>
        <p:nvSpPr>
          <p:cNvPr id="11" name="Retângulo 10"/>
          <p:cNvSpPr/>
          <p:nvPr/>
        </p:nvSpPr>
        <p:spPr>
          <a:xfrm>
            <a:off x="262905" y="2348880"/>
            <a:ext cx="11449272" cy="1039708"/>
          </a:xfrm>
          <a:prstGeom prst="rect">
            <a:avLst/>
          </a:prstGeom>
        </p:spPr>
        <p:txBody>
          <a:bodyPr wrap="square">
            <a:spAutoFit/>
          </a:bodyPr>
          <a:lstStyle/>
          <a:p>
            <a:pPr algn="just">
              <a:lnSpc>
                <a:spcPct val="114000"/>
              </a:lnSpc>
            </a:pPr>
            <a:r>
              <a:rPr lang="pt-BR" dirty="0">
                <a:latin typeface="Arial" panose="020B0604020202020204" pitchFamily="34" charset="0"/>
                <a:cs typeface="Arial" panose="020B0604020202020204" pitchFamily="34" charset="0"/>
              </a:rPr>
              <a:t>urbanos. A solução encontrada pela </a:t>
            </a:r>
            <a:r>
              <a:rPr lang="pt-BR" dirty="0" err="1">
                <a:latin typeface="Arial" panose="020B0604020202020204" pitchFamily="34" charset="0"/>
                <a:cs typeface="Arial" panose="020B0604020202020204" pitchFamily="34" charset="0"/>
              </a:rPr>
              <a:t>Eletrobras</a:t>
            </a:r>
            <a:r>
              <a:rPr lang="pt-BR" dirty="0">
                <a:latin typeface="Arial" panose="020B0604020202020204" pitchFamily="34" charset="0"/>
                <a:cs typeface="Arial" panose="020B0604020202020204" pitchFamily="34" charset="0"/>
              </a:rPr>
              <a:t> Furnas foi a construção de pequenas usinas fotovoltaicas, cuja energia é gerada pelos “painéis solares” colocados sob o Sol. A energia proveniente deste método é mais “limpa” do que aquela proveniente das usinas hidrelétricas.</a:t>
            </a:r>
          </a:p>
        </p:txBody>
      </p:sp>
    </p:spTree>
    <p:extLst>
      <p:ext uri="{BB962C8B-B14F-4D97-AF65-F5344CB8AC3E}">
        <p14:creationId xmlns:p14="http://schemas.microsoft.com/office/powerpoint/2010/main" val="285657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404664"/>
            <a:ext cx="7776864" cy="1338828"/>
          </a:xfrm>
          <a:prstGeom prst="rect">
            <a:avLst/>
          </a:prstGeom>
        </p:spPr>
        <p:txBody>
          <a:bodyPr wrap="square">
            <a:spAutoFit/>
          </a:bodyPr>
          <a:lstStyle/>
          <a:p>
            <a:pPr algn="just">
              <a:lnSpc>
                <a:spcPct val="150000"/>
              </a:lnSpc>
            </a:pPr>
            <a:r>
              <a:rPr lang="pt-BR" b="1" dirty="0">
                <a:latin typeface="Arial" panose="020B0604020202020204" pitchFamily="34" charset="0"/>
                <a:cs typeface="Arial" panose="020B0604020202020204" pitchFamily="34" charset="0"/>
              </a:rPr>
              <a:t>Pergunta 9b) (0,5 ponto) (0,1 cada acerto)</a:t>
            </a:r>
            <a:r>
              <a:rPr lang="pt-BR" dirty="0">
                <a:latin typeface="Arial" panose="020B0604020202020204" pitchFamily="34" charset="0"/>
                <a:cs typeface="Arial" panose="020B0604020202020204" pitchFamily="34" charset="0"/>
              </a:rPr>
              <a:t> Existem diversas fontes das quais podemos obter energia elétrica. Algumas estão abaixo. Relacione a coluna da esquerda com a da direita.</a:t>
            </a:r>
          </a:p>
        </p:txBody>
      </p:sp>
      <p:graphicFrame>
        <p:nvGraphicFramePr>
          <p:cNvPr id="4" name="Tabela 3"/>
          <p:cNvGraphicFramePr>
            <a:graphicFrameLocks noGrp="1"/>
          </p:cNvGraphicFramePr>
          <p:nvPr>
            <p:extLst>
              <p:ext uri="{D42A27DB-BD31-4B8C-83A1-F6EECF244321}">
                <p14:modId xmlns:p14="http://schemas.microsoft.com/office/powerpoint/2010/main" val="679255395"/>
              </p:ext>
            </p:extLst>
          </p:nvPr>
        </p:nvGraphicFramePr>
        <p:xfrm>
          <a:off x="334913" y="2530103"/>
          <a:ext cx="9361040" cy="2468880"/>
        </p:xfrm>
        <a:graphic>
          <a:graphicData uri="http://schemas.openxmlformats.org/drawingml/2006/table">
            <a:tbl>
              <a:tblPr firstRow="1" firstCol="1" bandRow="1"/>
              <a:tblGrid>
                <a:gridCol w="2643402">
                  <a:extLst>
                    <a:ext uri="{9D8B030D-6E8A-4147-A177-3AD203B41FA5}">
                      <a16:colId xmlns:a16="http://schemas.microsoft.com/office/drawing/2014/main" val="20000"/>
                    </a:ext>
                  </a:extLst>
                </a:gridCol>
                <a:gridCol w="6717638">
                  <a:extLst>
                    <a:ext uri="{9D8B030D-6E8A-4147-A177-3AD203B41FA5}">
                      <a16:colId xmlns:a16="http://schemas.microsoft.com/office/drawing/2014/main" val="20001"/>
                    </a:ext>
                  </a:extLst>
                </a:gridCol>
              </a:tblGrid>
              <a:tr h="0">
                <a:tc>
                  <a:txBody>
                    <a:bodyPr/>
                    <a:lstStyle/>
                    <a:p>
                      <a:pPr algn="just" hangingPunct="0">
                        <a:spcAft>
                          <a:spcPts val="0"/>
                        </a:spcAft>
                      </a:pPr>
                      <a:r>
                        <a:rPr lang="pt-BR" sz="1800" dirty="0">
                          <a:effectLst/>
                          <a:latin typeface="Arial"/>
                          <a:ea typeface="Times New Roman"/>
                        </a:rPr>
                        <a:t>A - Energia eólica</a:t>
                      </a:r>
                      <a:endParaRPr lang="pt-BR" sz="1800" dirty="0">
                        <a:effectLst/>
                        <a:latin typeface="Times New Roman"/>
                        <a:ea typeface="Times New Roman"/>
                      </a:endParaRPr>
                    </a:p>
                  </a:txBody>
                  <a:tcPr marL="68580" marR="68580" marT="0" marB="0">
                    <a:lnL>
                      <a:noFill/>
                    </a:lnL>
                    <a:lnR>
                      <a:noFill/>
                    </a:lnR>
                    <a:lnT>
                      <a:noFill/>
                    </a:lnT>
                    <a:lnB>
                      <a:noFill/>
                    </a:lnB>
                  </a:tcPr>
                </a:tc>
                <a:tc>
                  <a:txBody>
                    <a:bodyPr/>
                    <a:lstStyle/>
                    <a:p>
                      <a:pPr algn="just" hangingPunct="0">
                        <a:spcAft>
                          <a:spcPts val="0"/>
                        </a:spcAft>
                      </a:pPr>
                      <a:r>
                        <a:rPr lang="pt-BR" sz="1800" dirty="0">
                          <a:effectLst/>
                          <a:latin typeface="Arial"/>
                          <a:ea typeface="Times New Roman"/>
                        </a:rPr>
                        <a:t>(    ) Proveniente de elementos químicos como urânio.</a:t>
                      </a:r>
                    </a:p>
                    <a:p>
                      <a:pPr algn="just" hangingPunct="0">
                        <a:spcAft>
                          <a:spcPts val="0"/>
                        </a:spcAft>
                      </a:pPr>
                      <a:endParaRPr lang="pt-BR" sz="18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0">
                <a:tc>
                  <a:txBody>
                    <a:bodyPr/>
                    <a:lstStyle/>
                    <a:p>
                      <a:pPr algn="just" hangingPunct="0">
                        <a:spcAft>
                          <a:spcPts val="0"/>
                        </a:spcAft>
                      </a:pPr>
                      <a:r>
                        <a:rPr lang="pt-BR" sz="1800" dirty="0">
                          <a:effectLst/>
                          <a:latin typeface="Arial"/>
                          <a:ea typeface="Times New Roman"/>
                        </a:rPr>
                        <a:t>B - Energia nuclear</a:t>
                      </a:r>
                      <a:endParaRPr lang="pt-BR" sz="1800" dirty="0">
                        <a:effectLst/>
                        <a:latin typeface="Times New Roman"/>
                        <a:ea typeface="Times New Roman"/>
                      </a:endParaRPr>
                    </a:p>
                  </a:txBody>
                  <a:tcPr marL="68580" marR="68580" marT="0" marB="0">
                    <a:lnL>
                      <a:noFill/>
                    </a:lnL>
                    <a:lnR>
                      <a:noFill/>
                    </a:lnR>
                    <a:lnT>
                      <a:noFill/>
                    </a:lnT>
                    <a:lnB>
                      <a:noFill/>
                    </a:lnB>
                  </a:tcPr>
                </a:tc>
                <a:tc>
                  <a:txBody>
                    <a:bodyPr/>
                    <a:lstStyle/>
                    <a:p>
                      <a:pPr algn="just" hangingPunct="0">
                        <a:spcAft>
                          <a:spcPts val="0"/>
                        </a:spcAft>
                      </a:pPr>
                      <a:r>
                        <a:rPr lang="pt-BR" sz="1800" dirty="0">
                          <a:effectLst/>
                          <a:latin typeface="Arial"/>
                          <a:ea typeface="Times New Roman"/>
                        </a:rPr>
                        <a:t>(   </a:t>
                      </a:r>
                      <a:r>
                        <a:rPr lang="pt-BR" sz="1800" b="1" dirty="0">
                          <a:solidFill>
                            <a:srgbClr val="FF0000"/>
                          </a:solidFill>
                          <a:effectLst/>
                          <a:latin typeface="Arial"/>
                          <a:ea typeface="Times New Roman"/>
                        </a:rPr>
                        <a:t> </a:t>
                      </a:r>
                      <a:r>
                        <a:rPr lang="pt-BR" sz="1800" dirty="0">
                          <a:effectLst/>
                          <a:latin typeface="Arial"/>
                          <a:ea typeface="Times New Roman"/>
                        </a:rPr>
                        <a:t>) Obtida a partir de petróleo, carvão mineral ou gás.</a:t>
                      </a:r>
                    </a:p>
                    <a:p>
                      <a:pPr algn="just" hangingPunct="0">
                        <a:spcAft>
                          <a:spcPts val="0"/>
                        </a:spcAft>
                      </a:pPr>
                      <a:endParaRPr lang="pt-BR" sz="18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0">
                <a:tc>
                  <a:txBody>
                    <a:bodyPr/>
                    <a:lstStyle/>
                    <a:p>
                      <a:pPr algn="just" hangingPunct="0">
                        <a:spcAft>
                          <a:spcPts val="0"/>
                        </a:spcAft>
                      </a:pPr>
                      <a:r>
                        <a:rPr lang="pt-BR" sz="1800">
                          <a:effectLst/>
                          <a:latin typeface="Arial"/>
                          <a:ea typeface="Times New Roman"/>
                        </a:rPr>
                        <a:t>C - Energia gravitacional</a:t>
                      </a:r>
                      <a:endParaRPr lang="pt-BR" sz="1800">
                        <a:effectLst/>
                        <a:latin typeface="Times New Roman"/>
                        <a:ea typeface="Times New Roman"/>
                      </a:endParaRPr>
                    </a:p>
                  </a:txBody>
                  <a:tcPr marL="68580" marR="68580" marT="0" marB="0">
                    <a:lnL>
                      <a:noFill/>
                    </a:lnL>
                    <a:lnR>
                      <a:noFill/>
                    </a:lnR>
                    <a:lnT>
                      <a:noFill/>
                    </a:lnT>
                    <a:lnB>
                      <a:noFill/>
                    </a:lnB>
                  </a:tcPr>
                </a:tc>
                <a:tc>
                  <a:txBody>
                    <a:bodyPr/>
                    <a:lstStyle/>
                    <a:p>
                      <a:pPr algn="just" hangingPunct="0">
                        <a:spcAft>
                          <a:spcPts val="0"/>
                        </a:spcAft>
                      </a:pPr>
                      <a:r>
                        <a:rPr lang="pt-BR" sz="1800" dirty="0">
                          <a:effectLst/>
                          <a:latin typeface="Arial"/>
                          <a:ea typeface="Times New Roman"/>
                        </a:rPr>
                        <a:t>(    ) Obtida a partir da ação dos ventos.</a:t>
                      </a:r>
                    </a:p>
                    <a:p>
                      <a:pPr algn="just" hangingPunct="0">
                        <a:spcAft>
                          <a:spcPts val="0"/>
                        </a:spcAft>
                      </a:pPr>
                      <a:endParaRPr lang="pt-BR" sz="18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algn="just" hangingPunct="0">
                        <a:spcAft>
                          <a:spcPts val="0"/>
                        </a:spcAft>
                      </a:pPr>
                      <a:r>
                        <a:rPr lang="pt-BR" sz="1800">
                          <a:effectLst/>
                          <a:latin typeface="Arial"/>
                          <a:ea typeface="Times New Roman"/>
                        </a:rPr>
                        <a:t>D - Energia fotovoltaica</a:t>
                      </a:r>
                      <a:endParaRPr lang="pt-BR" sz="1800">
                        <a:effectLst/>
                        <a:latin typeface="Times New Roman"/>
                        <a:ea typeface="Times New Roman"/>
                      </a:endParaRPr>
                    </a:p>
                  </a:txBody>
                  <a:tcPr marL="68580" marR="68580" marT="0" marB="0">
                    <a:lnL>
                      <a:noFill/>
                    </a:lnL>
                    <a:lnR>
                      <a:noFill/>
                    </a:lnR>
                    <a:lnT>
                      <a:noFill/>
                    </a:lnT>
                    <a:lnB>
                      <a:noFill/>
                    </a:lnB>
                  </a:tcPr>
                </a:tc>
                <a:tc>
                  <a:txBody>
                    <a:bodyPr/>
                    <a:lstStyle/>
                    <a:p>
                      <a:pPr algn="just" hangingPunct="0">
                        <a:spcAft>
                          <a:spcPts val="0"/>
                        </a:spcAft>
                      </a:pPr>
                      <a:r>
                        <a:rPr lang="pt-BR" sz="1800" dirty="0">
                          <a:effectLst/>
                          <a:latin typeface="Arial"/>
                          <a:ea typeface="Times New Roman"/>
                        </a:rPr>
                        <a:t>(    ) Obtida a partir da radiação solar.</a:t>
                      </a:r>
                    </a:p>
                    <a:p>
                      <a:pPr algn="just" hangingPunct="0">
                        <a:spcAft>
                          <a:spcPts val="0"/>
                        </a:spcAft>
                      </a:pPr>
                      <a:endParaRPr lang="pt-BR" sz="18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0">
                <a:tc>
                  <a:txBody>
                    <a:bodyPr/>
                    <a:lstStyle/>
                    <a:p>
                      <a:pPr algn="just" hangingPunct="0">
                        <a:spcAft>
                          <a:spcPts val="0"/>
                        </a:spcAft>
                      </a:pPr>
                      <a:r>
                        <a:rPr lang="pt-BR" sz="1800">
                          <a:effectLst/>
                          <a:latin typeface="Arial"/>
                          <a:ea typeface="Times New Roman"/>
                        </a:rPr>
                        <a:t>E - Energia fóssil</a:t>
                      </a:r>
                      <a:endParaRPr lang="pt-BR" sz="1800">
                        <a:effectLst/>
                        <a:latin typeface="Times New Roman"/>
                        <a:ea typeface="Times New Roman"/>
                      </a:endParaRPr>
                    </a:p>
                  </a:txBody>
                  <a:tcPr marL="68580" marR="68580" marT="0" marB="0">
                    <a:lnL>
                      <a:noFill/>
                    </a:lnL>
                    <a:lnR>
                      <a:noFill/>
                    </a:lnR>
                    <a:lnT>
                      <a:noFill/>
                    </a:lnT>
                    <a:lnB>
                      <a:noFill/>
                    </a:lnB>
                  </a:tcPr>
                </a:tc>
                <a:tc>
                  <a:txBody>
                    <a:bodyPr/>
                    <a:lstStyle/>
                    <a:p>
                      <a:pPr algn="just" hangingPunct="0">
                        <a:spcAft>
                          <a:spcPts val="0"/>
                        </a:spcAft>
                        <a:tabLst>
                          <a:tab pos="4612005" algn="r"/>
                        </a:tabLst>
                      </a:pPr>
                      <a:r>
                        <a:rPr lang="pt-BR" sz="1800" dirty="0">
                          <a:effectLst/>
                          <a:latin typeface="Arial"/>
                          <a:ea typeface="Times New Roman"/>
                        </a:rPr>
                        <a:t>(    )  Obtida a partir das marés.	</a:t>
                      </a:r>
                      <a:endParaRPr lang="pt-BR" sz="18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5" name="Retângulo 4"/>
          <p:cNvSpPr/>
          <p:nvPr/>
        </p:nvSpPr>
        <p:spPr>
          <a:xfrm>
            <a:off x="3075548" y="2492896"/>
            <a:ext cx="351378" cy="369332"/>
          </a:xfrm>
          <a:prstGeom prst="rect">
            <a:avLst/>
          </a:prstGeom>
        </p:spPr>
        <p:txBody>
          <a:bodyPr wrap="none">
            <a:spAutoFit/>
          </a:bodyPr>
          <a:lstStyle/>
          <a:p>
            <a:r>
              <a:rPr lang="pt-BR" b="1" dirty="0">
                <a:solidFill>
                  <a:srgbClr val="FF0000"/>
                </a:solidFill>
                <a:latin typeface="Arial"/>
                <a:ea typeface="Times New Roman"/>
              </a:rPr>
              <a:t>B</a:t>
            </a:r>
            <a:endParaRPr lang="pt-BR" dirty="0"/>
          </a:p>
        </p:txBody>
      </p:sp>
      <p:sp>
        <p:nvSpPr>
          <p:cNvPr id="6" name="Retângulo 5"/>
          <p:cNvSpPr/>
          <p:nvPr/>
        </p:nvSpPr>
        <p:spPr>
          <a:xfrm>
            <a:off x="3075548" y="3052776"/>
            <a:ext cx="338554" cy="369332"/>
          </a:xfrm>
          <a:prstGeom prst="rect">
            <a:avLst/>
          </a:prstGeom>
        </p:spPr>
        <p:txBody>
          <a:bodyPr wrap="none">
            <a:spAutoFit/>
          </a:bodyPr>
          <a:lstStyle/>
          <a:p>
            <a:r>
              <a:rPr lang="pt-BR" b="1" dirty="0">
                <a:solidFill>
                  <a:srgbClr val="FF0000"/>
                </a:solidFill>
                <a:latin typeface="Arial"/>
                <a:ea typeface="Times New Roman"/>
              </a:rPr>
              <a:t>E</a:t>
            </a:r>
            <a:endParaRPr lang="pt-BR" dirty="0"/>
          </a:p>
        </p:txBody>
      </p:sp>
      <p:sp>
        <p:nvSpPr>
          <p:cNvPr id="7" name="Retângulo 6"/>
          <p:cNvSpPr/>
          <p:nvPr/>
        </p:nvSpPr>
        <p:spPr>
          <a:xfrm>
            <a:off x="3075548" y="3610223"/>
            <a:ext cx="351378" cy="369332"/>
          </a:xfrm>
          <a:prstGeom prst="rect">
            <a:avLst/>
          </a:prstGeom>
        </p:spPr>
        <p:txBody>
          <a:bodyPr wrap="none">
            <a:spAutoFit/>
          </a:bodyPr>
          <a:lstStyle/>
          <a:p>
            <a:r>
              <a:rPr lang="pt-BR" b="1" dirty="0">
                <a:solidFill>
                  <a:srgbClr val="FF0000"/>
                </a:solidFill>
                <a:latin typeface="Arial"/>
                <a:ea typeface="Times New Roman"/>
              </a:rPr>
              <a:t>A</a:t>
            </a:r>
            <a:endParaRPr lang="pt-BR" dirty="0"/>
          </a:p>
        </p:txBody>
      </p:sp>
      <p:sp>
        <p:nvSpPr>
          <p:cNvPr id="8" name="Retângulo 7"/>
          <p:cNvSpPr/>
          <p:nvPr/>
        </p:nvSpPr>
        <p:spPr>
          <a:xfrm>
            <a:off x="3075548" y="4140237"/>
            <a:ext cx="351378" cy="369332"/>
          </a:xfrm>
          <a:prstGeom prst="rect">
            <a:avLst/>
          </a:prstGeom>
        </p:spPr>
        <p:txBody>
          <a:bodyPr wrap="none">
            <a:spAutoFit/>
          </a:bodyPr>
          <a:lstStyle/>
          <a:p>
            <a:r>
              <a:rPr lang="pt-BR" b="1" dirty="0">
                <a:solidFill>
                  <a:srgbClr val="FF0000"/>
                </a:solidFill>
                <a:latin typeface="Arial"/>
                <a:ea typeface="Times New Roman"/>
              </a:rPr>
              <a:t>D</a:t>
            </a:r>
            <a:endParaRPr lang="pt-BR" dirty="0"/>
          </a:p>
        </p:txBody>
      </p:sp>
      <p:sp>
        <p:nvSpPr>
          <p:cNvPr id="9" name="Retângulo 8"/>
          <p:cNvSpPr/>
          <p:nvPr/>
        </p:nvSpPr>
        <p:spPr>
          <a:xfrm>
            <a:off x="3075548" y="4705512"/>
            <a:ext cx="351378" cy="369332"/>
          </a:xfrm>
          <a:prstGeom prst="rect">
            <a:avLst/>
          </a:prstGeom>
        </p:spPr>
        <p:txBody>
          <a:bodyPr wrap="none">
            <a:spAutoFit/>
          </a:bodyPr>
          <a:lstStyle/>
          <a:p>
            <a:r>
              <a:rPr lang="pt-BR" b="1" dirty="0">
                <a:solidFill>
                  <a:srgbClr val="FF0000"/>
                </a:solidFill>
                <a:latin typeface="Arial"/>
                <a:ea typeface="Times New Roman"/>
              </a:rPr>
              <a:t>C</a:t>
            </a:r>
            <a:endParaRPr lang="pt-BR" dirty="0"/>
          </a:p>
        </p:txBody>
      </p:sp>
    </p:spTree>
    <p:extLst>
      <p:ext uri="{BB962C8B-B14F-4D97-AF65-F5344CB8AC3E}">
        <p14:creationId xmlns:p14="http://schemas.microsoft.com/office/powerpoint/2010/main" val="18874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34913" y="116632"/>
            <a:ext cx="7704856" cy="4196020"/>
          </a:xfrm>
          <a:prstGeom prst="rect">
            <a:avLst/>
          </a:prstGeom>
        </p:spPr>
        <p:txBody>
          <a:bodyPr wrap="square">
            <a:spAutoFit/>
          </a:bodyPr>
          <a:lstStyle/>
          <a:p>
            <a:pPr algn="just">
              <a:lnSpc>
                <a:spcPct val="150000"/>
              </a:lnSpc>
            </a:pPr>
            <a:r>
              <a:rPr lang="pt-BR" b="1" dirty="0">
                <a:latin typeface="Arial" panose="020B0604020202020204" pitchFamily="34" charset="0"/>
                <a:cs typeface="Arial" panose="020B0604020202020204" pitchFamily="34" charset="0"/>
              </a:rPr>
              <a:t>Questão 10) (1 ponto</a:t>
            </a:r>
            <a:r>
              <a:rPr lang="pt-BR" dirty="0">
                <a:latin typeface="Arial" panose="020B0604020202020204" pitchFamily="34" charset="0"/>
                <a:cs typeface="Arial" panose="020B0604020202020204" pitchFamily="34" charset="0"/>
              </a:rPr>
              <a:t>) Reduzir ou eliminar o desperdício de energia é fundamental, caso contrário precisa-se gerar muito mais energia só para suprir o desperdício. A energia elétrica “consumida” por uma lâmpada de 100 W (Watt) durante um segundo é de 100 J (Joule). Joule é unidade de energia elétrica e Watt é a unidade de potência, ou seja, 1 W = 1 J/s. Além disso, 1 kW = 10</a:t>
            </a:r>
            <a:r>
              <a:rPr lang="pt-BR" baseline="30000" dirty="0">
                <a:latin typeface="Arial" panose="020B0604020202020204" pitchFamily="34" charset="0"/>
                <a:cs typeface="Arial" panose="020B0604020202020204" pitchFamily="34" charset="0"/>
              </a:rPr>
              <a:t>3 </a:t>
            </a:r>
            <a:r>
              <a:rPr lang="pt-BR" dirty="0">
                <a:latin typeface="Arial" panose="020B0604020202020204" pitchFamily="34" charset="0"/>
                <a:cs typeface="Arial" panose="020B0604020202020204" pitchFamily="34" charset="0"/>
              </a:rPr>
              <a:t>W e 1 kWh = 3.600.000 J. O preço do kWh fornecido pelas concessionárias de energia elétrica é escalonado, ou seja, quanto maior é o consumo, maior é o preço do kWh. A tabela abaixo mostra, sem impostos, o preço do kWh para o consumo residencial, de certa região do Brasil.</a:t>
            </a:r>
          </a:p>
        </p:txBody>
      </p:sp>
      <p:graphicFrame>
        <p:nvGraphicFramePr>
          <p:cNvPr id="5" name="Tabela 4"/>
          <p:cNvGraphicFramePr>
            <a:graphicFrameLocks noGrp="1"/>
          </p:cNvGraphicFramePr>
          <p:nvPr>
            <p:extLst>
              <p:ext uri="{D42A27DB-BD31-4B8C-83A1-F6EECF244321}">
                <p14:modId xmlns:p14="http://schemas.microsoft.com/office/powerpoint/2010/main" val="2970099739"/>
              </p:ext>
            </p:extLst>
          </p:nvPr>
        </p:nvGraphicFramePr>
        <p:xfrm>
          <a:off x="2135113" y="4869160"/>
          <a:ext cx="7344816" cy="1371600"/>
        </p:xfrm>
        <a:graphic>
          <a:graphicData uri="http://schemas.openxmlformats.org/drawingml/2006/table">
            <a:tbl>
              <a:tblPr firstRow="1" firstCol="1" bandRow="1"/>
              <a:tblGrid>
                <a:gridCol w="5738226">
                  <a:extLst>
                    <a:ext uri="{9D8B030D-6E8A-4147-A177-3AD203B41FA5}">
                      <a16:colId xmlns:a16="http://schemas.microsoft.com/office/drawing/2014/main" val="20000"/>
                    </a:ext>
                  </a:extLst>
                </a:gridCol>
                <a:gridCol w="1606590">
                  <a:extLst>
                    <a:ext uri="{9D8B030D-6E8A-4147-A177-3AD203B41FA5}">
                      <a16:colId xmlns:a16="http://schemas.microsoft.com/office/drawing/2014/main" val="20001"/>
                    </a:ext>
                  </a:extLst>
                </a:gridCol>
              </a:tblGrid>
              <a:tr h="0">
                <a:tc>
                  <a:txBody>
                    <a:bodyPr/>
                    <a:lstStyle/>
                    <a:p>
                      <a:pPr algn="just" hangingPunct="0">
                        <a:spcAft>
                          <a:spcPts val="0"/>
                        </a:spcAft>
                      </a:pPr>
                      <a:r>
                        <a:rPr lang="pt-BR" sz="1800" b="1" dirty="0">
                          <a:effectLst/>
                          <a:latin typeface="Arial"/>
                          <a:ea typeface="Times New Roman"/>
                        </a:rPr>
                        <a:t>Intervalos de energia utilizada mensalmente</a:t>
                      </a:r>
                      <a:endParaRPr lang="pt-BR" sz="1800" dirty="0">
                        <a:effectLst/>
                        <a:latin typeface="Times New Roman"/>
                        <a:ea typeface="Times New Roman"/>
                      </a:endParaRPr>
                    </a:p>
                  </a:txBody>
                  <a:tcPr marL="0" marR="0" marT="0" marB="0" anchor="ctr">
                    <a:lnL>
                      <a:noFill/>
                    </a:lnL>
                    <a:lnR>
                      <a:noFill/>
                    </a:lnR>
                    <a:lnT>
                      <a:noFill/>
                    </a:lnT>
                    <a:lnB>
                      <a:noFill/>
                    </a:lnB>
                    <a:solidFill>
                      <a:srgbClr val="FFFFFF"/>
                    </a:solidFill>
                  </a:tcPr>
                </a:tc>
                <a:tc>
                  <a:txBody>
                    <a:bodyPr/>
                    <a:lstStyle/>
                    <a:p>
                      <a:pPr algn="ctr" hangingPunct="0">
                        <a:spcAft>
                          <a:spcPts val="0"/>
                        </a:spcAft>
                      </a:pPr>
                      <a:r>
                        <a:rPr lang="pt-BR" sz="1800" b="1">
                          <a:effectLst/>
                          <a:latin typeface="Arial"/>
                          <a:ea typeface="Times New Roman"/>
                        </a:rPr>
                        <a:t>R$/kWh</a:t>
                      </a:r>
                      <a:endParaRPr lang="pt-BR" sz="1800">
                        <a:effectLst/>
                        <a:latin typeface="Times New Roman"/>
                        <a:ea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0"/>
                  </a:ext>
                </a:extLst>
              </a:tr>
              <a:tr h="0">
                <a:tc>
                  <a:txBody>
                    <a:bodyPr/>
                    <a:lstStyle/>
                    <a:p>
                      <a:pPr algn="just" hangingPunct="0">
                        <a:spcAft>
                          <a:spcPts val="0"/>
                        </a:spcAft>
                      </a:pPr>
                      <a:r>
                        <a:rPr lang="pt-BR" sz="1800">
                          <a:effectLst/>
                          <a:latin typeface="Arial"/>
                          <a:ea typeface="Times New Roman"/>
                        </a:rPr>
                        <a:t>Inferior ou igual a 30 kWh</a:t>
                      </a:r>
                      <a:endParaRPr lang="pt-BR" sz="1800">
                        <a:effectLst/>
                        <a:latin typeface="Times New Roman"/>
                        <a:ea typeface="Times New Roman"/>
                      </a:endParaRPr>
                    </a:p>
                  </a:txBody>
                  <a:tcPr marL="0" marR="0" marT="0" marB="0" anchor="ctr">
                    <a:lnL>
                      <a:noFill/>
                    </a:lnL>
                    <a:lnR>
                      <a:noFill/>
                    </a:lnR>
                    <a:lnT>
                      <a:noFill/>
                    </a:lnT>
                    <a:lnB>
                      <a:noFill/>
                    </a:lnB>
                    <a:solidFill>
                      <a:srgbClr val="FFFFFF"/>
                    </a:solidFill>
                  </a:tcPr>
                </a:tc>
                <a:tc>
                  <a:txBody>
                    <a:bodyPr/>
                    <a:lstStyle/>
                    <a:p>
                      <a:pPr algn="ctr" hangingPunct="0">
                        <a:spcAft>
                          <a:spcPts val="0"/>
                        </a:spcAft>
                      </a:pPr>
                      <a:r>
                        <a:rPr lang="pt-BR" sz="1800">
                          <a:effectLst/>
                          <a:latin typeface="Arial"/>
                          <a:ea typeface="Times New Roman"/>
                        </a:rPr>
                        <a:t>0,09</a:t>
                      </a:r>
                      <a:endParaRPr lang="pt-BR" sz="1800">
                        <a:effectLst/>
                        <a:latin typeface="Times New Roman"/>
                        <a:ea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1"/>
                  </a:ext>
                </a:extLst>
              </a:tr>
              <a:tr h="0">
                <a:tc>
                  <a:txBody>
                    <a:bodyPr/>
                    <a:lstStyle/>
                    <a:p>
                      <a:pPr algn="just" hangingPunct="0">
                        <a:spcAft>
                          <a:spcPts val="0"/>
                        </a:spcAft>
                      </a:pPr>
                      <a:r>
                        <a:rPr lang="pt-BR" sz="1800">
                          <a:effectLst/>
                          <a:latin typeface="Arial"/>
                          <a:ea typeface="Times New Roman"/>
                        </a:rPr>
                        <a:t>Superior a 30 kWh e inferior ou igual a 100 kWh</a:t>
                      </a:r>
                      <a:endParaRPr lang="pt-BR" sz="1800">
                        <a:effectLst/>
                        <a:latin typeface="Times New Roman"/>
                        <a:ea typeface="Times New Roman"/>
                      </a:endParaRPr>
                    </a:p>
                  </a:txBody>
                  <a:tcPr marL="0" marR="0" marT="0" marB="0" anchor="ctr">
                    <a:lnL>
                      <a:noFill/>
                    </a:lnL>
                    <a:lnR>
                      <a:noFill/>
                    </a:lnR>
                    <a:lnT>
                      <a:noFill/>
                    </a:lnT>
                    <a:lnB>
                      <a:noFill/>
                    </a:lnB>
                    <a:solidFill>
                      <a:srgbClr val="FFFFFF"/>
                    </a:solidFill>
                  </a:tcPr>
                </a:tc>
                <a:tc>
                  <a:txBody>
                    <a:bodyPr/>
                    <a:lstStyle/>
                    <a:p>
                      <a:pPr algn="ctr" hangingPunct="0">
                        <a:spcAft>
                          <a:spcPts val="0"/>
                        </a:spcAft>
                      </a:pPr>
                      <a:r>
                        <a:rPr lang="pt-BR" sz="1800">
                          <a:effectLst/>
                          <a:latin typeface="Arial"/>
                          <a:ea typeface="Times New Roman"/>
                        </a:rPr>
                        <a:t>0,16</a:t>
                      </a:r>
                      <a:endParaRPr lang="pt-BR" sz="1800">
                        <a:effectLst/>
                        <a:latin typeface="Times New Roman"/>
                        <a:ea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2"/>
                  </a:ext>
                </a:extLst>
              </a:tr>
              <a:tr h="0">
                <a:tc>
                  <a:txBody>
                    <a:bodyPr/>
                    <a:lstStyle/>
                    <a:p>
                      <a:pPr algn="just" hangingPunct="0">
                        <a:spcAft>
                          <a:spcPts val="0"/>
                        </a:spcAft>
                      </a:pPr>
                      <a:r>
                        <a:rPr lang="pt-BR" sz="1800" dirty="0">
                          <a:effectLst/>
                          <a:latin typeface="Arial"/>
                          <a:ea typeface="Times New Roman"/>
                        </a:rPr>
                        <a:t>Superior a 100 kWh e inferior ou igual a 220 kWh</a:t>
                      </a:r>
                      <a:endParaRPr lang="pt-BR" sz="1800" dirty="0">
                        <a:effectLst/>
                        <a:latin typeface="Times New Roman"/>
                        <a:ea typeface="Times New Roman"/>
                      </a:endParaRPr>
                    </a:p>
                  </a:txBody>
                  <a:tcPr marL="0" marR="0" marT="0" marB="0" anchor="ctr">
                    <a:lnL>
                      <a:noFill/>
                    </a:lnL>
                    <a:lnR>
                      <a:noFill/>
                    </a:lnR>
                    <a:lnT>
                      <a:noFill/>
                    </a:lnT>
                    <a:lnB>
                      <a:noFill/>
                    </a:lnB>
                    <a:solidFill>
                      <a:srgbClr val="FFFFFF"/>
                    </a:solidFill>
                  </a:tcPr>
                </a:tc>
                <a:tc>
                  <a:txBody>
                    <a:bodyPr/>
                    <a:lstStyle/>
                    <a:p>
                      <a:pPr algn="ctr" hangingPunct="0">
                        <a:spcAft>
                          <a:spcPts val="0"/>
                        </a:spcAft>
                      </a:pPr>
                      <a:r>
                        <a:rPr lang="pt-BR" sz="1800">
                          <a:effectLst/>
                          <a:latin typeface="Arial"/>
                          <a:ea typeface="Times New Roman"/>
                        </a:rPr>
                        <a:t>0,24</a:t>
                      </a:r>
                      <a:endParaRPr lang="pt-BR" sz="1800">
                        <a:effectLst/>
                        <a:latin typeface="Times New Roman"/>
                        <a:ea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3"/>
                  </a:ext>
                </a:extLst>
              </a:tr>
              <a:tr h="0">
                <a:tc>
                  <a:txBody>
                    <a:bodyPr/>
                    <a:lstStyle/>
                    <a:p>
                      <a:pPr algn="just" hangingPunct="0">
                        <a:spcAft>
                          <a:spcPts val="0"/>
                        </a:spcAft>
                      </a:pPr>
                      <a:r>
                        <a:rPr lang="pt-BR" sz="1800" dirty="0">
                          <a:effectLst/>
                          <a:latin typeface="Arial"/>
                          <a:ea typeface="Times New Roman"/>
                        </a:rPr>
                        <a:t>Superior a 220 kWh</a:t>
                      </a:r>
                      <a:endParaRPr lang="pt-BR" sz="1800" dirty="0">
                        <a:effectLst/>
                        <a:latin typeface="Times New Roman"/>
                        <a:ea typeface="Times New Roman"/>
                      </a:endParaRPr>
                    </a:p>
                  </a:txBody>
                  <a:tcPr marL="0" marR="0" marT="0" marB="0" anchor="ctr">
                    <a:lnL>
                      <a:noFill/>
                    </a:lnL>
                    <a:lnR>
                      <a:noFill/>
                    </a:lnR>
                    <a:lnT>
                      <a:noFill/>
                    </a:lnT>
                    <a:lnB>
                      <a:noFill/>
                    </a:lnB>
                    <a:solidFill>
                      <a:srgbClr val="FFFFFF"/>
                    </a:solidFill>
                  </a:tcPr>
                </a:tc>
                <a:tc>
                  <a:txBody>
                    <a:bodyPr/>
                    <a:lstStyle/>
                    <a:p>
                      <a:pPr algn="ctr" hangingPunct="0">
                        <a:spcAft>
                          <a:spcPts val="0"/>
                        </a:spcAft>
                      </a:pPr>
                      <a:r>
                        <a:rPr lang="pt-BR" sz="1800" dirty="0">
                          <a:effectLst/>
                          <a:latin typeface="Arial"/>
                          <a:ea typeface="Times New Roman"/>
                        </a:rPr>
                        <a:t>0,27</a:t>
                      </a:r>
                      <a:endParaRPr lang="pt-BR" sz="1800" dirty="0">
                        <a:effectLst/>
                        <a:latin typeface="Times New Roman"/>
                        <a:ea typeface="Times New Roman"/>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36352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62905" y="116632"/>
            <a:ext cx="7776864" cy="1569660"/>
          </a:xfrm>
          <a:prstGeom prst="rect">
            <a:avLst/>
          </a:prstGeom>
        </p:spPr>
        <p:txBody>
          <a:bodyPr wrap="square">
            <a:spAutoFit/>
          </a:bodyPr>
          <a:lstStyle/>
          <a:p>
            <a:pPr algn="just">
              <a:lnSpc>
                <a:spcPct val="120000"/>
              </a:lnSpc>
            </a:pPr>
            <a:r>
              <a:rPr lang="pt-BR" sz="1600" b="1" dirty="0">
                <a:latin typeface="Arial" panose="020B0604020202020204" pitchFamily="34" charset="0"/>
                <a:cs typeface="Arial" panose="020B0604020202020204" pitchFamily="34" charset="0"/>
              </a:rPr>
              <a:t>Pergunta 10) (1 ponto)</a:t>
            </a:r>
            <a:r>
              <a:rPr lang="pt-BR" sz="1600" dirty="0">
                <a:latin typeface="Arial" panose="020B0604020202020204" pitchFamily="34" charset="0"/>
                <a:cs typeface="Arial" panose="020B0604020202020204" pitchFamily="34" charset="0"/>
              </a:rPr>
              <a:t> Suponha que na sua casa tenha um potente “chuveirão”, de 5.000 W e que você e seus 4 irmãos tomem, todo dia,  um banho de 20 minutos. Calcule quantos reais vocês 5 gastam, em 30 dias, só com os banhos. Adicione mais 60% dos impostos. Cuidado com as contas, pois nesta questão não aceitaremos “acerto parcial”.</a:t>
            </a:r>
          </a:p>
        </p:txBody>
      </p:sp>
      <p:sp>
        <p:nvSpPr>
          <p:cNvPr id="4" name="Retângulo 3"/>
          <p:cNvSpPr/>
          <p:nvPr/>
        </p:nvSpPr>
        <p:spPr>
          <a:xfrm>
            <a:off x="262905" y="1556792"/>
            <a:ext cx="1289135" cy="338554"/>
          </a:xfrm>
          <a:prstGeom prst="rect">
            <a:avLst/>
          </a:prstGeom>
        </p:spPr>
        <p:txBody>
          <a:bodyPr wrap="none">
            <a:spAutoFit/>
          </a:bodyPr>
          <a:lstStyle/>
          <a:p>
            <a:r>
              <a:rPr lang="pt-BR" sz="1600" b="1" dirty="0">
                <a:solidFill>
                  <a:srgbClr val="FF0000"/>
                </a:solidFill>
                <a:latin typeface="Arial" panose="020B0604020202020204" pitchFamily="34" charset="0"/>
                <a:cs typeface="Arial" panose="020B0604020202020204" pitchFamily="34" charset="0"/>
              </a:rPr>
              <a:t>Resolução:</a:t>
            </a:r>
          </a:p>
        </p:txBody>
      </p:sp>
      <p:sp>
        <p:nvSpPr>
          <p:cNvPr id="5" name="Retângulo 4"/>
          <p:cNvSpPr/>
          <p:nvPr/>
        </p:nvSpPr>
        <p:spPr>
          <a:xfrm>
            <a:off x="1415033" y="1556792"/>
            <a:ext cx="6624736" cy="338554"/>
          </a:xfrm>
          <a:prstGeom prst="rect">
            <a:avLst/>
          </a:prstGeom>
        </p:spPr>
        <p:txBody>
          <a:bodyPr wrap="square">
            <a:spAutoFit/>
          </a:bodyPr>
          <a:lstStyle/>
          <a:p>
            <a:pPr algn="just" hangingPunct="0"/>
            <a:r>
              <a:rPr lang="pt-BR" sz="1600" dirty="0">
                <a:solidFill>
                  <a:srgbClr val="FF0000"/>
                </a:solidFill>
                <a:latin typeface="Arial" panose="020B0604020202020204" pitchFamily="34" charset="0"/>
                <a:cs typeface="Arial" panose="020B0604020202020204" pitchFamily="34" charset="0"/>
              </a:rPr>
              <a:t>Existem vários caminhos para se revolver. Por exemplo, podemos</a:t>
            </a:r>
          </a:p>
        </p:txBody>
      </p:sp>
      <mc:AlternateContent xmlns:mc="http://schemas.openxmlformats.org/markup-compatibility/2006" xmlns:a14="http://schemas.microsoft.com/office/drawing/2010/main">
        <mc:Choice Requires="a14">
          <p:sp>
            <p:nvSpPr>
              <p:cNvPr id="6" name="Retângulo 5"/>
              <p:cNvSpPr/>
              <p:nvPr/>
            </p:nvSpPr>
            <p:spPr>
              <a:xfrm>
                <a:off x="2506838" y="2695245"/>
                <a:ext cx="1127232" cy="6601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5000 </m:t>
                          </m:r>
                          <m:r>
                            <a:rPr lang="pt-BR" i="1">
                              <a:solidFill>
                                <a:srgbClr val="FF0000"/>
                              </a:solidFill>
                              <a:latin typeface="Cambria Math" panose="02040503050406030204" pitchFamily="18" charset="0"/>
                            </a:rPr>
                            <m:t>𝐽</m:t>
                          </m:r>
                        </m:num>
                        <m:den>
                          <m:r>
                            <a:rPr lang="pt-BR" i="1">
                              <a:solidFill>
                                <a:srgbClr val="FF0000"/>
                              </a:solidFill>
                              <a:latin typeface="Cambria Math" panose="02040503050406030204" pitchFamily="18" charset="0"/>
                            </a:rPr>
                            <m:t>𝑥</m:t>
                          </m:r>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𝐽</m:t>
                          </m:r>
                        </m:den>
                      </m:f>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6" name="Retângulo 5"/>
              <p:cNvSpPr>
                <a:spLocks noRot="1" noChangeAspect="1" noMove="1" noResize="1" noEditPoints="1" noAdjustHandles="1" noChangeArrowheads="1" noChangeShapeType="1" noTextEdit="1"/>
              </p:cNvSpPr>
              <p:nvPr/>
            </p:nvSpPr>
            <p:spPr>
              <a:xfrm>
                <a:off x="2506838" y="2695245"/>
                <a:ext cx="1127232" cy="660181"/>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 name="Retângulo 6"/>
              <p:cNvSpPr/>
              <p:nvPr/>
            </p:nvSpPr>
            <p:spPr>
              <a:xfrm>
                <a:off x="3442942" y="2695657"/>
                <a:ext cx="1895070" cy="6613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1 </m:t>
                          </m:r>
                          <m:r>
                            <a:rPr lang="pt-BR" i="1">
                              <a:solidFill>
                                <a:srgbClr val="FF0000"/>
                              </a:solidFill>
                              <a:latin typeface="Cambria Math" panose="02040503050406030204" pitchFamily="18" charset="0"/>
                            </a:rPr>
                            <m:t>𝑠𝑒𝑔</m:t>
                          </m:r>
                        </m:num>
                        <m:den>
                          <m:r>
                            <a:rPr lang="pt-BR" i="1">
                              <a:solidFill>
                                <a:srgbClr val="FF0000"/>
                              </a:solidFill>
                              <a:latin typeface="Cambria Math" panose="02040503050406030204" pitchFamily="18" charset="0"/>
                            </a:rPr>
                            <m:t>1.200 </m:t>
                          </m:r>
                          <m:r>
                            <a:rPr lang="pt-BR" i="1">
                              <a:solidFill>
                                <a:srgbClr val="FF0000"/>
                              </a:solidFill>
                              <a:latin typeface="Cambria Math" panose="02040503050406030204" pitchFamily="18" charset="0"/>
                            </a:rPr>
                            <m:t>𝑠𝑒𝑔</m:t>
                          </m:r>
                        </m:den>
                      </m:f>
                      <m:r>
                        <a:rPr lang="pt-BR" i="1">
                          <a:solidFill>
                            <a:srgbClr val="FF0000"/>
                          </a:solidFill>
                          <a:latin typeface="Cambria Math" panose="02040503050406030204" pitchFamily="18" charset="0"/>
                        </a:rPr>
                        <m:t>→</m:t>
                      </m:r>
                      <m:r>
                        <a:rPr lang="pt-BR" i="1">
                          <a:solidFill>
                            <a:srgbClr val="FF0000"/>
                          </a:solidFill>
                          <a:latin typeface="Cambria Math" panose="02040503050406030204" pitchFamily="18" charset="0"/>
                        </a:rPr>
                        <m:t>𝑥</m:t>
                      </m:r>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7" name="Retângulo 6"/>
              <p:cNvSpPr>
                <a:spLocks noRot="1" noChangeAspect="1" noMove="1" noResize="1" noEditPoints="1" noAdjustHandles="1" noChangeArrowheads="1" noChangeShapeType="1" noTextEdit="1"/>
              </p:cNvSpPr>
              <p:nvPr/>
            </p:nvSpPr>
            <p:spPr>
              <a:xfrm>
                <a:off x="3442942" y="2695657"/>
                <a:ext cx="1895070" cy="661335"/>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Retângulo 7"/>
              <p:cNvSpPr/>
              <p:nvPr/>
            </p:nvSpPr>
            <p:spPr>
              <a:xfrm>
                <a:off x="5118961" y="2695327"/>
                <a:ext cx="2262158" cy="616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5000×1.200</m:t>
                          </m:r>
                        </m:num>
                        <m:den>
                          <m:r>
                            <a:rPr lang="pt-BR" i="1">
                              <a:solidFill>
                                <a:srgbClr val="FF0000"/>
                              </a:solidFill>
                              <a:latin typeface="Cambria Math" panose="02040503050406030204" pitchFamily="18" charset="0"/>
                            </a:rPr>
                            <m:t>1</m:t>
                          </m:r>
                        </m:den>
                      </m:f>
                      <m:r>
                        <a:rPr lang="pt-BR" i="1">
                          <a:solidFill>
                            <a:srgbClr val="FF0000"/>
                          </a:solidFill>
                          <a:latin typeface="Cambria Math" panose="02040503050406030204" pitchFamily="18" charset="0"/>
                        </a:rPr>
                        <m:t>→</m:t>
                      </m:r>
                      <m:r>
                        <a:rPr lang="pt-BR" i="1">
                          <a:solidFill>
                            <a:srgbClr val="FF0000"/>
                          </a:solidFill>
                          <a:latin typeface="Cambria Math" panose="02040503050406030204" pitchFamily="18" charset="0"/>
                        </a:rPr>
                        <m:t>𝑥</m:t>
                      </m:r>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8" name="Retângulo 7"/>
              <p:cNvSpPr>
                <a:spLocks noRot="1" noChangeAspect="1" noMove="1" noResize="1" noEditPoints="1" noAdjustHandles="1" noChangeArrowheads="1" noChangeShapeType="1" noTextEdit="1"/>
              </p:cNvSpPr>
              <p:nvPr/>
            </p:nvSpPr>
            <p:spPr>
              <a:xfrm>
                <a:off x="5118961" y="2695327"/>
                <a:ext cx="2262158" cy="616515"/>
              </a:xfrm>
              <a:prstGeom prst="rect">
                <a:avLst/>
              </a:prstGeom>
              <a:blipFill>
                <a:blip r:embed="rId4"/>
                <a:stretch>
                  <a:fillRect/>
                </a:stretch>
              </a:blipFill>
            </p:spPr>
            <p:txBody>
              <a:bodyPr/>
              <a:lstStyle/>
              <a:p>
                <a:r>
                  <a:rPr lang="pt-BR">
                    <a:noFill/>
                  </a:rPr>
                  <a:t> </a:t>
                </a:r>
              </a:p>
            </p:txBody>
          </p:sp>
        </mc:Fallback>
      </mc:AlternateContent>
      <p:sp>
        <p:nvSpPr>
          <p:cNvPr id="9" name="Retângulo 8"/>
          <p:cNvSpPr/>
          <p:nvPr/>
        </p:nvSpPr>
        <p:spPr>
          <a:xfrm>
            <a:off x="262905" y="3356992"/>
            <a:ext cx="11520880" cy="830997"/>
          </a:xfrm>
          <a:prstGeom prst="rect">
            <a:avLst/>
          </a:prstGeom>
        </p:spPr>
        <p:txBody>
          <a:bodyPr wrap="square">
            <a:spAutoFit/>
          </a:bodyPr>
          <a:lstStyle/>
          <a:p>
            <a:pPr algn="just"/>
            <a:r>
              <a:rPr lang="pt-BR" sz="1600" dirty="0">
                <a:solidFill>
                  <a:srgbClr val="FF0000"/>
                </a:solidFill>
                <a:latin typeface="Arial" panose="020B0604020202020204" pitchFamily="34" charset="0"/>
                <a:cs typeface="Arial" panose="020B0604020202020204" pitchFamily="34" charset="0"/>
              </a:rPr>
              <a:t>Cinco pessoas gastam cinco vezes este valor por dia, ou seja: 30.000.000 J. Em 30 dias gastam 30 vezes este valor diário, ou seja: 900.000.000 J. O passo seguinte é transformar este valor em kWh, usando as informações do enunciado, ou seja, que 1 kWh = 3.600.000 J. Usemos simples proporções novamente:</a:t>
            </a:r>
          </a:p>
        </p:txBody>
      </p:sp>
      <mc:AlternateContent xmlns:mc="http://schemas.openxmlformats.org/markup-compatibility/2006" xmlns:a14="http://schemas.microsoft.com/office/drawing/2010/main">
        <mc:Choice Requires="a14">
          <p:sp>
            <p:nvSpPr>
              <p:cNvPr id="10" name="Retângulo 9"/>
              <p:cNvSpPr/>
              <p:nvPr/>
            </p:nvSpPr>
            <p:spPr>
              <a:xfrm>
                <a:off x="7209883" y="2818918"/>
                <a:ext cx="2198038" cy="369332"/>
              </a:xfrm>
              <a:prstGeom prst="rect">
                <a:avLst/>
              </a:prstGeom>
            </p:spPr>
            <p:txBody>
              <a:bodyPr wrap="none">
                <a:spAutoFit/>
              </a:bodyPr>
              <a:lstStyle/>
              <a:p>
                <a14:m>
                  <m:oMath xmlns:m="http://schemas.openxmlformats.org/officeDocument/2006/math">
                    <m:r>
                      <a:rPr lang="pt-BR" i="1" smtClean="0">
                        <a:solidFill>
                          <a:srgbClr val="FF0000"/>
                        </a:solidFill>
                        <a:latin typeface="Cambria Math" panose="02040503050406030204" pitchFamily="18" charset="0"/>
                      </a:rPr>
                      <m:t>6.000.000 </m:t>
                    </m:r>
                    <m:r>
                      <a:rPr lang="pt-BR" i="1" smtClean="0">
                        <a:solidFill>
                          <a:srgbClr val="FF0000"/>
                        </a:solidFill>
                        <a:latin typeface="Cambria Math" panose="02040503050406030204" pitchFamily="18" charset="0"/>
                      </a:rPr>
                      <m:t>𝐽</m:t>
                    </m:r>
                    <m:r>
                      <a:rPr lang="pt-BR" i="1" smtClean="0">
                        <a:solidFill>
                          <a:srgbClr val="FF0000"/>
                        </a:solidFill>
                        <a:latin typeface="Cambria Math" panose="02040503050406030204" pitchFamily="18" charset="0"/>
                      </a:rPr>
                      <m:t>/</m:t>
                    </m:r>
                    <m:r>
                      <a:rPr lang="pt-BR" i="1" smtClean="0">
                        <a:solidFill>
                          <a:srgbClr val="FF0000"/>
                        </a:solidFill>
                        <a:latin typeface="Cambria Math" panose="02040503050406030204" pitchFamily="18" charset="0"/>
                      </a:rPr>
                      <m:t>𝑝𝑒𝑠𝑠𝑜𝑎</m:t>
                    </m:r>
                  </m:oMath>
                </a14:m>
                <a:r>
                  <a:rPr lang="pt-BR" dirty="0">
                    <a:solidFill>
                      <a:srgbClr val="FF0000"/>
                    </a:solidFill>
                  </a:rPr>
                  <a:t>.</a:t>
                </a:r>
                <a:endParaRPr lang="pt-BR" dirty="0"/>
              </a:p>
            </p:txBody>
          </p:sp>
        </mc:Choice>
        <mc:Fallback xmlns="">
          <p:sp>
            <p:nvSpPr>
              <p:cNvPr id="10" name="Retângulo 9"/>
              <p:cNvSpPr>
                <a:spLocks noRot="1" noChangeAspect="1" noMove="1" noResize="1" noEditPoints="1" noAdjustHandles="1" noChangeArrowheads="1" noChangeShapeType="1" noTextEdit="1"/>
              </p:cNvSpPr>
              <p:nvPr/>
            </p:nvSpPr>
            <p:spPr>
              <a:xfrm>
                <a:off x="7209883" y="2818918"/>
                <a:ext cx="2198038" cy="369332"/>
              </a:xfrm>
              <a:prstGeom prst="rect">
                <a:avLst/>
              </a:prstGeom>
              <a:blipFill>
                <a:blip r:embed="rId5"/>
                <a:stretch>
                  <a:fillRect t="-8197" r="-1944" b="-2459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1" name="Retângulo 10"/>
              <p:cNvSpPr/>
              <p:nvPr/>
            </p:nvSpPr>
            <p:spPr>
              <a:xfrm>
                <a:off x="262508" y="4211852"/>
                <a:ext cx="1864613" cy="6546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3.600.000 </m:t>
                          </m:r>
                          <m:r>
                            <a:rPr lang="pt-BR" i="1">
                              <a:solidFill>
                                <a:srgbClr val="FF0000"/>
                              </a:solidFill>
                              <a:latin typeface="Cambria Math" panose="02040503050406030204" pitchFamily="18" charset="0"/>
                            </a:rPr>
                            <m:t>𝐽</m:t>
                          </m:r>
                        </m:num>
                        <m:den>
                          <m:r>
                            <a:rPr lang="pt-BR" i="1">
                              <a:solidFill>
                                <a:srgbClr val="FF0000"/>
                              </a:solidFill>
                              <a:latin typeface="Cambria Math" panose="02040503050406030204" pitchFamily="18" charset="0"/>
                            </a:rPr>
                            <m:t>900.000.000 </m:t>
                          </m:r>
                          <m:r>
                            <a:rPr lang="pt-BR" i="1">
                              <a:solidFill>
                                <a:srgbClr val="FF0000"/>
                              </a:solidFill>
                              <a:latin typeface="Cambria Math" panose="02040503050406030204" pitchFamily="18" charset="0"/>
                            </a:rPr>
                            <m:t>𝐽</m:t>
                          </m:r>
                        </m:den>
                      </m:f>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1" name="Retângulo 10"/>
              <p:cNvSpPr>
                <a:spLocks noRot="1" noChangeAspect="1" noMove="1" noResize="1" noEditPoints="1" noAdjustHandles="1" noChangeArrowheads="1" noChangeShapeType="1" noTextEdit="1"/>
              </p:cNvSpPr>
              <p:nvPr/>
            </p:nvSpPr>
            <p:spPr>
              <a:xfrm>
                <a:off x="262508" y="4211852"/>
                <a:ext cx="1864613" cy="654603"/>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 name="Retângulo 11"/>
              <p:cNvSpPr/>
              <p:nvPr/>
            </p:nvSpPr>
            <p:spPr>
              <a:xfrm>
                <a:off x="1927657" y="4211852"/>
                <a:ext cx="1574469"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1 </m:t>
                          </m:r>
                          <m:r>
                            <a:rPr lang="pt-BR" i="1">
                              <a:solidFill>
                                <a:srgbClr val="FF0000"/>
                              </a:solidFill>
                              <a:latin typeface="Cambria Math" panose="02040503050406030204" pitchFamily="18" charset="0"/>
                            </a:rPr>
                            <m:t>𝑘𝑊h</m:t>
                          </m:r>
                        </m:num>
                        <m:den>
                          <m:r>
                            <a:rPr lang="pt-BR" i="1">
                              <a:solidFill>
                                <a:srgbClr val="FF0000"/>
                              </a:solidFill>
                              <a:latin typeface="Cambria Math" panose="02040503050406030204" pitchFamily="18" charset="0"/>
                            </a:rPr>
                            <m:t>𝑥</m:t>
                          </m:r>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𝑘𝑊h</m:t>
                          </m:r>
                        </m:den>
                      </m:f>
                      <m:r>
                        <a:rPr lang="pt-BR" i="1">
                          <a:solidFill>
                            <a:srgbClr val="FF0000"/>
                          </a:solidFill>
                          <a:latin typeface="Cambria Math" panose="02040503050406030204" pitchFamily="18" charset="0"/>
                        </a:rPr>
                        <m:t>→</m:t>
                      </m:r>
                      <m:r>
                        <a:rPr lang="pt-BR" i="1">
                          <a:solidFill>
                            <a:srgbClr val="FF0000"/>
                          </a:solidFill>
                          <a:latin typeface="Cambria Math" panose="02040503050406030204" pitchFamily="18" charset="0"/>
                        </a:rPr>
                        <m:t>𝑥</m:t>
                      </m:r>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2" name="Retângulo 11"/>
              <p:cNvSpPr>
                <a:spLocks noRot="1" noChangeAspect="1" noMove="1" noResize="1" noEditPoints="1" noAdjustHandles="1" noChangeArrowheads="1" noChangeShapeType="1" noTextEdit="1"/>
              </p:cNvSpPr>
              <p:nvPr/>
            </p:nvSpPr>
            <p:spPr>
              <a:xfrm>
                <a:off x="1927657" y="4211852"/>
                <a:ext cx="1574469" cy="618246"/>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Retângulo 12"/>
              <p:cNvSpPr/>
              <p:nvPr/>
            </p:nvSpPr>
            <p:spPr>
              <a:xfrm>
                <a:off x="3303852" y="4211852"/>
                <a:ext cx="2340705"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900.000.000 </m:t>
                          </m:r>
                        </m:num>
                        <m:den>
                          <m:r>
                            <a:rPr lang="pt-BR" i="1">
                              <a:solidFill>
                                <a:srgbClr val="FF0000"/>
                              </a:solidFill>
                              <a:latin typeface="Cambria Math" panose="02040503050406030204" pitchFamily="18" charset="0"/>
                            </a:rPr>
                            <m:t>3.600.000</m:t>
                          </m:r>
                        </m:den>
                      </m:f>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𝑘𝑊h</m:t>
                      </m:r>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3" name="Retângulo 12"/>
              <p:cNvSpPr>
                <a:spLocks noRot="1" noChangeAspect="1" noMove="1" noResize="1" noEditPoints="1" noAdjustHandles="1" noChangeArrowheads="1" noChangeShapeType="1" noTextEdit="1"/>
              </p:cNvSpPr>
              <p:nvPr/>
            </p:nvSpPr>
            <p:spPr>
              <a:xfrm>
                <a:off x="3303852" y="4211852"/>
                <a:ext cx="2340705" cy="612732"/>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 name="Retângulo 13"/>
              <p:cNvSpPr/>
              <p:nvPr/>
            </p:nvSpPr>
            <p:spPr>
              <a:xfrm>
                <a:off x="5475457" y="4354487"/>
                <a:ext cx="11961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250 </m:t>
                      </m:r>
                      <m:r>
                        <a:rPr lang="pt-BR" i="1" smtClean="0">
                          <a:solidFill>
                            <a:srgbClr val="FF0000"/>
                          </a:solidFill>
                          <a:latin typeface="Cambria Math" panose="02040503050406030204" pitchFamily="18" charset="0"/>
                        </a:rPr>
                        <m:t>𝑘𝑊h</m:t>
                      </m:r>
                      <m:r>
                        <a:rPr lang="pt-BR" i="1" smtClean="0">
                          <a:solidFill>
                            <a:srgbClr val="FF0000"/>
                          </a:solidFill>
                          <a:latin typeface="Cambria Math" panose="02040503050406030204" pitchFamily="18" charset="0"/>
                        </a:rPr>
                        <m:t>.</m:t>
                      </m:r>
                    </m:oMath>
                  </m:oMathPara>
                </a14:m>
                <a:endParaRPr lang="pt-BR" dirty="0"/>
              </a:p>
            </p:txBody>
          </p:sp>
        </mc:Choice>
        <mc:Fallback xmlns="">
          <p:sp>
            <p:nvSpPr>
              <p:cNvPr id="14" name="Retângulo 13"/>
              <p:cNvSpPr>
                <a:spLocks noRot="1" noChangeAspect="1" noMove="1" noResize="1" noEditPoints="1" noAdjustHandles="1" noChangeArrowheads="1" noChangeShapeType="1" noTextEdit="1"/>
              </p:cNvSpPr>
              <p:nvPr/>
            </p:nvSpPr>
            <p:spPr>
              <a:xfrm>
                <a:off x="5475457" y="4354487"/>
                <a:ext cx="1196160" cy="369332"/>
              </a:xfrm>
              <a:prstGeom prst="rect">
                <a:avLst/>
              </a:prstGeom>
              <a:blipFill>
                <a:blip r:embed="rId9"/>
                <a:stretch>
                  <a:fillRect/>
                </a:stretch>
              </a:blipFill>
            </p:spPr>
            <p:txBody>
              <a:bodyPr/>
              <a:lstStyle/>
              <a:p>
                <a:r>
                  <a:rPr lang="pt-BR">
                    <a:noFill/>
                  </a:rPr>
                  <a:t> </a:t>
                </a:r>
              </a:p>
            </p:txBody>
          </p:sp>
        </mc:Fallback>
      </mc:AlternateContent>
      <p:sp>
        <p:nvSpPr>
          <p:cNvPr id="15" name="Retângulo 14"/>
          <p:cNvSpPr/>
          <p:nvPr/>
        </p:nvSpPr>
        <p:spPr>
          <a:xfrm>
            <a:off x="290614" y="4907238"/>
            <a:ext cx="11640170" cy="338554"/>
          </a:xfrm>
          <a:prstGeom prst="rect">
            <a:avLst/>
          </a:prstGeom>
        </p:spPr>
        <p:txBody>
          <a:bodyPr wrap="square">
            <a:spAutoFit/>
          </a:bodyPr>
          <a:lstStyle/>
          <a:p>
            <a:pPr algn="just"/>
            <a:r>
              <a:rPr lang="pt-BR" sz="1600" dirty="0">
                <a:solidFill>
                  <a:srgbClr val="FF0000"/>
                </a:solidFill>
                <a:latin typeface="Arial" panose="020B0604020202020204" pitchFamily="34" charset="0"/>
                <a:cs typeface="Arial" panose="020B0604020202020204" pitchFamily="34" charset="0"/>
              </a:rPr>
              <a:t>O custo deste valor de kWh é o último da tabela dada, ou seja, 0,27 R$/kWh.  Usando simples proporções novamente:</a:t>
            </a:r>
          </a:p>
        </p:txBody>
      </p:sp>
      <mc:AlternateContent xmlns:mc="http://schemas.openxmlformats.org/markup-compatibility/2006" xmlns:a14="http://schemas.microsoft.com/office/drawing/2010/main">
        <mc:Choice Requires="a14">
          <p:sp>
            <p:nvSpPr>
              <p:cNvPr id="16" name="Retângulo 15"/>
              <p:cNvSpPr/>
              <p:nvPr/>
            </p:nvSpPr>
            <p:spPr>
              <a:xfrm>
                <a:off x="190897" y="5242634"/>
                <a:ext cx="1385316"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1 </m:t>
                          </m:r>
                          <m:r>
                            <a:rPr lang="pt-BR" i="1">
                              <a:solidFill>
                                <a:srgbClr val="FF0000"/>
                              </a:solidFill>
                              <a:latin typeface="Cambria Math" panose="02040503050406030204" pitchFamily="18" charset="0"/>
                            </a:rPr>
                            <m:t>𝑘𝑊h</m:t>
                          </m:r>
                        </m:num>
                        <m:den>
                          <m:r>
                            <a:rPr lang="pt-BR" i="1">
                              <a:solidFill>
                                <a:srgbClr val="FF0000"/>
                              </a:solidFill>
                              <a:latin typeface="Cambria Math" panose="02040503050406030204" pitchFamily="18" charset="0"/>
                            </a:rPr>
                            <m:t>250 </m:t>
                          </m:r>
                          <m:r>
                            <a:rPr lang="pt-BR" i="1">
                              <a:solidFill>
                                <a:srgbClr val="FF0000"/>
                              </a:solidFill>
                              <a:latin typeface="Cambria Math" panose="02040503050406030204" pitchFamily="18" charset="0"/>
                            </a:rPr>
                            <m:t>𝑘𝑊h</m:t>
                          </m:r>
                        </m:den>
                      </m:f>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6" name="Retângulo 15"/>
              <p:cNvSpPr>
                <a:spLocks noRot="1" noChangeAspect="1" noMove="1" noResize="1" noEditPoints="1" noAdjustHandles="1" noChangeArrowheads="1" noChangeShapeType="1" noTextEdit="1"/>
              </p:cNvSpPr>
              <p:nvPr/>
            </p:nvSpPr>
            <p:spPr>
              <a:xfrm>
                <a:off x="190897" y="5242634"/>
                <a:ext cx="1385316" cy="618311"/>
              </a:xfrm>
              <a:prstGeom prst="rect">
                <a:avLst/>
              </a:prstGeom>
              <a:blipFill>
                <a:blip r:embed="rId10"/>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7" name="Retângulo 16"/>
              <p:cNvSpPr/>
              <p:nvPr/>
            </p:nvSpPr>
            <p:spPr>
              <a:xfrm>
                <a:off x="1458290" y="5229200"/>
                <a:ext cx="1669047" cy="645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0,27 </m:t>
                          </m:r>
                          <m:r>
                            <a:rPr lang="pt-BR" i="1">
                              <a:solidFill>
                                <a:srgbClr val="FF0000"/>
                              </a:solidFill>
                              <a:latin typeface="Cambria Math" panose="02040503050406030204" pitchFamily="18" charset="0"/>
                            </a:rPr>
                            <m:t>𝑅</m:t>
                          </m:r>
                          <m:r>
                            <a:rPr lang="pt-BR" i="1">
                              <a:solidFill>
                                <a:srgbClr val="FF0000"/>
                              </a:solidFill>
                              <a:latin typeface="Cambria Math" panose="02040503050406030204" pitchFamily="18" charset="0"/>
                            </a:rPr>
                            <m:t>$</m:t>
                          </m:r>
                        </m:num>
                        <m:den>
                          <m:r>
                            <a:rPr lang="pt-BR" i="1">
                              <a:solidFill>
                                <a:srgbClr val="FF0000"/>
                              </a:solidFill>
                              <a:latin typeface="Cambria Math" panose="02040503050406030204" pitchFamily="18" charset="0"/>
                            </a:rPr>
                            <m:t>𝑥</m:t>
                          </m:r>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𝑅</m:t>
                          </m:r>
                          <m:r>
                            <a:rPr lang="pt-BR" i="1">
                              <a:solidFill>
                                <a:srgbClr val="FF0000"/>
                              </a:solidFill>
                              <a:latin typeface="Cambria Math" panose="02040503050406030204" pitchFamily="18" charset="0"/>
                            </a:rPr>
                            <m:t>$</m:t>
                          </m:r>
                        </m:den>
                      </m:f>
                      <m:r>
                        <a:rPr lang="pt-BR" i="1">
                          <a:solidFill>
                            <a:srgbClr val="FF0000"/>
                          </a:solidFill>
                          <a:latin typeface="Cambria Math" panose="02040503050406030204" pitchFamily="18" charset="0"/>
                        </a:rPr>
                        <m:t>→</m:t>
                      </m:r>
                      <m:r>
                        <a:rPr lang="pt-BR" i="1">
                          <a:solidFill>
                            <a:srgbClr val="FF0000"/>
                          </a:solidFill>
                          <a:latin typeface="Cambria Math" panose="02040503050406030204" pitchFamily="18" charset="0"/>
                        </a:rPr>
                        <m:t>𝑥</m:t>
                      </m:r>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7" name="Retângulo 16"/>
              <p:cNvSpPr>
                <a:spLocks noRot="1" noChangeAspect="1" noMove="1" noResize="1" noEditPoints="1" noAdjustHandles="1" noChangeArrowheads="1" noChangeShapeType="1" noTextEdit="1"/>
              </p:cNvSpPr>
              <p:nvPr/>
            </p:nvSpPr>
            <p:spPr>
              <a:xfrm>
                <a:off x="1458290" y="5229200"/>
                <a:ext cx="1669047" cy="645177"/>
              </a:xfrm>
              <a:prstGeom prst="rect">
                <a:avLst/>
              </a:prstGeom>
              <a:blipFill>
                <a:blip r:embed="rId11"/>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 name="Retângulo 17"/>
              <p:cNvSpPr/>
              <p:nvPr/>
            </p:nvSpPr>
            <p:spPr>
              <a:xfrm>
                <a:off x="2955894" y="5367123"/>
                <a:ext cx="15600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250×0,27=</m:t>
                      </m:r>
                    </m:oMath>
                  </m:oMathPara>
                </a14:m>
                <a:endParaRPr lang="pt-BR" dirty="0">
                  <a:solidFill>
                    <a:srgbClr val="FF0000"/>
                  </a:solidFill>
                </a:endParaRPr>
              </a:p>
            </p:txBody>
          </p:sp>
        </mc:Choice>
        <mc:Fallback xmlns="">
          <p:sp>
            <p:nvSpPr>
              <p:cNvPr id="18" name="Retângulo 17"/>
              <p:cNvSpPr>
                <a:spLocks noRot="1" noChangeAspect="1" noMove="1" noResize="1" noEditPoints="1" noAdjustHandles="1" noChangeArrowheads="1" noChangeShapeType="1" noTextEdit="1"/>
              </p:cNvSpPr>
              <p:nvPr/>
            </p:nvSpPr>
            <p:spPr>
              <a:xfrm>
                <a:off x="2955894" y="5367123"/>
                <a:ext cx="1560042" cy="369332"/>
              </a:xfrm>
              <a:prstGeom prst="rect">
                <a:avLst/>
              </a:prstGeom>
              <a:blipFill>
                <a:blip r:embed="rId1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9" name="Retângulo 18"/>
              <p:cNvSpPr/>
              <p:nvPr/>
            </p:nvSpPr>
            <p:spPr>
              <a:xfrm>
                <a:off x="4311050" y="5377780"/>
                <a:ext cx="111120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𝑅</m:t>
                      </m:r>
                      <m:r>
                        <a:rPr lang="pt-BR" i="1" smtClean="0">
                          <a:solidFill>
                            <a:srgbClr val="FF0000"/>
                          </a:solidFill>
                          <a:latin typeface="Cambria Math" panose="02040503050406030204" pitchFamily="18" charset="0"/>
                        </a:rPr>
                        <m:t>$67,50.</m:t>
                      </m:r>
                    </m:oMath>
                  </m:oMathPara>
                </a14:m>
                <a:endParaRPr lang="pt-BR" dirty="0">
                  <a:solidFill>
                    <a:srgbClr val="FF0000"/>
                  </a:solidFill>
                </a:endParaRPr>
              </a:p>
            </p:txBody>
          </p:sp>
        </mc:Choice>
        <mc:Fallback xmlns="">
          <p:sp>
            <p:nvSpPr>
              <p:cNvPr id="19" name="Retângulo 18"/>
              <p:cNvSpPr>
                <a:spLocks noRot="1" noChangeAspect="1" noMove="1" noResize="1" noEditPoints="1" noAdjustHandles="1" noChangeArrowheads="1" noChangeShapeType="1" noTextEdit="1"/>
              </p:cNvSpPr>
              <p:nvPr/>
            </p:nvSpPr>
            <p:spPr>
              <a:xfrm>
                <a:off x="4311050" y="5377780"/>
                <a:ext cx="1111202" cy="369332"/>
              </a:xfrm>
              <a:prstGeom prst="rect">
                <a:avLst/>
              </a:prstGeom>
              <a:blipFill>
                <a:blip r:embed="rId13"/>
                <a:stretch>
                  <a:fillRect/>
                </a:stretch>
              </a:blipFill>
            </p:spPr>
            <p:txBody>
              <a:bodyPr/>
              <a:lstStyle/>
              <a:p>
                <a:r>
                  <a:rPr lang="pt-BR">
                    <a:noFill/>
                  </a:rPr>
                  <a:t> </a:t>
                </a:r>
              </a:p>
            </p:txBody>
          </p:sp>
        </mc:Fallback>
      </mc:AlternateContent>
      <p:sp>
        <p:nvSpPr>
          <p:cNvPr id="20" name="Retângulo 19"/>
          <p:cNvSpPr/>
          <p:nvPr/>
        </p:nvSpPr>
        <p:spPr>
          <a:xfrm>
            <a:off x="5375473" y="5391688"/>
            <a:ext cx="6336704" cy="338554"/>
          </a:xfrm>
          <a:prstGeom prst="rect">
            <a:avLst/>
          </a:prstGeom>
        </p:spPr>
        <p:txBody>
          <a:bodyPr wrap="square">
            <a:spAutoFit/>
          </a:bodyPr>
          <a:lstStyle/>
          <a:p>
            <a:pPr algn="just"/>
            <a:r>
              <a:rPr lang="pt-BR" sz="1600" dirty="0">
                <a:solidFill>
                  <a:srgbClr val="FF0000"/>
                </a:solidFill>
                <a:latin typeface="Arial" panose="020B0604020202020204" pitchFamily="34" charset="0"/>
                <a:cs typeface="Arial" panose="020B0604020202020204" pitchFamily="34" charset="0"/>
              </a:rPr>
              <a:t>Porém, os impostos são de 60%, logo devemos multiplicar este</a:t>
            </a:r>
          </a:p>
        </p:txBody>
      </p:sp>
      <mc:AlternateContent xmlns:mc="http://schemas.openxmlformats.org/markup-compatibility/2006" xmlns:a14="http://schemas.microsoft.com/office/drawing/2010/main">
        <mc:Choice Requires="a14">
          <p:sp>
            <p:nvSpPr>
              <p:cNvPr id="21" name="Retângulo 20"/>
              <p:cNvSpPr/>
              <p:nvPr/>
            </p:nvSpPr>
            <p:spPr>
              <a:xfrm>
                <a:off x="3359249" y="6002740"/>
                <a:ext cx="192392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𝑅</m:t>
                      </m:r>
                      <m:r>
                        <a:rPr lang="pt-BR" i="1" smtClean="0">
                          <a:solidFill>
                            <a:srgbClr val="FF0000"/>
                          </a:solidFill>
                          <a:latin typeface="Cambria Math" panose="02040503050406030204" pitchFamily="18" charset="0"/>
                        </a:rPr>
                        <m:t>$67,50 ×1,6=</m:t>
                      </m:r>
                    </m:oMath>
                  </m:oMathPara>
                </a14:m>
                <a:endParaRPr lang="pt-BR" dirty="0">
                  <a:solidFill>
                    <a:srgbClr val="FF0000"/>
                  </a:solidFill>
                </a:endParaRPr>
              </a:p>
            </p:txBody>
          </p:sp>
        </mc:Choice>
        <mc:Fallback xmlns="">
          <p:sp>
            <p:nvSpPr>
              <p:cNvPr id="21" name="Retângulo 20"/>
              <p:cNvSpPr>
                <a:spLocks noRot="1" noChangeAspect="1" noMove="1" noResize="1" noEditPoints="1" noAdjustHandles="1" noChangeArrowheads="1" noChangeShapeType="1" noTextEdit="1"/>
              </p:cNvSpPr>
              <p:nvPr/>
            </p:nvSpPr>
            <p:spPr>
              <a:xfrm>
                <a:off x="3359249" y="6002740"/>
                <a:ext cx="1923925" cy="369332"/>
              </a:xfrm>
              <a:prstGeom prst="rect">
                <a:avLst/>
              </a:prstGeom>
              <a:blipFill>
                <a:blip r:embed="rId1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2" name="Retângulo 21"/>
              <p:cNvSpPr/>
              <p:nvPr/>
            </p:nvSpPr>
            <p:spPr>
              <a:xfrm>
                <a:off x="5125411" y="6002760"/>
                <a:ext cx="11913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𝑅</m:t>
                      </m:r>
                      <m:r>
                        <a:rPr lang="pt-BR" i="1" smtClean="0">
                          <a:solidFill>
                            <a:srgbClr val="FF0000"/>
                          </a:solidFill>
                          <a:latin typeface="Cambria Math" panose="02040503050406030204" pitchFamily="18" charset="0"/>
                        </a:rPr>
                        <m:t>$108,00</m:t>
                      </m:r>
                    </m:oMath>
                  </m:oMathPara>
                </a14:m>
                <a:endParaRPr lang="pt-BR" dirty="0">
                  <a:solidFill>
                    <a:srgbClr val="FF0000"/>
                  </a:solidFill>
                </a:endParaRPr>
              </a:p>
            </p:txBody>
          </p:sp>
        </mc:Choice>
        <mc:Fallback xmlns="">
          <p:sp>
            <p:nvSpPr>
              <p:cNvPr id="22" name="Retângulo 21"/>
              <p:cNvSpPr>
                <a:spLocks noRot="1" noChangeAspect="1" noMove="1" noResize="1" noEditPoints="1" noAdjustHandles="1" noChangeArrowheads="1" noChangeShapeType="1" noTextEdit="1"/>
              </p:cNvSpPr>
              <p:nvPr/>
            </p:nvSpPr>
            <p:spPr>
              <a:xfrm>
                <a:off x="5125411" y="6002760"/>
                <a:ext cx="1191352" cy="369332"/>
              </a:xfrm>
              <a:prstGeom prst="rect">
                <a:avLst/>
              </a:prstGeom>
              <a:blipFill>
                <a:blip r:embed="rId15"/>
                <a:stretch>
                  <a:fillRect/>
                </a:stretch>
              </a:blipFill>
            </p:spPr>
            <p:txBody>
              <a:bodyPr/>
              <a:lstStyle/>
              <a:p>
                <a:r>
                  <a:rPr lang="pt-BR">
                    <a:noFill/>
                  </a:rPr>
                  <a:t> </a:t>
                </a:r>
              </a:p>
            </p:txBody>
          </p:sp>
        </mc:Fallback>
      </mc:AlternateContent>
      <p:sp>
        <p:nvSpPr>
          <p:cNvPr id="23" name="Retângulo 22"/>
          <p:cNvSpPr/>
          <p:nvPr/>
        </p:nvSpPr>
        <p:spPr>
          <a:xfrm>
            <a:off x="1358717" y="6388644"/>
            <a:ext cx="6609044" cy="424732"/>
          </a:xfrm>
          <a:prstGeom prst="rect">
            <a:avLst/>
          </a:prstGeom>
        </p:spPr>
        <p:txBody>
          <a:bodyPr wrap="square">
            <a:spAutoFit/>
          </a:bodyPr>
          <a:lstStyle/>
          <a:p>
            <a:pPr algn="just">
              <a:lnSpc>
                <a:spcPct val="120000"/>
              </a:lnSpc>
            </a:pPr>
            <a:r>
              <a:rPr lang="pt-PT" b="1" dirty="0">
                <a:latin typeface="Arial" panose="020B0604020202020204" pitchFamily="34" charset="0"/>
                <a:cs typeface="Arial" panose="020B0604020202020204" pitchFamily="34" charset="0"/>
              </a:rPr>
              <a:t>Resposta 10): </a:t>
            </a:r>
            <a:r>
              <a:rPr lang="pt-PT" dirty="0">
                <a:latin typeface="Arial" panose="020B0604020202020204" pitchFamily="34" charset="0"/>
                <a:cs typeface="Arial" panose="020B0604020202020204" pitchFamily="34" charset="0"/>
              </a:rPr>
              <a:t>_ _ _ _ _ _ _ _ _ _ _ _ _ _ _ _ _ _ _ _ _ _ _ _</a:t>
            </a:r>
            <a:endParaRPr lang="pt-BR" dirty="0">
              <a:latin typeface="Arial" panose="020B0604020202020204" pitchFamily="34" charset="0"/>
              <a:cs typeface="Arial" panose="020B0604020202020204" pitchFamily="34" charset="0"/>
            </a:endParaRPr>
          </a:p>
        </p:txBody>
      </p:sp>
      <p:sp>
        <p:nvSpPr>
          <p:cNvPr id="24" name="Retângulo 23"/>
          <p:cNvSpPr/>
          <p:nvPr/>
        </p:nvSpPr>
        <p:spPr>
          <a:xfrm>
            <a:off x="3019223" y="6367161"/>
            <a:ext cx="4390946" cy="424732"/>
          </a:xfrm>
          <a:prstGeom prst="rect">
            <a:avLst/>
          </a:prstGeom>
        </p:spPr>
        <p:txBody>
          <a:bodyPr wrap="none">
            <a:spAutoFit/>
          </a:bodyPr>
          <a:lstStyle/>
          <a:p>
            <a:pPr algn="just">
              <a:lnSpc>
                <a:spcPct val="120000"/>
              </a:lnSpc>
            </a:pPr>
            <a:r>
              <a:rPr lang="pt-PT" b="1" dirty="0">
                <a:solidFill>
                  <a:srgbClr val="FF0000"/>
                </a:solidFill>
                <a:latin typeface="Arial" panose="020B0604020202020204" pitchFamily="34" charset="0"/>
                <a:cs typeface="Arial" panose="020B0604020202020204" pitchFamily="34" charset="0"/>
              </a:rPr>
              <a:t>O custo total mensal será de R$108,00</a:t>
            </a:r>
            <a:endParaRPr lang="pt-BR" dirty="0">
              <a:solidFill>
                <a:srgbClr val="FF0000"/>
              </a:solidFill>
              <a:latin typeface="Arial" panose="020B0604020202020204" pitchFamily="34" charset="0"/>
              <a:cs typeface="Arial" panose="020B0604020202020204" pitchFamily="34" charset="0"/>
            </a:endParaRPr>
          </a:p>
        </p:txBody>
      </p:sp>
      <p:sp>
        <p:nvSpPr>
          <p:cNvPr id="25" name="Retângulo 24"/>
          <p:cNvSpPr/>
          <p:nvPr/>
        </p:nvSpPr>
        <p:spPr>
          <a:xfrm>
            <a:off x="262905" y="1844824"/>
            <a:ext cx="7776864" cy="584775"/>
          </a:xfrm>
          <a:prstGeom prst="rect">
            <a:avLst/>
          </a:prstGeom>
        </p:spPr>
        <p:txBody>
          <a:bodyPr wrap="square">
            <a:spAutoFit/>
          </a:bodyPr>
          <a:lstStyle/>
          <a:p>
            <a:pPr algn="just" hangingPunct="0"/>
            <a:r>
              <a:rPr lang="pt-BR" sz="1600" dirty="0">
                <a:solidFill>
                  <a:srgbClr val="FF0000"/>
                </a:solidFill>
                <a:latin typeface="Arial" panose="020B0604020202020204" pitchFamily="34" charset="0"/>
                <a:cs typeface="Arial" panose="020B0604020202020204" pitchFamily="34" charset="0"/>
              </a:rPr>
              <a:t>calcular o custo para 1 pessoa e multiplicar por 5, ou obter a energia total gasta pelos cinco e depois multiplicar pelo custo do kWh, etc. </a:t>
            </a:r>
          </a:p>
        </p:txBody>
      </p:sp>
      <p:sp>
        <p:nvSpPr>
          <p:cNvPr id="26" name="Retângulo 25"/>
          <p:cNvSpPr/>
          <p:nvPr/>
        </p:nvSpPr>
        <p:spPr>
          <a:xfrm>
            <a:off x="262905" y="2384469"/>
            <a:ext cx="11449272" cy="584775"/>
          </a:xfrm>
          <a:prstGeom prst="rect">
            <a:avLst/>
          </a:prstGeom>
        </p:spPr>
        <p:txBody>
          <a:bodyPr wrap="square">
            <a:spAutoFit/>
          </a:bodyPr>
          <a:lstStyle/>
          <a:p>
            <a:pPr algn="just"/>
            <a:r>
              <a:rPr lang="pt-BR" sz="1600" dirty="0">
                <a:solidFill>
                  <a:srgbClr val="FF0000"/>
                </a:solidFill>
                <a:latin typeface="Arial" panose="020B0604020202020204" pitchFamily="34" charset="0"/>
                <a:cs typeface="Arial" panose="020B0604020202020204" pitchFamily="34" charset="0"/>
              </a:rPr>
              <a:t>No banho se gasta 20 minutos, ou seja, 1.200 segundos, mas o “chuveirão” gasta 5.000 Joules num único segundo, logo, por simples proporção:</a:t>
            </a:r>
          </a:p>
        </p:txBody>
      </p:sp>
      <p:sp>
        <p:nvSpPr>
          <p:cNvPr id="27" name="Retângulo 26"/>
          <p:cNvSpPr/>
          <p:nvPr/>
        </p:nvSpPr>
        <p:spPr>
          <a:xfrm>
            <a:off x="1343025" y="6021288"/>
            <a:ext cx="2159566" cy="338554"/>
          </a:xfrm>
          <a:prstGeom prst="rect">
            <a:avLst/>
          </a:prstGeom>
        </p:spPr>
        <p:txBody>
          <a:bodyPr wrap="none">
            <a:spAutoFit/>
          </a:bodyPr>
          <a:lstStyle/>
          <a:p>
            <a:pPr algn="just"/>
            <a:r>
              <a:rPr lang="pt-BR" sz="1600" dirty="0">
                <a:solidFill>
                  <a:srgbClr val="FF0000"/>
                </a:solidFill>
                <a:latin typeface="Arial" panose="020B0604020202020204" pitchFamily="34" charset="0"/>
                <a:cs typeface="Arial" panose="020B0604020202020204" pitchFamily="34" charset="0"/>
              </a:rPr>
              <a:t>valor por 1,6, ou seja:</a:t>
            </a:r>
          </a:p>
        </p:txBody>
      </p:sp>
    </p:spTree>
    <p:extLst>
      <p:ext uri="{BB962C8B-B14F-4D97-AF65-F5344CB8AC3E}">
        <p14:creationId xmlns:p14="http://schemas.microsoft.com/office/powerpoint/2010/main" val="232173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1000"/>
                                        <p:tgtEl>
                                          <p:spTgt spid="12"/>
                                        </p:tgtEl>
                                      </p:cBhvr>
                                    </p:animEffect>
                                    <p:anim calcmode="lin" valueType="num">
                                      <p:cBhvr>
                                        <p:cTn id="66" dur="1000" fill="hold"/>
                                        <p:tgtEl>
                                          <p:spTgt spid="12"/>
                                        </p:tgtEl>
                                        <p:attrNameLst>
                                          <p:attrName>ppt_x</p:attrName>
                                        </p:attrNameLst>
                                      </p:cBhvr>
                                      <p:tavLst>
                                        <p:tav tm="0">
                                          <p:val>
                                            <p:strVal val="#ppt_x"/>
                                          </p:val>
                                        </p:tav>
                                        <p:tav tm="100000">
                                          <p:val>
                                            <p:strVal val="#ppt_x"/>
                                          </p:val>
                                        </p:tav>
                                      </p:tavLst>
                                    </p:anim>
                                    <p:anim calcmode="lin" valueType="num">
                                      <p:cBhvr>
                                        <p:cTn id="6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left)">
                                      <p:cBhvr>
                                        <p:cTn id="79" dur="50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wipe(left)">
                                      <p:cBhvr>
                                        <p:cTn id="84" dur="500"/>
                                        <p:tgtEl>
                                          <p:spTgt spid="15"/>
                                        </p:tgtEl>
                                      </p:cBhvr>
                                    </p:animEffect>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fade">
                                      <p:cBhvr>
                                        <p:cTn id="103" dur="1000"/>
                                        <p:tgtEl>
                                          <p:spTgt spid="18"/>
                                        </p:tgtEl>
                                      </p:cBhvr>
                                    </p:animEffect>
                                    <p:anim calcmode="lin" valueType="num">
                                      <p:cBhvr>
                                        <p:cTn id="104" dur="1000" fill="hold"/>
                                        <p:tgtEl>
                                          <p:spTgt spid="18"/>
                                        </p:tgtEl>
                                        <p:attrNameLst>
                                          <p:attrName>ppt_x</p:attrName>
                                        </p:attrNameLst>
                                      </p:cBhvr>
                                      <p:tavLst>
                                        <p:tav tm="0">
                                          <p:val>
                                            <p:strVal val="#ppt_x"/>
                                          </p:val>
                                        </p:tav>
                                        <p:tav tm="100000">
                                          <p:val>
                                            <p:strVal val="#ppt_x"/>
                                          </p:val>
                                        </p:tav>
                                      </p:tavLst>
                                    </p:anim>
                                    <p:anim calcmode="lin" valueType="num">
                                      <p:cBhvr>
                                        <p:cTn id="10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19"/>
                                        </p:tgtEl>
                                        <p:attrNameLst>
                                          <p:attrName>style.visibility</p:attrName>
                                        </p:attrNameLst>
                                      </p:cBhvr>
                                      <p:to>
                                        <p:strVal val="visible"/>
                                      </p:to>
                                    </p:set>
                                    <p:animEffect transition="in" filter="wipe(left)">
                                      <p:cBhvr>
                                        <p:cTn id="110" dur="500"/>
                                        <p:tgtEl>
                                          <p:spTgt spid="19"/>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20"/>
                                        </p:tgtEl>
                                        <p:attrNameLst>
                                          <p:attrName>style.visibility</p:attrName>
                                        </p:attrNameLst>
                                      </p:cBhvr>
                                      <p:to>
                                        <p:strVal val="visible"/>
                                      </p:to>
                                    </p:set>
                                    <p:animEffect transition="in" filter="wipe(left)">
                                      <p:cBhvr>
                                        <p:cTn id="115" dur="500"/>
                                        <p:tgtEl>
                                          <p:spTgt spid="20"/>
                                        </p:tgtEl>
                                      </p:cBhvr>
                                    </p:animEffect>
                                  </p:childTnLst>
                                </p:cTn>
                              </p:par>
                            </p:childTnLst>
                          </p:cTn>
                        </p:par>
                        <p:par>
                          <p:cTn id="116" fill="hold">
                            <p:stCondLst>
                              <p:cond delay="500"/>
                            </p:stCondLst>
                            <p:childTnLst>
                              <p:par>
                                <p:cTn id="117" presetID="53" presetClass="entr" presetSubtype="16" fill="hold" grpId="0" nodeType="afterEffect">
                                  <p:stCondLst>
                                    <p:cond delay="0"/>
                                  </p:stCondLst>
                                  <p:childTnLst>
                                    <p:set>
                                      <p:cBhvr>
                                        <p:cTn id="118" dur="1" fill="hold">
                                          <p:stCondLst>
                                            <p:cond delay="0"/>
                                          </p:stCondLst>
                                        </p:cTn>
                                        <p:tgtEl>
                                          <p:spTgt spid="27"/>
                                        </p:tgtEl>
                                        <p:attrNameLst>
                                          <p:attrName>style.visibility</p:attrName>
                                        </p:attrNameLst>
                                      </p:cBhvr>
                                      <p:to>
                                        <p:strVal val="visible"/>
                                      </p:to>
                                    </p:set>
                                    <p:anim calcmode="lin" valueType="num">
                                      <p:cBhvr>
                                        <p:cTn id="119" dur="500" fill="hold"/>
                                        <p:tgtEl>
                                          <p:spTgt spid="27"/>
                                        </p:tgtEl>
                                        <p:attrNameLst>
                                          <p:attrName>ppt_w</p:attrName>
                                        </p:attrNameLst>
                                      </p:cBhvr>
                                      <p:tavLst>
                                        <p:tav tm="0">
                                          <p:val>
                                            <p:fltVal val="0"/>
                                          </p:val>
                                        </p:tav>
                                        <p:tav tm="100000">
                                          <p:val>
                                            <p:strVal val="#ppt_w"/>
                                          </p:val>
                                        </p:tav>
                                      </p:tavLst>
                                    </p:anim>
                                    <p:anim calcmode="lin" valueType="num">
                                      <p:cBhvr>
                                        <p:cTn id="120" dur="500" fill="hold"/>
                                        <p:tgtEl>
                                          <p:spTgt spid="27"/>
                                        </p:tgtEl>
                                        <p:attrNameLst>
                                          <p:attrName>ppt_h</p:attrName>
                                        </p:attrNameLst>
                                      </p:cBhvr>
                                      <p:tavLst>
                                        <p:tav tm="0">
                                          <p:val>
                                            <p:fltVal val="0"/>
                                          </p:val>
                                        </p:tav>
                                        <p:tav tm="100000">
                                          <p:val>
                                            <p:strVal val="#ppt_h"/>
                                          </p:val>
                                        </p:tav>
                                      </p:tavLst>
                                    </p:anim>
                                    <p:animEffect transition="in" filter="fade">
                                      <p:cBhvr>
                                        <p:cTn id="121" dur="500"/>
                                        <p:tgtEl>
                                          <p:spTgt spid="27"/>
                                        </p:tgtEl>
                                      </p:cBhvr>
                                    </p:animEffect>
                                  </p:childTnLst>
                                </p:cTn>
                              </p:par>
                            </p:childTnLst>
                          </p:cTn>
                        </p:par>
                      </p:childTnLst>
                    </p:cTn>
                  </p:par>
                  <p:par>
                    <p:cTn id="122" fill="hold">
                      <p:stCondLst>
                        <p:cond delay="indefinite"/>
                      </p:stCondLst>
                      <p:childTnLst>
                        <p:par>
                          <p:cTn id="123" fill="hold">
                            <p:stCondLst>
                              <p:cond delay="0"/>
                            </p:stCondLst>
                            <p:childTnLst>
                              <p:par>
                                <p:cTn id="124" presetID="47" presetClass="entr" presetSubtype="0" fill="hold" grpId="0" nodeType="click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fade">
                                      <p:cBhvr>
                                        <p:cTn id="126" dur="1000"/>
                                        <p:tgtEl>
                                          <p:spTgt spid="21"/>
                                        </p:tgtEl>
                                      </p:cBhvr>
                                    </p:animEffect>
                                    <p:anim calcmode="lin" valueType="num">
                                      <p:cBhvr>
                                        <p:cTn id="127" dur="1000" fill="hold"/>
                                        <p:tgtEl>
                                          <p:spTgt spid="21"/>
                                        </p:tgtEl>
                                        <p:attrNameLst>
                                          <p:attrName>ppt_x</p:attrName>
                                        </p:attrNameLst>
                                      </p:cBhvr>
                                      <p:tavLst>
                                        <p:tav tm="0">
                                          <p:val>
                                            <p:strVal val="#ppt_x"/>
                                          </p:val>
                                        </p:tav>
                                        <p:tav tm="100000">
                                          <p:val>
                                            <p:strVal val="#ppt_x"/>
                                          </p:val>
                                        </p:tav>
                                      </p:tavLst>
                                    </p:anim>
                                    <p:anim calcmode="lin" valueType="num">
                                      <p:cBhvr>
                                        <p:cTn id="12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grpId="0" nodeType="click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6" presetClass="entr" presetSubtype="21" fill="hold" grpId="0" nodeType="clickEffect">
                                  <p:stCondLst>
                                    <p:cond delay="0"/>
                                  </p:stCondLst>
                                  <p:childTnLst>
                                    <p:set>
                                      <p:cBhvr>
                                        <p:cTn id="139" dur="1" fill="hold">
                                          <p:stCondLst>
                                            <p:cond delay="0"/>
                                          </p:stCondLst>
                                        </p:cTn>
                                        <p:tgtEl>
                                          <p:spTgt spid="24"/>
                                        </p:tgtEl>
                                        <p:attrNameLst>
                                          <p:attrName>style.visibility</p:attrName>
                                        </p:attrNameLst>
                                      </p:cBhvr>
                                      <p:to>
                                        <p:strVal val="visible"/>
                                      </p:to>
                                    </p:set>
                                    <p:animEffect transition="in" filter="barn(inVertical)">
                                      <p:cBhvr>
                                        <p:cTn id="1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4" grpId="0"/>
      <p:bldP spid="25"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nvGraphicFramePr>
        <p:xfrm>
          <a:off x="3858579" y="748162"/>
          <a:ext cx="4167068" cy="5442318"/>
        </p:xfrm>
        <a:graphic>
          <a:graphicData uri="http://schemas.openxmlformats.org/drawingml/2006/table">
            <a:tbl>
              <a:tblPr firstRow="1" bandRow="1">
                <a:tableStyleId>{5C22544A-7EE6-4342-B048-85BDC9FD1C3A}</a:tableStyleId>
              </a:tblPr>
              <a:tblGrid>
                <a:gridCol w="685419">
                  <a:extLst>
                    <a:ext uri="{9D8B030D-6E8A-4147-A177-3AD203B41FA5}">
                      <a16:colId xmlns:a16="http://schemas.microsoft.com/office/drawing/2014/main" val="77620037"/>
                    </a:ext>
                  </a:extLst>
                </a:gridCol>
                <a:gridCol w="3481649">
                  <a:extLst>
                    <a:ext uri="{9D8B030D-6E8A-4147-A177-3AD203B41FA5}">
                      <a16:colId xmlns:a16="http://schemas.microsoft.com/office/drawing/2014/main" val="3578718802"/>
                    </a:ext>
                  </a:extLst>
                </a:gridCol>
              </a:tblGrid>
              <a:tr h="386817">
                <a:tc gridSpan="2">
                  <a:txBody>
                    <a:bodyPr/>
                    <a:lstStyle/>
                    <a:p>
                      <a:pPr algn="ctr"/>
                      <a:r>
                        <a:rPr lang="pt-BR" sz="1800" dirty="0">
                          <a:solidFill>
                            <a:schemeClr val="tx1"/>
                          </a:solidFill>
                        </a:rPr>
                        <a:t>Contatos:</a:t>
                      </a:r>
                    </a:p>
                  </a:txBody>
                  <a:tcPr marL="89273" marR="89273" marT="44637" marB="44637">
                    <a:solidFill>
                      <a:schemeClr val="accent5">
                        <a:lumMod val="40000"/>
                        <a:lumOff val="60000"/>
                      </a:schemeClr>
                    </a:solidFill>
                  </a:tcPr>
                </a:tc>
                <a:tc hMerge="1">
                  <a:txBody>
                    <a:bodyPr/>
                    <a:lstStyle/>
                    <a:p>
                      <a:endParaRPr lang="pt-BR" dirty="0"/>
                    </a:p>
                  </a:txBody>
                  <a:tcPr/>
                </a:tc>
                <a:extLst>
                  <a:ext uri="{0D108BD9-81ED-4DB2-BD59-A6C34878D82A}">
                    <a16:rowId xmlns:a16="http://schemas.microsoft.com/office/drawing/2014/main" val="1427671705"/>
                  </a:ext>
                </a:extLst>
              </a:tr>
              <a:tr h="624615">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a:t>
                      </a:r>
                      <a:r>
                        <a:rPr lang="pt-BR" sz="1800" dirty="0" err="1">
                          <a:latin typeface="Arial" panose="020B0604020202020204" pitchFamily="34" charset="0"/>
                          <a:cs typeface="Arial" panose="020B0604020202020204" pitchFamily="34" charset="0"/>
                        </a:rPr>
                        <a:t>obabr</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640790837"/>
                  </a:ext>
                </a:extLst>
              </a:tr>
              <a:tr h="607057">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a:t>
                      </a:r>
                      <a:r>
                        <a:rPr lang="pt-BR" sz="1800" dirty="0" err="1">
                          <a:latin typeface="Arial" panose="020B0604020202020204" pitchFamily="34" charset="0"/>
                          <a:cs typeface="Arial" panose="020B0604020202020204" pitchFamily="34" charset="0"/>
                        </a:rPr>
                        <a:t>oba_olimpiada</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203746611"/>
                  </a:ext>
                </a:extLst>
              </a:tr>
              <a:tr h="56242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a:latin typeface="Arial" panose="020B0604020202020204" pitchFamily="34" charset="0"/>
                          <a:cs typeface="Arial" panose="020B0604020202020204" pitchFamily="34" charset="0"/>
                        </a:rPr>
                        <a:t>obaoficial</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3635729194"/>
                  </a:ext>
                </a:extLst>
              </a:tr>
              <a:tr h="62491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a:latin typeface="Arial" panose="020B0604020202020204" pitchFamily="34" charset="0"/>
                          <a:cs typeface="Arial" panose="020B0604020202020204" pitchFamily="34" charset="0"/>
                        </a:rPr>
                        <a:t>canal_oba_mobfog</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10419485"/>
                  </a:ext>
                </a:extLst>
              </a:tr>
              <a:tr h="55320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oba.secretaria@gmail.com</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71587587"/>
                  </a:ext>
                </a:extLst>
              </a:tr>
              <a:tr h="60145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(21) 98272-3810</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529904417"/>
                  </a:ext>
                </a:extLst>
              </a:tr>
              <a:tr h="1095030">
                <a:tc>
                  <a:txBody>
                    <a:bodyPr/>
                    <a:lstStyle/>
                    <a:p>
                      <a:endParaRPr lang="pt-BR" sz="1800" dirty="0"/>
                    </a:p>
                  </a:txBody>
                  <a:tcPr marL="89273" marR="89273" marT="44637" marB="44637">
                    <a:solidFill>
                      <a:schemeClr val="bg1"/>
                    </a:solidFill>
                  </a:tcPr>
                </a:tc>
                <a:tc>
                  <a:txBody>
                    <a:bodyPr/>
                    <a:lstStyle/>
                    <a:p>
                      <a:r>
                        <a:rPr lang="pt-BR" sz="1800" dirty="0">
                          <a:latin typeface="Arial" panose="020B0604020202020204" pitchFamily="34" charset="0"/>
                          <a:cs typeface="Arial" panose="020B0604020202020204" pitchFamily="34" charset="0"/>
                        </a:rPr>
                        <a:t>(21) 2334-0082</a:t>
                      </a:r>
                    </a:p>
                    <a:p>
                      <a:r>
                        <a:rPr lang="pt-BR" sz="1800" dirty="0">
                          <a:latin typeface="Arial" panose="020B0604020202020204" pitchFamily="34" charset="0"/>
                          <a:cs typeface="Arial" panose="020B0604020202020204" pitchFamily="34" charset="0"/>
                        </a:rPr>
                        <a:t>(21) 4104-4047</a:t>
                      </a:r>
                    </a:p>
                    <a:p>
                      <a:r>
                        <a:rPr lang="pt-BR" sz="1800" dirty="0">
                          <a:latin typeface="Arial" panose="020B0604020202020204" pitchFamily="34" charset="0"/>
                          <a:cs typeface="Arial" panose="020B0604020202020204" pitchFamily="34" charset="0"/>
                        </a:rPr>
                        <a:t>(21) 2254-1139</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146621586"/>
                  </a:ext>
                </a:extLst>
              </a:tr>
              <a:tr h="38681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www.oba.org.br</a:t>
                      </a:r>
                    </a:p>
                  </a:txBody>
                  <a:tcPr marL="89273" marR="89273" marT="44637" marB="44637">
                    <a:solidFill>
                      <a:schemeClr val="accent5">
                        <a:lumMod val="40000"/>
                        <a:lumOff val="6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288160636"/>
                  </a:ext>
                </a:extLst>
              </a:tr>
            </a:tbl>
          </a:graphicData>
        </a:graphic>
      </p:graphicFrame>
      <p:grpSp>
        <p:nvGrpSpPr>
          <p:cNvPr id="2" name="Agrupar 1"/>
          <p:cNvGrpSpPr/>
          <p:nvPr/>
        </p:nvGrpSpPr>
        <p:grpSpPr>
          <a:xfrm>
            <a:off x="3892430" y="1221538"/>
            <a:ext cx="651692" cy="4341089"/>
            <a:chOff x="3960784" y="1167955"/>
            <a:chExt cx="667511" cy="4446461"/>
          </a:xfrm>
        </p:grpSpPr>
        <p:pic>
          <p:nvPicPr>
            <p:cNvPr id="7" name="Imagem 6"/>
            <p:cNvPicPr>
              <a:picLocks noChangeAspect="1"/>
            </p:cNvPicPr>
            <p:nvPr/>
          </p:nvPicPr>
          <p:blipFill>
            <a:blip r:embed="rId2"/>
            <a:stretch>
              <a:fillRect/>
            </a:stretch>
          </p:blipFill>
          <p:spPr>
            <a:xfrm>
              <a:off x="4009233" y="4171188"/>
              <a:ext cx="530717" cy="528828"/>
            </a:xfrm>
            <a:prstGeom prst="rect">
              <a:avLst/>
            </a:prstGeom>
          </p:spPr>
        </p:pic>
        <p:pic>
          <p:nvPicPr>
            <p:cNvPr id="8" name="Imagem 7"/>
            <p:cNvPicPr>
              <a:picLocks noChangeAspect="1"/>
            </p:cNvPicPr>
            <p:nvPr/>
          </p:nvPicPr>
          <p:blipFill>
            <a:blip r:embed="rId3"/>
            <a:stretch>
              <a:fillRect/>
            </a:stretch>
          </p:blipFill>
          <p:spPr>
            <a:xfrm>
              <a:off x="4041810" y="2391918"/>
              <a:ext cx="477018" cy="470154"/>
            </a:xfrm>
            <a:prstGeom prst="rect">
              <a:avLst/>
            </a:prstGeom>
          </p:spPr>
        </p:pic>
        <p:pic>
          <p:nvPicPr>
            <p:cNvPr id="9" name="Imagem 8"/>
            <p:cNvPicPr>
              <a:picLocks noChangeAspect="1"/>
            </p:cNvPicPr>
            <p:nvPr/>
          </p:nvPicPr>
          <p:blipFill>
            <a:blip r:embed="rId4"/>
            <a:stretch>
              <a:fillRect/>
            </a:stretch>
          </p:blipFill>
          <p:spPr>
            <a:xfrm>
              <a:off x="4035524" y="1773936"/>
              <a:ext cx="508521" cy="512064"/>
            </a:xfrm>
            <a:prstGeom prst="rect">
              <a:avLst/>
            </a:prstGeom>
          </p:spPr>
        </p:pic>
        <p:pic>
          <p:nvPicPr>
            <p:cNvPr id="10" name="Imagem 9"/>
            <p:cNvPicPr>
              <a:picLocks noChangeAspect="1"/>
            </p:cNvPicPr>
            <p:nvPr/>
          </p:nvPicPr>
          <p:blipFill>
            <a:blip r:embed="rId5"/>
            <a:stretch>
              <a:fillRect/>
            </a:stretch>
          </p:blipFill>
          <p:spPr>
            <a:xfrm>
              <a:off x="3988470" y="2969133"/>
              <a:ext cx="580515" cy="551307"/>
            </a:xfrm>
            <a:prstGeom prst="rect">
              <a:avLst/>
            </a:prstGeom>
          </p:spPr>
        </p:pic>
        <p:pic>
          <p:nvPicPr>
            <p:cNvPr id="11" name="Imagem 10"/>
            <p:cNvPicPr>
              <a:picLocks noChangeAspect="1"/>
            </p:cNvPicPr>
            <p:nvPr/>
          </p:nvPicPr>
          <p:blipFill>
            <a:blip r:embed="rId6"/>
            <a:stretch>
              <a:fillRect/>
            </a:stretch>
          </p:blipFill>
          <p:spPr>
            <a:xfrm>
              <a:off x="3997422" y="3632454"/>
              <a:ext cx="564933" cy="436626"/>
            </a:xfrm>
            <a:prstGeom prst="rect">
              <a:avLst/>
            </a:prstGeom>
          </p:spPr>
        </p:pic>
        <p:pic>
          <p:nvPicPr>
            <p:cNvPr id="1026" name="Picture 2" descr="Telefone, redondo, ícone - Baixar PNG/SVG Transparen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0784" y="4946905"/>
              <a:ext cx="667511" cy="66751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p:cNvPicPr>
              <a:picLocks noChangeAspect="1"/>
            </p:cNvPicPr>
            <p:nvPr/>
          </p:nvPicPr>
          <p:blipFill>
            <a:blip r:embed="rId8"/>
            <a:stretch>
              <a:fillRect/>
            </a:stretch>
          </p:blipFill>
          <p:spPr>
            <a:xfrm>
              <a:off x="4050954" y="1167955"/>
              <a:ext cx="470514" cy="468821"/>
            </a:xfrm>
            <a:prstGeom prst="rect">
              <a:avLst/>
            </a:prstGeom>
          </p:spPr>
        </p:pic>
      </p:grpSp>
      <p:pic>
        <p:nvPicPr>
          <p:cNvPr id="26" name="Imagem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239" y="2164725"/>
            <a:ext cx="4022027" cy="2669263"/>
          </a:xfrm>
          <a:prstGeom prst="rect">
            <a:avLst/>
          </a:prstGeom>
        </p:spPr>
      </p:pic>
      <p:pic>
        <p:nvPicPr>
          <p:cNvPr id="27" name="Imagem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84485" y="2593994"/>
            <a:ext cx="2734749" cy="1746866"/>
          </a:xfrm>
          <a:prstGeom prst="rect">
            <a:avLst/>
          </a:prstGeom>
        </p:spPr>
      </p:pic>
    </p:spTree>
    <p:extLst>
      <p:ext uri="{BB962C8B-B14F-4D97-AF65-F5344CB8AC3E}">
        <p14:creationId xmlns:p14="http://schemas.microsoft.com/office/powerpoint/2010/main" val="391282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anim calcmode="lin" valueType="num">
                                      <p:cBhvr>
                                        <p:cTn id="13" dur="2000" fill="hold"/>
                                        <p:tgtEl>
                                          <p:spTgt spid="27"/>
                                        </p:tgtEl>
                                        <p:attrNameLst>
                                          <p:attrName>ppt_w</p:attrName>
                                        </p:attrNameLst>
                                      </p:cBhvr>
                                      <p:tavLst>
                                        <p:tav tm="0" fmla="#ppt_w*sin(2.5*pi*$)">
                                          <p:val>
                                            <p:fltVal val="0"/>
                                          </p:val>
                                        </p:tav>
                                        <p:tav tm="100000">
                                          <p:val>
                                            <p:fltVal val="1"/>
                                          </p:val>
                                        </p:tav>
                                      </p:tavLst>
                                    </p:anim>
                                    <p:anim calcmode="lin" valueType="num">
                                      <p:cBhvr>
                                        <p:cTn id="14" dur="2000" fill="hold"/>
                                        <p:tgtEl>
                                          <p:spTgt spid="27"/>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16632"/>
            <a:ext cx="7848872" cy="757130"/>
          </a:xfrm>
          <a:prstGeom prst="rect">
            <a:avLst/>
          </a:prstGeom>
        </p:spPr>
        <p:txBody>
          <a:bodyPr wrap="square">
            <a:spAutoFit/>
          </a:bodyPr>
          <a:lstStyle/>
          <a:p>
            <a:pPr algn="just">
              <a:lnSpc>
                <a:spcPct val="120000"/>
              </a:lnSpc>
            </a:pPr>
            <a:r>
              <a:rPr lang="pt-BR" b="1" dirty="0">
                <a:latin typeface="Arial" panose="020B0604020202020204" pitchFamily="34" charset="0"/>
                <a:cs typeface="Arial" panose="020B0604020202020204" pitchFamily="34" charset="0"/>
              </a:rPr>
              <a:t>Pergunta 1b) (0,25 ponto) </a:t>
            </a:r>
            <a:r>
              <a:rPr lang="pt-BR" dirty="0">
                <a:latin typeface="Arial" panose="020B0604020202020204" pitchFamily="34" charset="0"/>
                <a:cs typeface="Arial" panose="020B0604020202020204" pitchFamily="34" charset="0"/>
              </a:rPr>
              <a:t>Expresse o resultado do item anterior em graus. Pode dar o resultado com apenas uma casa decimal.</a:t>
            </a:r>
          </a:p>
        </p:txBody>
      </p:sp>
      <p:sp>
        <p:nvSpPr>
          <p:cNvPr id="4" name="Retângulo 3"/>
          <p:cNvSpPr/>
          <p:nvPr/>
        </p:nvSpPr>
        <p:spPr>
          <a:xfrm>
            <a:off x="190897" y="873656"/>
            <a:ext cx="7848872" cy="1089529"/>
          </a:xfrm>
          <a:prstGeom prst="rect">
            <a:avLst/>
          </a:prstGeom>
        </p:spPr>
        <p:txBody>
          <a:bodyPr wrap="square">
            <a:spAutoFit/>
          </a:bodyPr>
          <a:lstStyle/>
          <a:p>
            <a:pPr algn="just">
              <a:lnSpc>
                <a:spcPct val="120000"/>
              </a:lnSpc>
            </a:pPr>
            <a:r>
              <a:rPr lang="pt-BR" b="1" i="1" dirty="0">
                <a:latin typeface="Arial" panose="020B0604020202020204" pitchFamily="34" charset="0"/>
                <a:cs typeface="Arial" panose="020B0604020202020204" pitchFamily="34" charset="0"/>
              </a:rPr>
              <a:t>Observação. </a:t>
            </a:r>
            <a:r>
              <a:rPr lang="pt-BR" i="1" dirty="0">
                <a:latin typeface="Arial" panose="020B0604020202020204" pitchFamily="34" charset="0"/>
                <a:cs typeface="Arial" panose="020B0604020202020204" pitchFamily="34" charset="0"/>
              </a:rPr>
              <a:t>Como o Sol tem aproximadamente o mesmo diâmetro angular da Lua, a razão entre o seu diâmetro pela sua distância à Terra dá quase o mesmo valor que se obtém para a Lua.</a:t>
            </a:r>
            <a:endParaRPr lang="pt-BR" dirty="0">
              <a:latin typeface="Arial" panose="020B0604020202020204" pitchFamily="34" charset="0"/>
              <a:cs typeface="Arial" panose="020B0604020202020204" pitchFamily="34" charset="0"/>
            </a:endParaRPr>
          </a:p>
        </p:txBody>
      </p:sp>
      <p:sp>
        <p:nvSpPr>
          <p:cNvPr id="5" name="Retângulo 4"/>
          <p:cNvSpPr/>
          <p:nvPr/>
        </p:nvSpPr>
        <p:spPr>
          <a:xfrm>
            <a:off x="190897" y="1979548"/>
            <a:ext cx="1190647" cy="369332"/>
          </a:xfrm>
          <a:prstGeom prst="rect">
            <a:avLst/>
          </a:prstGeom>
        </p:spPr>
        <p:txBody>
          <a:bodyPr wrap="none">
            <a:spAutoFit/>
          </a:bodyPr>
          <a:lstStyle/>
          <a:p>
            <a:r>
              <a:rPr lang="pt-BR" i="1" dirty="0">
                <a:solidFill>
                  <a:srgbClr val="FF0000"/>
                </a:solidFill>
              </a:rPr>
              <a:t>Resolução:</a:t>
            </a:r>
            <a:endParaRPr lang="pt-BR" dirty="0">
              <a:solidFill>
                <a:srgbClr val="FF0000"/>
              </a:solidFill>
            </a:endParaRPr>
          </a:p>
        </p:txBody>
      </p:sp>
      <p:sp>
        <p:nvSpPr>
          <p:cNvPr id="6" name="Retângulo 5"/>
          <p:cNvSpPr/>
          <p:nvPr/>
        </p:nvSpPr>
        <p:spPr>
          <a:xfrm>
            <a:off x="1381544" y="1979548"/>
            <a:ext cx="3031279" cy="369332"/>
          </a:xfrm>
          <a:prstGeom prst="rect">
            <a:avLst/>
          </a:prstGeom>
        </p:spPr>
        <p:txBody>
          <a:bodyPr wrap="none">
            <a:spAutoFit/>
          </a:bodyPr>
          <a:lstStyle/>
          <a:p>
            <a:r>
              <a:rPr lang="pt-BR" i="1" dirty="0">
                <a:solidFill>
                  <a:srgbClr val="FF0000"/>
                </a:solidFill>
              </a:rPr>
              <a:t>Usaremos simples proporções:</a:t>
            </a:r>
            <a:endParaRPr lang="pt-BR" dirty="0">
              <a:solidFill>
                <a:srgbClr val="FF0000"/>
              </a:solidFill>
            </a:endParaRPr>
          </a:p>
        </p:txBody>
      </p:sp>
      <mc:AlternateContent xmlns:mc="http://schemas.openxmlformats.org/markup-compatibility/2006" xmlns:a14="http://schemas.microsoft.com/office/drawing/2010/main">
        <mc:Choice Requires="a14">
          <p:sp>
            <p:nvSpPr>
              <p:cNvPr id="7" name="Retângulo 6"/>
              <p:cNvSpPr/>
              <p:nvPr/>
            </p:nvSpPr>
            <p:spPr>
              <a:xfrm>
                <a:off x="190897" y="2421736"/>
                <a:ext cx="2023310"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0,009 </m:t>
                          </m:r>
                          <m:r>
                            <a:rPr lang="pt-BR" i="1">
                              <a:solidFill>
                                <a:srgbClr val="FF0000"/>
                              </a:solidFill>
                              <a:latin typeface="Cambria Math" panose="02040503050406030204" pitchFamily="18" charset="0"/>
                            </a:rPr>
                            <m:t>𝑟𝑎𝑑𝑖𝑎𝑛𝑜𝑠</m:t>
                          </m:r>
                        </m:num>
                        <m:den>
                          <m:r>
                            <a:rPr lang="pt-BR" i="1">
                              <a:solidFill>
                                <a:srgbClr val="FF0000"/>
                              </a:solidFill>
                              <a:latin typeface="Cambria Math" panose="02040503050406030204" pitchFamily="18" charset="0"/>
                            </a:rPr>
                            <m:t>𝜋</m:t>
                          </m:r>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𝑟𝑎𝑑𝑖𝑎𝑛𝑜𝑠</m:t>
                          </m:r>
                        </m:den>
                      </m:f>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7" name="Retângulo 6"/>
              <p:cNvSpPr>
                <a:spLocks noRot="1" noChangeAspect="1" noMove="1" noResize="1" noEditPoints="1" noAdjustHandles="1" noChangeArrowheads="1" noChangeShapeType="1" noTextEdit="1"/>
              </p:cNvSpPr>
              <p:nvPr/>
            </p:nvSpPr>
            <p:spPr>
              <a:xfrm>
                <a:off x="190897" y="2421736"/>
                <a:ext cx="2023310" cy="618311"/>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Retângulo 7"/>
              <p:cNvSpPr/>
              <p:nvPr/>
            </p:nvSpPr>
            <p:spPr>
              <a:xfrm>
                <a:off x="2118011" y="2453663"/>
                <a:ext cx="2026517" cy="6152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𝑥</m:t>
                          </m:r>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𝑔𝑟𝑎𝑢𝑠</m:t>
                          </m:r>
                        </m:num>
                        <m:den>
                          <m:r>
                            <a:rPr lang="pt-BR" i="1">
                              <a:solidFill>
                                <a:srgbClr val="FF0000"/>
                              </a:solidFill>
                              <a:latin typeface="Cambria Math" panose="02040503050406030204" pitchFamily="18" charset="0"/>
                            </a:rPr>
                            <m:t>180 </m:t>
                          </m:r>
                          <m:r>
                            <a:rPr lang="pt-BR" i="1">
                              <a:solidFill>
                                <a:srgbClr val="FF0000"/>
                              </a:solidFill>
                              <a:latin typeface="Cambria Math" panose="02040503050406030204" pitchFamily="18" charset="0"/>
                            </a:rPr>
                            <m:t>𝑔𝑟𝑎𝑢𝑠</m:t>
                          </m:r>
                        </m:den>
                      </m:f>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𝑥</m:t>
                      </m:r>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8" name="Retângulo 7"/>
              <p:cNvSpPr>
                <a:spLocks noRot="1" noChangeAspect="1" noMove="1" noResize="1" noEditPoints="1" noAdjustHandles="1" noChangeArrowheads="1" noChangeShapeType="1" noTextEdit="1"/>
              </p:cNvSpPr>
              <p:nvPr/>
            </p:nvSpPr>
            <p:spPr>
              <a:xfrm>
                <a:off x="2118011" y="2453663"/>
                <a:ext cx="2026517" cy="615297"/>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Retângulo 8"/>
              <p:cNvSpPr/>
              <p:nvPr/>
            </p:nvSpPr>
            <p:spPr>
              <a:xfrm>
                <a:off x="4090580" y="2409705"/>
                <a:ext cx="3397084"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0,009 </m:t>
                          </m:r>
                          <m:r>
                            <a:rPr lang="pt-BR" i="1">
                              <a:solidFill>
                                <a:srgbClr val="FF0000"/>
                              </a:solidFill>
                              <a:latin typeface="Cambria Math" panose="02040503050406030204" pitchFamily="18" charset="0"/>
                            </a:rPr>
                            <m:t>𝑟𝑎𝑑𝑖𝑎𝑛𝑜𝑠</m:t>
                          </m:r>
                          <m:r>
                            <a:rPr lang="pt-BR" i="1">
                              <a:solidFill>
                                <a:srgbClr val="FF0000"/>
                              </a:solidFill>
                              <a:latin typeface="Cambria Math" panose="02040503050406030204" pitchFamily="18" charset="0"/>
                            </a:rPr>
                            <m:t> ×180 </m:t>
                          </m:r>
                          <m:r>
                            <a:rPr lang="pt-BR" i="1">
                              <a:solidFill>
                                <a:srgbClr val="FF0000"/>
                              </a:solidFill>
                              <a:latin typeface="Cambria Math" panose="02040503050406030204" pitchFamily="18" charset="0"/>
                            </a:rPr>
                            <m:t>𝑔𝑟𝑎𝑢𝑠</m:t>
                          </m:r>
                        </m:num>
                        <m:den>
                          <m:r>
                            <a:rPr lang="pt-BR" i="1">
                              <a:solidFill>
                                <a:srgbClr val="FF0000"/>
                              </a:solidFill>
                              <a:latin typeface="Cambria Math" panose="02040503050406030204" pitchFamily="18" charset="0"/>
                            </a:rPr>
                            <m:t>𝜋</m:t>
                          </m:r>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𝑟𝑎𝑑𝑖𝑎𝑛𝑜𝑠</m:t>
                          </m:r>
                        </m:den>
                      </m:f>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9" name="Retângulo 8"/>
              <p:cNvSpPr>
                <a:spLocks noRot="1" noChangeAspect="1" noMove="1" noResize="1" noEditPoints="1" noAdjustHandles="1" noChangeArrowheads="1" noChangeShapeType="1" noTextEdit="1"/>
              </p:cNvSpPr>
              <p:nvPr/>
            </p:nvSpPr>
            <p:spPr>
              <a:xfrm>
                <a:off x="4090580" y="2409705"/>
                <a:ext cx="3397084" cy="618311"/>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Retângulo 9"/>
              <p:cNvSpPr/>
              <p:nvPr/>
            </p:nvSpPr>
            <p:spPr>
              <a:xfrm>
                <a:off x="7319689" y="2534194"/>
                <a:ext cx="24593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0,52 </m:t>
                      </m:r>
                      <m:r>
                        <a:rPr lang="pt-BR" i="1" smtClean="0">
                          <a:solidFill>
                            <a:srgbClr val="FF0000"/>
                          </a:solidFill>
                          <a:latin typeface="Cambria Math" panose="02040503050406030204" pitchFamily="18" charset="0"/>
                        </a:rPr>
                        <m:t>𝑔𝑟𝑎𝑢</m:t>
                      </m:r>
                      <m:r>
                        <a:rPr lang="pt-BR" i="1" smtClean="0">
                          <a:solidFill>
                            <a:srgbClr val="FF0000"/>
                          </a:solidFill>
                          <a:latin typeface="Cambria Math" panose="02040503050406030204" pitchFamily="18" charset="0"/>
                        </a:rPr>
                        <m:t> </m:t>
                      </m:r>
                      <m:r>
                        <a:rPr lang="pt-BR" i="1" smtClean="0">
                          <a:solidFill>
                            <a:srgbClr val="FF0000"/>
                          </a:solidFill>
                          <a:latin typeface="Cambria Math" panose="02040503050406030204" pitchFamily="18" charset="0"/>
                        </a:rPr>
                        <m:t>𝑜𝑢</m:t>
                      </m:r>
                      <m:r>
                        <a:rPr lang="pt-BR" i="1" smtClean="0">
                          <a:solidFill>
                            <a:srgbClr val="FF0000"/>
                          </a:solidFill>
                          <a:latin typeface="Cambria Math" panose="02040503050406030204" pitchFamily="18" charset="0"/>
                        </a:rPr>
                        <m:t> 0,5 </m:t>
                      </m:r>
                      <m:r>
                        <a:rPr lang="pt-BR" i="1" smtClean="0">
                          <a:solidFill>
                            <a:srgbClr val="FF0000"/>
                          </a:solidFill>
                          <a:latin typeface="Cambria Math" panose="02040503050406030204" pitchFamily="18" charset="0"/>
                        </a:rPr>
                        <m:t>𝑔𝑟𝑎𝑢</m:t>
                      </m:r>
                    </m:oMath>
                  </m:oMathPara>
                </a14:m>
                <a:endParaRPr lang="pt-BR" dirty="0">
                  <a:solidFill>
                    <a:srgbClr val="FF0000"/>
                  </a:solidFill>
                </a:endParaRPr>
              </a:p>
            </p:txBody>
          </p:sp>
        </mc:Choice>
        <mc:Fallback xmlns="">
          <p:sp>
            <p:nvSpPr>
              <p:cNvPr id="10" name="Retângulo 9"/>
              <p:cNvSpPr>
                <a:spLocks noRot="1" noChangeAspect="1" noMove="1" noResize="1" noEditPoints="1" noAdjustHandles="1" noChangeArrowheads="1" noChangeShapeType="1" noTextEdit="1"/>
              </p:cNvSpPr>
              <p:nvPr/>
            </p:nvSpPr>
            <p:spPr>
              <a:xfrm>
                <a:off x="7319689" y="2534194"/>
                <a:ext cx="2459327" cy="369332"/>
              </a:xfrm>
              <a:prstGeom prst="rect">
                <a:avLst/>
              </a:prstGeom>
              <a:blipFill>
                <a:blip r:embed="rId5"/>
                <a:stretch>
                  <a:fillRect b="-6667"/>
                </a:stretch>
              </a:blipFill>
            </p:spPr>
            <p:txBody>
              <a:bodyPr/>
              <a:lstStyle/>
              <a:p>
                <a:r>
                  <a:rPr lang="pt-BR">
                    <a:noFill/>
                  </a:rPr>
                  <a:t> </a:t>
                </a:r>
              </a:p>
            </p:txBody>
          </p:sp>
        </mc:Fallback>
      </mc:AlternateContent>
      <p:sp>
        <p:nvSpPr>
          <p:cNvPr id="11" name="Retângulo 10"/>
          <p:cNvSpPr/>
          <p:nvPr/>
        </p:nvSpPr>
        <p:spPr>
          <a:xfrm>
            <a:off x="190897" y="3203684"/>
            <a:ext cx="6984776" cy="369332"/>
          </a:xfrm>
          <a:prstGeom prst="rect">
            <a:avLst/>
          </a:prstGeom>
        </p:spPr>
        <p:txBody>
          <a:bodyPr wrap="square">
            <a:spAutoFit/>
          </a:bodyPr>
          <a:lstStyle/>
          <a:p>
            <a:r>
              <a:rPr lang="pt-PT" b="1" dirty="0"/>
              <a:t>Resposta 1b): </a:t>
            </a:r>
            <a:r>
              <a:rPr lang="pt-PT" dirty="0"/>
              <a:t>_ _ _ _ _ _ _ _ _ _ _ _ _ _ _ _ _ _ _ _ _ _ _ _</a:t>
            </a:r>
            <a:endParaRPr lang="pt-BR" dirty="0"/>
          </a:p>
        </p:txBody>
      </p:sp>
      <p:sp>
        <p:nvSpPr>
          <p:cNvPr id="12" name="Retângulo 11"/>
          <p:cNvSpPr/>
          <p:nvPr/>
        </p:nvSpPr>
        <p:spPr>
          <a:xfrm>
            <a:off x="1559049" y="3174976"/>
            <a:ext cx="4052584" cy="369332"/>
          </a:xfrm>
          <a:prstGeom prst="rect">
            <a:avLst/>
          </a:prstGeom>
        </p:spPr>
        <p:txBody>
          <a:bodyPr wrap="none">
            <a:spAutoFit/>
          </a:bodyPr>
          <a:lstStyle/>
          <a:p>
            <a:r>
              <a:rPr lang="pt-PT" b="1" dirty="0">
                <a:solidFill>
                  <a:srgbClr val="FF0000"/>
                </a:solidFill>
              </a:rPr>
              <a:t>Diâmetro da Lua = 0,5 grau ou 0,52 grau.</a:t>
            </a:r>
            <a:endParaRPr lang="pt-BR" dirty="0">
              <a:solidFill>
                <a:srgbClr val="FF0000"/>
              </a:solidFill>
            </a:endParaRPr>
          </a:p>
        </p:txBody>
      </p:sp>
      <p:sp>
        <p:nvSpPr>
          <p:cNvPr id="13" name="Retângulo 12"/>
          <p:cNvSpPr/>
          <p:nvPr/>
        </p:nvSpPr>
        <p:spPr>
          <a:xfrm>
            <a:off x="190897" y="3618890"/>
            <a:ext cx="11233248" cy="1754326"/>
          </a:xfrm>
          <a:prstGeom prst="rect">
            <a:avLst/>
          </a:prstGeom>
        </p:spPr>
        <p:txBody>
          <a:bodyPr wrap="square">
            <a:spAutoFit/>
          </a:bodyPr>
          <a:lstStyle/>
          <a:p>
            <a:pPr algn="just">
              <a:lnSpc>
                <a:spcPct val="120000"/>
              </a:lnSpc>
            </a:pPr>
            <a:r>
              <a:rPr lang="pt-BR" b="1" dirty="0">
                <a:latin typeface="Arial" panose="020B0604020202020204" pitchFamily="34" charset="0"/>
                <a:cs typeface="Arial" panose="020B0604020202020204" pitchFamily="34" charset="0"/>
              </a:rPr>
              <a:t>Pergunta 1c) (0,25 ponto) </a:t>
            </a:r>
            <a:r>
              <a:rPr lang="pt-BR" dirty="0">
                <a:latin typeface="Arial" panose="020B0604020202020204" pitchFamily="34" charset="0"/>
                <a:cs typeface="Arial" panose="020B0604020202020204" pitchFamily="34" charset="0"/>
              </a:rPr>
              <a:t>Nos dias 13 e 14 de março de 2012 os planetas Vênus e Júpiter, os mais brilhantes, estiveram em conjunção no poente, ou seja, ambos estavam </a:t>
            </a:r>
            <a:r>
              <a:rPr lang="pt-BR" dirty="0" err="1">
                <a:latin typeface="Arial" panose="020B0604020202020204" pitchFamily="34" charset="0"/>
                <a:cs typeface="Arial" panose="020B0604020202020204" pitchFamily="34" charset="0"/>
              </a:rPr>
              <a:t>angularmente</a:t>
            </a:r>
            <a:r>
              <a:rPr lang="pt-BR" dirty="0">
                <a:latin typeface="Arial" panose="020B0604020202020204" pitchFamily="34" charset="0"/>
                <a:cs typeface="Arial" panose="020B0604020202020204" pitchFamily="34" charset="0"/>
              </a:rPr>
              <a:t> muito próximos. Esperamos que tenha observado, pois divulgamos para todos os professores da OBA que possuem endereço eletrônico. A separação angular entre eles, naqueles dias, era equivalente ao diâmetro de aproximadamente 6 Luas Cheias. De quantos graus estavam separados, </a:t>
            </a:r>
            <a:r>
              <a:rPr lang="pt-BR" dirty="0" err="1">
                <a:latin typeface="Arial" panose="020B0604020202020204" pitchFamily="34" charset="0"/>
                <a:cs typeface="Arial" panose="020B0604020202020204" pitchFamily="34" charset="0"/>
              </a:rPr>
              <a:t>angularmente</a:t>
            </a:r>
            <a:r>
              <a:rPr lang="pt-BR" dirty="0">
                <a:latin typeface="Arial" panose="020B0604020202020204" pitchFamily="34" charset="0"/>
                <a:cs typeface="Arial" panose="020B0604020202020204" pitchFamily="34" charset="0"/>
              </a:rPr>
              <a:t>, Vênus e Júpiter?</a:t>
            </a:r>
          </a:p>
        </p:txBody>
      </p:sp>
      <p:sp>
        <p:nvSpPr>
          <p:cNvPr id="14" name="Retângulo 13"/>
          <p:cNvSpPr/>
          <p:nvPr/>
        </p:nvSpPr>
        <p:spPr>
          <a:xfrm>
            <a:off x="232684" y="5328804"/>
            <a:ext cx="1198213" cy="369332"/>
          </a:xfrm>
          <a:prstGeom prst="rect">
            <a:avLst/>
          </a:prstGeom>
        </p:spPr>
        <p:txBody>
          <a:bodyPr wrap="none">
            <a:spAutoFit/>
          </a:bodyPr>
          <a:lstStyle/>
          <a:p>
            <a:r>
              <a:rPr lang="pt-BR" dirty="0">
                <a:solidFill>
                  <a:srgbClr val="FF0000"/>
                </a:solidFill>
              </a:rPr>
              <a:t>Resolução:</a:t>
            </a:r>
          </a:p>
        </p:txBody>
      </p:sp>
      <p:sp>
        <p:nvSpPr>
          <p:cNvPr id="15" name="Retângulo 14"/>
          <p:cNvSpPr/>
          <p:nvPr/>
        </p:nvSpPr>
        <p:spPr>
          <a:xfrm>
            <a:off x="1371915" y="5328804"/>
            <a:ext cx="8950060" cy="369332"/>
          </a:xfrm>
          <a:prstGeom prst="rect">
            <a:avLst/>
          </a:prstGeom>
        </p:spPr>
        <p:txBody>
          <a:bodyPr wrap="square">
            <a:spAutoFit/>
          </a:bodyPr>
          <a:lstStyle/>
          <a:p>
            <a:r>
              <a:rPr lang="pt-BR" dirty="0">
                <a:solidFill>
                  <a:srgbClr val="FF0000"/>
                </a:solidFill>
              </a:rPr>
              <a:t>Se uma Lua tem diâmetro de 0,5 grau, então, 6 Luas têm diâmetros de 3 graus, pois 6 x 0,5</a:t>
            </a:r>
            <a:r>
              <a:rPr lang="pt-BR" baseline="30000" dirty="0">
                <a:solidFill>
                  <a:srgbClr val="FF0000"/>
                </a:solidFill>
              </a:rPr>
              <a:t>o</a:t>
            </a:r>
            <a:r>
              <a:rPr lang="pt-BR" dirty="0">
                <a:solidFill>
                  <a:srgbClr val="FF0000"/>
                </a:solidFill>
              </a:rPr>
              <a:t> =</a:t>
            </a:r>
          </a:p>
        </p:txBody>
      </p:sp>
      <p:sp>
        <p:nvSpPr>
          <p:cNvPr id="16" name="Retângulo 15"/>
          <p:cNvSpPr/>
          <p:nvPr/>
        </p:nvSpPr>
        <p:spPr>
          <a:xfrm>
            <a:off x="10128001" y="5328804"/>
            <a:ext cx="918906" cy="369332"/>
          </a:xfrm>
          <a:prstGeom prst="rect">
            <a:avLst/>
          </a:prstGeom>
        </p:spPr>
        <p:txBody>
          <a:bodyPr wrap="none">
            <a:spAutoFit/>
          </a:bodyPr>
          <a:lstStyle/>
          <a:p>
            <a:r>
              <a:rPr lang="pt-BR" dirty="0">
                <a:solidFill>
                  <a:srgbClr val="FF0000"/>
                </a:solidFill>
              </a:rPr>
              <a:t>3 graus.</a:t>
            </a:r>
          </a:p>
        </p:txBody>
      </p:sp>
      <p:sp>
        <p:nvSpPr>
          <p:cNvPr id="17" name="Retângulo 16"/>
          <p:cNvSpPr/>
          <p:nvPr/>
        </p:nvSpPr>
        <p:spPr>
          <a:xfrm>
            <a:off x="1381544" y="5698136"/>
            <a:ext cx="1410964" cy="369332"/>
          </a:xfrm>
          <a:prstGeom prst="rect">
            <a:avLst/>
          </a:prstGeom>
        </p:spPr>
        <p:txBody>
          <a:bodyPr wrap="none">
            <a:spAutoFit/>
          </a:bodyPr>
          <a:lstStyle/>
          <a:p>
            <a:r>
              <a:rPr lang="pt-BR" dirty="0">
                <a:solidFill>
                  <a:srgbClr val="FF0000"/>
                </a:solidFill>
              </a:rPr>
              <a:t>Ou 6 x 0,52 =</a:t>
            </a:r>
          </a:p>
        </p:txBody>
      </p:sp>
      <p:sp>
        <p:nvSpPr>
          <p:cNvPr id="18" name="Retângulo 17"/>
          <p:cNvSpPr/>
          <p:nvPr/>
        </p:nvSpPr>
        <p:spPr>
          <a:xfrm>
            <a:off x="2639169" y="5698136"/>
            <a:ext cx="1210652" cy="369332"/>
          </a:xfrm>
          <a:prstGeom prst="rect">
            <a:avLst/>
          </a:prstGeom>
        </p:spPr>
        <p:txBody>
          <a:bodyPr wrap="none">
            <a:spAutoFit/>
          </a:bodyPr>
          <a:lstStyle/>
          <a:p>
            <a:r>
              <a:rPr lang="pt-BR" dirty="0">
                <a:solidFill>
                  <a:srgbClr val="FF0000"/>
                </a:solidFill>
              </a:rPr>
              <a:t>3,12 graus.</a:t>
            </a:r>
          </a:p>
        </p:txBody>
      </p:sp>
      <p:sp>
        <p:nvSpPr>
          <p:cNvPr id="19" name="Retângulo 18"/>
          <p:cNvSpPr/>
          <p:nvPr/>
        </p:nvSpPr>
        <p:spPr>
          <a:xfrm>
            <a:off x="1443923" y="6228020"/>
            <a:ext cx="6307814" cy="369332"/>
          </a:xfrm>
          <a:prstGeom prst="rect">
            <a:avLst/>
          </a:prstGeom>
        </p:spPr>
        <p:txBody>
          <a:bodyPr wrap="square">
            <a:spAutoFit/>
          </a:bodyPr>
          <a:lstStyle/>
          <a:p>
            <a:r>
              <a:rPr lang="pt-PT" b="1" dirty="0"/>
              <a:t>Resposta 1c): </a:t>
            </a:r>
            <a:r>
              <a:rPr lang="pt-PT" dirty="0"/>
              <a:t>_ _ _ _ _ _ _ _ _ _ _ _ _ _ _ _ _ _ _ _ _ _ _ _ _ _ _ _ </a:t>
            </a:r>
            <a:endParaRPr lang="pt-BR" dirty="0"/>
          </a:p>
        </p:txBody>
      </p:sp>
      <p:sp>
        <p:nvSpPr>
          <p:cNvPr id="20" name="Retângulo 19"/>
          <p:cNvSpPr/>
          <p:nvPr/>
        </p:nvSpPr>
        <p:spPr>
          <a:xfrm>
            <a:off x="2829671" y="6181840"/>
            <a:ext cx="4606326" cy="369332"/>
          </a:xfrm>
          <a:prstGeom prst="rect">
            <a:avLst/>
          </a:prstGeom>
        </p:spPr>
        <p:txBody>
          <a:bodyPr wrap="none">
            <a:spAutoFit/>
          </a:bodyPr>
          <a:lstStyle/>
          <a:p>
            <a:r>
              <a:rPr lang="pt-PT" b="1" dirty="0">
                <a:solidFill>
                  <a:srgbClr val="FF0000"/>
                </a:solidFill>
              </a:rPr>
              <a:t>Júpiter e Vênus estavam separados de 3 graus.</a:t>
            </a:r>
            <a:endParaRPr lang="pt-BR" dirty="0">
              <a:solidFill>
                <a:srgbClr val="FF0000"/>
              </a:solidFill>
            </a:endParaRPr>
          </a:p>
        </p:txBody>
      </p:sp>
    </p:spTree>
    <p:extLst>
      <p:ext uri="{BB962C8B-B14F-4D97-AF65-F5344CB8AC3E}">
        <p14:creationId xmlns:p14="http://schemas.microsoft.com/office/powerpoint/2010/main" val="171050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p:cTn id="2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left)">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barn(inVertical)">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2" grpId="0"/>
      <p:bldP spid="14" grpId="0"/>
      <p:bldP spid="15" grpId="0"/>
      <p:bldP spid="16" grpId="0"/>
      <p:bldP spid="17"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16632"/>
            <a:ext cx="7848872" cy="2252924"/>
          </a:xfrm>
          <a:prstGeom prst="rect">
            <a:avLst/>
          </a:prstGeom>
        </p:spPr>
        <p:txBody>
          <a:bodyPr wrap="square">
            <a:spAutoFit/>
          </a:bodyPr>
          <a:lstStyle/>
          <a:p>
            <a:pPr algn="just">
              <a:lnSpc>
                <a:spcPct val="130000"/>
              </a:lnSpc>
            </a:pPr>
            <a:r>
              <a:rPr lang="pt-BR" b="1" dirty="0">
                <a:latin typeface="Arial" panose="020B0604020202020204" pitchFamily="34" charset="0"/>
                <a:cs typeface="Arial" panose="020B0604020202020204" pitchFamily="34" charset="0"/>
              </a:rPr>
              <a:t>Questão 2) (1 ponto) </a:t>
            </a:r>
            <a:r>
              <a:rPr lang="pt-BR" dirty="0">
                <a:latin typeface="Arial" panose="020B0604020202020204" pitchFamily="34" charset="0"/>
                <a:cs typeface="Arial" panose="020B0604020202020204" pitchFamily="34" charset="0"/>
              </a:rPr>
              <a:t>O Sol, visto da Terra, se desloca, aparentemente, pelas constelações zodiacais contidas na esfera celeste, sobre uma linha imaginária chamada eclíptica. A expansão do plano do equador terrestre até a esfera celeste define o equador celeste. Eclíptica e equador tem o mesmo centro, e estão inclinadas entre si de 23,5 graus, logo, se cruzam. Veja a ilustração abaixo. </a:t>
            </a:r>
          </a:p>
        </p:txBody>
      </p:sp>
      <p:sp>
        <p:nvSpPr>
          <p:cNvPr id="4" name="Retângulo 3"/>
          <p:cNvSpPr/>
          <p:nvPr/>
        </p:nvSpPr>
        <p:spPr>
          <a:xfrm>
            <a:off x="190897" y="2301212"/>
            <a:ext cx="8784976" cy="775084"/>
          </a:xfrm>
          <a:prstGeom prst="rect">
            <a:avLst/>
          </a:prstGeom>
        </p:spPr>
        <p:txBody>
          <a:bodyPr wrap="square">
            <a:spAutoFit/>
          </a:bodyPr>
          <a:lstStyle/>
          <a:p>
            <a:pPr algn="just" hangingPunct="0">
              <a:lnSpc>
                <a:spcPct val="130000"/>
              </a:lnSpc>
            </a:pPr>
            <a:r>
              <a:rPr lang="pt-BR" b="1" dirty="0">
                <a:latin typeface="Arial" panose="020B0604020202020204" pitchFamily="34" charset="0"/>
                <a:cs typeface="Arial" panose="020B0604020202020204" pitchFamily="34" charset="0"/>
              </a:rPr>
              <a:t>Pergunta 2a) (0,25 ponto)</a:t>
            </a:r>
            <a:r>
              <a:rPr lang="pt-BR" dirty="0">
                <a:latin typeface="Arial" panose="020B0604020202020204" pitchFamily="34" charset="0"/>
                <a:cs typeface="Arial" panose="020B0604020202020204" pitchFamily="34" charset="0"/>
              </a:rPr>
              <a:t> Calcule quantos graus o Sol, visto da Terra, caminha sobre a eclíptica </a:t>
            </a:r>
            <a:r>
              <a:rPr lang="pt-BR" u="sng" dirty="0">
                <a:latin typeface="Arial" panose="020B0604020202020204" pitchFamily="34" charset="0"/>
                <a:cs typeface="Arial" panose="020B0604020202020204" pitchFamily="34" charset="0"/>
              </a:rPr>
              <a:t>num dia.</a:t>
            </a:r>
            <a:r>
              <a:rPr lang="pt-BR" dirty="0">
                <a:latin typeface="Arial" panose="020B0604020202020204" pitchFamily="34" charset="0"/>
                <a:cs typeface="Arial" panose="020B0604020202020204" pitchFamily="34" charset="0"/>
              </a:rPr>
              <a:t> Dado: Período sideral do Sol: aproximadamente 365 dias. </a:t>
            </a:r>
          </a:p>
        </p:txBody>
      </p:sp>
      <p:sp>
        <p:nvSpPr>
          <p:cNvPr id="5" name="Retângulo 4"/>
          <p:cNvSpPr/>
          <p:nvPr/>
        </p:nvSpPr>
        <p:spPr>
          <a:xfrm>
            <a:off x="190897" y="3789040"/>
            <a:ext cx="1338828" cy="452432"/>
          </a:xfrm>
          <a:prstGeom prst="rect">
            <a:avLst/>
          </a:prstGeom>
        </p:spPr>
        <p:txBody>
          <a:bodyPr wrap="none">
            <a:spAutoFit/>
          </a:bodyPr>
          <a:lstStyle/>
          <a:p>
            <a:pPr algn="just">
              <a:lnSpc>
                <a:spcPct val="130000"/>
              </a:lnSpc>
            </a:pPr>
            <a:r>
              <a:rPr lang="pt-BR" dirty="0">
                <a:solidFill>
                  <a:srgbClr val="FF0000"/>
                </a:solidFill>
                <a:latin typeface="Arial" panose="020B0604020202020204" pitchFamily="34" charset="0"/>
                <a:cs typeface="Arial" panose="020B0604020202020204" pitchFamily="34" charset="0"/>
              </a:rPr>
              <a:t>Resolução:</a:t>
            </a:r>
          </a:p>
        </p:txBody>
      </p:sp>
      <p:sp>
        <p:nvSpPr>
          <p:cNvPr id="6" name="Retângulo 5"/>
          <p:cNvSpPr/>
          <p:nvPr/>
        </p:nvSpPr>
        <p:spPr>
          <a:xfrm>
            <a:off x="190897" y="4104663"/>
            <a:ext cx="8712968" cy="1172629"/>
          </a:xfrm>
          <a:prstGeom prst="rect">
            <a:avLst/>
          </a:prstGeom>
        </p:spPr>
        <p:txBody>
          <a:bodyPr wrap="square">
            <a:spAutoFit/>
          </a:bodyPr>
          <a:lstStyle/>
          <a:p>
            <a:pPr algn="just">
              <a:lnSpc>
                <a:spcPct val="130000"/>
              </a:lnSpc>
            </a:pPr>
            <a:r>
              <a:rPr lang="pt-BR" dirty="0">
                <a:solidFill>
                  <a:srgbClr val="FF0000"/>
                </a:solidFill>
                <a:latin typeface="Arial" panose="020B0604020202020204" pitchFamily="34" charset="0"/>
                <a:cs typeface="Arial" panose="020B0604020202020204" pitchFamily="34" charset="0"/>
              </a:rPr>
              <a:t>O Sol gasta 365 dias para dar uma volta completa ao redor da Terra, logo ele percorre 360 graus. Para saber quantos graus por dia, basta dividir 360 graus por 365 dias:</a:t>
            </a:r>
          </a:p>
        </p:txBody>
      </p:sp>
      <p:pic>
        <p:nvPicPr>
          <p:cNvPr id="7" name="Imagem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6682" y="2465188"/>
            <a:ext cx="2847503" cy="3266028"/>
          </a:xfrm>
          <a:prstGeom prst="rect">
            <a:avLst/>
          </a:prstGeom>
          <a:noFill/>
          <a:ln>
            <a:noFill/>
          </a:ln>
        </p:spPr>
      </p:pic>
      <mc:AlternateContent xmlns:mc="http://schemas.openxmlformats.org/markup-compatibility/2006" xmlns:a14="http://schemas.microsoft.com/office/drawing/2010/main">
        <mc:Choice Requires="a14">
          <p:sp>
            <p:nvSpPr>
              <p:cNvPr id="8" name="Retângulo 7"/>
              <p:cNvSpPr/>
              <p:nvPr/>
            </p:nvSpPr>
            <p:spPr>
              <a:xfrm>
                <a:off x="190897" y="5264476"/>
                <a:ext cx="1529585"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360 </m:t>
                          </m:r>
                          <m:r>
                            <a:rPr lang="pt-BR" i="1">
                              <a:solidFill>
                                <a:srgbClr val="FF0000"/>
                              </a:solidFill>
                              <a:latin typeface="Cambria Math" panose="02040503050406030204" pitchFamily="18" charset="0"/>
                            </a:rPr>
                            <m:t>𝑔𝑟𝑎𝑢𝑠</m:t>
                          </m:r>
                        </m:num>
                        <m:den>
                          <m:r>
                            <a:rPr lang="pt-BR" i="1">
                              <a:solidFill>
                                <a:srgbClr val="FF0000"/>
                              </a:solidFill>
                              <a:latin typeface="Cambria Math" panose="02040503050406030204" pitchFamily="18" charset="0"/>
                            </a:rPr>
                            <m:t>365 </m:t>
                          </m:r>
                          <m:r>
                            <a:rPr lang="pt-BR" i="1">
                              <a:solidFill>
                                <a:srgbClr val="FF0000"/>
                              </a:solidFill>
                              <a:latin typeface="Cambria Math" panose="02040503050406030204" pitchFamily="18" charset="0"/>
                            </a:rPr>
                            <m:t>𝑑𝑖𝑎𝑠</m:t>
                          </m:r>
                        </m:den>
                      </m:f>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8" name="Retângulo 7"/>
              <p:cNvSpPr>
                <a:spLocks noRot="1" noChangeAspect="1" noMove="1" noResize="1" noEditPoints="1" noAdjustHandles="1" noChangeArrowheads="1" noChangeShapeType="1" noTextEdit="1"/>
              </p:cNvSpPr>
              <p:nvPr/>
            </p:nvSpPr>
            <p:spPr>
              <a:xfrm>
                <a:off x="190897" y="5264476"/>
                <a:ext cx="1529585" cy="612796"/>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Retângulo 8"/>
              <p:cNvSpPr/>
              <p:nvPr/>
            </p:nvSpPr>
            <p:spPr>
              <a:xfrm>
                <a:off x="1564562" y="5297086"/>
                <a:ext cx="1636987" cy="5666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0,986</m:t>
                      </m:r>
                      <m:f>
                        <m:fPr>
                          <m:ctrlPr>
                            <a:rPr lang="pt-BR" i="1">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𝑔𝑟𝑎𝑢</m:t>
                          </m:r>
                        </m:num>
                        <m:den>
                          <m:r>
                            <a:rPr lang="pt-BR" i="1">
                              <a:solidFill>
                                <a:srgbClr val="FF0000"/>
                              </a:solidFill>
                              <a:latin typeface="Cambria Math" panose="02040503050406030204" pitchFamily="18" charset="0"/>
                            </a:rPr>
                            <m:t>𝑑𝑖𝑎</m:t>
                          </m:r>
                        </m:den>
                      </m:f>
                      <m:r>
                        <a:rPr lang="pt-BR" i="1">
                          <a:solidFill>
                            <a:srgbClr val="FF0000"/>
                          </a:solidFill>
                          <a:latin typeface="Cambria Math" panose="02040503050406030204" pitchFamily="18" charset="0"/>
                        </a:rPr>
                        <m:t> ≅</m:t>
                      </m:r>
                    </m:oMath>
                  </m:oMathPara>
                </a14:m>
                <a:endParaRPr lang="pt-BR" dirty="0">
                  <a:solidFill>
                    <a:srgbClr val="FF0000"/>
                  </a:solidFill>
                </a:endParaRPr>
              </a:p>
            </p:txBody>
          </p:sp>
        </mc:Choice>
        <mc:Fallback xmlns="">
          <p:sp>
            <p:nvSpPr>
              <p:cNvPr id="9" name="Retângulo 8"/>
              <p:cNvSpPr>
                <a:spLocks noRot="1" noChangeAspect="1" noMove="1" noResize="1" noEditPoints="1" noAdjustHandles="1" noChangeArrowheads="1" noChangeShapeType="1" noTextEdit="1"/>
              </p:cNvSpPr>
              <p:nvPr/>
            </p:nvSpPr>
            <p:spPr>
              <a:xfrm>
                <a:off x="1564562" y="5297086"/>
                <a:ext cx="1636987" cy="566694"/>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Retângulo 9"/>
              <p:cNvSpPr/>
              <p:nvPr/>
            </p:nvSpPr>
            <p:spPr>
              <a:xfrm>
                <a:off x="3075244" y="5310578"/>
                <a:ext cx="966931" cy="5666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1 </m:t>
                      </m:r>
                      <m:f>
                        <m:fPr>
                          <m:ctrlPr>
                            <a:rPr lang="pt-BR" i="1">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𝑔𝑟𝑎𝑢</m:t>
                          </m:r>
                        </m:num>
                        <m:den>
                          <m:r>
                            <a:rPr lang="pt-BR" i="1">
                              <a:solidFill>
                                <a:srgbClr val="FF0000"/>
                              </a:solidFill>
                              <a:latin typeface="Cambria Math" panose="02040503050406030204" pitchFamily="18" charset="0"/>
                            </a:rPr>
                            <m:t>𝑑𝑖𝑎</m:t>
                          </m:r>
                        </m:den>
                      </m:f>
                    </m:oMath>
                  </m:oMathPara>
                </a14:m>
                <a:endParaRPr lang="pt-BR" dirty="0">
                  <a:solidFill>
                    <a:srgbClr val="FF0000"/>
                  </a:solidFill>
                </a:endParaRPr>
              </a:p>
            </p:txBody>
          </p:sp>
        </mc:Choice>
        <mc:Fallback xmlns="">
          <p:sp>
            <p:nvSpPr>
              <p:cNvPr id="10" name="Retângulo 9"/>
              <p:cNvSpPr>
                <a:spLocks noRot="1" noChangeAspect="1" noMove="1" noResize="1" noEditPoints="1" noAdjustHandles="1" noChangeArrowheads="1" noChangeShapeType="1" noTextEdit="1"/>
              </p:cNvSpPr>
              <p:nvPr/>
            </p:nvSpPr>
            <p:spPr>
              <a:xfrm>
                <a:off x="3075244" y="5310578"/>
                <a:ext cx="966931" cy="566694"/>
              </a:xfrm>
              <a:prstGeom prst="rect">
                <a:avLst/>
              </a:prstGeom>
              <a:blipFill>
                <a:blip r:embed="rId5"/>
                <a:stretch>
                  <a:fillRect/>
                </a:stretch>
              </a:blipFill>
            </p:spPr>
            <p:txBody>
              <a:bodyPr/>
              <a:lstStyle/>
              <a:p>
                <a:r>
                  <a:rPr lang="pt-BR">
                    <a:noFill/>
                  </a:rPr>
                  <a:t> </a:t>
                </a:r>
              </a:p>
            </p:txBody>
          </p:sp>
        </mc:Fallback>
      </mc:AlternateContent>
      <p:sp>
        <p:nvSpPr>
          <p:cNvPr id="11" name="Retângulo 10"/>
          <p:cNvSpPr/>
          <p:nvPr/>
        </p:nvSpPr>
        <p:spPr>
          <a:xfrm>
            <a:off x="1415033" y="6235400"/>
            <a:ext cx="7272808" cy="452432"/>
          </a:xfrm>
          <a:prstGeom prst="rect">
            <a:avLst/>
          </a:prstGeom>
        </p:spPr>
        <p:txBody>
          <a:bodyPr wrap="square">
            <a:spAutoFit/>
          </a:bodyPr>
          <a:lstStyle/>
          <a:p>
            <a:pPr algn="just">
              <a:lnSpc>
                <a:spcPct val="130000"/>
              </a:lnSpc>
            </a:pPr>
            <a:r>
              <a:rPr lang="pt-BR" b="1" dirty="0">
                <a:latin typeface="Arial" panose="020B0604020202020204" pitchFamily="34" charset="0"/>
                <a:cs typeface="Arial" panose="020B0604020202020204" pitchFamily="34" charset="0"/>
              </a:rPr>
              <a:t>Resposta 2a)</a:t>
            </a:r>
            <a:r>
              <a:rPr lang="pt-BR" dirty="0">
                <a:latin typeface="Arial" panose="020B0604020202020204" pitchFamily="34" charset="0"/>
                <a:cs typeface="Arial" panose="020B0604020202020204" pitchFamily="34" charset="0"/>
              </a:rPr>
              <a:t>: _ _ _ _ _ _ _ _ _ _ _ _ _ _ _ _ _ _ _ _ _ _ _ _ _ _ _ _ </a:t>
            </a:r>
          </a:p>
        </p:txBody>
      </p:sp>
      <p:sp>
        <p:nvSpPr>
          <p:cNvPr id="12" name="Retângulo 11"/>
          <p:cNvSpPr/>
          <p:nvPr/>
        </p:nvSpPr>
        <p:spPr>
          <a:xfrm>
            <a:off x="2971501" y="6191330"/>
            <a:ext cx="5480988" cy="452432"/>
          </a:xfrm>
          <a:prstGeom prst="rect">
            <a:avLst/>
          </a:prstGeom>
        </p:spPr>
        <p:txBody>
          <a:bodyPr wrap="none">
            <a:spAutoFit/>
          </a:bodyPr>
          <a:lstStyle/>
          <a:p>
            <a:pPr algn="just">
              <a:lnSpc>
                <a:spcPct val="130000"/>
              </a:lnSpc>
            </a:pPr>
            <a:r>
              <a:rPr lang="pt-BR" b="1" dirty="0">
                <a:solidFill>
                  <a:srgbClr val="FF0000"/>
                </a:solidFill>
                <a:latin typeface="Arial" panose="020B0604020202020204" pitchFamily="34" charset="0"/>
                <a:cs typeface="Arial" panose="020B0604020202020204" pitchFamily="34" charset="0"/>
              </a:rPr>
              <a:t>O Sol percorre aproximadamente 1 grau por dia.</a:t>
            </a:r>
            <a:endParaRPr lang="pt-BR" dirty="0">
              <a:solidFill>
                <a:srgbClr val="FF0000"/>
              </a:solidFill>
              <a:latin typeface="Arial" panose="020B0604020202020204" pitchFamily="34" charset="0"/>
              <a:cs typeface="Arial" panose="020B0604020202020204" pitchFamily="34" charset="0"/>
            </a:endParaRPr>
          </a:p>
        </p:txBody>
      </p:sp>
      <p:sp>
        <p:nvSpPr>
          <p:cNvPr id="13" name="Retângulo 12"/>
          <p:cNvSpPr/>
          <p:nvPr/>
        </p:nvSpPr>
        <p:spPr>
          <a:xfrm>
            <a:off x="190897" y="3128540"/>
            <a:ext cx="8735616" cy="732508"/>
          </a:xfrm>
          <a:prstGeom prst="rect">
            <a:avLst/>
          </a:prstGeom>
        </p:spPr>
        <p:txBody>
          <a:bodyPr wrap="square">
            <a:spAutoFit/>
          </a:bodyPr>
          <a:lstStyle/>
          <a:p>
            <a:pPr algn="just">
              <a:lnSpc>
                <a:spcPct val="130000"/>
              </a:lnSpc>
            </a:pPr>
            <a:r>
              <a:rPr lang="pt-BR" sz="1600" i="1" dirty="0">
                <a:latin typeface="Arial" panose="020B0604020202020204" pitchFamily="34" charset="0"/>
                <a:cs typeface="Arial" panose="020B0604020202020204" pitchFamily="34" charset="0"/>
              </a:rPr>
              <a:t>Observação importante: A Lua se desloca ao redor da Terra, supondo esta imóvel, em apenas </a:t>
            </a:r>
            <a:r>
              <a:rPr lang="pt-BR" sz="1600" i="1" u="sng" dirty="0">
                <a:latin typeface="Arial" panose="020B0604020202020204" pitchFamily="34" charset="0"/>
                <a:cs typeface="Arial" panose="020B0604020202020204" pitchFamily="34" charset="0"/>
              </a:rPr>
              <a:t>uma hora,</a:t>
            </a:r>
            <a:r>
              <a:rPr lang="pt-BR" sz="1600" i="1" dirty="0">
                <a:latin typeface="Arial" panose="020B0604020202020204" pitchFamily="34" charset="0"/>
                <a:cs typeface="Arial" panose="020B0604020202020204" pitchFamily="34" charset="0"/>
              </a:rPr>
              <a:t> de um ângulo igual à metade do valor obtido para o Sol.</a:t>
            </a:r>
            <a:endParaRPr lang="pt-B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376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6" y="116632"/>
            <a:ext cx="3096345" cy="3855479"/>
          </a:xfrm>
          <a:prstGeom prst="rect">
            <a:avLst/>
          </a:prstGeom>
        </p:spPr>
        <p:txBody>
          <a:bodyPr wrap="square">
            <a:spAutoFit/>
          </a:bodyPr>
          <a:lstStyle/>
          <a:p>
            <a:pPr algn="just">
              <a:lnSpc>
                <a:spcPct val="114000"/>
              </a:lnSpc>
            </a:pPr>
            <a:r>
              <a:rPr lang="pt-BR" b="1" dirty="0">
                <a:latin typeface="Arial" panose="020B0604020202020204" pitchFamily="34" charset="0"/>
                <a:cs typeface="Arial" panose="020B0604020202020204" pitchFamily="34" charset="0"/>
              </a:rPr>
              <a:t>Pergunta 2b) (0,5 ponto) (0,25 cada acerto) </a:t>
            </a:r>
            <a:r>
              <a:rPr lang="pt-BR" dirty="0">
                <a:latin typeface="Arial" panose="020B0604020202020204" pitchFamily="34" charset="0"/>
                <a:cs typeface="Arial" panose="020B0604020202020204" pitchFamily="34" charset="0"/>
              </a:rPr>
              <a:t>Na figura ao lado mostramos uma região do céu, num dado instante, em que é mostrado o equador celeste, a eclíptica, a intersecção de ambas e a órbita lunar, tudo visto da Terra. Lua e Sol definem, aproximadamente, a escala da figura. Ambos se movem na direção de X.</a:t>
            </a: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9249" y="119651"/>
            <a:ext cx="4680520" cy="2736304"/>
          </a:xfrm>
          <a:prstGeom prst="rect">
            <a:avLst/>
          </a:prstGeom>
          <a:noFill/>
          <a:ln>
            <a:noFill/>
          </a:ln>
        </p:spPr>
      </p:pic>
      <p:sp>
        <p:nvSpPr>
          <p:cNvPr id="9" name="Elipse 8"/>
          <p:cNvSpPr/>
          <p:nvPr/>
        </p:nvSpPr>
        <p:spPr>
          <a:xfrm>
            <a:off x="4205726" y="1492441"/>
            <a:ext cx="201837" cy="224471"/>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10" name="Elipse 9"/>
          <p:cNvSpPr/>
          <p:nvPr/>
        </p:nvSpPr>
        <p:spPr>
          <a:xfrm>
            <a:off x="3749292" y="1789260"/>
            <a:ext cx="201661" cy="22447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6" name="Caixa de texto 820"/>
          <p:cNvSpPr txBox="1"/>
          <p:nvPr/>
        </p:nvSpPr>
        <p:spPr>
          <a:xfrm>
            <a:off x="3807309" y="1372694"/>
            <a:ext cx="143545" cy="2042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spcAft>
                <a:spcPts val="0"/>
              </a:spcAft>
            </a:pPr>
            <a:r>
              <a:rPr lang="pt-PT" sz="1200">
                <a:effectLst/>
                <a:latin typeface="Times New Roman"/>
                <a:ea typeface="Times New Roman"/>
              </a:rPr>
              <a:t> </a:t>
            </a:r>
            <a:endParaRPr lang="pt-BR" sz="1200">
              <a:effectLst/>
              <a:latin typeface="Times New Roman"/>
              <a:ea typeface="Times New Roman"/>
            </a:endParaRPr>
          </a:p>
        </p:txBody>
      </p:sp>
      <p:sp>
        <p:nvSpPr>
          <p:cNvPr id="7" name="Caixa de texto 821"/>
          <p:cNvSpPr txBox="1"/>
          <p:nvPr/>
        </p:nvSpPr>
        <p:spPr>
          <a:xfrm>
            <a:off x="4014744" y="2068829"/>
            <a:ext cx="124461" cy="167072"/>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spcAft>
                <a:spcPts val="0"/>
              </a:spcAft>
            </a:pPr>
            <a:r>
              <a:rPr lang="pt-PT" sz="1200">
                <a:effectLst/>
                <a:latin typeface="Times New Roman"/>
                <a:ea typeface="Times New Roman"/>
              </a:rPr>
              <a:t> </a:t>
            </a:r>
            <a:endParaRPr lang="pt-BR" sz="1200">
              <a:effectLst/>
              <a:latin typeface="Times New Roman"/>
              <a:ea typeface="Times New Roman"/>
            </a:endParaRPr>
          </a:p>
        </p:txBody>
      </p:sp>
      <p:sp>
        <p:nvSpPr>
          <p:cNvPr id="11" name="Retângulo 10"/>
          <p:cNvSpPr/>
          <p:nvPr/>
        </p:nvSpPr>
        <p:spPr>
          <a:xfrm>
            <a:off x="225961" y="3991940"/>
            <a:ext cx="4968552" cy="1039708"/>
          </a:xfrm>
          <a:prstGeom prst="rect">
            <a:avLst/>
          </a:prstGeom>
        </p:spPr>
        <p:txBody>
          <a:bodyPr wrap="square">
            <a:spAutoFit/>
          </a:bodyPr>
          <a:lstStyle/>
          <a:p>
            <a:pPr algn="just" hangingPunct="0">
              <a:lnSpc>
                <a:spcPct val="114000"/>
              </a:lnSpc>
            </a:pPr>
            <a:r>
              <a:rPr lang="pt-BR" b="1" dirty="0">
                <a:latin typeface="Arial" panose="020B0604020202020204" pitchFamily="34" charset="0"/>
                <a:cs typeface="Arial" panose="020B0604020202020204" pitchFamily="34" charset="0"/>
              </a:rPr>
              <a:t>Desenhe: </a:t>
            </a:r>
            <a:endParaRPr lang="pt-BR" dirty="0">
              <a:latin typeface="Arial" panose="020B0604020202020204" pitchFamily="34" charset="0"/>
              <a:cs typeface="Arial" panose="020B0604020202020204" pitchFamily="34" charset="0"/>
            </a:endParaRPr>
          </a:p>
          <a:p>
            <a:pPr algn="just" hangingPunct="0">
              <a:lnSpc>
                <a:spcPct val="114000"/>
              </a:lnSpc>
            </a:pPr>
            <a:r>
              <a:rPr lang="pt-BR" dirty="0">
                <a:latin typeface="Arial" panose="020B0604020202020204" pitchFamily="34" charset="0"/>
                <a:cs typeface="Arial" panose="020B0604020202020204" pitchFamily="34" charset="0"/>
              </a:rPr>
              <a:t>i) </a:t>
            </a:r>
            <a:r>
              <a:rPr lang="pt-BR" u="sng" dirty="0">
                <a:latin typeface="Arial" panose="020B0604020202020204" pitchFamily="34" charset="0"/>
                <a:cs typeface="Arial" panose="020B0604020202020204" pitchFamily="34" charset="0"/>
              </a:rPr>
              <a:t>o Sol</a:t>
            </a:r>
            <a:r>
              <a:rPr lang="pt-BR" dirty="0">
                <a:latin typeface="Arial" panose="020B0604020202020204" pitchFamily="34" charset="0"/>
                <a:cs typeface="Arial" panose="020B0604020202020204" pitchFamily="34" charset="0"/>
              </a:rPr>
              <a:t> um dia depois da posição atual e </a:t>
            </a:r>
          </a:p>
          <a:p>
            <a:pPr algn="just">
              <a:lnSpc>
                <a:spcPct val="114000"/>
              </a:lnSpc>
            </a:pPr>
            <a:r>
              <a:rPr lang="pt-BR" dirty="0" err="1">
                <a:latin typeface="Arial" panose="020B0604020202020204" pitchFamily="34" charset="0"/>
                <a:cs typeface="Arial" panose="020B0604020202020204" pitchFamily="34" charset="0"/>
              </a:rPr>
              <a:t>ii</a:t>
            </a:r>
            <a:r>
              <a:rPr lang="pt-BR" dirty="0">
                <a:latin typeface="Arial" panose="020B0604020202020204" pitchFamily="34" charset="0"/>
                <a:cs typeface="Arial" panose="020B0604020202020204" pitchFamily="34" charset="0"/>
              </a:rPr>
              <a:t>) </a:t>
            </a:r>
            <a:r>
              <a:rPr lang="pt-BR" u="sng" dirty="0">
                <a:latin typeface="Arial" panose="020B0604020202020204" pitchFamily="34" charset="0"/>
                <a:cs typeface="Arial" panose="020B0604020202020204" pitchFamily="34" charset="0"/>
              </a:rPr>
              <a:t>a Lua</a:t>
            </a:r>
            <a:r>
              <a:rPr lang="pt-BR" dirty="0">
                <a:latin typeface="Arial" panose="020B0604020202020204" pitchFamily="34" charset="0"/>
                <a:cs typeface="Arial" panose="020B0604020202020204" pitchFamily="34" charset="0"/>
              </a:rPr>
              <a:t> uma hora depois da posição atual. </a:t>
            </a:r>
          </a:p>
        </p:txBody>
      </p:sp>
      <p:sp>
        <p:nvSpPr>
          <p:cNvPr id="12" name="Retângulo 11"/>
          <p:cNvSpPr/>
          <p:nvPr/>
        </p:nvSpPr>
        <p:spPr>
          <a:xfrm>
            <a:off x="4799410" y="3041252"/>
            <a:ext cx="6768752" cy="1987082"/>
          </a:xfrm>
          <a:prstGeom prst="rect">
            <a:avLst/>
          </a:prstGeom>
        </p:spPr>
        <p:txBody>
          <a:bodyPr wrap="square">
            <a:spAutoFit/>
          </a:bodyPr>
          <a:lstStyle/>
          <a:p>
            <a:pPr algn="just">
              <a:lnSpc>
                <a:spcPct val="114000"/>
              </a:lnSpc>
            </a:pPr>
            <a:r>
              <a:rPr lang="pt-BR" dirty="0">
                <a:solidFill>
                  <a:srgbClr val="FF0000"/>
                </a:solidFill>
                <a:latin typeface="Arial" panose="020B0604020202020204" pitchFamily="34" charset="0"/>
                <a:cs typeface="Arial" panose="020B0604020202020204" pitchFamily="34" charset="0"/>
              </a:rPr>
              <a:t>Comentários: </a:t>
            </a:r>
          </a:p>
          <a:p>
            <a:pPr algn="just">
              <a:lnSpc>
                <a:spcPct val="114000"/>
              </a:lnSpc>
            </a:pPr>
            <a:r>
              <a:rPr lang="pt-BR" dirty="0">
                <a:solidFill>
                  <a:srgbClr val="FF0000"/>
                </a:solidFill>
                <a:latin typeface="Arial" panose="020B0604020202020204" pitchFamily="34" charset="0"/>
                <a:cs typeface="Arial" panose="020B0604020202020204" pitchFamily="34" charset="0"/>
              </a:rPr>
              <a:t>i) O Sol tem 0,5 grau e caminha 1 grau por dia, logo, caminha o dobro do seu diâmetro angular. </a:t>
            </a:r>
          </a:p>
          <a:p>
            <a:pPr algn="just">
              <a:lnSpc>
                <a:spcPct val="114000"/>
              </a:lnSpc>
            </a:pPr>
            <a:r>
              <a:rPr lang="pt-BR" dirty="0" err="1">
                <a:solidFill>
                  <a:srgbClr val="FF0000"/>
                </a:solidFill>
                <a:latin typeface="Arial" panose="020B0604020202020204" pitchFamily="34" charset="0"/>
                <a:cs typeface="Arial" panose="020B0604020202020204" pitchFamily="34" charset="0"/>
              </a:rPr>
              <a:t>ii</a:t>
            </a:r>
            <a:r>
              <a:rPr lang="pt-BR" dirty="0">
                <a:solidFill>
                  <a:srgbClr val="FF0000"/>
                </a:solidFill>
                <a:latin typeface="Arial" panose="020B0604020202020204" pitchFamily="34" charset="0"/>
                <a:cs typeface="Arial" panose="020B0604020202020204" pitchFamily="34" charset="0"/>
              </a:rPr>
              <a:t>) Foi dado acima que a Lua se desloca 0,5 grau por hora, logo, em uma hora se deslocou de uma distância igual ao próprio diâmetro angular.</a:t>
            </a:r>
          </a:p>
        </p:txBody>
      </p:sp>
      <p:sp>
        <p:nvSpPr>
          <p:cNvPr id="13" name="Retângulo 12"/>
          <p:cNvSpPr/>
          <p:nvPr/>
        </p:nvSpPr>
        <p:spPr>
          <a:xfrm>
            <a:off x="213195" y="5179709"/>
            <a:ext cx="11354966" cy="697563"/>
          </a:xfrm>
          <a:prstGeom prst="rect">
            <a:avLst/>
          </a:prstGeom>
        </p:spPr>
        <p:txBody>
          <a:bodyPr wrap="square">
            <a:spAutoFit/>
          </a:bodyPr>
          <a:lstStyle/>
          <a:p>
            <a:pPr algn="just">
              <a:lnSpc>
                <a:spcPct val="114000"/>
              </a:lnSpc>
            </a:pPr>
            <a:r>
              <a:rPr lang="pt-BR" b="1" dirty="0">
                <a:latin typeface="Arial" panose="020B0604020202020204" pitchFamily="34" charset="0"/>
                <a:cs typeface="Arial" panose="020B0604020202020204" pitchFamily="34" charset="0"/>
              </a:rPr>
              <a:t>Pergunta 2c) (0,25 ponto) </a:t>
            </a:r>
            <a:r>
              <a:rPr lang="pt-BR" dirty="0">
                <a:latin typeface="Arial" panose="020B0604020202020204" pitchFamily="34" charset="0"/>
                <a:cs typeface="Arial" panose="020B0604020202020204" pitchFamily="34" charset="0"/>
              </a:rPr>
              <a:t>Diga qual estação do ano vai se iniciar para o Hemisfério Sul quando o Sol estiver no ponto X.</a:t>
            </a:r>
          </a:p>
        </p:txBody>
      </p:sp>
      <p:sp>
        <p:nvSpPr>
          <p:cNvPr id="14" name="Retângulo 13"/>
          <p:cNvSpPr/>
          <p:nvPr/>
        </p:nvSpPr>
        <p:spPr>
          <a:xfrm>
            <a:off x="1430779" y="6261235"/>
            <a:ext cx="3080598" cy="408125"/>
          </a:xfrm>
          <a:prstGeom prst="rect">
            <a:avLst/>
          </a:prstGeom>
        </p:spPr>
        <p:txBody>
          <a:bodyPr wrap="square">
            <a:spAutoFit/>
          </a:bodyPr>
          <a:lstStyle/>
          <a:p>
            <a:pPr algn="just">
              <a:lnSpc>
                <a:spcPct val="114000"/>
              </a:lnSpc>
            </a:pPr>
            <a:r>
              <a:rPr lang="pt-BR" b="1" dirty="0">
                <a:latin typeface="Arial" panose="020B0604020202020204" pitchFamily="34" charset="0"/>
                <a:cs typeface="Arial" panose="020B0604020202020204" pitchFamily="34" charset="0"/>
              </a:rPr>
              <a:t>Resposta 2c): </a:t>
            </a:r>
            <a:r>
              <a:rPr lang="pt-BR" dirty="0">
                <a:latin typeface="Arial" panose="020B0604020202020204" pitchFamily="34" charset="0"/>
                <a:cs typeface="Arial" panose="020B0604020202020204" pitchFamily="34" charset="0"/>
              </a:rPr>
              <a:t>_ _ _ _ _ _ _ </a:t>
            </a:r>
          </a:p>
        </p:txBody>
      </p:sp>
      <p:sp>
        <p:nvSpPr>
          <p:cNvPr id="15" name="Retângulo 14"/>
          <p:cNvSpPr/>
          <p:nvPr/>
        </p:nvSpPr>
        <p:spPr>
          <a:xfrm>
            <a:off x="3052745" y="6235407"/>
            <a:ext cx="1300356" cy="408125"/>
          </a:xfrm>
          <a:prstGeom prst="rect">
            <a:avLst/>
          </a:prstGeom>
        </p:spPr>
        <p:txBody>
          <a:bodyPr wrap="none">
            <a:spAutoFit/>
          </a:bodyPr>
          <a:lstStyle/>
          <a:p>
            <a:pPr algn="just">
              <a:lnSpc>
                <a:spcPct val="114000"/>
              </a:lnSpc>
            </a:pPr>
            <a:r>
              <a:rPr lang="pt-BR" b="1" dirty="0">
                <a:solidFill>
                  <a:srgbClr val="FF0000"/>
                </a:solidFill>
                <a:latin typeface="Arial" panose="020B0604020202020204" pitchFamily="34" charset="0"/>
                <a:cs typeface="Arial" panose="020B0604020202020204" pitchFamily="34" charset="0"/>
              </a:rPr>
              <a:t>Primavera</a:t>
            </a:r>
            <a:endParaRPr lang="pt-BR"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247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tângulo 2"/>
              <p:cNvSpPr/>
              <p:nvPr/>
            </p:nvSpPr>
            <p:spPr>
              <a:xfrm>
                <a:off x="190897" y="116632"/>
                <a:ext cx="7776864" cy="1987082"/>
              </a:xfrm>
              <a:prstGeom prst="rect">
                <a:avLst/>
              </a:prstGeom>
            </p:spPr>
            <p:txBody>
              <a:bodyPr wrap="square">
                <a:spAutoFit/>
              </a:bodyPr>
              <a:lstStyle/>
              <a:p>
                <a:pPr algn="just">
                  <a:lnSpc>
                    <a:spcPct val="114000"/>
                  </a:lnSpc>
                </a:pPr>
                <a:r>
                  <a:rPr lang="pt-BR" b="1" dirty="0">
                    <a:latin typeface="Arial" panose="020B0604020202020204" pitchFamily="34" charset="0"/>
                    <a:cs typeface="Arial" panose="020B0604020202020204" pitchFamily="34" charset="0"/>
                  </a:rPr>
                  <a:t>Questão 3) (1 ponto) </a:t>
                </a:r>
                <a:r>
                  <a:rPr lang="pt-BR" dirty="0">
                    <a:latin typeface="Arial" panose="020B0604020202020204" pitchFamily="34" charset="0"/>
                    <a:cs typeface="Arial" panose="020B0604020202020204" pitchFamily="34" charset="0"/>
                  </a:rPr>
                  <a:t>A balança astronômica.</a:t>
                </a:r>
                <a:r>
                  <a:rPr lang="pt-BR" b="1"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Você sabe que quando está numa gangorra e do outro lado está alguém mais forte que você, ele precisa ficar mais perto do centro da gangorra e você mais longe do centro dela, se desejarem, por exemplo, deixar a gangorra parada com ambos equilibrados na horizontal. Existe uma equação que relaciona suas massas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𝑚</m:t>
                        </m:r>
                      </m:e>
                      <m:sub>
                        <m:r>
                          <a:rPr lang="pt-BR" i="1">
                            <a:latin typeface="Cambria Math" panose="02040503050406030204" pitchFamily="18" charset="0"/>
                          </a:rPr>
                          <m:t>𝐴</m:t>
                        </m:r>
                      </m:sub>
                    </m:sSub>
                    <m:r>
                      <a:rPr lang="pt-BR" i="1">
                        <a:latin typeface="Cambria Math" panose="02040503050406030204" pitchFamily="18" charset="0"/>
                      </a:rPr>
                      <m:t> </m:t>
                    </m:r>
                    <m:r>
                      <a:rPr lang="pt-BR" i="1">
                        <a:latin typeface="Cambria Math" panose="02040503050406030204" pitchFamily="18" charset="0"/>
                      </a:rPr>
                      <m:t>𝑒</m:t>
                    </m:r>
                    <m:r>
                      <a:rPr lang="pt-BR" i="1">
                        <a:latin typeface="Cambria Math" panose="02040503050406030204" pitchFamily="18" charset="0"/>
                      </a:rPr>
                      <m:t> </m:t>
                    </m:r>
                    <m:sSub>
                      <m:sSubPr>
                        <m:ctrlPr>
                          <a:rPr lang="pt-BR" i="1">
                            <a:latin typeface="Cambria Math" panose="02040503050406030204" pitchFamily="18" charset="0"/>
                          </a:rPr>
                        </m:ctrlPr>
                      </m:sSubPr>
                      <m:e>
                        <m:r>
                          <a:rPr lang="pt-BR" i="1">
                            <a:latin typeface="Cambria Math" panose="02040503050406030204" pitchFamily="18" charset="0"/>
                          </a:rPr>
                          <m:t>𝑚</m:t>
                        </m:r>
                      </m:e>
                      <m:sub>
                        <m:r>
                          <a:rPr lang="pt-BR" i="1">
                            <a:latin typeface="Cambria Math" panose="02040503050406030204" pitchFamily="18" charset="0"/>
                          </a:rPr>
                          <m:t>𝐵</m:t>
                        </m:r>
                      </m:sub>
                    </m:sSub>
                  </m:oMath>
                </a14:m>
                <a:r>
                  <a:rPr lang="pt-BR" dirty="0">
                    <a:latin typeface="Arial" panose="020B0604020202020204" pitchFamily="34" charset="0"/>
                    <a:cs typeface="Arial" panose="020B0604020202020204" pitchFamily="34" charset="0"/>
                  </a:rPr>
                  <a:t>) e respectivas distâncias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𝑟</m:t>
                        </m:r>
                      </m:e>
                      <m:sub>
                        <m:r>
                          <a:rPr lang="pt-BR" i="1">
                            <a:latin typeface="Cambria Math" panose="02040503050406030204" pitchFamily="18" charset="0"/>
                          </a:rPr>
                          <m:t>𝐴</m:t>
                        </m:r>
                      </m:sub>
                    </m:sSub>
                    <m:r>
                      <a:rPr lang="pt-BR" i="1">
                        <a:latin typeface="Cambria Math" panose="02040503050406030204" pitchFamily="18" charset="0"/>
                      </a:rPr>
                      <m:t> </m:t>
                    </m:r>
                    <m:r>
                      <a:rPr lang="pt-BR" i="1">
                        <a:latin typeface="Cambria Math" panose="02040503050406030204" pitchFamily="18" charset="0"/>
                      </a:rPr>
                      <m:t>𝑒</m:t>
                    </m:r>
                    <m:r>
                      <a:rPr lang="pt-BR" i="1">
                        <a:latin typeface="Cambria Math" panose="02040503050406030204" pitchFamily="18" charset="0"/>
                      </a:rPr>
                      <m:t> </m:t>
                    </m:r>
                    <m:sSub>
                      <m:sSubPr>
                        <m:ctrlPr>
                          <a:rPr lang="pt-BR" i="1">
                            <a:latin typeface="Cambria Math" panose="02040503050406030204" pitchFamily="18" charset="0"/>
                          </a:rPr>
                        </m:ctrlPr>
                      </m:sSubPr>
                      <m:e>
                        <m:r>
                          <a:rPr lang="pt-BR" i="1">
                            <a:latin typeface="Cambria Math" panose="02040503050406030204" pitchFamily="18" charset="0"/>
                          </a:rPr>
                          <m:t>𝑟</m:t>
                        </m:r>
                      </m:e>
                      <m:sub>
                        <m:r>
                          <a:rPr lang="pt-BR" i="1">
                            <a:latin typeface="Cambria Math" panose="02040503050406030204" pitchFamily="18" charset="0"/>
                          </a:rPr>
                          <m:t>𝐵</m:t>
                        </m:r>
                      </m:sub>
                    </m:sSub>
                  </m:oMath>
                </a14:m>
                <a:r>
                  <a:rPr lang="pt-BR" dirty="0">
                    <a:latin typeface="Arial" panose="020B0604020202020204" pitchFamily="34" charset="0"/>
                    <a:cs typeface="Arial" panose="020B0604020202020204" pitchFamily="34" charset="0"/>
                  </a:rPr>
                  <a:t>) ao centro da gangorra:</a:t>
                </a:r>
              </a:p>
            </p:txBody>
          </p:sp>
        </mc:Choice>
        <mc:Fallback xmlns="">
          <p:sp>
            <p:nvSpPr>
              <p:cNvPr id="3" name="Retângulo 2"/>
              <p:cNvSpPr>
                <a:spLocks noRot="1" noChangeAspect="1" noMove="1" noResize="1" noEditPoints="1" noAdjustHandles="1" noChangeArrowheads="1" noChangeShapeType="1" noTextEdit="1"/>
              </p:cNvSpPr>
              <p:nvPr/>
            </p:nvSpPr>
            <p:spPr>
              <a:xfrm>
                <a:off x="190897" y="116632"/>
                <a:ext cx="7776864" cy="1987082"/>
              </a:xfrm>
              <a:prstGeom prst="rect">
                <a:avLst/>
              </a:prstGeom>
              <a:blipFill>
                <a:blip r:embed="rId2"/>
                <a:stretch>
                  <a:fillRect l="-627" t="-920" r="-705" b="-276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 name="Retângulo 3"/>
              <p:cNvSpPr/>
              <p:nvPr/>
            </p:nvSpPr>
            <p:spPr>
              <a:xfrm>
                <a:off x="3143225" y="2016548"/>
                <a:ext cx="209615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sz="2400" i="1">
                              <a:latin typeface="Cambria Math" panose="02040503050406030204" pitchFamily="18" charset="0"/>
                            </a:rPr>
                          </m:ctrlPr>
                        </m:sSubPr>
                        <m:e>
                          <m:r>
                            <a:rPr lang="pt-BR" sz="2400" i="1">
                              <a:latin typeface="Cambria Math" panose="02040503050406030204" pitchFamily="18" charset="0"/>
                            </a:rPr>
                            <m:t>𝑚</m:t>
                          </m:r>
                        </m:e>
                        <m:sub>
                          <m:r>
                            <a:rPr lang="pt-BR" sz="2400" i="1">
                              <a:latin typeface="Cambria Math" panose="02040503050406030204" pitchFamily="18" charset="0"/>
                            </a:rPr>
                            <m:t>𝐴</m:t>
                          </m:r>
                        </m:sub>
                      </m:sSub>
                      <m:sSub>
                        <m:sSubPr>
                          <m:ctrlPr>
                            <a:rPr lang="pt-BR" sz="2400" i="1">
                              <a:latin typeface="Cambria Math" panose="02040503050406030204" pitchFamily="18" charset="0"/>
                            </a:rPr>
                          </m:ctrlPr>
                        </m:sSubPr>
                        <m:e>
                          <m:r>
                            <a:rPr lang="pt-BR" sz="2400" i="1">
                              <a:latin typeface="Cambria Math" panose="02040503050406030204" pitchFamily="18" charset="0"/>
                            </a:rPr>
                            <m:t>𝑟</m:t>
                          </m:r>
                        </m:e>
                        <m:sub>
                          <m:r>
                            <a:rPr lang="pt-BR" sz="2400" i="1">
                              <a:latin typeface="Cambria Math" panose="02040503050406030204" pitchFamily="18" charset="0"/>
                            </a:rPr>
                            <m:t>𝐴</m:t>
                          </m:r>
                        </m:sub>
                      </m:sSub>
                      <m:r>
                        <a:rPr lang="pt-BR" sz="2400" i="1">
                          <a:latin typeface="Cambria Math" panose="02040503050406030204" pitchFamily="18" charset="0"/>
                        </a:rPr>
                        <m:t>=</m:t>
                      </m:r>
                      <m:sSub>
                        <m:sSubPr>
                          <m:ctrlPr>
                            <a:rPr lang="pt-BR" sz="2400" i="1">
                              <a:latin typeface="Cambria Math" panose="02040503050406030204" pitchFamily="18" charset="0"/>
                            </a:rPr>
                          </m:ctrlPr>
                        </m:sSubPr>
                        <m:e>
                          <m:r>
                            <a:rPr lang="pt-BR" sz="2400" i="1">
                              <a:latin typeface="Cambria Math" panose="02040503050406030204" pitchFamily="18" charset="0"/>
                            </a:rPr>
                            <m:t>𝑚</m:t>
                          </m:r>
                        </m:e>
                        <m:sub>
                          <m:r>
                            <a:rPr lang="pt-BR" sz="2400" i="1">
                              <a:latin typeface="Cambria Math" panose="02040503050406030204" pitchFamily="18" charset="0"/>
                            </a:rPr>
                            <m:t>𝐵</m:t>
                          </m:r>
                        </m:sub>
                      </m:sSub>
                      <m:sSub>
                        <m:sSubPr>
                          <m:ctrlPr>
                            <a:rPr lang="pt-BR" sz="2400" i="1">
                              <a:latin typeface="Cambria Math" panose="02040503050406030204" pitchFamily="18" charset="0"/>
                            </a:rPr>
                          </m:ctrlPr>
                        </m:sSubPr>
                        <m:e>
                          <m:r>
                            <a:rPr lang="pt-BR" sz="2400" i="1">
                              <a:latin typeface="Cambria Math" panose="02040503050406030204" pitchFamily="18" charset="0"/>
                            </a:rPr>
                            <m:t>𝑟</m:t>
                          </m:r>
                        </m:e>
                        <m:sub>
                          <m:r>
                            <a:rPr lang="pt-BR" sz="2400" i="1">
                              <a:latin typeface="Cambria Math" panose="02040503050406030204" pitchFamily="18" charset="0"/>
                            </a:rPr>
                            <m:t>𝐵</m:t>
                          </m:r>
                        </m:sub>
                      </m:sSub>
                      <m:r>
                        <a:rPr lang="pt-BR" sz="2400" i="1">
                          <a:latin typeface="Cambria Math" panose="02040503050406030204" pitchFamily="18" charset="0"/>
                        </a:rPr>
                        <m:t>.</m:t>
                      </m:r>
                    </m:oMath>
                  </m:oMathPara>
                </a14:m>
                <a:endParaRPr lang="pt-BR" sz="2400" dirty="0"/>
              </a:p>
            </p:txBody>
          </p:sp>
        </mc:Choice>
        <mc:Fallback xmlns="">
          <p:sp>
            <p:nvSpPr>
              <p:cNvPr id="4" name="Retângulo 3"/>
              <p:cNvSpPr>
                <a:spLocks noRot="1" noChangeAspect="1" noMove="1" noResize="1" noEditPoints="1" noAdjustHandles="1" noChangeArrowheads="1" noChangeShapeType="1" noTextEdit="1"/>
              </p:cNvSpPr>
              <p:nvPr/>
            </p:nvSpPr>
            <p:spPr>
              <a:xfrm>
                <a:off x="3143225" y="2016548"/>
                <a:ext cx="2096151" cy="461665"/>
              </a:xfrm>
              <a:prstGeom prst="rect">
                <a:avLst/>
              </a:prstGeom>
              <a:blipFill>
                <a:blip r:embed="rId3"/>
                <a:stretch>
                  <a:fillRect b="-1316"/>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 name="Retângulo 4"/>
              <p:cNvSpPr/>
              <p:nvPr/>
            </p:nvSpPr>
            <p:spPr>
              <a:xfrm>
                <a:off x="190897" y="2505549"/>
                <a:ext cx="11449272" cy="1355499"/>
              </a:xfrm>
              <a:prstGeom prst="rect">
                <a:avLst/>
              </a:prstGeom>
            </p:spPr>
            <p:txBody>
              <a:bodyPr wrap="square">
                <a:spAutoFit/>
              </a:bodyPr>
              <a:lstStyle/>
              <a:p>
                <a:pPr algn="just">
                  <a:lnSpc>
                    <a:spcPct val="114000"/>
                  </a:lnSpc>
                </a:pPr>
                <a:r>
                  <a:rPr lang="pt-BR" b="1" dirty="0">
                    <a:latin typeface="Arial" panose="020B0604020202020204" pitchFamily="34" charset="0"/>
                    <a:cs typeface="Arial" panose="020B0604020202020204" pitchFamily="34" charset="0"/>
                  </a:rPr>
                  <a:t>Pergunta 3a) (0,5 ponto) </a:t>
                </a:r>
                <a:r>
                  <a:rPr lang="pt-BR" dirty="0">
                    <a:latin typeface="Arial" panose="020B0604020202020204" pitchFamily="34" charset="0"/>
                    <a:cs typeface="Arial" panose="020B0604020202020204" pitchFamily="34" charset="0"/>
                  </a:rPr>
                  <a:t>Imagine que pudéssemos comprimir o planeta Terra e a Lua para que pudessem ficar sobre uma gangorra. Sabemos que a massa da Terra,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𝑚</m:t>
                        </m:r>
                      </m:e>
                      <m:sub>
                        <m:r>
                          <a:rPr lang="pt-BR" i="1">
                            <a:latin typeface="Cambria Math" panose="02040503050406030204" pitchFamily="18" charset="0"/>
                          </a:rPr>
                          <m:t>𝑇</m:t>
                        </m:r>
                      </m:sub>
                    </m:sSub>
                  </m:oMath>
                </a14:m>
                <a:r>
                  <a:rPr lang="pt-BR" dirty="0">
                    <a:latin typeface="Arial" panose="020B0604020202020204" pitchFamily="34" charset="0"/>
                    <a:cs typeface="Arial" panose="020B0604020202020204" pitchFamily="34" charset="0"/>
                  </a:rPr>
                  <a:t>, é, aproximadamente, 80 vezes a massa da Lua,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𝑚</m:t>
                        </m:r>
                      </m:e>
                      <m:sub>
                        <m:r>
                          <a:rPr lang="pt-BR" i="1">
                            <a:latin typeface="Cambria Math" panose="02040503050406030204" pitchFamily="18" charset="0"/>
                          </a:rPr>
                          <m:t>𝐿</m:t>
                        </m:r>
                      </m:sub>
                    </m:sSub>
                  </m:oMath>
                </a14:m>
                <a:r>
                  <a:rPr lang="pt-BR" dirty="0">
                    <a:latin typeface="Arial" panose="020B0604020202020204" pitchFamily="34" charset="0"/>
                    <a:cs typeface="Arial" panose="020B0604020202020204" pitchFamily="34" charset="0"/>
                  </a:rPr>
                  <a:t>, e que estão separadas (centro a centro), em média, por 384.000 km. Determine a que distância do centro da Terra ficaria o “apoio” da gangorra para manter ambas equilibradas.</a:t>
                </a:r>
              </a:p>
            </p:txBody>
          </p:sp>
        </mc:Choice>
        <mc:Fallback xmlns="">
          <p:sp>
            <p:nvSpPr>
              <p:cNvPr id="5" name="Retângulo 4"/>
              <p:cNvSpPr>
                <a:spLocks noRot="1" noChangeAspect="1" noMove="1" noResize="1" noEditPoints="1" noAdjustHandles="1" noChangeArrowheads="1" noChangeShapeType="1" noTextEdit="1"/>
              </p:cNvSpPr>
              <p:nvPr/>
            </p:nvSpPr>
            <p:spPr>
              <a:xfrm>
                <a:off x="190897" y="2505549"/>
                <a:ext cx="11449272" cy="1355499"/>
              </a:xfrm>
              <a:prstGeom prst="rect">
                <a:avLst/>
              </a:prstGeom>
              <a:blipFill>
                <a:blip r:embed="rId4"/>
                <a:stretch>
                  <a:fillRect l="-426" t="-1351" r="-479" b="-4505"/>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 name="Retângulo 5"/>
              <p:cNvSpPr/>
              <p:nvPr/>
            </p:nvSpPr>
            <p:spPr>
              <a:xfrm>
                <a:off x="190897" y="3862665"/>
                <a:ext cx="11521280" cy="934487"/>
              </a:xfrm>
              <a:prstGeom prst="rect">
                <a:avLst/>
              </a:prstGeom>
            </p:spPr>
            <p:txBody>
              <a:bodyPr wrap="square">
                <a:spAutoFit/>
              </a:bodyPr>
              <a:lstStyle/>
              <a:p>
                <a:pPr algn="just">
                  <a:lnSpc>
                    <a:spcPct val="114000"/>
                  </a:lnSpc>
                </a:pPr>
                <a:r>
                  <a:rPr lang="pt-BR" sz="1600" b="1" i="1" dirty="0">
                    <a:latin typeface="Arial" panose="020B0604020202020204" pitchFamily="34" charset="0"/>
                    <a:cs typeface="Arial" panose="020B0604020202020204" pitchFamily="34" charset="0"/>
                  </a:rPr>
                  <a:t>Observação:</a:t>
                </a:r>
                <a:r>
                  <a:rPr lang="pt-BR" sz="1600" i="1" dirty="0">
                    <a:latin typeface="Arial" panose="020B0604020202020204" pitchFamily="34" charset="0"/>
                    <a:cs typeface="Arial" panose="020B0604020202020204" pitchFamily="34" charset="0"/>
                  </a:rPr>
                  <a:t> O “apoio” desta gangorra representa o </a:t>
                </a:r>
                <a:r>
                  <a:rPr lang="pt-BR" sz="1600" b="1" i="1" dirty="0">
                    <a:latin typeface="Arial" panose="020B0604020202020204" pitchFamily="34" charset="0"/>
                    <a:cs typeface="Arial" panose="020B0604020202020204" pitchFamily="34" charset="0"/>
                  </a:rPr>
                  <a:t>centro de massa ou baricentro</a:t>
                </a:r>
                <a:r>
                  <a:rPr lang="pt-BR" sz="1600" i="1" dirty="0">
                    <a:latin typeface="Arial" panose="020B0604020202020204" pitchFamily="34" charset="0"/>
                    <a:cs typeface="Arial" panose="020B0604020202020204" pitchFamily="34" charset="0"/>
                  </a:rPr>
                  <a:t> do sistema Terra-Lua. É o ponto em torno do qual ambas giram. Note que como </a:t>
                </a:r>
                <a14:m>
                  <m:oMath xmlns:m="http://schemas.openxmlformats.org/officeDocument/2006/math">
                    <m:sSub>
                      <m:sSubPr>
                        <m:ctrlPr>
                          <a:rPr lang="pt-BR" sz="1600" i="1">
                            <a:latin typeface="Cambria Math" panose="02040503050406030204" pitchFamily="18" charset="0"/>
                          </a:rPr>
                        </m:ctrlPr>
                      </m:sSubPr>
                      <m:e>
                        <m:r>
                          <a:rPr lang="pt-BR" sz="1600" i="1">
                            <a:latin typeface="Cambria Math" panose="02040503050406030204" pitchFamily="18" charset="0"/>
                          </a:rPr>
                          <m:t>𝑚</m:t>
                        </m:r>
                      </m:e>
                      <m:sub>
                        <m:r>
                          <a:rPr lang="pt-BR" sz="1600" i="1">
                            <a:latin typeface="Cambria Math" panose="02040503050406030204" pitchFamily="18" charset="0"/>
                          </a:rPr>
                          <m:t>𝑇</m:t>
                        </m:r>
                      </m:sub>
                    </m:sSub>
                    <m:r>
                      <a:rPr lang="pt-BR" sz="1600" i="1">
                        <a:latin typeface="Cambria Math" panose="02040503050406030204" pitchFamily="18" charset="0"/>
                      </a:rPr>
                      <m:t>≫</m:t>
                    </m:r>
                    <m:sSub>
                      <m:sSubPr>
                        <m:ctrlPr>
                          <a:rPr lang="pt-BR" sz="1600" i="1">
                            <a:latin typeface="Cambria Math" panose="02040503050406030204" pitchFamily="18" charset="0"/>
                          </a:rPr>
                        </m:ctrlPr>
                      </m:sSubPr>
                      <m:e>
                        <m:r>
                          <a:rPr lang="pt-BR" sz="1600" i="1">
                            <a:latin typeface="Cambria Math" panose="02040503050406030204" pitchFamily="18" charset="0"/>
                          </a:rPr>
                          <m:t>𝑚</m:t>
                        </m:r>
                      </m:e>
                      <m:sub>
                        <m:r>
                          <a:rPr lang="pt-BR" sz="1600" i="1">
                            <a:latin typeface="Cambria Math" panose="02040503050406030204" pitchFamily="18" charset="0"/>
                          </a:rPr>
                          <m:t>𝐿</m:t>
                        </m:r>
                      </m:sub>
                    </m:sSub>
                  </m:oMath>
                </a14:m>
                <a:r>
                  <a:rPr lang="pt-BR" sz="1600" i="1" dirty="0">
                    <a:latin typeface="Arial" panose="020B0604020202020204" pitchFamily="34" charset="0"/>
                    <a:cs typeface="Arial" panose="020B0604020202020204" pitchFamily="34" charset="0"/>
                  </a:rPr>
                  <a:t>, o centro de massa (baricentro) está muito mais perto do centro da Terra do que da Lua. Aliás, está abaixo da superfície da Terra, pois o raio desta é de, aproximadamente, 6.400 km.</a:t>
                </a:r>
                <a:endParaRPr lang="pt-BR" sz="1600" dirty="0">
                  <a:latin typeface="Arial" panose="020B0604020202020204" pitchFamily="34" charset="0"/>
                  <a:cs typeface="Arial" panose="020B0604020202020204" pitchFamily="34" charset="0"/>
                </a:endParaRPr>
              </a:p>
            </p:txBody>
          </p:sp>
        </mc:Choice>
        <mc:Fallback xmlns="">
          <p:sp>
            <p:nvSpPr>
              <p:cNvPr id="6" name="Retângulo 5"/>
              <p:cNvSpPr>
                <a:spLocks noRot="1" noChangeAspect="1" noMove="1" noResize="1" noEditPoints="1" noAdjustHandles="1" noChangeArrowheads="1" noChangeShapeType="1" noTextEdit="1"/>
              </p:cNvSpPr>
              <p:nvPr/>
            </p:nvSpPr>
            <p:spPr>
              <a:xfrm>
                <a:off x="190897" y="3862665"/>
                <a:ext cx="11521280" cy="934487"/>
              </a:xfrm>
              <a:prstGeom prst="rect">
                <a:avLst/>
              </a:prstGeom>
              <a:blipFill>
                <a:blip r:embed="rId5"/>
                <a:stretch>
                  <a:fillRect l="-265" t="-654" r="-317" b="-5229"/>
                </a:stretch>
              </a:blipFill>
            </p:spPr>
            <p:txBody>
              <a:bodyPr/>
              <a:lstStyle/>
              <a:p>
                <a:r>
                  <a:rPr lang="pt-BR">
                    <a:noFill/>
                  </a:rPr>
                  <a:t> </a:t>
                </a:r>
              </a:p>
            </p:txBody>
          </p:sp>
        </mc:Fallback>
      </mc:AlternateContent>
      <p:sp>
        <p:nvSpPr>
          <p:cNvPr id="7" name="Retângulo 6"/>
          <p:cNvSpPr/>
          <p:nvPr/>
        </p:nvSpPr>
        <p:spPr>
          <a:xfrm>
            <a:off x="190897" y="4755824"/>
            <a:ext cx="1190647" cy="369332"/>
          </a:xfrm>
          <a:prstGeom prst="rect">
            <a:avLst/>
          </a:prstGeom>
        </p:spPr>
        <p:txBody>
          <a:bodyPr wrap="none">
            <a:spAutoFit/>
          </a:bodyPr>
          <a:lstStyle/>
          <a:p>
            <a:r>
              <a:rPr lang="pt-BR" i="1" dirty="0">
                <a:solidFill>
                  <a:srgbClr val="FF0000"/>
                </a:solidFill>
              </a:rPr>
              <a:t>Resolução:</a:t>
            </a:r>
            <a:endParaRPr lang="pt-BR" dirty="0">
              <a:solidFill>
                <a:srgbClr val="FF0000"/>
              </a:solidFill>
            </a:endParaRPr>
          </a:p>
        </p:txBody>
      </p:sp>
      <mc:AlternateContent xmlns:mc="http://schemas.openxmlformats.org/markup-compatibility/2006" xmlns:a14="http://schemas.microsoft.com/office/drawing/2010/main">
        <mc:Choice Requires="a14">
          <p:sp>
            <p:nvSpPr>
              <p:cNvPr id="8" name="Retângulo 7"/>
              <p:cNvSpPr/>
              <p:nvPr/>
            </p:nvSpPr>
            <p:spPr>
              <a:xfrm>
                <a:off x="1381544" y="4752833"/>
                <a:ext cx="10501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𝑇</m:t>
                          </m:r>
                        </m:sub>
                      </m:sSub>
                      <m:r>
                        <a:rPr lang="pt-BR" i="1">
                          <a:solidFill>
                            <a:srgbClr val="FF0000"/>
                          </a:solidFill>
                          <a:latin typeface="Cambria Math" panose="02040503050406030204" pitchFamily="18" charset="0"/>
                        </a:rPr>
                        <m:t> </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𝑟</m:t>
                          </m:r>
                        </m:e>
                        <m:sub>
                          <m:r>
                            <a:rPr lang="pt-BR" i="1">
                              <a:solidFill>
                                <a:srgbClr val="FF0000"/>
                              </a:solidFill>
                              <a:latin typeface="Cambria Math" panose="02040503050406030204" pitchFamily="18" charset="0"/>
                            </a:rPr>
                            <m:t>𝑇</m:t>
                          </m:r>
                        </m:sub>
                      </m:sSub>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8" name="Retângulo 7"/>
              <p:cNvSpPr>
                <a:spLocks noRot="1" noChangeAspect="1" noMove="1" noResize="1" noEditPoints="1" noAdjustHandles="1" noChangeArrowheads="1" noChangeShapeType="1" noTextEdit="1"/>
              </p:cNvSpPr>
              <p:nvPr/>
            </p:nvSpPr>
            <p:spPr>
              <a:xfrm>
                <a:off x="1381544" y="4752833"/>
                <a:ext cx="1050159" cy="369332"/>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Retângulo 8"/>
              <p:cNvSpPr/>
              <p:nvPr/>
            </p:nvSpPr>
            <p:spPr>
              <a:xfrm>
                <a:off x="2279129" y="4755824"/>
                <a:ext cx="38697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𝐿</m:t>
                          </m:r>
                        </m:sub>
                      </m:sSub>
                      <m:r>
                        <a:rPr lang="pt-BR" i="1">
                          <a:solidFill>
                            <a:srgbClr val="FF0000"/>
                          </a:solidFill>
                          <a:latin typeface="Cambria Math" panose="02040503050406030204" pitchFamily="18" charset="0"/>
                        </a:rPr>
                        <m:t> </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𝑟</m:t>
                          </m:r>
                        </m:e>
                        <m:sub>
                          <m:r>
                            <a:rPr lang="pt-BR" i="1">
                              <a:solidFill>
                                <a:srgbClr val="FF0000"/>
                              </a:solidFill>
                              <a:latin typeface="Cambria Math" panose="02040503050406030204" pitchFamily="18" charset="0"/>
                            </a:rPr>
                            <m:t>𝐿</m:t>
                          </m:r>
                        </m:sub>
                      </m:sSub>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𝐸𝑞𝑢𝑎</m:t>
                      </m:r>
                      <m:r>
                        <a:rPr lang="pt-BR" i="1">
                          <a:solidFill>
                            <a:srgbClr val="FF0000"/>
                          </a:solidFill>
                          <a:latin typeface="Cambria Math" panose="02040503050406030204" pitchFamily="18" charset="0"/>
                        </a:rPr>
                        <m:t>çã</m:t>
                      </m:r>
                      <m:r>
                        <a:rPr lang="pt-BR" i="1">
                          <a:solidFill>
                            <a:srgbClr val="FF0000"/>
                          </a:solidFill>
                          <a:latin typeface="Cambria Math" panose="02040503050406030204" pitchFamily="18" charset="0"/>
                        </a:rPr>
                        <m:t>𝑜</m:t>
                      </m:r>
                      <m:r>
                        <a:rPr lang="pt-BR" i="1">
                          <a:solidFill>
                            <a:srgbClr val="FF0000"/>
                          </a:solidFill>
                          <a:latin typeface="Cambria Math" panose="02040503050406030204" pitchFamily="18" charset="0"/>
                        </a:rPr>
                        <m:t> 1),  </m:t>
                      </m:r>
                      <m:r>
                        <a:rPr lang="pt-BR" i="1">
                          <a:solidFill>
                            <a:srgbClr val="FF0000"/>
                          </a:solidFill>
                          <a:latin typeface="Cambria Math" panose="02040503050406030204" pitchFamily="18" charset="0"/>
                        </a:rPr>
                        <m:t>𝑚𝑎𝑠</m:t>
                      </m:r>
                      <m:r>
                        <a:rPr lang="pt-BR" i="1">
                          <a:solidFill>
                            <a:srgbClr val="FF0000"/>
                          </a:solidFill>
                          <a:latin typeface="Cambria Math" panose="02040503050406030204" pitchFamily="18" charset="0"/>
                        </a:rPr>
                        <m:t>   </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𝑇</m:t>
                          </m:r>
                        </m:sub>
                      </m:sSub>
                      <m:r>
                        <a:rPr lang="pt-BR" i="1">
                          <a:solidFill>
                            <a:srgbClr val="FF0000"/>
                          </a:solidFill>
                          <a:latin typeface="Cambria Math" panose="02040503050406030204" pitchFamily="18" charset="0"/>
                        </a:rPr>
                        <m:t> =</m:t>
                      </m:r>
                    </m:oMath>
                  </m:oMathPara>
                </a14:m>
                <a:endParaRPr lang="pt-BR" dirty="0">
                  <a:solidFill>
                    <a:srgbClr val="FF0000"/>
                  </a:solidFill>
                </a:endParaRPr>
              </a:p>
            </p:txBody>
          </p:sp>
        </mc:Choice>
        <mc:Fallback xmlns="">
          <p:sp>
            <p:nvSpPr>
              <p:cNvPr id="9" name="Retângulo 8"/>
              <p:cNvSpPr>
                <a:spLocks noRot="1" noChangeAspect="1" noMove="1" noResize="1" noEditPoints="1" noAdjustHandles="1" noChangeArrowheads="1" noChangeShapeType="1" noTextEdit="1"/>
              </p:cNvSpPr>
              <p:nvPr/>
            </p:nvSpPr>
            <p:spPr>
              <a:xfrm>
                <a:off x="2279129" y="4755824"/>
                <a:ext cx="3869777" cy="369332"/>
              </a:xfrm>
              <a:prstGeom prst="rect">
                <a:avLst/>
              </a:prstGeom>
              <a:blipFill>
                <a:blip r:embed="rId7"/>
                <a:stretch>
                  <a:fillRect b="-13115"/>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Retângulo 9"/>
              <p:cNvSpPr/>
              <p:nvPr/>
            </p:nvSpPr>
            <p:spPr>
              <a:xfrm>
                <a:off x="5987341" y="4755824"/>
                <a:ext cx="165776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80</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𝐿</m:t>
                          </m:r>
                        </m:sub>
                      </m:sSub>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𝑒</m:t>
                      </m:r>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𝑟</m:t>
                      </m:r>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0" name="Retângulo 9"/>
              <p:cNvSpPr>
                <a:spLocks noRot="1" noChangeAspect="1" noMove="1" noResize="1" noEditPoints="1" noAdjustHandles="1" noChangeArrowheads="1" noChangeShapeType="1" noTextEdit="1"/>
              </p:cNvSpPr>
              <p:nvPr/>
            </p:nvSpPr>
            <p:spPr>
              <a:xfrm>
                <a:off x="5987341" y="4755824"/>
                <a:ext cx="1657762" cy="369332"/>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1" name="Retângulo 10"/>
              <p:cNvSpPr/>
              <p:nvPr/>
            </p:nvSpPr>
            <p:spPr>
              <a:xfrm>
                <a:off x="7463705" y="4741233"/>
                <a:ext cx="26643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𝑟</m:t>
                          </m:r>
                        </m:e>
                        <m:sub>
                          <m:r>
                            <a:rPr lang="pt-BR" i="1">
                              <a:solidFill>
                                <a:srgbClr val="FF0000"/>
                              </a:solidFill>
                              <a:latin typeface="Cambria Math" panose="02040503050406030204" pitchFamily="18" charset="0"/>
                            </a:rPr>
                            <m:t>𝐿</m:t>
                          </m:r>
                        </m:sub>
                      </m:sSub>
                      <m:r>
                        <a:rPr lang="pt-BR" i="1">
                          <a:solidFill>
                            <a:srgbClr val="FF0000"/>
                          </a:solidFill>
                          <a:latin typeface="Cambria Math" panose="02040503050406030204" pitchFamily="18" charset="0"/>
                        </a:rPr>
                        <m:t>+ </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𝑟</m:t>
                          </m:r>
                        </m:e>
                        <m:sub>
                          <m:r>
                            <a:rPr lang="pt-BR" i="1">
                              <a:solidFill>
                                <a:srgbClr val="FF0000"/>
                              </a:solidFill>
                              <a:latin typeface="Cambria Math" panose="02040503050406030204" pitchFamily="18" charset="0"/>
                            </a:rPr>
                            <m:t>𝑇</m:t>
                          </m:r>
                        </m:sub>
                      </m:sSub>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𝑙𝑜𝑔𝑜</m:t>
                      </m:r>
                      <m:r>
                        <a:rPr lang="pt-BR" i="1">
                          <a:solidFill>
                            <a:srgbClr val="FF0000"/>
                          </a:solidFill>
                          <a:latin typeface="Cambria Math" panose="02040503050406030204" pitchFamily="18" charset="0"/>
                        </a:rPr>
                        <m:t>   </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𝑟</m:t>
                          </m:r>
                        </m:e>
                        <m:sub>
                          <m:r>
                            <a:rPr lang="pt-BR" i="1">
                              <a:solidFill>
                                <a:srgbClr val="FF0000"/>
                              </a:solidFill>
                              <a:latin typeface="Cambria Math" panose="02040503050406030204" pitchFamily="18" charset="0"/>
                            </a:rPr>
                            <m:t>𝐿</m:t>
                          </m:r>
                        </m:sub>
                      </m:sSub>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1" name="Retângulo 10"/>
              <p:cNvSpPr>
                <a:spLocks noRot="1" noChangeAspect="1" noMove="1" noResize="1" noEditPoints="1" noAdjustHandles="1" noChangeArrowheads="1" noChangeShapeType="1" noTextEdit="1"/>
              </p:cNvSpPr>
              <p:nvPr/>
            </p:nvSpPr>
            <p:spPr>
              <a:xfrm>
                <a:off x="7463705" y="4741233"/>
                <a:ext cx="2664319" cy="369332"/>
              </a:xfrm>
              <a:prstGeom prst="rect">
                <a:avLst/>
              </a:prstGeom>
              <a:blipFill>
                <a:blip r:embed="rId9"/>
                <a:stretch>
                  <a:fillRect b="-13333"/>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 name="Retângulo 11"/>
              <p:cNvSpPr/>
              <p:nvPr/>
            </p:nvSpPr>
            <p:spPr>
              <a:xfrm>
                <a:off x="9980466" y="4715985"/>
                <a:ext cx="9412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𝑟</m:t>
                      </m:r>
                      <m:r>
                        <a:rPr lang="pt-BR" i="1" smtClean="0">
                          <a:solidFill>
                            <a:srgbClr val="FF0000"/>
                          </a:solidFill>
                          <a:latin typeface="Cambria Math" panose="02040503050406030204" pitchFamily="18" charset="0"/>
                        </a:rPr>
                        <m:t>− </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𝑟</m:t>
                          </m:r>
                        </m:e>
                        <m:sub>
                          <m:r>
                            <a:rPr lang="pt-BR" i="1">
                              <a:solidFill>
                                <a:srgbClr val="FF0000"/>
                              </a:solidFill>
                              <a:latin typeface="Cambria Math" panose="02040503050406030204" pitchFamily="18" charset="0"/>
                            </a:rPr>
                            <m:t>𝑇</m:t>
                          </m:r>
                        </m:sub>
                      </m:sSub>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2" name="Retângulo 11"/>
              <p:cNvSpPr>
                <a:spLocks noRot="1" noChangeAspect="1" noMove="1" noResize="1" noEditPoints="1" noAdjustHandles="1" noChangeArrowheads="1" noChangeShapeType="1" noTextEdit="1"/>
              </p:cNvSpPr>
              <p:nvPr/>
            </p:nvSpPr>
            <p:spPr>
              <a:xfrm>
                <a:off x="9980466" y="4715985"/>
                <a:ext cx="941219" cy="369332"/>
              </a:xfrm>
              <a:prstGeom prst="rect">
                <a:avLst/>
              </a:prstGeom>
              <a:blipFill>
                <a:blip r:embed="rId10"/>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Retângulo 12"/>
              <p:cNvSpPr/>
              <p:nvPr/>
            </p:nvSpPr>
            <p:spPr>
              <a:xfrm>
                <a:off x="168180" y="5123595"/>
                <a:ext cx="49727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𝑠𝑢𝑏𝑠𝑡𝑖𝑡𝑢𝑖𝑛𝑑𝑜</m:t>
                      </m:r>
                      <m:r>
                        <a:rPr lang="pt-BR" i="1" smtClean="0">
                          <a:solidFill>
                            <a:srgbClr val="FF0000"/>
                          </a:solidFill>
                          <a:latin typeface="Cambria Math" panose="02040503050406030204" pitchFamily="18" charset="0"/>
                        </a:rPr>
                        <m:t> </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𝑇</m:t>
                          </m:r>
                        </m:sub>
                      </m:sSub>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𝑒</m:t>
                      </m:r>
                      <m:r>
                        <a:rPr lang="pt-BR" i="1">
                          <a:solidFill>
                            <a:srgbClr val="FF0000"/>
                          </a:solidFill>
                          <a:latin typeface="Cambria Math" panose="02040503050406030204" pitchFamily="18" charset="0"/>
                        </a:rPr>
                        <m:t> </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𝑟</m:t>
                          </m:r>
                        </m:e>
                        <m:sub>
                          <m:r>
                            <a:rPr lang="pt-BR" i="1">
                              <a:solidFill>
                                <a:srgbClr val="FF0000"/>
                              </a:solidFill>
                              <a:latin typeface="Cambria Math" panose="02040503050406030204" pitchFamily="18" charset="0"/>
                            </a:rPr>
                            <m:t>𝐿</m:t>
                          </m:r>
                        </m:sub>
                      </m:sSub>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𝑛𝑎</m:t>
                      </m:r>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𝐸𝑞𝑢𝑎</m:t>
                      </m:r>
                      <m:r>
                        <a:rPr lang="pt-BR" i="1">
                          <a:solidFill>
                            <a:srgbClr val="FF0000"/>
                          </a:solidFill>
                          <a:latin typeface="Cambria Math" panose="02040503050406030204" pitchFamily="18" charset="0"/>
                        </a:rPr>
                        <m:t>çã</m:t>
                      </m:r>
                      <m:r>
                        <a:rPr lang="pt-BR" i="1">
                          <a:solidFill>
                            <a:srgbClr val="FF0000"/>
                          </a:solidFill>
                          <a:latin typeface="Cambria Math" panose="02040503050406030204" pitchFamily="18" charset="0"/>
                        </a:rPr>
                        <m:t>𝑜</m:t>
                      </m:r>
                      <m:r>
                        <a:rPr lang="pt-BR" i="1">
                          <a:solidFill>
                            <a:srgbClr val="FF0000"/>
                          </a:solidFill>
                          <a:latin typeface="Cambria Math" panose="02040503050406030204" pitchFamily="18" charset="0"/>
                        </a:rPr>
                        <m:t> (1), </m:t>
                      </m:r>
                      <m:r>
                        <a:rPr lang="pt-BR" i="1">
                          <a:solidFill>
                            <a:srgbClr val="FF0000"/>
                          </a:solidFill>
                          <a:latin typeface="Cambria Math" panose="02040503050406030204" pitchFamily="18" charset="0"/>
                        </a:rPr>
                        <m:t>𝑜𝑏𝑡𝑒𝑚𝑜𝑠</m:t>
                      </m:r>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3" name="Retângulo 12"/>
              <p:cNvSpPr>
                <a:spLocks noRot="1" noChangeAspect="1" noMove="1" noResize="1" noEditPoints="1" noAdjustHandles="1" noChangeArrowheads="1" noChangeShapeType="1" noTextEdit="1"/>
              </p:cNvSpPr>
              <p:nvPr/>
            </p:nvSpPr>
            <p:spPr>
              <a:xfrm>
                <a:off x="168180" y="5123595"/>
                <a:ext cx="4972708" cy="369332"/>
              </a:xfrm>
              <a:prstGeom prst="rect">
                <a:avLst/>
              </a:prstGeom>
              <a:blipFill>
                <a:blip r:embed="rId11"/>
                <a:stretch>
                  <a:fillRect b="-13115"/>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 name="Retângulo 13"/>
              <p:cNvSpPr/>
              <p:nvPr/>
            </p:nvSpPr>
            <p:spPr>
              <a:xfrm>
                <a:off x="5140888" y="5147900"/>
                <a:ext cx="15390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(80 </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𝐿</m:t>
                          </m:r>
                        </m:sub>
                      </m:sSub>
                      <m:r>
                        <a:rPr lang="pt-BR" i="1">
                          <a:solidFill>
                            <a:srgbClr val="FF0000"/>
                          </a:solidFill>
                          <a:latin typeface="Cambria Math" panose="02040503050406030204" pitchFamily="18" charset="0"/>
                        </a:rPr>
                        <m:t>) </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𝑟</m:t>
                          </m:r>
                        </m:e>
                        <m:sub>
                          <m:r>
                            <a:rPr lang="pt-BR" i="1">
                              <a:solidFill>
                                <a:srgbClr val="FF0000"/>
                              </a:solidFill>
                              <a:latin typeface="Cambria Math" panose="02040503050406030204" pitchFamily="18" charset="0"/>
                            </a:rPr>
                            <m:t>𝑇</m:t>
                          </m:r>
                        </m:sub>
                      </m:sSub>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4" name="Retângulo 13"/>
              <p:cNvSpPr>
                <a:spLocks noRot="1" noChangeAspect="1" noMove="1" noResize="1" noEditPoints="1" noAdjustHandles="1" noChangeArrowheads="1" noChangeShapeType="1" noTextEdit="1"/>
              </p:cNvSpPr>
              <p:nvPr/>
            </p:nvSpPr>
            <p:spPr>
              <a:xfrm>
                <a:off x="5140888" y="5147900"/>
                <a:ext cx="1539075" cy="369332"/>
              </a:xfrm>
              <a:prstGeom prst="rect">
                <a:avLst/>
              </a:prstGeom>
              <a:blipFill>
                <a:blip r:embed="rId12"/>
                <a:stretch>
                  <a:fillRect b="-13115"/>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 name="Retângulo 14"/>
              <p:cNvSpPr/>
              <p:nvPr/>
            </p:nvSpPr>
            <p:spPr>
              <a:xfrm>
                <a:off x="6501054" y="5123595"/>
                <a:ext cx="14773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𝐿</m:t>
                          </m:r>
                        </m:sub>
                      </m:sSub>
                      <m:r>
                        <a:rPr lang="pt-BR" i="1">
                          <a:solidFill>
                            <a:srgbClr val="FF0000"/>
                          </a:solidFill>
                          <a:latin typeface="Cambria Math" panose="02040503050406030204" pitchFamily="18" charset="0"/>
                        </a:rPr>
                        <m:t> </m:t>
                      </m:r>
                      <m:d>
                        <m:dPr>
                          <m:ctrlPr>
                            <a:rPr lang="pt-BR" i="1">
                              <a:solidFill>
                                <a:srgbClr val="FF0000"/>
                              </a:solidFill>
                              <a:latin typeface="Cambria Math" panose="02040503050406030204" pitchFamily="18" charset="0"/>
                            </a:rPr>
                          </m:ctrlPr>
                        </m:dPr>
                        <m:e>
                          <m:r>
                            <a:rPr lang="pt-BR" i="1">
                              <a:solidFill>
                                <a:srgbClr val="FF0000"/>
                              </a:solidFill>
                              <a:latin typeface="Cambria Math" panose="02040503050406030204" pitchFamily="18" charset="0"/>
                            </a:rPr>
                            <m:t>𝑟</m:t>
                          </m:r>
                          <m:r>
                            <a:rPr lang="pt-BR" i="1">
                              <a:solidFill>
                                <a:srgbClr val="FF0000"/>
                              </a:solidFill>
                              <a:latin typeface="Cambria Math" panose="02040503050406030204" pitchFamily="18" charset="0"/>
                            </a:rPr>
                            <m:t>− </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𝑟</m:t>
                              </m:r>
                            </m:e>
                            <m:sub>
                              <m:r>
                                <a:rPr lang="pt-BR" i="1">
                                  <a:solidFill>
                                    <a:srgbClr val="FF0000"/>
                                  </a:solidFill>
                                  <a:latin typeface="Cambria Math" panose="02040503050406030204" pitchFamily="18" charset="0"/>
                                </a:rPr>
                                <m:t>𝑇</m:t>
                              </m:r>
                            </m:sub>
                          </m:sSub>
                        </m:e>
                      </m:d>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5" name="Retângulo 14"/>
              <p:cNvSpPr>
                <a:spLocks noRot="1" noChangeAspect="1" noMove="1" noResize="1" noEditPoints="1" noAdjustHandles="1" noChangeArrowheads="1" noChangeShapeType="1" noTextEdit="1"/>
              </p:cNvSpPr>
              <p:nvPr/>
            </p:nvSpPr>
            <p:spPr>
              <a:xfrm>
                <a:off x="6501054" y="5123595"/>
                <a:ext cx="1477392" cy="369332"/>
              </a:xfrm>
              <a:prstGeom prst="rect">
                <a:avLst/>
              </a:prstGeom>
              <a:blipFill>
                <a:blip r:embed="rId1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 name="Retângulo 15"/>
              <p:cNvSpPr/>
              <p:nvPr/>
            </p:nvSpPr>
            <p:spPr>
              <a:xfrm>
                <a:off x="7873414" y="5123595"/>
                <a:ext cx="25426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𝑐𝑎𝑛𝑐𝑒𝑙𝑎𝑛𝑑𝑜</m:t>
                      </m:r>
                      <m:r>
                        <a:rPr lang="pt-BR" i="1" smtClean="0">
                          <a:solidFill>
                            <a:srgbClr val="FF0000"/>
                          </a:solidFill>
                          <a:latin typeface="Cambria Math" panose="02040503050406030204" pitchFamily="18" charset="0"/>
                        </a:rPr>
                        <m:t>  </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𝐿</m:t>
                          </m:r>
                        </m:sub>
                      </m:sSub>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𝑡𝑒𝑚𝑜𝑠</m:t>
                      </m:r>
                      <m:r>
                        <a:rPr lang="pt-BR" i="1">
                          <a:solidFill>
                            <a:srgbClr val="FF0000"/>
                          </a:solidFill>
                          <a:latin typeface="Cambria Math" panose="02040503050406030204" pitchFamily="18" charset="0"/>
                        </a:rPr>
                        <m:t> </m:t>
                      </m:r>
                    </m:oMath>
                  </m:oMathPara>
                </a14:m>
                <a:endParaRPr lang="pt-BR" dirty="0">
                  <a:solidFill>
                    <a:srgbClr val="FF0000"/>
                  </a:solidFill>
                </a:endParaRPr>
              </a:p>
            </p:txBody>
          </p:sp>
        </mc:Choice>
        <mc:Fallback xmlns="">
          <p:sp>
            <p:nvSpPr>
              <p:cNvPr id="16" name="Retângulo 15"/>
              <p:cNvSpPr>
                <a:spLocks noRot="1" noChangeAspect="1" noMove="1" noResize="1" noEditPoints="1" noAdjustHandles="1" noChangeArrowheads="1" noChangeShapeType="1" noTextEdit="1"/>
              </p:cNvSpPr>
              <p:nvPr/>
            </p:nvSpPr>
            <p:spPr>
              <a:xfrm>
                <a:off x="7873414" y="5123595"/>
                <a:ext cx="2542619" cy="369332"/>
              </a:xfrm>
              <a:prstGeom prst="rect">
                <a:avLst/>
              </a:prstGeom>
              <a:blipFill>
                <a:blip r:embed="rId1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7" name="Retângulo 16"/>
              <p:cNvSpPr/>
              <p:nvPr/>
            </p:nvSpPr>
            <p:spPr>
              <a:xfrm>
                <a:off x="1415033" y="5715829"/>
                <a:ext cx="105343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80  </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𝑟</m:t>
                          </m:r>
                        </m:e>
                        <m:sub>
                          <m:r>
                            <a:rPr lang="pt-BR" i="1">
                              <a:solidFill>
                                <a:srgbClr val="FF0000"/>
                              </a:solidFill>
                              <a:latin typeface="Cambria Math" panose="02040503050406030204" pitchFamily="18" charset="0"/>
                            </a:rPr>
                            <m:t>𝑇</m:t>
                          </m:r>
                        </m:sub>
                      </m:sSub>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7" name="Retângulo 16"/>
              <p:cNvSpPr>
                <a:spLocks noRot="1" noChangeAspect="1" noMove="1" noResize="1" noEditPoints="1" noAdjustHandles="1" noChangeArrowheads="1" noChangeShapeType="1" noTextEdit="1"/>
              </p:cNvSpPr>
              <p:nvPr/>
            </p:nvSpPr>
            <p:spPr>
              <a:xfrm>
                <a:off x="1415033" y="5715829"/>
                <a:ext cx="1053430" cy="369332"/>
              </a:xfrm>
              <a:prstGeom prst="rect">
                <a:avLst/>
              </a:prstGeom>
              <a:blipFill>
                <a:blip r:embed="rId1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 name="Retângulo 17"/>
              <p:cNvSpPr/>
              <p:nvPr/>
            </p:nvSpPr>
            <p:spPr>
              <a:xfrm>
                <a:off x="2312618" y="5697291"/>
                <a:ext cx="21193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𝑟</m:t>
                      </m:r>
                      <m:r>
                        <a:rPr lang="pt-BR" i="1" smtClean="0">
                          <a:solidFill>
                            <a:srgbClr val="FF0000"/>
                          </a:solidFill>
                          <a:latin typeface="Cambria Math" panose="02040503050406030204" pitchFamily="18" charset="0"/>
                        </a:rPr>
                        <m:t>− </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𝑟</m:t>
                          </m:r>
                        </m:e>
                        <m:sub>
                          <m:r>
                            <a:rPr lang="pt-BR" i="1">
                              <a:solidFill>
                                <a:srgbClr val="FF0000"/>
                              </a:solidFill>
                              <a:latin typeface="Cambria Math" panose="02040503050406030204" pitchFamily="18" charset="0"/>
                            </a:rPr>
                            <m:t>𝑇</m:t>
                          </m:r>
                        </m:sub>
                      </m:sSub>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𝑜𝑢</m:t>
                      </m:r>
                      <m:r>
                        <a:rPr lang="pt-BR" i="1">
                          <a:solidFill>
                            <a:srgbClr val="FF0000"/>
                          </a:solidFill>
                          <a:latin typeface="Cambria Math" panose="02040503050406030204" pitchFamily="18" charset="0"/>
                        </a:rPr>
                        <m:t>  81</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𝑟</m:t>
                          </m:r>
                        </m:e>
                        <m:sub>
                          <m:r>
                            <a:rPr lang="pt-BR" i="1">
                              <a:solidFill>
                                <a:srgbClr val="FF0000"/>
                              </a:solidFill>
                              <a:latin typeface="Cambria Math" panose="02040503050406030204" pitchFamily="18" charset="0"/>
                            </a:rPr>
                            <m:t>𝑇</m:t>
                          </m:r>
                        </m:sub>
                      </m:sSub>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8" name="Retângulo 17"/>
              <p:cNvSpPr>
                <a:spLocks noRot="1" noChangeAspect="1" noMove="1" noResize="1" noEditPoints="1" noAdjustHandles="1" noChangeArrowheads="1" noChangeShapeType="1" noTextEdit="1"/>
              </p:cNvSpPr>
              <p:nvPr/>
            </p:nvSpPr>
            <p:spPr>
              <a:xfrm>
                <a:off x="2312618" y="5697291"/>
                <a:ext cx="2119363" cy="369332"/>
              </a:xfrm>
              <a:prstGeom prst="rect">
                <a:avLst/>
              </a:prstGeom>
              <a:blipFill>
                <a:blip r:embed="rId1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9" name="Retângulo 18"/>
              <p:cNvSpPr/>
              <p:nvPr/>
            </p:nvSpPr>
            <p:spPr>
              <a:xfrm>
                <a:off x="4247506" y="5598610"/>
                <a:ext cx="731290" cy="5666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𝑟</m:t>
                          </m:r>
                        </m:num>
                        <m:den>
                          <m:r>
                            <a:rPr lang="pt-BR" i="1">
                              <a:solidFill>
                                <a:srgbClr val="FF0000"/>
                              </a:solidFill>
                              <a:latin typeface="Cambria Math" panose="02040503050406030204" pitchFamily="18" charset="0"/>
                            </a:rPr>
                            <m:t>81</m:t>
                          </m:r>
                        </m:den>
                      </m:f>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9" name="Retângulo 18"/>
              <p:cNvSpPr>
                <a:spLocks noRot="1" noChangeAspect="1" noMove="1" noResize="1" noEditPoints="1" noAdjustHandles="1" noChangeArrowheads="1" noChangeShapeType="1" noTextEdit="1"/>
              </p:cNvSpPr>
              <p:nvPr/>
            </p:nvSpPr>
            <p:spPr>
              <a:xfrm>
                <a:off x="4247506" y="5598610"/>
                <a:ext cx="731290" cy="566694"/>
              </a:xfrm>
              <a:prstGeom prst="rect">
                <a:avLst/>
              </a:prstGeom>
              <a:blipFill>
                <a:blip r:embed="rId1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0" name="Retângulo 19"/>
              <p:cNvSpPr/>
              <p:nvPr/>
            </p:nvSpPr>
            <p:spPr>
              <a:xfrm>
                <a:off x="4865553" y="5533007"/>
                <a:ext cx="1612941"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384.000</m:t>
                          </m:r>
                          <m:r>
                            <a:rPr lang="pt-BR" i="1">
                              <a:solidFill>
                                <a:srgbClr val="FF0000"/>
                              </a:solidFill>
                              <a:latin typeface="Cambria Math" panose="02040503050406030204" pitchFamily="18" charset="0"/>
                            </a:rPr>
                            <m:t>𝑘𝑚</m:t>
                          </m:r>
                        </m:num>
                        <m:den>
                          <m:r>
                            <a:rPr lang="pt-BR" i="1">
                              <a:solidFill>
                                <a:srgbClr val="FF0000"/>
                              </a:solidFill>
                              <a:latin typeface="Cambria Math" panose="02040503050406030204" pitchFamily="18" charset="0"/>
                            </a:rPr>
                            <m:t>81</m:t>
                          </m:r>
                        </m:den>
                      </m:f>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20" name="Retângulo 19"/>
              <p:cNvSpPr>
                <a:spLocks noRot="1" noChangeAspect="1" noMove="1" noResize="1" noEditPoints="1" noAdjustHandles="1" noChangeArrowheads="1" noChangeShapeType="1" noTextEdit="1"/>
              </p:cNvSpPr>
              <p:nvPr/>
            </p:nvSpPr>
            <p:spPr>
              <a:xfrm>
                <a:off x="4865553" y="5533007"/>
                <a:ext cx="1612941" cy="618246"/>
              </a:xfrm>
              <a:prstGeom prst="rect">
                <a:avLst/>
              </a:prstGeom>
              <a:blipFill>
                <a:blip r:embed="rId1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1" name="Retângulo 20"/>
              <p:cNvSpPr/>
              <p:nvPr/>
            </p:nvSpPr>
            <p:spPr>
              <a:xfrm>
                <a:off x="6273058" y="5657464"/>
                <a:ext cx="20617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4.740,7 </m:t>
                      </m:r>
                      <m:r>
                        <a:rPr lang="pt-BR" i="1" smtClean="0">
                          <a:solidFill>
                            <a:srgbClr val="FF0000"/>
                          </a:solidFill>
                          <a:latin typeface="Cambria Math" panose="02040503050406030204" pitchFamily="18" charset="0"/>
                        </a:rPr>
                        <m:t>𝑘𝑚</m:t>
                      </m:r>
                      <m:r>
                        <a:rPr lang="pt-BR" i="1" smtClean="0">
                          <a:solidFill>
                            <a:srgbClr val="FF0000"/>
                          </a:solidFill>
                          <a:latin typeface="Cambria Math" panose="02040503050406030204" pitchFamily="18" charset="0"/>
                        </a:rPr>
                        <m:t>, ∴ </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𝑟</m:t>
                          </m:r>
                        </m:e>
                        <m:sub>
                          <m:r>
                            <a:rPr lang="pt-BR" i="1">
                              <a:solidFill>
                                <a:srgbClr val="FF0000"/>
                              </a:solidFill>
                              <a:latin typeface="Cambria Math" panose="02040503050406030204" pitchFamily="18" charset="0"/>
                            </a:rPr>
                            <m:t>𝑇</m:t>
                          </m:r>
                        </m:sub>
                      </m:sSub>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21" name="Retângulo 20"/>
              <p:cNvSpPr>
                <a:spLocks noRot="1" noChangeAspect="1" noMove="1" noResize="1" noEditPoints="1" noAdjustHandles="1" noChangeArrowheads="1" noChangeShapeType="1" noTextEdit="1"/>
              </p:cNvSpPr>
              <p:nvPr/>
            </p:nvSpPr>
            <p:spPr>
              <a:xfrm>
                <a:off x="6273058" y="5657464"/>
                <a:ext cx="2061718" cy="369332"/>
              </a:xfrm>
              <a:prstGeom prst="rect">
                <a:avLst/>
              </a:prstGeom>
              <a:blipFill>
                <a:blip r:embed="rId19"/>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2" name="Retângulo 21"/>
              <p:cNvSpPr/>
              <p:nvPr/>
            </p:nvSpPr>
            <p:spPr>
              <a:xfrm>
                <a:off x="8217274" y="5657464"/>
                <a:ext cx="13468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4.740,7 </m:t>
                      </m:r>
                      <m:r>
                        <a:rPr lang="pt-BR" i="1" smtClean="0">
                          <a:solidFill>
                            <a:srgbClr val="FF0000"/>
                          </a:solidFill>
                          <a:latin typeface="Cambria Math" panose="02040503050406030204" pitchFamily="18" charset="0"/>
                        </a:rPr>
                        <m:t>𝑘𝑚</m:t>
                      </m:r>
                    </m:oMath>
                  </m:oMathPara>
                </a14:m>
                <a:endParaRPr lang="pt-BR" dirty="0">
                  <a:solidFill>
                    <a:srgbClr val="FF0000"/>
                  </a:solidFill>
                </a:endParaRPr>
              </a:p>
            </p:txBody>
          </p:sp>
        </mc:Choice>
        <mc:Fallback xmlns="">
          <p:sp>
            <p:nvSpPr>
              <p:cNvPr id="22" name="Retângulo 21"/>
              <p:cNvSpPr>
                <a:spLocks noRot="1" noChangeAspect="1" noMove="1" noResize="1" noEditPoints="1" noAdjustHandles="1" noChangeArrowheads="1" noChangeShapeType="1" noTextEdit="1"/>
              </p:cNvSpPr>
              <p:nvPr/>
            </p:nvSpPr>
            <p:spPr>
              <a:xfrm>
                <a:off x="8217274" y="5657464"/>
                <a:ext cx="1346844" cy="369332"/>
              </a:xfrm>
              <a:prstGeom prst="rect">
                <a:avLst/>
              </a:prstGeom>
              <a:blipFill>
                <a:blip r:embed="rId20"/>
                <a:stretch>
                  <a:fillRect/>
                </a:stretch>
              </a:blipFill>
            </p:spPr>
            <p:txBody>
              <a:bodyPr/>
              <a:lstStyle/>
              <a:p>
                <a:r>
                  <a:rPr lang="pt-BR">
                    <a:noFill/>
                  </a:rPr>
                  <a:t> </a:t>
                </a:r>
              </a:p>
            </p:txBody>
          </p:sp>
        </mc:Fallback>
      </mc:AlternateContent>
      <p:sp>
        <p:nvSpPr>
          <p:cNvPr id="23" name="Retângulo 22"/>
          <p:cNvSpPr/>
          <p:nvPr/>
        </p:nvSpPr>
        <p:spPr>
          <a:xfrm>
            <a:off x="1487041" y="6261235"/>
            <a:ext cx="8188912" cy="408125"/>
          </a:xfrm>
          <a:prstGeom prst="rect">
            <a:avLst/>
          </a:prstGeom>
        </p:spPr>
        <p:txBody>
          <a:bodyPr wrap="square">
            <a:spAutoFit/>
          </a:bodyPr>
          <a:lstStyle/>
          <a:p>
            <a:pPr algn="just">
              <a:lnSpc>
                <a:spcPct val="114000"/>
              </a:lnSpc>
            </a:pPr>
            <a:r>
              <a:rPr lang="pt-BR" b="1" dirty="0">
                <a:latin typeface="Arial" panose="020B0604020202020204" pitchFamily="34" charset="0"/>
                <a:cs typeface="Arial" panose="020B0604020202020204" pitchFamily="34" charset="0"/>
              </a:rPr>
              <a:t>Resposta 3a): </a:t>
            </a:r>
            <a:r>
              <a:rPr lang="pt-BR" dirty="0">
                <a:latin typeface="Arial" panose="020B0604020202020204" pitchFamily="34" charset="0"/>
                <a:cs typeface="Arial" panose="020B0604020202020204" pitchFamily="34" charset="0"/>
              </a:rPr>
              <a:t>_ _ _ _ _ _ _ _ _ _ _ _ _ _ _ _ _ _ _ _ _ _ _ _ _ _ _ _ _ _</a:t>
            </a:r>
          </a:p>
        </p:txBody>
      </p:sp>
      <p:sp>
        <p:nvSpPr>
          <p:cNvPr id="24" name="Retângulo 23"/>
          <p:cNvSpPr/>
          <p:nvPr/>
        </p:nvSpPr>
        <p:spPr>
          <a:xfrm>
            <a:off x="3150933" y="6242763"/>
            <a:ext cx="5643404" cy="408125"/>
          </a:xfrm>
          <a:prstGeom prst="rect">
            <a:avLst/>
          </a:prstGeom>
        </p:spPr>
        <p:txBody>
          <a:bodyPr wrap="none">
            <a:spAutoFit/>
          </a:bodyPr>
          <a:lstStyle/>
          <a:p>
            <a:pPr algn="just">
              <a:lnSpc>
                <a:spcPct val="114000"/>
              </a:lnSpc>
            </a:pPr>
            <a:r>
              <a:rPr lang="pt-BR" b="1" dirty="0">
                <a:solidFill>
                  <a:srgbClr val="FF0000"/>
                </a:solidFill>
                <a:latin typeface="Arial" panose="020B0604020202020204" pitchFamily="34" charset="0"/>
                <a:cs typeface="Arial" panose="020B0604020202020204" pitchFamily="34" charset="0"/>
              </a:rPr>
              <a:t>O baricentro está a 4.740,7 km do centro da Terra.</a:t>
            </a:r>
            <a:endParaRPr lang="pt-BR"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663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left)">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Effect transition="in" filter="fade">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Effect transition="in" filter="fade">
                                      <p:cBhvr>
                                        <p:cTn id="86" dur="500"/>
                                        <p:tgtEl>
                                          <p:spTgt spid="19"/>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p:cTn id="91" dur="500" fill="hold"/>
                                        <p:tgtEl>
                                          <p:spTgt spid="20"/>
                                        </p:tgtEl>
                                        <p:attrNameLst>
                                          <p:attrName>ppt_w</p:attrName>
                                        </p:attrNameLst>
                                      </p:cBhvr>
                                      <p:tavLst>
                                        <p:tav tm="0">
                                          <p:val>
                                            <p:fltVal val="0"/>
                                          </p:val>
                                        </p:tav>
                                        <p:tav tm="100000">
                                          <p:val>
                                            <p:strVal val="#ppt_w"/>
                                          </p:val>
                                        </p:tav>
                                      </p:tavLst>
                                    </p:anim>
                                    <p:anim calcmode="lin" valueType="num">
                                      <p:cBhvr>
                                        <p:cTn id="92" dur="500" fill="hold"/>
                                        <p:tgtEl>
                                          <p:spTgt spid="20"/>
                                        </p:tgtEl>
                                        <p:attrNameLst>
                                          <p:attrName>ppt_h</p:attrName>
                                        </p:attrNameLst>
                                      </p:cBhvr>
                                      <p:tavLst>
                                        <p:tav tm="0">
                                          <p:val>
                                            <p:fltVal val="0"/>
                                          </p:val>
                                        </p:tav>
                                        <p:tav tm="100000">
                                          <p:val>
                                            <p:strVal val="#ppt_h"/>
                                          </p:val>
                                        </p:tav>
                                      </p:tavLst>
                                    </p:anim>
                                    <p:animEffect transition="in" filter="fade">
                                      <p:cBhvr>
                                        <p:cTn id="93" dur="500"/>
                                        <p:tgtEl>
                                          <p:spTgt spid="20"/>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500" fill="hold"/>
                                        <p:tgtEl>
                                          <p:spTgt spid="21"/>
                                        </p:tgtEl>
                                        <p:attrNameLst>
                                          <p:attrName>ppt_w</p:attrName>
                                        </p:attrNameLst>
                                      </p:cBhvr>
                                      <p:tavLst>
                                        <p:tav tm="0">
                                          <p:val>
                                            <p:fltVal val="0"/>
                                          </p:val>
                                        </p:tav>
                                        <p:tav tm="100000">
                                          <p:val>
                                            <p:strVal val="#ppt_w"/>
                                          </p:val>
                                        </p:tav>
                                      </p:tavLst>
                                    </p:anim>
                                    <p:anim calcmode="lin" valueType="num">
                                      <p:cBhvr>
                                        <p:cTn id="99" dur="500" fill="hold"/>
                                        <p:tgtEl>
                                          <p:spTgt spid="21"/>
                                        </p:tgtEl>
                                        <p:attrNameLst>
                                          <p:attrName>ppt_h</p:attrName>
                                        </p:attrNameLst>
                                      </p:cBhvr>
                                      <p:tavLst>
                                        <p:tav tm="0">
                                          <p:val>
                                            <p:fltVal val="0"/>
                                          </p:val>
                                        </p:tav>
                                        <p:tav tm="100000">
                                          <p:val>
                                            <p:strVal val="#ppt_h"/>
                                          </p:val>
                                        </p:tav>
                                      </p:tavLst>
                                    </p:anim>
                                    <p:animEffect transition="in" filter="fade">
                                      <p:cBhvr>
                                        <p:cTn id="100" dur="500"/>
                                        <p:tgtEl>
                                          <p:spTgt spid="21"/>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500" fill="hold"/>
                                        <p:tgtEl>
                                          <p:spTgt spid="22"/>
                                        </p:tgtEl>
                                        <p:attrNameLst>
                                          <p:attrName>ppt_w</p:attrName>
                                        </p:attrNameLst>
                                      </p:cBhvr>
                                      <p:tavLst>
                                        <p:tav tm="0">
                                          <p:val>
                                            <p:fltVal val="0"/>
                                          </p:val>
                                        </p:tav>
                                        <p:tav tm="100000">
                                          <p:val>
                                            <p:strVal val="#ppt_w"/>
                                          </p:val>
                                        </p:tav>
                                      </p:tavLst>
                                    </p:anim>
                                    <p:anim calcmode="lin" valueType="num">
                                      <p:cBhvr>
                                        <p:cTn id="106" dur="500" fill="hold"/>
                                        <p:tgtEl>
                                          <p:spTgt spid="22"/>
                                        </p:tgtEl>
                                        <p:attrNameLst>
                                          <p:attrName>ppt_h</p:attrName>
                                        </p:attrNameLst>
                                      </p:cBhvr>
                                      <p:tavLst>
                                        <p:tav tm="0">
                                          <p:val>
                                            <p:fltVal val="0"/>
                                          </p:val>
                                        </p:tav>
                                        <p:tav tm="100000">
                                          <p:val>
                                            <p:strVal val="#ppt_h"/>
                                          </p:val>
                                        </p:tav>
                                      </p:tavLst>
                                    </p:anim>
                                    <p:animEffect transition="in" filter="fade">
                                      <p:cBhvr>
                                        <p:cTn id="107" dur="500"/>
                                        <p:tgtEl>
                                          <p:spTgt spid="22"/>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barn(inVertical)">
                                      <p:cBhvr>
                                        <p:cTn id="1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tângulo 2"/>
              <p:cNvSpPr/>
              <p:nvPr/>
            </p:nvSpPr>
            <p:spPr>
              <a:xfrm>
                <a:off x="190897" y="116632"/>
                <a:ext cx="7848872" cy="2012795"/>
              </a:xfrm>
              <a:prstGeom prst="rect">
                <a:avLst/>
              </a:prstGeom>
            </p:spPr>
            <p:txBody>
              <a:bodyPr wrap="square">
                <a:spAutoFit/>
              </a:bodyPr>
              <a:lstStyle/>
              <a:p>
                <a:pPr algn="just" hangingPunct="0">
                  <a:lnSpc>
                    <a:spcPct val="114000"/>
                  </a:lnSpc>
                </a:pPr>
                <a:r>
                  <a:rPr lang="pt-BR" b="1" dirty="0">
                    <a:latin typeface="Arial" panose="020B0604020202020204" pitchFamily="34" charset="0"/>
                    <a:cs typeface="Arial" panose="020B0604020202020204" pitchFamily="34" charset="0"/>
                  </a:rPr>
                  <a:t>Pergunta 3b) (0,5 ponto) </a:t>
                </a:r>
                <a:r>
                  <a:rPr lang="pt-BR" dirty="0">
                    <a:latin typeface="Arial" panose="020B0604020202020204" pitchFamily="34" charset="0"/>
                    <a:cs typeface="Arial" panose="020B0604020202020204" pitchFamily="34" charset="0"/>
                  </a:rPr>
                  <a:t>O Sol é uma estrela isolada, mas a maioria delas são binárias, ou seja, ambas giram em torno do baricentro do sistema. Conhecer a massa das estrelas é fundamental em Astronomia. Ao lado mostramos o esquema de um sistema binário típico, visto “de cima”. </a:t>
                </a:r>
              </a:p>
              <a:p>
                <a:pPr algn="just">
                  <a:lnSpc>
                    <a:spcPct val="114000"/>
                  </a:lnSpc>
                </a:pPr>
                <a:r>
                  <a:rPr lang="pt-BR" dirty="0">
                    <a:latin typeface="Arial" panose="020B0604020202020204" pitchFamily="34" charset="0"/>
                    <a:cs typeface="Arial" panose="020B0604020202020204" pitchFamily="34" charset="0"/>
                  </a:rPr>
                  <a:t>Pela lei da gravitação universal sabemos que a força gravitacional,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𝐹</m:t>
                        </m:r>
                      </m:e>
                      <m:sub>
                        <m:r>
                          <a:rPr lang="pt-BR" i="1">
                            <a:latin typeface="Cambria Math" panose="02040503050406030204" pitchFamily="18" charset="0"/>
                          </a:rPr>
                          <m:t>𝑔</m:t>
                        </m:r>
                      </m:sub>
                    </m:sSub>
                  </m:oMath>
                </a14:m>
                <a:r>
                  <a:rPr lang="pt-BR" dirty="0">
                    <a:latin typeface="Arial" panose="020B0604020202020204" pitchFamily="34" charset="0"/>
                    <a:cs typeface="Arial" panose="020B0604020202020204" pitchFamily="34" charset="0"/>
                  </a:rPr>
                  <a:t>, entre ambas as estrelas é</a:t>
                </a:r>
              </a:p>
            </p:txBody>
          </p:sp>
        </mc:Choice>
        <mc:Fallback xmlns="">
          <p:sp>
            <p:nvSpPr>
              <p:cNvPr id="3" name="Retângulo 2"/>
              <p:cNvSpPr>
                <a:spLocks noRot="1" noChangeAspect="1" noMove="1" noResize="1" noEditPoints="1" noAdjustHandles="1" noChangeArrowheads="1" noChangeShapeType="1" noTextEdit="1"/>
              </p:cNvSpPr>
              <p:nvPr/>
            </p:nvSpPr>
            <p:spPr>
              <a:xfrm>
                <a:off x="190897" y="116632"/>
                <a:ext cx="7848872" cy="2012795"/>
              </a:xfrm>
              <a:prstGeom prst="rect">
                <a:avLst/>
              </a:prstGeom>
              <a:blipFill>
                <a:blip r:embed="rId2"/>
                <a:stretch>
                  <a:fillRect l="-621" t="-909" r="-621" b="-272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 name="Retângulo 3"/>
              <p:cNvSpPr/>
              <p:nvPr/>
            </p:nvSpPr>
            <p:spPr>
              <a:xfrm>
                <a:off x="2945673" y="2060848"/>
                <a:ext cx="1813445" cy="616964"/>
              </a:xfrm>
              <a:prstGeom prst="rect">
                <a:avLst/>
              </a:prstGeom>
            </p:spPr>
            <p:txBody>
              <a:bodyPr wrap="none">
                <a:spAutoFit/>
              </a:bodyPr>
              <a:lstStyle/>
              <a:p>
                <a14:m>
                  <m:oMath xmlns:m="http://schemas.openxmlformats.org/officeDocument/2006/math">
                    <m:sSub>
                      <m:sSubPr>
                        <m:ctrlPr>
                          <a:rPr lang="pt-BR" sz="2400" i="1">
                            <a:latin typeface="Cambria Math" panose="02040503050406030204" pitchFamily="18" charset="0"/>
                          </a:rPr>
                        </m:ctrlPr>
                      </m:sSubPr>
                      <m:e>
                        <m:r>
                          <a:rPr lang="pt-BR" sz="2400" i="1">
                            <a:latin typeface="Cambria Math" panose="02040503050406030204" pitchFamily="18" charset="0"/>
                          </a:rPr>
                          <m:t>𝐹</m:t>
                        </m:r>
                      </m:e>
                      <m:sub>
                        <m:r>
                          <a:rPr lang="pt-BR" sz="2400" i="1">
                            <a:latin typeface="Cambria Math" panose="02040503050406030204" pitchFamily="18" charset="0"/>
                          </a:rPr>
                          <m:t>𝑔</m:t>
                        </m:r>
                      </m:sub>
                    </m:sSub>
                    <m:r>
                      <a:rPr lang="pt-BR" sz="2400" i="1">
                        <a:latin typeface="Cambria Math" panose="02040503050406030204" pitchFamily="18" charset="0"/>
                      </a:rPr>
                      <m:t>=</m:t>
                    </m:r>
                    <m:f>
                      <m:fPr>
                        <m:ctrlPr>
                          <a:rPr lang="pt-BR" sz="2400" i="1">
                            <a:latin typeface="Cambria Math" panose="02040503050406030204" pitchFamily="18" charset="0"/>
                          </a:rPr>
                        </m:ctrlPr>
                      </m:fPr>
                      <m:num>
                        <m:r>
                          <a:rPr lang="pt-BR" sz="2400" i="1">
                            <a:latin typeface="Cambria Math" panose="02040503050406030204" pitchFamily="18" charset="0"/>
                          </a:rPr>
                          <m:t>𝐺</m:t>
                        </m:r>
                        <m:sSub>
                          <m:sSubPr>
                            <m:ctrlPr>
                              <a:rPr lang="pt-BR" sz="2400" i="1">
                                <a:latin typeface="Cambria Math" panose="02040503050406030204" pitchFamily="18" charset="0"/>
                              </a:rPr>
                            </m:ctrlPr>
                          </m:sSubPr>
                          <m:e>
                            <m:r>
                              <a:rPr lang="pt-BR" sz="2400" i="1">
                                <a:latin typeface="Cambria Math" panose="02040503050406030204" pitchFamily="18" charset="0"/>
                              </a:rPr>
                              <m:t>𝑚</m:t>
                            </m:r>
                          </m:e>
                          <m:sub>
                            <m:r>
                              <a:rPr lang="pt-BR" sz="2400" i="1">
                                <a:latin typeface="Cambria Math" panose="02040503050406030204" pitchFamily="18" charset="0"/>
                              </a:rPr>
                              <m:t>𝐴</m:t>
                            </m:r>
                          </m:sub>
                        </m:sSub>
                        <m:sSub>
                          <m:sSubPr>
                            <m:ctrlPr>
                              <a:rPr lang="pt-BR" sz="2400" i="1">
                                <a:latin typeface="Cambria Math" panose="02040503050406030204" pitchFamily="18" charset="0"/>
                              </a:rPr>
                            </m:ctrlPr>
                          </m:sSubPr>
                          <m:e>
                            <m:r>
                              <a:rPr lang="pt-BR" sz="2400" i="1">
                                <a:latin typeface="Cambria Math" panose="02040503050406030204" pitchFamily="18" charset="0"/>
                              </a:rPr>
                              <m:t>𝑚</m:t>
                            </m:r>
                          </m:e>
                          <m:sub>
                            <m:r>
                              <a:rPr lang="pt-BR" sz="2400" i="1">
                                <a:latin typeface="Cambria Math" panose="02040503050406030204" pitchFamily="18" charset="0"/>
                              </a:rPr>
                              <m:t>𝐵</m:t>
                            </m:r>
                          </m:sub>
                        </m:sSub>
                      </m:num>
                      <m:den>
                        <m:sSup>
                          <m:sSupPr>
                            <m:ctrlPr>
                              <a:rPr lang="pt-BR" sz="2400" i="1">
                                <a:latin typeface="Cambria Math" panose="02040503050406030204" pitchFamily="18" charset="0"/>
                              </a:rPr>
                            </m:ctrlPr>
                          </m:sSupPr>
                          <m:e>
                            <m:r>
                              <a:rPr lang="pt-BR" sz="2400" i="1">
                                <a:latin typeface="Cambria Math" panose="02040503050406030204" pitchFamily="18" charset="0"/>
                              </a:rPr>
                              <m:t>𝑟</m:t>
                            </m:r>
                          </m:e>
                          <m:sup>
                            <m:r>
                              <a:rPr lang="pt-BR" sz="2400" i="1">
                                <a:latin typeface="Cambria Math" panose="02040503050406030204" pitchFamily="18" charset="0"/>
                              </a:rPr>
                              <m:t>2</m:t>
                            </m:r>
                          </m:sup>
                        </m:sSup>
                      </m:den>
                    </m:f>
                  </m:oMath>
                </a14:m>
                <a:r>
                  <a:rPr lang="pt-BR" sz="2400" dirty="0"/>
                  <a:t>,</a:t>
                </a:r>
              </a:p>
            </p:txBody>
          </p:sp>
        </mc:Choice>
        <mc:Fallback xmlns="">
          <p:sp>
            <p:nvSpPr>
              <p:cNvPr id="4" name="Retângulo 3"/>
              <p:cNvSpPr>
                <a:spLocks noRot="1" noChangeAspect="1" noMove="1" noResize="1" noEditPoints="1" noAdjustHandles="1" noChangeArrowheads="1" noChangeShapeType="1" noTextEdit="1"/>
              </p:cNvSpPr>
              <p:nvPr/>
            </p:nvSpPr>
            <p:spPr>
              <a:xfrm>
                <a:off x="2945673" y="2060848"/>
                <a:ext cx="1813445" cy="616964"/>
              </a:xfrm>
              <a:prstGeom prst="rect">
                <a:avLst/>
              </a:prstGeom>
              <a:blipFill>
                <a:blip r:embed="rId3"/>
                <a:stretch>
                  <a:fillRect r="-4027" b="-990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 name="Retângulo 4"/>
              <p:cNvSpPr/>
              <p:nvPr/>
            </p:nvSpPr>
            <p:spPr>
              <a:xfrm>
                <a:off x="190898" y="2765821"/>
                <a:ext cx="7488832" cy="1671291"/>
              </a:xfrm>
              <a:prstGeom prst="rect">
                <a:avLst/>
              </a:prstGeom>
            </p:spPr>
            <p:txBody>
              <a:bodyPr wrap="square">
                <a:spAutoFit/>
              </a:bodyPr>
              <a:lstStyle/>
              <a:p>
                <a:pPr algn="just">
                  <a:lnSpc>
                    <a:spcPct val="114000"/>
                  </a:lnSpc>
                </a:pPr>
                <a:r>
                  <a:rPr lang="pt-BR" dirty="0">
                    <a:latin typeface="Arial" panose="020B0604020202020204" pitchFamily="34" charset="0"/>
                    <a:cs typeface="Arial" panose="020B0604020202020204" pitchFamily="34" charset="0"/>
                  </a:rPr>
                  <a:t>onde G é a constante da gravitação universal,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𝑚</m:t>
                        </m:r>
                      </m:e>
                      <m:sub>
                        <m:r>
                          <a:rPr lang="pt-BR" i="1">
                            <a:latin typeface="Cambria Math" panose="02040503050406030204" pitchFamily="18" charset="0"/>
                          </a:rPr>
                          <m:t>𝐴</m:t>
                        </m:r>
                      </m:sub>
                    </m:sSub>
                    <m:r>
                      <a:rPr lang="pt-BR" i="1">
                        <a:latin typeface="Cambria Math" panose="02040503050406030204" pitchFamily="18" charset="0"/>
                      </a:rPr>
                      <m:t> </m:t>
                    </m:r>
                    <m:r>
                      <a:rPr lang="pt-BR" i="1">
                        <a:latin typeface="Cambria Math" panose="02040503050406030204" pitchFamily="18" charset="0"/>
                      </a:rPr>
                      <m:t>𝑒</m:t>
                    </m:r>
                    <m:r>
                      <a:rPr lang="pt-BR" i="1">
                        <a:latin typeface="Cambria Math" panose="02040503050406030204" pitchFamily="18" charset="0"/>
                      </a:rPr>
                      <m:t> </m:t>
                    </m:r>
                    <m:sSub>
                      <m:sSubPr>
                        <m:ctrlPr>
                          <a:rPr lang="pt-BR" i="1">
                            <a:latin typeface="Cambria Math" panose="02040503050406030204" pitchFamily="18" charset="0"/>
                          </a:rPr>
                        </m:ctrlPr>
                      </m:sSubPr>
                      <m:e>
                        <m:r>
                          <a:rPr lang="pt-BR" i="1">
                            <a:latin typeface="Cambria Math" panose="02040503050406030204" pitchFamily="18" charset="0"/>
                          </a:rPr>
                          <m:t>𝑚</m:t>
                        </m:r>
                      </m:e>
                      <m:sub>
                        <m:r>
                          <a:rPr lang="pt-BR" i="1">
                            <a:latin typeface="Cambria Math" panose="02040503050406030204" pitchFamily="18" charset="0"/>
                          </a:rPr>
                          <m:t>𝐵</m:t>
                        </m:r>
                      </m:sub>
                    </m:sSub>
                  </m:oMath>
                </a14:m>
                <a:r>
                  <a:rPr lang="pt-BR" dirty="0">
                    <a:latin typeface="Arial" panose="020B0604020202020204" pitchFamily="34" charset="0"/>
                    <a:cs typeface="Arial" panose="020B0604020202020204" pitchFamily="34" charset="0"/>
                  </a:rPr>
                  <a:t> as massas das estrelas e </a:t>
                </a:r>
                <a:r>
                  <a:rPr lang="pt-BR" b="1" i="1" dirty="0">
                    <a:latin typeface="Arial" panose="020B0604020202020204" pitchFamily="34" charset="0"/>
                    <a:cs typeface="Arial" panose="020B0604020202020204" pitchFamily="34" charset="0"/>
                  </a:rPr>
                  <a:t>r</a:t>
                </a:r>
                <a:r>
                  <a:rPr lang="pt-BR" dirty="0">
                    <a:latin typeface="Arial" panose="020B0604020202020204" pitchFamily="34" charset="0"/>
                    <a:cs typeface="Arial" panose="020B0604020202020204" pitchFamily="34" charset="0"/>
                  </a:rPr>
                  <a:t> a separação entre elas. Suponha que ambas descrevam trajetórias quase circulares em torno do baricentro. Neste caso a força centrípeta,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𝐹</m:t>
                        </m:r>
                      </m:e>
                      <m:sub>
                        <m:r>
                          <a:rPr lang="pt-BR" i="1">
                            <a:latin typeface="Cambria Math" panose="02040503050406030204" pitchFamily="18" charset="0"/>
                          </a:rPr>
                          <m:t>𝑐</m:t>
                        </m:r>
                      </m:sub>
                    </m:sSub>
                  </m:oMath>
                </a14:m>
                <a:r>
                  <a:rPr lang="pt-BR" dirty="0">
                    <a:latin typeface="Arial" panose="020B0604020202020204" pitchFamily="34" charset="0"/>
                    <a:cs typeface="Arial" panose="020B0604020202020204" pitchFamily="34" charset="0"/>
                  </a:rPr>
                  <a:t>, sobre qualquer das estrelas, da “A”, por exemplo, é dada por:</a:t>
                </a:r>
              </a:p>
            </p:txBody>
          </p:sp>
        </mc:Choice>
        <mc:Fallback xmlns="">
          <p:sp>
            <p:nvSpPr>
              <p:cNvPr id="5" name="Retângulo 4"/>
              <p:cNvSpPr>
                <a:spLocks noRot="1" noChangeAspect="1" noMove="1" noResize="1" noEditPoints="1" noAdjustHandles="1" noChangeArrowheads="1" noChangeShapeType="1" noTextEdit="1"/>
              </p:cNvSpPr>
              <p:nvPr/>
            </p:nvSpPr>
            <p:spPr>
              <a:xfrm>
                <a:off x="190898" y="2765821"/>
                <a:ext cx="7488832" cy="1671291"/>
              </a:xfrm>
              <a:prstGeom prst="rect">
                <a:avLst/>
              </a:prstGeom>
              <a:blipFill>
                <a:blip r:embed="rId4"/>
                <a:stretch>
                  <a:fillRect l="-651" t="-1460" r="-651" b="-3650"/>
                </a:stretch>
              </a:blipFill>
            </p:spPr>
            <p:txBody>
              <a:bodyPr/>
              <a:lstStyle/>
              <a:p>
                <a:r>
                  <a:rPr lang="pt-BR">
                    <a:noFill/>
                  </a:rPr>
                  <a:t> </a:t>
                </a:r>
              </a:p>
            </p:txBody>
          </p:sp>
        </mc:Fallback>
      </mc:AlternateContent>
      <p:pic>
        <p:nvPicPr>
          <p:cNvPr id="6" name="Imagem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5786" y="2420888"/>
            <a:ext cx="3924435" cy="2740953"/>
          </a:xfrm>
          <a:prstGeom prst="rect">
            <a:avLst/>
          </a:prstGeom>
          <a:noFill/>
          <a:ln>
            <a:noFill/>
          </a:ln>
        </p:spPr>
      </p:pic>
      <mc:AlternateContent xmlns:mc="http://schemas.openxmlformats.org/markup-compatibility/2006" xmlns:a14="http://schemas.microsoft.com/office/drawing/2010/main">
        <mc:Choice Requires="a14">
          <p:sp>
            <p:nvSpPr>
              <p:cNvPr id="7" name="Retângulo 6"/>
              <p:cNvSpPr/>
              <p:nvPr/>
            </p:nvSpPr>
            <p:spPr>
              <a:xfrm>
                <a:off x="190897" y="4509120"/>
                <a:ext cx="1407437" cy="7659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sz="2000" i="1">
                              <a:latin typeface="Cambria Math" panose="02040503050406030204" pitchFamily="18" charset="0"/>
                            </a:rPr>
                          </m:ctrlPr>
                        </m:sSubPr>
                        <m:e>
                          <m:r>
                            <a:rPr lang="pt-BR" sz="2000" i="1">
                              <a:latin typeface="Cambria Math" panose="02040503050406030204" pitchFamily="18" charset="0"/>
                            </a:rPr>
                            <m:t>𝐹</m:t>
                          </m:r>
                        </m:e>
                        <m:sub>
                          <m:r>
                            <a:rPr lang="pt-BR" sz="2000" i="1">
                              <a:latin typeface="Cambria Math" panose="02040503050406030204" pitchFamily="18" charset="0"/>
                            </a:rPr>
                            <m:t>𝑐</m:t>
                          </m:r>
                        </m:sub>
                      </m:sSub>
                      <m:r>
                        <a:rPr lang="pt-BR" sz="2000" i="1">
                          <a:latin typeface="Cambria Math" panose="02040503050406030204" pitchFamily="18" charset="0"/>
                        </a:rPr>
                        <m:t>=</m:t>
                      </m:r>
                      <m:f>
                        <m:fPr>
                          <m:ctrlPr>
                            <a:rPr lang="pt-BR" sz="2000" i="1">
                              <a:latin typeface="Cambria Math" panose="02040503050406030204" pitchFamily="18" charset="0"/>
                            </a:rPr>
                          </m:ctrlPr>
                        </m:fPr>
                        <m:num>
                          <m:sSub>
                            <m:sSubPr>
                              <m:ctrlPr>
                                <a:rPr lang="pt-BR" sz="2000" i="1">
                                  <a:latin typeface="Cambria Math" panose="02040503050406030204" pitchFamily="18" charset="0"/>
                                </a:rPr>
                              </m:ctrlPr>
                            </m:sSubPr>
                            <m:e>
                              <m:r>
                                <a:rPr lang="pt-BR" sz="2000" i="1">
                                  <a:latin typeface="Cambria Math" panose="02040503050406030204" pitchFamily="18" charset="0"/>
                                </a:rPr>
                                <m:t>𝑚</m:t>
                              </m:r>
                            </m:e>
                            <m:sub>
                              <m:r>
                                <a:rPr lang="pt-BR" sz="2000" i="1">
                                  <a:latin typeface="Cambria Math" panose="02040503050406030204" pitchFamily="18" charset="0"/>
                                </a:rPr>
                                <m:t>𝐴</m:t>
                              </m:r>
                            </m:sub>
                          </m:sSub>
                          <m:sSubSup>
                            <m:sSubSupPr>
                              <m:ctrlPr>
                                <a:rPr lang="pt-BR" sz="2000" i="1">
                                  <a:latin typeface="Cambria Math" panose="02040503050406030204" pitchFamily="18" charset="0"/>
                                </a:rPr>
                              </m:ctrlPr>
                            </m:sSubSupPr>
                            <m:e>
                              <m:r>
                                <a:rPr lang="pt-BR" sz="2000" i="1">
                                  <a:latin typeface="Cambria Math" panose="02040503050406030204" pitchFamily="18" charset="0"/>
                                </a:rPr>
                                <m:t>𝑣</m:t>
                              </m:r>
                            </m:e>
                            <m:sub>
                              <m:r>
                                <a:rPr lang="pt-BR" sz="2000" i="1">
                                  <a:latin typeface="Cambria Math" panose="02040503050406030204" pitchFamily="18" charset="0"/>
                                </a:rPr>
                                <m:t>𝐴</m:t>
                              </m:r>
                            </m:sub>
                            <m:sup>
                              <m:r>
                                <a:rPr lang="pt-BR" sz="2000" i="1">
                                  <a:latin typeface="Cambria Math" panose="02040503050406030204" pitchFamily="18" charset="0"/>
                                </a:rPr>
                                <m:t>2</m:t>
                              </m:r>
                            </m:sup>
                          </m:sSubSup>
                        </m:num>
                        <m:den>
                          <m:sSub>
                            <m:sSubPr>
                              <m:ctrlPr>
                                <a:rPr lang="pt-BR" sz="2000" i="1">
                                  <a:latin typeface="Cambria Math" panose="02040503050406030204" pitchFamily="18" charset="0"/>
                                </a:rPr>
                              </m:ctrlPr>
                            </m:sSubPr>
                            <m:e>
                              <m:r>
                                <a:rPr lang="pt-BR" sz="2000" i="1">
                                  <a:latin typeface="Cambria Math" panose="02040503050406030204" pitchFamily="18" charset="0"/>
                                </a:rPr>
                                <m:t>𝑟</m:t>
                              </m:r>
                            </m:e>
                            <m:sub>
                              <m:r>
                                <a:rPr lang="pt-BR" sz="2000" i="1">
                                  <a:latin typeface="Cambria Math" panose="02040503050406030204" pitchFamily="18" charset="0"/>
                                </a:rPr>
                                <m:t>𝐴</m:t>
                              </m:r>
                            </m:sub>
                          </m:sSub>
                        </m:den>
                      </m:f>
                    </m:oMath>
                  </m:oMathPara>
                </a14:m>
                <a:endParaRPr lang="pt-BR" sz="2000" dirty="0"/>
              </a:p>
            </p:txBody>
          </p:sp>
        </mc:Choice>
        <mc:Fallback xmlns="">
          <p:sp>
            <p:nvSpPr>
              <p:cNvPr id="7" name="Retângulo 6"/>
              <p:cNvSpPr>
                <a:spLocks noRot="1" noChangeAspect="1" noMove="1" noResize="1" noEditPoints="1" noAdjustHandles="1" noChangeArrowheads="1" noChangeShapeType="1" noTextEdit="1"/>
              </p:cNvSpPr>
              <p:nvPr/>
            </p:nvSpPr>
            <p:spPr>
              <a:xfrm>
                <a:off x="190897" y="4509120"/>
                <a:ext cx="1407437" cy="765915"/>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Retângulo 7"/>
              <p:cNvSpPr/>
              <p:nvPr/>
            </p:nvSpPr>
            <p:spPr>
              <a:xfrm>
                <a:off x="1566405" y="4625186"/>
                <a:ext cx="6230488" cy="459998"/>
              </a:xfrm>
              <a:prstGeom prst="rect">
                <a:avLst/>
              </a:prstGeom>
            </p:spPr>
            <p:txBody>
              <a:bodyPr wrap="none">
                <a:spAutoFit/>
              </a:bodyPr>
              <a:lstStyle/>
              <a:p>
                <a:pPr algn="just">
                  <a:lnSpc>
                    <a:spcPct val="114000"/>
                  </a:lnSpc>
                </a:pPr>
                <a:r>
                  <a:rPr lang="pt-BR" dirty="0">
                    <a:latin typeface="Arial" panose="020B0604020202020204" pitchFamily="34" charset="0"/>
                    <a:cs typeface="Arial" panose="020B0604020202020204" pitchFamily="34" charset="0"/>
                  </a:rPr>
                  <a:t>e é igual à força gravitacional entre elas, ou seja:   </a:t>
                </a:r>
                <a14:m>
                  <m:oMath xmlns:m="http://schemas.openxmlformats.org/officeDocument/2006/math">
                    <m:sSub>
                      <m:sSubPr>
                        <m:ctrlPr>
                          <a:rPr lang="pt-BR" sz="2000" i="1">
                            <a:latin typeface="Cambria Math" panose="02040503050406030204" pitchFamily="18" charset="0"/>
                          </a:rPr>
                        </m:ctrlPr>
                      </m:sSubPr>
                      <m:e>
                        <m:r>
                          <a:rPr lang="pt-BR" sz="2000" i="1">
                            <a:latin typeface="Cambria Math" panose="02040503050406030204" pitchFamily="18" charset="0"/>
                          </a:rPr>
                          <m:t>𝐹</m:t>
                        </m:r>
                      </m:e>
                      <m:sub>
                        <m:r>
                          <a:rPr lang="pt-BR" sz="2000" i="1">
                            <a:latin typeface="Cambria Math" panose="02040503050406030204" pitchFamily="18" charset="0"/>
                          </a:rPr>
                          <m:t>𝑔</m:t>
                        </m:r>
                      </m:sub>
                    </m:sSub>
                    <m:r>
                      <a:rPr lang="pt-BR" sz="2000" i="1">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𝐹</m:t>
                        </m:r>
                      </m:e>
                      <m:sub>
                        <m:r>
                          <a:rPr lang="pt-BR" sz="2000" i="1">
                            <a:latin typeface="Cambria Math" panose="02040503050406030204" pitchFamily="18" charset="0"/>
                          </a:rPr>
                          <m:t>𝑐</m:t>
                        </m:r>
                      </m:sub>
                    </m:sSub>
                    <m:r>
                      <a:rPr lang="pt-BR" sz="2000" i="1">
                        <a:latin typeface="Cambria Math" panose="02040503050406030204" pitchFamily="18" charset="0"/>
                      </a:rPr>
                      <m:t>.</m:t>
                    </m:r>
                  </m:oMath>
                </a14:m>
                <a:endParaRPr lang="pt-BR" sz="2000" dirty="0">
                  <a:latin typeface="Arial" panose="020B0604020202020204" pitchFamily="34" charset="0"/>
                  <a:cs typeface="Arial" panose="020B0604020202020204" pitchFamily="34" charset="0"/>
                </a:endParaRPr>
              </a:p>
            </p:txBody>
          </p:sp>
        </mc:Choice>
        <mc:Fallback xmlns="">
          <p:sp>
            <p:nvSpPr>
              <p:cNvPr id="8" name="Retângulo 7"/>
              <p:cNvSpPr>
                <a:spLocks noRot="1" noChangeAspect="1" noMove="1" noResize="1" noEditPoints="1" noAdjustHandles="1" noChangeArrowheads="1" noChangeShapeType="1" noTextEdit="1"/>
              </p:cNvSpPr>
              <p:nvPr/>
            </p:nvSpPr>
            <p:spPr>
              <a:xfrm>
                <a:off x="1566405" y="4625186"/>
                <a:ext cx="6230488" cy="459998"/>
              </a:xfrm>
              <a:prstGeom prst="rect">
                <a:avLst/>
              </a:prstGeom>
              <a:blipFill>
                <a:blip r:embed="rId7"/>
                <a:stretch>
                  <a:fillRect l="-881" b="-1466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Retângulo 8"/>
              <p:cNvSpPr/>
              <p:nvPr/>
            </p:nvSpPr>
            <p:spPr>
              <a:xfrm>
                <a:off x="190896" y="5469147"/>
                <a:ext cx="9937105" cy="408125"/>
              </a:xfrm>
              <a:prstGeom prst="rect">
                <a:avLst/>
              </a:prstGeom>
            </p:spPr>
            <p:txBody>
              <a:bodyPr wrap="square">
                <a:spAutoFit/>
              </a:bodyPr>
              <a:lstStyle/>
              <a:p>
                <a:pPr algn="just">
                  <a:lnSpc>
                    <a:spcPct val="114000"/>
                  </a:lnSpc>
                </a:pPr>
                <a:r>
                  <a:rPr lang="pt-BR" dirty="0">
                    <a:latin typeface="Arial" panose="020B0604020202020204" pitchFamily="34" charset="0"/>
                    <a:cs typeface="Arial" panose="020B0604020202020204" pitchFamily="34" charset="0"/>
                  </a:rPr>
                  <a:t>A velocidade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𝐴</m:t>
                        </m:r>
                      </m:sub>
                    </m:sSub>
                  </m:oMath>
                </a14:m>
                <a:r>
                  <a:rPr lang="pt-BR" dirty="0">
                    <a:latin typeface="Arial" panose="020B0604020202020204" pitchFamily="34" charset="0"/>
                    <a:cs typeface="Arial" panose="020B0604020202020204" pitchFamily="34" charset="0"/>
                  </a:rPr>
                  <a:t> pode ser medida pelo período orbital, T, da estrela “A”, ou seja,</a:t>
                </a:r>
              </a:p>
            </p:txBody>
          </p:sp>
        </mc:Choice>
        <mc:Fallback xmlns="">
          <p:sp>
            <p:nvSpPr>
              <p:cNvPr id="9" name="Retângulo 8"/>
              <p:cNvSpPr>
                <a:spLocks noRot="1" noChangeAspect="1" noMove="1" noResize="1" noEditPoints="1" noAdjustHandles="1" noChangeArrowheads="1" noChangeShapeType="1" noTextEdit="1"/>
              </p:cNvSpPr>
              <p:nvPr/>
            </p:nvSpPr>
            <p:spPr>
              <a:xfrm>
                <a:off x="190896" y="5469147"/>
                <a:ext cx="9937105" cy="408125"/>
              </a:xfrm>
              <a:prstGeom prst="rect">
                <a:avLst/>
              </a:prstGeom>
              <a:blipFill>
                <a:blip r:embed="rId8"/>
                <a:stretch>
                  <a:fillRect l="-491" t="-4478" b="-1641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Retângulo 9"/>
              <p:cNvSpPr/>
              <p:nvPr/>
            </p:nvSpPr>
            <p:spPr>
              <a:xfrm>
                <a:off x="3071217" y="5949280"/>
                <a:ext cx="1522083" cy="614655"/>
              </a:xfrm>
              <a:prstGeom prst="rect">
                <a:avLst/>
              </a:prstGeom>
            </p:spPr>
            <p:txBody>
              <a:bodyPr wrap="none">
                <a:spAutoFit/>
              </a:bodyPr>
              <a:lstStyle/>
              <a:p>
                <a14:m>
                  <m:oMath xmlns:m="http://schemas.openxmlformats.org/officeDocument/2006/math">
                    <m:sSub>
                      <m:sSubPr>
                        <m:ctrlPr>
                          <a:rPr lang="pt-BR" sz="2400" i="1">
                            <a:latin typeface="Cambria Math" panose="02040503050406030204" pitchFamily="18" charset="0"/>
                          </a:rPr>
                        </m:ctrlPr>
                      </m:sSubPr>
                      <m:e>
                        <m:r>
                          <a:rPr lang="pt-BR" sz="2400" i="1">
                            <a:latin typeface="Cambria Math" panose="02040503050406030204" pitchFamily="18" charset="0"/>
                          </a:rPr>
                          <m:t>𝑣</m:t>
                        </m:r>
                      </m:e>
                      <m:sub>
                        <m:r>
                          <a:rPr lang="pt-BR" sz="2400" i="1">
                            <a:latin typeface="Cambria Math" panose="02040503050406030204" pitchFamily="18" charset="0"/>
                          </a:rPr>
                          <m:t>𝐴</m:t>
                        </m:r>
                      </m:sub>
                    </m:sSub>
                    <m:r>
                      <a:rPr lang="pt-BR" sz="2400" i="1">
                        <a:latin typeface="Cambria Math" panose="02040503050406030204" pitchFamily="18" charset="0"/>
                      </a:rPr>
                      <m:t>=</m:t>
                    </m:r>
                    <m:f>
                      <m:fPr>
                        <m:ctrlPr>
                          <a:rPr lang="pt-BR" sz="2400" i="1">
                            <a:latin typeface="Cambria Math" panose="02040503050406030204" pitchFamily="18" charset="0"/>
                          </a:rPr>
                        </m:ctrlPr>
                      </m:fPr>
                      <m:num>
                        <m:r>
                          <a:rPr lang="pt-BR" sz="2400" i="1">
                            <a:latin typeface="Cambria Math" panose="02040503050406030204" pitchFamily="18" charset="0"/>
                          </a:rPr>
                          <m:t>2</m:t>
                        </m:r>
                        <m:r>
                          <a:rPr lang="pt-BR" sz="2400" i="1">
                            <a:latin typeface="Cambria Math" panose="02040503050406030204" pitchFamily="18" charset="0"/>
                          </a:rPr>
                          <m:t>𝜋</m:t>
                        </m:r>
                        <m:sSub>
                          <m:sSubPr>
                            <m:ctrlPr>
                              <a:rPr lang="pt-BR" sz="2400" i="1">
                                <a:latin typeface="Cambria Math" panose="02040503050406030204" pitchFamily="18" charset="0"/>
                              </a:rPr>
                            </m:ctrlPr>
                          </m:sSubPr>
                          <m:e>
                            <m:r>
                              <a:rPr lang="pt-BR" sz="2400" i="1">
                                <a:latin typeface="Cambria Math" panose="02040503050406030204" pitchFamily="18" charset="0"/>
                              </a:rPr>
                              <m:t>𝑟</m:t>
                            </m:r>
                          </m:e>
                          <m:sub>
                            <m:r>
                              <a:rPr lang="pt-BR" sz="2400" i="1">
                                <a:latin typeface="Cambria Math" panose="02040503050406030204" pitchFamily="18" charset="0"/>
                              </a:rPr>
                              <m:t>𝐴</m:t>
                            </m:r>
                          </m:sub>
                        </m:sSub>
                      </m:num>
                      <m:den>
                        <m:r>
                          <a:rPr lang="pt-BR" sz="2400" i="1">
                            <a:latin typeface="Cambria Math" panose="02040503050406030204" pitchFamily="18" charset="0"/>
                          </a:rPr>
                          <m:t>𝑇</m:t>
                        </m:r>
                      </m:den>
                    </m:f>
                  </m:oMath>
                </a14:m>
                <a:r>
                  <a:rPr lang="pt-BR" sz="2400" dirty="0"/>
                  <a:t>.</a:t>
                </a:r>
              </a:p>
            </p:txBody>
          </p:sp>
        </mc:Choice>
        <mc:Fallback xmlns="">
          <p:sp>
            <p:nvSpPr>
              <p:cNvPr id="10" name="Retângulo 9"/>
              <p:cNvSpPr>
                <a:spLocks noRot="1" noChangeAspect="1" noMove="1" noResize="1" noEditPoints="1" noAdjustHandles="1" noChangeArrowheads="1" noChangeShapeType="1" noTextEdit="1"/>
              </p:cNvSpPr>
              <p:nvPr/>
            </p:nvSpPr>
            <p:spPr>
              <a:xfrm>
                <a:off x="3071217" y="5949280"/>
                <a:ext cx="1522083" cy="614655"/>
              </a:xfrm>
              <a:prstGeom prst="rect">
                <a:avLst/>
              </a:prstGeom>
              <a:blipFill>
                <a:blip r:embed="rId9"/>
                <a:stretch>
                  <a:fillRect r="-5622" b="-9901"/>
                </a:stretch>
              </a:blipFill>
            </p:spPr>
            <p:txBody>
              <a:bodyPr/>
              <a:lstStyle/>
              <a:p>
                <a:r>
                  <a:rPr lang="pt-BR">
                    <a:noFill/>
                  </a:rPr>
                  <a:t> </a:t>
                </a:r>
              </a:p>
            </p:txBody>
          </p:sp>
        </mc:Fallback>
      </mc:AlternateContent>
    </p:spTree>
    <p:extLst>
      <p:ext uri="{BB962C8B-B14F-4D97-AF65-F5344CB8AC3E}">
        <p14:creationId xmlns:p14="http://schemas.microsoft.com/office/powerpoint/2010/main" val="1029964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tângulo 2"/>
              <p:cNvSpPr/>
              <p:nvPr/>
            </p:nvSpPr>
            <p:spPr>
              <a:xfrm>
                <a:off x="190897" y="116632"/>
                <a:ext cx="7848872" cy="2302875"/>
              </a:xfrm>
              <a:prstGeom prst="rect">
                <a:avLst/>
              </a:prstGeom>
            </p:spPr>
            <p:txBody>
              <a:bodyPr wrap="square">
                <a:spAutoFit/>
              </a:bodyPr>
              <a:lstStyle/>
              <a:p>
                <a:pPr algn="just" hangingPunct="0">
                  <a:lnSpc>
                    <a:spcPct val="114000"/>
                  </a:lnSpc>
                </a:pPr>
                <a:r>
                  <a:rPr lang="pt-BR" dirty="0">
                    <a:latin typeface="Arial" panose="020B0604020202020204" pitchFamily="34" charset="0"/>
                    <a:cs typeface="Arial" panose="020B0604020202020204" pitchFamily="34" charset="0"/>
                  </a:rPr>
                  <a:t>Em sistemas binários os períodos orbitais das estrelas são sempre iguais, pois ambas giram em torno do baricentro, no mesmo período e estão sempre diametralmente opostas. </a:t>
                </a:r>
              </a:p>
              <a:p>
                <a:pPr algn="just" hangingPunct="0">
                  <a:lnSpc>
                    <a:spcPct val="114000"/>
                  </a:lnSpc>
                </a:pPr>
                <a:r>
                  <a:rPr lang="pt-BR" dirty="0">
                    <a:latin typeface="Arial" panose="020B0604020202020204" pitchFamily="34" charset="0"/>
                    <a:cs typeface="Arial" panose="020B0604020202020204" pitchFamily="34" charset="0"/>
                  </a:rPr>
                  <a:t>Use as equações acima e demonstre que, em função de apenas </a:t>
                </a:r>
                <a:r>
                  <a:rPr lang="pt-BR" b="1" dirty="0">
                    <a:latin typeface="Arial" panose="020B0604020202020204" pitchFamily="34" charset="0"/>
                    <a:cs typeface="Arial" panose="020B0604020202020204" pitchFamily="34" charset="0"/>
                  </a:rPr>
                  <a:t>π</a:t>
                </a:r>
                <a:r>
                  <a:rPr lang="pt-BR"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G</a:t>
                </a:r>
                <a:r>
                  <a:rPr lang="pt-BR"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r</a:t>
                </a:r>
                <a:r>
                  <a:rPr lang="pt-BR" dirty="0">
                    <a:latin typeface="Arial" panose="020B0604020202020204" pitchFamily="34" charset="0"/>
                    <a:cs typeface="Arial" panose="020B0604020202020204" pitchFamily="34" charset="0"/>
                  </a:rPr>
                  <a:t> e </a:t>
                </a:r>
                <a:r>
                  <a:rPr lang="pt-BR" b="1" dirty="0">
                    <a:latin typeface="Arial" panose="020B0604020202020204" pitchFamily="34" charset="0"/>
                    <a:cs typeface="Arial" panose="020B0604020202020204" pitchFamily="34" charset="0"/>
                  </a:rPr>
                  <a:t>T</a:t>
                </a:r>
                <a:r>
                  <a:rPr lang="pt-BR" dirty="0">
                    <a:latin typeface="Arial" panose="020B0604020202020204" pitchFamily="34" charset="0"/>
                    <a:cs typeface="Arial" panose="020B0604020202020204" pitchFamily="34" charset="0"/>
                  </a:rPr>
                  <a:t>, podemos determinar a soma das massas, </a:t>
                </a:r>
                <a14:m>
                  <m:oMath xmlns:m="http://schemas.openxmlformats.org/officeDocument/2006/math">
                    <m:r>
                      <a:rPr lang="pt-BR" i="1">
                        <a:latin typeface="Cambria Math" panose="02040503050406030204" pitchFamily="18" charset="0"/>
                      </a:rPr>
                      <m:t>𝑀</m:t>
                    </m:r>
                    <m:r>
                      <a:rPr lang="pt-BR" i="1">
                        <a:latin typeface="Cambria Math" panose="02040503050406030204" pitchFamily="18" charset="0"/>
                      </a:rPr>
                      <m:t>= </m:t>
                    </m:r>
                    <m:sSub>
                      <m:sSubPr>
                        <m:ctrlPr>
                          <a:rPr lang="pt-BR" i="1">
                            <a:latin typeface="Cambria Math" panose="02040503050406030204" pitchFamily="18" charset="0"/>
                          </a:rPr>
                        </m:ctrlPr>
                      </m:sSubPr>
                      <m:e>
                        <m:r>
                          <a:rPr lang="pt-BR" i="1">
                            <a:latin typeface="Cambria Math" panose="02040503050406030204" pitchFamily="18" charset="0"/>
                          </a:rPr>
                          <m:t>𝑚</m:t>
                        </m:r>
                      </m:e>
                      <m:sub>
                        <m:r>
                          <a:rPr lang="pt-BR" i="1">
                            <a:latin typeface="Cambria Math" panose="02040503050406030204" pitchFamily="18" charset="0"/>
                          </a:rPr>
                          <m:t>𝐴</m:t>
                        </m:r>
                      </m:sub>
                    </m:sSub>
                    <m:r>
                      <a:rPr lang="pt-BR" i="1">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𝑚</m:t>
                        </m:r>
                      </m:e>
                      <m:sub>
                        <m:r>
                          <a:rPr lang="pt-BR" i="1">
                            <a:latin typeface="Cambria Math" panose="02040503050406030204" pitchFamily="18" charset="0"/>
                          </a:rPr>
                          <m:t>𝐵</m:t>
                        </m:r>
                      </m:sub>
                    </m:sSub>
                  </m:oMath>
                </a14:m>
                <a:r>
                  <a:rPr lang="pt-BR" b="1" baseline="-25000" dirty="0">
                    <a:latin typeface="Arial" panose="020B0604020202020204" pitchFamily="34" charset="0"/>
                    <a:cs typeface="Arial" panose="020B0604020202020204" pitchFamily="34" charset="0"/>
                  </a:rPr>
                  <a:t>,</a:t>
                </a:r>
                <a:r>
                  <a:rPr lang="pt-BR" dirty="0">
                    <a:latin typeface="Arial" panose="020B0604020202020204" pitchFamily="34" charset="0"/>
                    <a:cs typeface="Arial" panose="020B0604020202020204" pitchFamily="34" charset="0"/>
                  </a:rPr>
                  <a:t> das estrelas. </a:t>
                </a:r>
              </a:p>
              <a:p>
                <a:pPr algn="just">
                  <a:lnSpc>
                    <a:spcPct val="114000"/>
                  </a:lnSpc>
                </a:pPr>
                <a:r>
                  <a:rPr lang="pt-BR" i="1" dirty="0">
                    <a:latin typeface="Arial" panose="020B0604020202020204" pitchFamily="34" charset="0"/>
                    <a:cs typeface="Arial" panose="020B0604020202020204" pitchFamily="34" charset="0"/>
                  </a:rPr>
                  <a:t>Observação: A equação determinada também é conhecida como a 3</a:t>
                </a:r>
                <a:r>
                  <a:rPr lang="pt-BR" i="1" baseline="30000" dirty="0">
                    <a:latin typeface="Arial" panose="020B0604020202020204" pitchFamily="34" charset="0"/>
                    <a:cs typeface="Arial" panose="020B0604020202020204" pitchFamily="34" charset="0"/>
                  </a:rPr>
                  <a:t>a</a:t>
                </a:r>
                <a:r>
                  <a:rPr lang="pt-BR" i="1" dirty="0">
                    <a:latin typeface="Arial" panose="020B0604020202020204" pitchFamily="34" charset="0"/>
                    <a:cs typeface="Arial" panose="020B0604020202020204" pitchFamily="34" charset="0"/>
                  </a:rPr>
                  <a:t> lei de Kepler ou lei dos Períodos ou ainda lei Harmônica.</a:t>
                </a:r>
                <a:endParaRPr lang="pt-BR" dirty="0">
                  <a:latin typeface="Arial" panose="020B0604020202020204" pitchFamily="34" charset="0"/>
                  <a:cs typeface="Arial" panose="020B0604020202020204" pitchFamily="34" charset="0"/>
                </a:endParaRPr>
              </a:p>
            </p:txBody>
          </p:sp>
        </mc:Choice>
        <mc:Fallback xmlns="">
          <p:sp>
            <p:nvSpPr>
              <p:cNvPr id="3" name="Retângulo 2"/>
              <p:cNvSpPr>
                <a:spLocks noRot="1" noChangeAspect="1" noMove="1" noResize="1" noEditPoints="1" noAdjustHandles="1" noChangeArrowheads="1" noChangeShapeType="1" noTextEdit="1"/>
              </p:cNvSpPr>
              <p:nvPr/>
            </p:nvSpPr>
            <p:spPr>
              <a:xfrm>
                <a:off x="190897" y="116632"/>
                <a:ext cx="7848872" cy="2302875"/>
              </a:xfrm>
              <a:prstGeom prst="rect">
                <a:avLst/>
              </a:prstGeom>
              <a:blipFill>
                <a:blip r:embed="rId2"/>
                <a:stretch>
                  <a:fillRect l="-621" t="-794" r="-621" b="-2116"/>
                </a:stretch>
              </a:blipFill>
            </p:spPr>
            <p:txBody>
              <a:bodyPr/>
              <a:lstStyle/>
              <a:p>
                <a:r>
                  <a:rPr lang="pt-BR">
                    <a:noFill/>
                  </a:rPr>
                  <a:t> </a:t>
                </a:r>
              </a:p>
            </p:txBody>
          </p:sp>
        </mc:Fallback>
      </mc:AlternateContent>
      <p:sp>
        <p:nvSpPr>
          <p:cNvPr id="4" name="Retângulo 3"/>
          <p:cNvSpPr/>
          <p:nvPr/>
        </p:nvSpPr>
        <p:spPr>
          <a:xfrm>
            <a:off x="204891" y="2373326"/>
            <a:ext cx="1198213" cy="369332"/>
          </a:xfrm>
          <a:prstGeom prst="rect">
            <a:avLst/>
          </a:prstGeom>
        </p:spPr>
        <p:txBody>
          <a:bodyPr wrap="none">
            <a:spAutoFit/>
          </a:bodyPr>
          <a:lstStyle/>
          <a:p>
            <a:r>
              <a:rPr lang="pt-BR" dirty="0">
                <a:solidFill>
                  <a:srgbClr val="FF0000"/>
                </a:solidFill>
              </a:rPr>
              <a:t>Resolução:</a:t>
            </a:r>
          </a:p>
        </p:txBody>
      </p:sp>
      <mc:AlternateContent xmlns:mc="http://schemas.openxmlformats.org/markup-compatibility/2006" xmlns:a14="http://schemas.microsoft.com/office/drawing/2010/main">
        <mc:Choice Requires="a14">
          <p:sp>
            <p:nvSpPr>
              <p:cNvPr id="5" name="Retângulo 4"/>
              <p:cNvSpPr/>
              <p:nvPr/>
            </p:nvSpPr>
            <p:spPr>
              <a:xfrm>
                <a:off x="1271017" y="2375562"/>
                <a:ext cx="1019702" cy="395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𝐹</m:t>
                          </m:r>
                        </m:e>
                        <m:sub>
                          <m:r>
                            <a:rPr lang="pt-BR" i="1">
                              <a:solidFill>
                                <a:srgbClr val="FF0000"/>
                              </a:solidFill>
                              <a:latin typeface="Cambria Math" panose="02040503050406030204" pitchFamily="18" charset="0"/>
                            </a:rPr>
                            <m:t>𝑔</m:t>
                          </m:r>
                        </m:sub>
                      </m:sSub>
                      <m:r>
                        <a:rPr lang="pt-BR" i="1">
                          <a:solidFill>
                            <a:srgbClr val="FF0000"/>
                          </a:solidFill>
                          <a:latin typeface="Cambria Math" panose="02040503050406030204" pitchFamily="18" charset="0"/>
                        </a:rPr>
                        <m:t>=</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𝐹</m:t>
                          </m:r>
                        </m:e>
                        <m:sub>
                          <m:r>
                            <a:rPr lang="pt-BR" i="1">
                              <a:solidFill>
                                <a:srgbClr val="FF0000"/>
                              </a:solidFill>
                              <a:latin typeface="Cambria Math" panose="02040503050406030204" pitchFamily="18" charset="0"/>
                            </a:rPr>
                            <m:t>𝑐</m:t>
                          </m:r>
                        </m:sub>
                      </m:sSub>
                    </m:oMath>
                  </m:oMathPara>
                </a14:m>
                <a:endParaRPr lang="pt-BR" dirty="0">
                  <a:solidFill>
                    <a:srgbClr val="FF0000"/>
                  </a:solidFill>
                </a:endParaRPr>
              </a:p>
            </p:txBody>
          </p:sp>
        </mc:Choice>
        <mc:Fallback xmlns="">
          <p:sp>
            <p:nvSpPr>
              <p:cNvPr id="5" name="Retângulo 4"/>
              <p:cNvSpPr>
                <a:spLocks noRot="1" noChangeAspect="1" noMove="1" noResize="1" noEditPoints="1" noAdjustHandles="1" noChangeArrowheads="1" noChangeShapeType="1" noTextEdit="1"/>
              </p:cNvSpPr>
              <p:nvPr/>
            </p:nvSpPr>
            <p:spPr>
              <a:xfrm>
                <a:off x="1271017" y="2375562"/>
                <a:ext cx="1019702" cy="395558"/>
              </a:xfrm>
              <a:prstGeom prst="rect">
                <a:avLst/>
              </a:prstGeom>
              <a:blipFill>
                <a:blip r:embed="rId3"/>
                <a:stretch>
                  <a:fillRect b="-4615"/>
                </a:stretch>
              </a:blipFill>
            </p:spPr>
            <p:txBody>
              <a:bodyPr/>
              <a:lstStyle/>
              <a:p>
                <a:r>
                  <a:rPr lang="pt-BR">
                    <a:noFill/>
                  </a:rPr>
                  <a:t> </a:t>
                </a:r>
              </a:p>
            </p:txBody>
          </p:sp>
        </mc:Fallback>
      </mc:AlternateContent>
      <p:sp>
        <p:nvSpPr>
          <p:cNvPr id="6" name="Retângulo 5"/>
          <p:cNvSpPr/>
          <p:nvPr/>
        </p:nvSpPr>
        <p:spPr>
          <a:xfrm>
            <a:off x="2285205" y="2375562"/>
            <a:ext cx="3807581" cy="369332"/>
          </a:xfrm>
          <a:prstGeom prst="rect">
            <a:avLst/>
          </a:prstGeom>
        </p:spPr>
        <p:txBody>
          <a:bodyPr wrap="none">
            <a:spAutoFit/>
          </a:bodyPr>
          <a:lstStyle/>
          <a:p>
            <a:r>
              <a:rPr lang="pt-BR" dirty="0">
                <a:solidFill>
                  <a:srgbClr val="FF0000"/>
                </a:solidFill>
              </a:rPr>
              <a:t>substituindo ambas expressões temos:</a:t>
            </a:r>
          </a:p>
        </p:txBody>
      </p:sp>
      <mc:AlternateContent xmlns:mc="http://schemas.openxmlformats.org/markup-compatibility/2006" xmlns:a14="http://schemas.microsoft.com/office/drawing/2010/main">
        <mc:Choice Requires="a14">
          <p:sp>
            <p:nvSpPr>
              <p:cNvPr id="7" name="Retângulo 6"/>
              <p:cNvSpPr/>
              <p:nvPr/>
            </p:nvSpPr>
            <p:spPr>
              <a:xfrm>
                <a:off x="6065175" y="2271335"/>
                <a:ext cx="1547924" cy="577787"/>
              </a:xfrm>
              <a:prstGeom prst="rect">
                <a:avLst/>
              </a:prstGeom>
            </p:spPr>
            <p:txBody>
              <a:bodyPr wrap="none">
                <a:spAutoFit/>
              </a:bodyPr>
              <a:lstStyle/>
              <a:p>
                <a14:m>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𝐺</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𝐴</m:t>
                            </m:r>
                          </m:sub>
                        </m:sSub>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𝐵</m:t>
                            </m:r>
                          </m:sub>
                        </m:sSub>
                      </m:num>
                      <m:den>
                        <m:sSup>
                          <m:sSupPr>
                            <m:ctrlPr>
                              <a:rPr lang="pt-BR" i="1">
                                <a:solidFill>
                                  <a:srgbClr val="FF0000"/>
                                </a:solidFill>
                                <a:latin typeface="Cambria Math" panose="02040503050406030204" pitchFamily="18" charset="0"/>
                              </a:rPr>
                            </m:ctrlPr>
                          </m:sSupPr>
                          <m:e>
                            <m:r>
                              <a:rPr lang="pt-BR" i="1">
                                <a:solidFill>
                                  <a:srgbClr val="FF0000"/>
                                </a:solidFill>
                                <a:latin typeface="Cambria Math" panose="02040503050406030204" pitchFamily="18" charset="0"/>
                              </a:rPr>
                              <m:t>𝑟</m:t>
                            </m:r>
                          </m:e>
                          <m:sup>
                            <m:r>
                              <a:rPr lang="pt-BR" i="1">
                                <a:solidFill>
                                  <a:srgbClr val="FF0000"/>
                                </a:solidFill>
                                <a:latin typeface="Cambria Math" panose="02040503050406030204" pitchFamily="18" charset="0"/>
                              </a:rPr>
                              <m:t>2</m:t>
                            </m:r>
                          </m:sup>
                        </m:sSup>
                      </m:den>
                    </m:f>
                    <m:r>
                      <a:rPr lang="pt-BR" i="1">
                        <a:solidFill>
                          <a:srgbClr val="FF0000"/>
                        </a:solidFill>
                        <a:latin typeface="Cambria Math" panose="02040503050406030204" pitchFamily="18" charset="0"/>
                      </a:rPr>
                      <m:t>=</m:t>
                    </m:r>
                    <m:f>
                      <m:fPr>
                        <m:ctrlPr>
                          <a:rPr lang="pt-BR" i="1">
                            <a:solidFill>
                              <a:srgbClr val="FF0000"/>
                            </a:solidFill>
                            <a:latin typeface="Cambria Math" panose="02040503050406030204" pitchFamily="18" charset="0"/>
                          </a:rPr>
                        </m:ctrlPr>
                      </m:fPr>
                      <m:num>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𝐴</m:t>
                            </m:r>
                          </m:sub>
                        </m:sSub>
                        <m:sSubSup>
                          <m:sSubSupPr>
                            <m:ctrlPr>
                              <a:rPr lang="pt-BR" i="1">
                                <a:solidFill>
                                  <a:srgbClr val="FF0000"/>
                                </a:solidFill>
                                <a:latin typeface="Cambria Math" panose="02040503050406030204" pitchFamily="18" charset="0"/>
                              </a:rPr>
                            </m:ctrlPr>
                          </m:sSubSupPr>
                          <m:e>
                            <m:r>
                              <a:rPr lang="pt-BR" i="1">
                                <a:solidFill>
                                  <a:srgbClr val="FF0000"/>
                                </a:solidFill>
                                <a:latin typeface="Cambria Math" panose="02040503050406030204" pitchFamily="18" charset="0"/>
                              </a:rPr>
                              <m:t>𝑣</m:t>
                            </m:r>
                          </m:e>
                          <m:sub>
                            <m:r>
                              <a:rPr lang="pt-BR" i="1">
                                <a:solidFill>
                                  <a:srgbClr val="FF0000"/>
                                </a:solidFill>
                                <a:latin typeface="Cambria Math" panose="02040503050406030204" pitchFamily="18" charset="0"/>
                              </a:rPr>
                              <m:t>𝐴</m:t>
                            </m:r>
                          </m:sub>
                          <m:sup>
                            <m:r>
                              <a:rPr lang="pt-BR" i="1">
                                <a:solidFill>
                                  <a:srgbClr val="FF0000"/>
                                </a:solidFill>
                                <a:latin typeface="Cambria Math" panose="02040503050406030204" pitchFamily="18" charset="0"/>
                              </a:rPr>
                              <m:t>2</m:t>
                            </m:r>
                          </m:sup>
                        </m:sSubSup>
                      </m:num>
                      <m:den>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𝑟</m:t>
                            </m:r>
                          </m:e>
                          <m:sub>
                            <m:r>
                              <a:rPr lang="pt-BR" i="1">
                                <a:solidFill>
                                  <a:srgbClr val="FF0000"/>
                                </a:solidFill>
                                <a:latin typeface="Cambria Math" panose="02040503050406030204" pitchFamily="18" charset="0"/>
                              </a:rPr>
                              <m:t>𝐴</m:t>
                            </m:r>
                          </m:sub>
                        </m:sSub>
                      </m:den>
                    </m:f>
                  </m:oMath>
                </a14:m>
                <a:r>
                  <a:rPr lang="pt-BR" dirty="0">
                    <a:solidFill>
                      <a:srgbClr val="FF0000"/>
                    </a:solidFill>
                  </a:rPr>
                  <a:t>,</a:t>
                </a:r>
                <a:endParaRPr lang="pt-BR" dirty="0"/>
              </a:p>
            </p:txBody>
          </p:sp>
        </mc:Choice>
        <mc:Fallback xmlns="">
          <p:sp>
            <p:nvSpPr>
              <p:cNvPr id="7" name="Retângulo 6"/>
              <p:cNvSpPr>
                <a:spLocks noRot="1" noChangeAspect="1" noMove="1" noResize="1" noEditPoints="1" noAdjustHandles="1" noChangeArrowheads="1" noChangeShapeType="1" noTextEdit="1"/>
              </p:cNvSpPr>
              <p:nvPr/>
            </p:nvSpPr>
            <p:spPr>
              <a:xfrm>
                <a:off x="6065175" y="2271335"/>
                <a:ext cx="1547924" cy="577787"/>
              </a:xfrm>
              <a:prstGeom prst="rect">
                <a:avLst/>
              </a:prstGeom>
              <a:blipFill>
                <a:blip r:embed="rId4"/>
                <a:stretch>
                  <a:fillRect r="-9449"/>
                </a:stretch>
              </a:blipFill>
            </p:spPr>
            <p:txBody>
              <a:bodyPr/>
              <a:lstStyle/>
              <a:p>
                <a:r>
                  <a:rPr lang="pt-BR">
                    <a:noFill/>
                  </a:rPr>
                  <a:t> </a:t>
                </a:r>
              </a:p>
            </p:txBody>
          </p:sp>
        </mc:Fallback>
      </mc:AlternateContent>
      <p:sp>
        <p:nvSpPr>
          <p:cNvPr id="8" name="Retângulo 7"/>
          <p:cNvSpPr/>
          <p:nvPr/>
        </p:nvSpPr>
        <p:spPr>
          <a:xfrm>
            <a:off x="7613099" y="2345161"/>
            <a:ext cx="2758950" cy="369332"/>
          </a:xfrm>
          <a:prstGeom prst="rect">
            <a:avLst/>
          </a:prstGeom>
        </p:spPr>
        <p:txBody>
          <a:bodyPr wrap="square">
            <a:spAutoFit/>
          </a:bodyPr>
          <a:lstStyle/>
          <a:p>
            <a:pPr hangingPunct="0"/>
            <a:r>
              <a:rPr lang="pt-BR" dirty="0">
                <a:solidFill>
                  <a:srgbClr val="FF0000"/>
                </a:solidFill>
              </a:rPr>
              <a:t>após cancelar </a:t>
            </a:r>
            <a:r>
              <a:rPr lang="pt-BR" dirty="0" err="1">
                <a:solidFill>
                  <a:srgbClr val="FF0000"/>
                </a:solidFill>
              </a:rPr>
              <a:t>m</a:t>
            </a:r>
            <a:r>
              <a:rPr lang="pt-BR" baseline="-25000" dirty="0" err="1">
                <a:solidFill>
                  <a:srgbClr val="FF0000"/>
                </a:solidFill>
              </a:rPr>
              <a:t>A</a:t>
            </a:r>
            <a:r>
              <a:rPr lang="pt-BR" dirty="0">
                <a:solidFill>
                  <a:srgbClr val="FF0000"/>
                </a:solidFill>
              </a:rPr>
              <a:t>, temos:</a:t>
            </a:r>
          </a:p>
        </p:txBody>
      </p:sp>
      <mc:AlternateContent xmlns:mc="http://schemas.openxmlformats.org/markup-compatibility/2006" xmlns:a14="http://schemas.microsoft.com/office/drawing/2010/main">
        <mc:Choice Requires="a14">
          <p:sp>
            <p:nvSpPr>
              <p:cNvPr id="9" name="Retângulo 8"/>
              <p:cNvSpPr/>
              <p:nvPr/>
            </p:nvSpPr>
            <p:spPr>
              <a:xfrm>
                <a:off x="212113" y="2849122"/>
                <a:ext cx="1595180" cy="7083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𝐺</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𝐵</m:t>
                              </m:r>
                            </m:sub>
                          </m:sSub>
                        </m:num>
                        <m:den>
                          <m:sSup>
                            <m:sSupPr>
                              <m:ctrlPr>
                                <a:rPr lang="pt-BR" i="1">
                                  <a:solidFill>
                                    <a:srgbClr val="FF0000"/>
                                  </a:solidFill>
                                  <a:latin typeface="Cambria Math" panose="02040503050406030204" pitchFamily="18" charset="0"/>
                                </a:rPr>
                              </m:ctrlPr>
                            </m:sSupPr>
                            <m:e>
                              <m:r>
                                <a:rPr lang="pt-BR" i="1">
                                  <a:solidFill>
                                    <a:srgbClr val="FF0000"/>
                                  </a:solidFill>
                                  <a:latin typeface="Cambria Math" panose="02040503050406030204" pitchFamily="18" charset="0"/>
                                </a:rPr>
                                <m:t>𝑟</m:t>
                              </m:r>
                            </m:e>
                            <m:sup>
                              <m:r>
                                <a:rPr lang="pt-BR" i="1">
                                  <a:solidFill>
                                    <a:srgbClr val="FF0000"/>
                                  </a:solidFill>
                                  <a:latin typeface="Cambria Math" panose="02040503050406030204" pitchFamily="18" charset="0"/>
                                </a:rPr>
                                <m:t>2</m:t>
                              </m:r>
                            </m:sup>
                          </m:sSup>
                        </m:den>
                      </m:f>
                      <m:r>
                        <a:rPr lang="pt-BR" i="1">
                          <a:solidFill>
                            <a:srgbClr val="FF0000"/>
                          </a:solidFill>
                          <a:latin typeface="Cambria Math" panose="02040503050406030204" pitchFamily="18" charset="0"/>
                        </a:rPr>
                        <m:t>=</m:t>
                      </m:r>
                      <m:f>
                        <m:fPr>
                          <m:ctrlPr>
                            <a:rPr lang="pt-BR" i="1">
                              <a:solidFill>
                                <a:srgbClr val="FF0000"/>
                              </a:solidFill>
                              <a:latin typeface="Cambria Math" panose="02040503050406030204" pitchFamily="18" charset="0"/>
                            </a:rPr>
                          </m:ctrlPr>
                        </m:fPr>
                        <m:num>
                          <m:sSubSup>
                            <m:sSubSupPr>
                              <m:ctrlPr>
                                <a:rPr lang="pt-BR" i="1">
                                  <a:solidFill>
                                    <a:srgbClr val="FF0000"/>
                                  </a:solidFill>
                                  <a:latin typeface="Cambria Math" panose="02040503050406030204" pitchFamily="18" charset="0"/>
                                </a:rPr>
                              </m:ctrlPr>
                            </m:sSubSupPr>
                            <m:e>
                              <m:r>
                                <a:rPr lang="pt-BR" i="1">
                                  <a:solidFill>
                                    <a:srgbClr val="FF0000"/>
                                  </a:solidFill>
                                  <a:latin typeface="Cambria Math" panose="02040503050406030204" pitchFamily="18" charset="0"/>
                                </a:rPr>
                                <m:t>𝑣</m:t>
                              </m:r>
                            </m:e>
                            <m:sub>
                              <m:r>
                                <a:rPr lang="pt-BR" i="1">
                                  <a:solidFill>
                                    <a:srgbClr val="FF0000"/>
                                  </a:solidFill>
                                  <a:latin typeface="Cambria Math" panose="02040503050406030204" pitchFamily="18" charset="0"/>
                                </a:rPr>
                                <m:t>𝐴</m:t>
                              </m:r>
                            </m:sub>
                            <m:sup>
                              <m:r>
                                <a:rPr lang="pt-BR" i="1">
                                  <a:solidFill>
                                    <a:srgbClr val="FF0000"/>
                                  </a:solidFill>
                                  <a:latin typeface="Cambria Math" panose="02040503050406030204" pitchFamily="18" charset="0"/>
                                </a:rPr>
                                <m:t>2</m:t>
                              </m:r>
                            </m:sup>
                          </m:sSubSup>
                        </m:num>
                        <m:den>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𝑟</m:t>
                              </m:r>
                            </m:e>
                            <m:sub>
                              <m:r>
                                <a:rPr lang="pt-BR" i="1">
                                  <a:solidFill>
                                    <a:srgbClr val="FF0000"/>
                                  </a:solidFill>
                                  <a:latin typeface="Cambria Math" panose="02040503050406030204" pitchFamily="18" charset="0"/>
                                </a:rPr>
                                <m:t>𝐴</m:t>
                              </m:r>
                            </m:sub>
                          </m:sSub>
                        </m:den>
                      </m:f>
                      <m:r>
                        <m:rPr>
                          <m:nor/>
                        </m:rPr>
                        <a:rPr lang="pt-BR" smtClean="0">
                          <a:solidFill>
                            <a:srgbClr val="FF0000"/>
                          </a:solidFill>
                        </a:rPr>
                        <m:t>(1),</m:t>
                      </m:r>
                    </m:oMath>
                  </m:oMathPara>
                </a14:m>
                <a:endParaRPr lang="pt-BR" dirty="0">
                  <a:solidFill>
                    <a:srgbClr val="FF0000"/>
                  </a:solidFill>
                </a:endParaRPr>
              </a:p>
            </p:txBody>
          </p:sp>
        </mc:Choice>
        <mc:Fallback xmlns="">
          <p:sp>
            <p:nvSpPr>
              <p:cNvPr id="9" name="Retângulo 8"/>
              <p:cNvSpPr>
                <a:spLocks noRot="1" noChangeAspect="1" noMove="1" noResize="1" noEditPoints="1" noAdjustHandles="1" noChangeArrowheads="1" noChangeShapeType="1" noTextEdit="1"/>
              </p:cNvSpPr>
              <p:nvPr/>
            </p:nvSpPr>
            <p:spPr>
              <a:xfrm>
                <a:off x="212113" y="2849122"/>
                <a:ext cx="1595180" cy="708399"/>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Retângulo 9"/>
              <p:cNvSpPr/>
              <p:nvPr/>
            </p:nvSpPr>
            <p:spPr>
              <a:xfrm>
                <a:off x="1795898" y="3018655"/>
                <a:ext cx="2399952" cy="369332"/>
              </a:xfrm>
              <a:prstGeom prst="rect">
                <a:avLst/>
              </a:prstGeom>
            </p:spPr>
            <p:txBody>
              <a:bodyPr wrap="none">
                <a:spAutoFit/>
              </a:bodyPr>
              <a:lstStyle/>
              <a:p>
                <a:r>
                  <a:rPr lang="pt-BR" dirty="0">
                    <a:solidFill>
                      <a:srgbClr val="FF0000"/>
                    </a:solidFill>
                  </a:rPr>
                  <a:t>mas sabemos que </a:t>
                </a:r>
                <a14:m>
                  <m:oMath xmlns:m="http://schemas.openxmlformats.org/officeDocument/2006/math">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𝑣</m:t>
                        </m:r>
                      </m:e>
                      <m:sub>
                        <m:r>
                          <a:rPr lang="pt-BR" i="1">
                            <a:solidFill>
                              <a:srgbClr val="FF0000"/>
                            </a:solidFill>
                            <a:latin typeface="Cambria Math" panose="02040503050406030204" pitchFamily="18" charset="0"/>
                          </a:rPr>
                          <m:t>𝐴</m:t>
                        </m:r>
                      </m:sub>
                    </m:sSub>
                    <m:r>
                      <a:rPr lang="pt-BR" i="1">
                        <a:solidFill>
                          <a:srgbClr val="FF0000"/>
                        </a:solidFill>
                        <a:latin typeface="Cambria Math" panose="02040503050406030204" pitchFamily="18" charset="0"/>
                      </a:rPr>
                      <m:t>=</m:t>
                    </m:r>
                  </m:oMath>
                </a14:m>
                <a:endParaRPr lang="pt-BR" dirty="0">
                  <a:solidFill>
                    <a:srgbClr val="FF0000"/>
                  </a:solidFill>
                </a:endParaRPr>
              </a:p>
            </p:txBody>
          </p:sp>
        </mc:Choice>
        <mc:Fallback xmlns="">
          <p:sp>
            <p:nvSpPr>
              <p:cNvPr id="10" name="Retângulo 9"/>
              <p:cNvSpPr>
                <a:spLocks noRot="1" noChangeAspect="1" noMove="1" noResize="1" noEditPoints="1" noAdjustHandles="1" noChangeArrowheads="1" noChangeShapeType="1" noTextEdit="1"/>
              </p:cNvSpPr>
              <p:nvPr/>
            </p:nvSpPr>
            <p:spPr>
              <a:xfrm>
                <a:off x="1795898" y="3018655"/>
                <a:ext cx="2399952" cy="369332"/>
              </a:xfrm>
              <a:prstGeom prst="rect">
                <a:avLst/>
              </a:prstGeom>
              <a:blipFill>
                <a:blip r:embed="rId6"/>
                <a:stretch>
                  <a:fillRect l="-2290" t="-8197" b="-2459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1" name="Retângulo 10"/>
              <p:cNvSpPr/>
              <p:nvPr/>
            </p:nvSpPr>
            <p:spPr>
              <a:xfrm>
                <a:off x="4079329" y="2961299"/>
                <a:ext cx="653705" cy="484043"/>
              </a:xfrm>
              <a:prstGeom prst="rect">
                <a:avLst/>
              </a:prstGeom>
            </p:spPr>
            <p:txBody>
              <a:bodyPr wrap="none">
                <a:spAutoFit/>
              </a:bodyPr>
              <a:lstStyle/>
              <a:p>
                <a14:m>
                  <m:oMath xmlns:m="http://schemas.openxmlformats.org/officeDocument/2006/math">
                    <m:f>
                      <m:fPr>
                        <m:ctrlPr>
                          <a:rPr lang="pt-BR" i="1">
                            <a:solidFill>
                              <a:srgbClr val="FF0000"/>
                            </a:solidFill>
                            <a:latin typeface="Cambria Math" panose="02040503050406030204" pitchFamily="18" charset="0"/>
                          </a:rPr>
                        </m:ctrlPr>
                      </m:fPr>
                      <m:num>
                        <m:r>
                          <a:rPr lang="pt-BR" i="1">
                            <a:solidFill>
                              <a:srgbClr val="FF0000"/>
                            </a:solidFill>
                            <a:latin typeface="Cambria Math"/>
                          </a:rPr>
                          <m:t>2</m:t>
                        </m:r>
                        <m:r>
                          <a:rPr lang="pt-BR" i="1">
                            <a:solidFill>
                              <a:srgbClr val="FF0000"/>
                            </a:solidFill>
                            <a:latin typeface="Cambria Math"/>
                          </a:rPr>
                          <m:t>𝜋</m:t>
                        </m:r>
                        <m:sSub>
                          <m:sSubPr>
                            <m:ctrlPr>
                              <a:rPr lang="pt-BR" i="1">
                                <a:solidFill>
                                  <a:srgbClr val="FF0000"/>
                                </a:solidFill>
                                <a:latin typeface="Cambria Math" panose="02040503050406030204" pitchFamily="18" charset="0"/>
                              </a:rPr>
                            </m:ctrlPr>
                          </m:sSubPr>
                          <m:e>
                            <m:r>
                              <a:rPr lang="pt-BR" i="1">
                                <a:solidFill>
                                  <a:srgbClr val="FF0000"/>
                                </a:solidFill>
                                <a:latin typeface="Cambria Math"/>
                              </a:rPr>
                              <m:t>𝑟</m:t>
                            </m:r>
                          </m:e>
                          <m:sub>
                            <m:r>
                              <a:rPr lang="pt-BR" i="1">
                                <a:solidFill>
                                  <a:srgbClr val="FF0000"/>
                                </a:solidFill>
                                <a:latin typeface="Cambria Math"/>
                              </a:rPr>
                              <m:t>𝐴</m:t>
                            </m:r>
                          </m:sub>
                        </m:sSub>
                      </m:num>
                      <m:den>
                        <m:r>
                          <a:rPr lang="pt-BR" i="1">
                            <a:solidFill>
                              <a:srgbClr val="FF0000"/>
                            </a:solidFill>
                            <a:latin typeface="Cambria Math"/>
                          </a:rPr>
                          <m:t>𝑇</m:t>
                        </m:r>
                      </m:den>
                    </m:f>
                  </m:oMath>
                </a14:m>
                <a:r>
                  <a:rPr lang="pt-BR" dirty="0">
                    <a:solidFill>
                      <a:srgbClr val="FF0000"/>
                    </a:solidFill>
                  </a:rPr>
                  <a:t>,</a:t>
                </a:r>
                <a:endParaRPr lang="pt-BR" dirty="0"/>
              </a:p>
            </p:txBody>
          </p:sp>
        </mc:Choice>
        <mc:Fallback xmlns="">
          <p:sp>
            <p:nvSpPr>
              <p:cNvPr id="11" name="Retângulo 10"/>
              <p:cNvSpPr>
                <a:spLocks noRot="1" noChangeAspect="1" noMove="1" noResize="1" noEditPoints="1" noAdjustHandles="1" noChangeArrowheads="1" noChangeShapeType="1" noTextEdit="1"/>
              </p:cNvSpPr>
              <p:nvPr/>
            </p:nvSpPr>
            <p:spPr>
              <a:xfrm>
                <a:off x="4079329" y="2961299"/>
                <a:ext cx="653705" cy="484043"/>
              </a:xfrm>
              <a:prstGeom prst="rect">
                <a:avLst/>
              </a:prstGeom>
              <a:blipFill>
                <a:blip r:embed="rId7"/>
                <a:stretch>
                  <a:fillRect r="-7477" b="-8861"/>
                </a:stretch>
              </a:blipFill>
            </p:spPr>
            <p:txBody>
              <a:bodyPr/>
              <a:lstStyle/>
              <a:p>
                <a:r>
                  <a:rPr lang="pt-BR">
                    <a:noFill/>
                  </a:rPr>
                  <a:t> </a:t>
                </a:r>
              </a:p>
            </p:txBody>
          </p:sp>
        </mc:Fallback>
      </mc:AlternateContent>
      <p:sp>
        <p:nvSpPr>
          <p:cNvPr id="12" name="Retângulo 11"/>
          <p:cNvSpPr/>
          <p:nvPr/>
        </p:nvSpPr>
        <p:spPr>
          <a:xfrm>
            <a:off x="4733034" y="3004760"/>
            <a:ext cx="1508426" cy="369332"/>
          </a:xfrm>
          <a:prstGeom prst="rect">
            <a:avLst/>
          </a:prstGeom>
        </p:spPr>
        <p:txBody>
          <a:bodyPr wrap="none">
            <a:spAutoFit/>
          </a:bodyPr>
          <a:lstStyle/>
          <a:p>
            <a:r>
              <a:rPr lang="pt-BR" dirty="0">
                <a:solidFill>
                  <a:srgbClr val="FF0000"/>
                </a:solidFill>
              </a:rPr>
              <a:t>logo a (1) fica:</a:t>
            </a:r>
          </a:p>
        </p:txBody>
      </p:sp>
      <mc:AlternateContent xmlns:mc="http://schemas.openxmlformats.org/markup-compatibility/2006" xmlns:a14="http://schemas.microsoft.com/office/drawing/2010/main">
        <mc:Choice Requires="a14">
          <p:sp>
            <p:nvSpPr>
              <p:cNvPr id="13" name="Retângulo 12"/>
              <p:cNvSpPr/>
              <p:nvPr/>
            </p:nvSpPr>
            <p:spPr>
              <a:xfrm>
                <a:off x="6092784" y="2897853"/>
                <a:ext cx="986103"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rPr>
                        <m:t> </m:t>
                      </m:r>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𝐺</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𝐵</m:t>
                              </m:r>
                            </m:sub>
                          </m:sSub>
                        </m:num>
                        <m:den>
                          <m:sSup>
                            <m:sSupPr>
                              <m:ctrlPr>
                                <a:rPr lang="pt-BR" i="1">
                                  <a:solidFill>
                                    <a:srgbClr val="FF0000"/>
                                  </a:solidFill>
                                  <a:latin typeface="Cambria Math" panose="02040503050406030204" pitchFamily="18" charset="0"/>
                                </a:rPr>
                              </m:ctrlPr>
                            </m:sSupPr>
                            <m:e>
                              <m:r>
                                <a:rPr lang="pt-BR" i="1">
                                  <a:solidFill>
                                    <a:srgbClr val="FF0000"/>
                                  </a:solidFill>
                                  <a:latin typeface="Cambria Math" panose="02040503050406030204" pitchFamily="18" charset="0"/>
                                </a:rPr>
                                <m:t>𝑟</m:t>
                              </m:r>
                            </m:e>
                            <m:sup>
                              <m:r>
                                <a:rPr lang="pt-BR" i="1">
                                  <a:solidFill>
                                    <a:srgbClr val="FF0000"/>
                                  </a:solidFill>
                                  <a:latin typeface="Cambria Math" panose="02040503050406030204" pitchFamily="18" charset="0"/>
                                </a:rPr>
                                <m:t>2</m:t>
                              </m:r>
                            </m:sup>
                          </m:sSup>
                        </m:den>
                      </m:f>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3" name="Retângulo 12"/>
              <p:cNvSpPr>
                <a:spLocks noRot="1" noChangeAspect="1" noMove="1" noResize="1" noEditPoints="1" noAdjustHandles="1" noChangeArrowheads="1" noChangeShapeType="1" noTextEdit="1"/>
              </p:cNvSpPr>
              <p:nvPr/>
            </p:nvSpPr>
            <p:spPr>
              <a:xfrm>
                <a:off x="6092784" y="2897853"/>
                <a:ext cx="986103" cy="610936"/>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 name="Retângulo 13"/>
              <p:cNvSpPr/>
              <p:nvPr/>
            </p:nvSpPr>
            <p:spPr>
              <a:xfrm>
                <a:off x="6889920" y="2801210"/>
                <a:ext cx="1446358" cy="7764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1</m:t>
                          </m:r>
                        </m:num>
                        <m:den>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𝑟</m:t>
                              </m:r>
                            </m:e>
                            <m:sub>
                              <m:r>
                                <a:rPr lang="pt-BR" i="1">
                                  <a:solidFill>
                                    <a:srgbClr val="FF0000"/>
                                  </a:solidFill>
                                  <a:latin typeface="Cambria Math" panose="02040503050406030204" pitchFamily="18" charset="0"/>
                                </a:rPr>
                                <m:t>𝐴</m:t>
                              </m:r>
                            </m:sub>
                          </m:sSub>
                        </m:den>
                      </m:f>
                      <m:sSup>
                        <m:sSupPr>
                          <m:ctrlPr>
                            <a:rPr lang="pt-BR" i="1">
                              <a:solidFill>
                                <a:srgbClr val="FF0000"/>
                              </a:solidFill>
                              <a:latin typeface="Cambria Math" panose="02040503050406030204" pitchFamily="18" charset="0"/>
                            </a:rPr>
                          </m:ctrlPr>
                        </m:sSupPr>
                        <m:e>
                          <m:d>
                            <m:dPr>
                              <m:ctrlPr>
                                <a:rPr lang="pt-BR" i="1">
                                  <a:solidFill>
                                    <a:srgbClr val="FF0000"/>
                                  </a:solidFill>
                                  <a:latin typeface="Cambria Math" panose="02040503050406030204" pitchFamily="18" charset="0"/>
                                </a:rPr>
                              </m:ctrlPr>
                            </m:dPr>
                            <m:e>
                              <m:f>
                                <m:fPr>
                                  <m:ctrlPr>
                                    <a:rPr lang="pt-BR" i="1">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2</m:t>
                                  </m:r>
                                  <m:r>
                                    <a:rPr lang="pt-BR" i="1">
                                      <a:solidFill>
                                        <a:srgbClr val="FF0000"/>
                                      </a:solidFill>
                                      <a:latin typeface="Cambria Math" panose="02040503050406030204" pitchFamily="18" charset="0"/>
                                    </a:rPr>
                                    <m:t>𝜋</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𝑟</m:t>
                                      </m:r>
                                    </m:e>
                                    <m:sub>
                                      <m:r>
                                        <a:rPr lang="pt-BR" i="1">
                                          <a:solidFill>
                                            <a:srgbClr val="FF0000"/>
                                          </a:solidFill>
                                          <a:latin typeface="Cambria Math" panose="02040503050406030204" pitchFamily="18" charset="0"/>
                                        </a:rPr>
                                        <m:t>𝐴</m:t>
                                      </m:r>
                                    </m:sub>
                                  </m:sSub>
                                </m:num>
                                <m:den>
                                  <m:r>
                                    <a:rPr lang="pt-BR" i="1">
                                      <a:solidFill>
                                        <a:srgbClr val="FF0000"/>
                                      </a:solidFill>
                                      <a:latin typeface="Cambria Math" panose="02040503050406030204" pitchFamily="18" charset="0"/>
                                    </a:rPr>
                                    <m:t>𝑇</m:t>
                                  </m:r>
                                </m:den>
                              </m:f>
                            </m:e>
                          </m:d>
                        </m:e>
                        <m:sup>
                          <m:r>
                            <a:rPr lang="pt-BR" i="1">
                              <a:solidFill>
                                <a:srgbClr val="FF0000"/>
                              </a:solidFill>
                              <a:latin typeface="Cambria Math" panose="02040503050406030204" pitchFamily="18" charset="0"/>
                            </a:rPr>
                            <m:t>2</m:t>
                          </m:r>
                        </m:sup>
                      </m:sSup>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4" name="Retângulo 13"/>
              <p:cNvSpPr>
                <a:spLocks noRot="1" noChangeAspect="1" noMove="1" noResize="1" noEditPoints="1" noAdjustHandles="1" noChangeArrowheads="1" noChangeShapeType="1" noTextEdit="1"/>
              </p:cNvSpPr>
              <p:nvPr/>
            </p:nvSpPr>
            <p:spPr>
              <a:xfrm>
                <a:off x="6889920" y="2801210"/>
                <a:ext cx="1446358" cy="776431"/>
              </a:xfrm>
              <a:prstGeom prst="rect">
                <a:avLst/>
              </a:prstGeom>
              <a:blipFill>
                <a:blip r:embed="rId9"/>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 name="Retângulo 14"/>
              <p:cNvSpPr/>
              <p:nvPr/>
            </p:nvSpPr>
            <p:spPr>
              <a:xfrm>
                <a:off x="8336278" y="3018654"/>
                <a:ext cx="2905860" cy="369332"/>
              </a:xfrm>
              <a:prstGeom prst="rect">
                <a:avLst/>
              </a:prstGeom>
            </p:spPr>
            <p:txBody>
              <a:bodyPr wrap="none">
                <a:spAutoFit/>
              </a:bodyPr>
              <a:lstStyle/>
              <a:p>
                <a:r>
                  <a:rPr lang="pt-BR" dirty="0">
                    <a:solidFill>
                      <a:srgbClr val="FF0000"/>
                    </a:solidFill>
                  </a:rPr>
                  <a:t>Simplificando o </a:t>
                </a:r>
                <a14:m>
                  <m:oMath xmlns:m="http://schemas.openxmlformats.org/officeDocument/2006/math">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𝑟</m:t>
                        </m:r>
                      </m:e>
                      <m:sub>
                        <m:r>
                          <a:rPr lang="pt-BR" i="1">
                            <a:solidFill>
                              <a:srgbClr val="FF0000"/>
                            </a:solidFill>
                            <a:latin typeface="Cambria Math" panose="02040503050406030204" pitchFamily="18" charset="0"/>
                          </a:rPr>
                          <m:t>𝐴</m:t>
                        </m:r>
                      </m:sub>
                    </m:sSub>
                  </m:oMath>
                </a14:m>
                <a:r>
                  <a:rPr lang="pt-BR" dirty="0">
                    <a:solidFill>
                      <a:srgbClr val="FF0000"/>
                    </a:solidFill>
                  </a:rPr>
                  <a:t>, obtemos:</a:t>
                </a:r>
              </a:p>
            </p:txBody>
          </p:sp>
        </mc:Choice>
        <mc:Fallback xmlns="">
          <p:sp>
            <p:nvSpPr>
              <p:cNvPr id="15" name="Retângulo 14"/>
              <p:cNvSpPr>
                <a:spLocks noRot="1" noChangeAspect="1" noMove="1" noResize="1" noEditPoints="1" noAdjustHandles="1" noChangeArrowheads="1" noChangeShapeType="1" noTextEdit="1"/>
              </p:cNvSpPr>
              <p:nvPr/>
            </p:nvSpPr>
            <p:spPr>
              <a:xfrm>
                <a:off x="8336278" y="3018654"/>
                <a:ext cx="2905860" cy="369332"/>
              </a:xfrm>
              <a:prstGeom prst="rect">
                <a:avLst/>
              </a:prstGeom>
              <a:blipFill>
                <a:blip r:embed="rId10"/>
                <a:stretch>
                  <a:fillRect l="-1677" t="-8197" r="-419" b="-2459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 name="Retângulo 15"/>
              <p:cNvSpPr/>
              <p:nvPr/>
            </p:nvSpPr>
            <p:spPr>
              <a:xfrm>
                <a:off x="204891" y="3697524"/>
                <a:ext cx="986103"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 </m:t>
                      </m:r>
                      <m:f>
                        <m:fPr>
                          <m:ctrlPr>
                            <a:rPr lang="pt-BR" i="1">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𝐺</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𝐵</m:t>
                              </m:r>
                            </m:sub>
                          </m:sSub>
                        </m:num>
                        <m:den>
                          <m:sSup>
                            <m:sSupPr>
                              <m:ctrlPr>
                                <a:rPr lang="pt-BR" i="1">
                                  <a:solidFill>
                                    <a:srgbClr val="FF0000"/>
                                  </a:solidFill>
                                  <a:latin typeface="Cambria Math" panose="02040503050406030204" pitchFamily="18" charset="0"/>
                                </a:rPr>
                              </m:ctrlPr>
                            </m:sSupPr>
                            <m:e>
                              <m:r>
                                <a:rPr lang="pt-BR" i="1">
                                  <a:solidFill>
                                    <a:srgbClr val="FF0000"/>
                                  </a:solidFill>
                                  <a:latin typeface="Cambria Math" panose="02040503050406030204" pitchFamily="18" charset="0"/>
                                </a:rPr>
                                <m:t>𝑟</m:t>
                              </m:r>
                            </m:e>
                            <m:sup>
                              <m:r>
                                <a:rPr lang="pt-BR" i="1">
                                  <a:solidFill>
                                    <a:srgbClr val="FF0000"/>
                                  </a:solidFill>
                                  <a:latin typeface="Cambria Math" panose="02040503050406030204" pitchFamily="18" charset="0"/>
                                </a:rPr>
                                <m:t>2</m:t>
                              </m:r>
                            </m:sup>
                          </m:sSup>
                        </m:den>
                      </m:f>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6" name="Retângulo 15"/>
              <p:cNvSpPr>
                <a:spLocks noRot="1" noChangeAspect="1" noMove="1" noResize="1" noEditPoints="1" noAdjustHandles="1" noChangeArrowheads="1" noChangeShapeType="1" noTextEdit="1"/>
              </p:cNvSpPr>
              <p:nvPr/>
            </p:nvSpPr>
            <p:spPr>
              <a:xfrm>
                <a:off x="204891" y="3697524"/>
                <a:ext cx="986103" cy="610936"/>
              </a:xfrm>
              <a:prstGeom prst="rect">
                <a:avLst/>
              </a:prstGeom>
              <a:blipFill>
                <a:blip r:embed="rId11"/>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7" name="Retângulo 16"/>
              <p:cNvSpPr/>
              <p:nvPr/>
            </p:nvSpPr>
            <p:spPr>
              <a:xfrm>
                <a:off x="999259" y="3623016"/>
                <a:ext cx="917110" cy="6854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4</m:t>
                          </m:r>
                          <m:sSup>
                            <m:sSupPr>
                              <m:ctrlPr>
                                <a:rPr lang="pt-BR" i="1">
                                  <a:solidFill>
                                    <a:srgbClr val="FF0000"/>
                                  </a:solidFill>
                                  <a:latin typeface="Cambria Math" panose="02040503050406030204" pitchFamily="18" charset="0"/>
                                </a:rPr>
                              </m:ctrlPr>
                            </m:sSupPr>
                            <m:e>
                              <m:r>
                                <a:rPr lang="pt-BR" i="1">
                                  <a:solidFill>
                                    <a:srgbClr val="FF0000"/>
                                  </a:solidFill>
                                  <a:latin typeface="Cambria Math" panose="02040503050406030204" pitchFamily="18" charset="0"/>
                                </a:rPr>
                                <m:t>𝜋</m:t>
                              </m:r>
                            </m:e>
                            <m:sup>
                              <m:r>
                                <a:rPr lang="pt-BR" i="1">
                                  <a:solidFill>
                                    <a:srgbClr val="FF0000"/>
                                  </a:solidFill>
                                  <a:latin typeface="Cambria Math" panose="02040503050406030204" pitchFamily="18" charset="0"/>
                                </a:rPr>
                                <m:t>2</m:t>
                              </m:r>
                            </m:sup>
                          </m:sSup>
                        </m:num>
                        <m:den>
                          <m:sSup>
                            <m:sSupPr>
                              <m:ctrlPr>
                                <a:rPr lang="pt-BR" i="1">
                                  <a:solidFill>
                                    <a:srgbClr val="FF0000"/>
                                  </a:solidFill>
                                  <a:latin typeface="Cambria Math" panose="02040503050406030204" pitchFamily="18" charset="0"/>
                                </a:rPr>
                              </m:ctrlPr>
                            </m:sSupPr>
                            <m:e>
                              <m:r>
                                <a:rPr lang="pt-BR" i="1">
                                  <a:solidFill>
                                    <a:srgbClr val="FF0000"/>
                                  </a:solidFill>
                                  <a:latin typeface="Cambria Math" panose="02040503050406030204" pitchFamily="18" charset="0"/>
                                </a:rPr>
                                <m:t>𝑇</m:t>
                              </m:r>
                            </m:e>
                            <m:sup>
                              <m:r>
                                <a:rPr lang="pt-BR" i="1">
                                  <a:solidFill>
                                    <a:srgbClr val="FF0000"/>
                                  </a:solidFill>
                                  <a:latin typeface="Cambria Math" panose="02040503050406030204" pitchFamily="18" charset="0"/>
                                </a:rPr>
                                <m:t>2</m:t>
                              </m:r>
                            </m:sup>
                          </m:sSup>
                        </m:den>
                      </m:f>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𝑟</m:t>
                          </m:r>
                        </m:e>
                        <m:sub>
                          <m:r>
                            <a:rPr lang="pt-BR" i="1">
                              <a:solidFill>
                                <a:srgbClr val="FF0000"/>
                              </a:solidFill>
                              <a:latin typeface="Cambria Math" panose="02040503050406030204" pitchFamily="18" charset="0"/>
                            </a:rPr>
                            <m:t>𝐴</m:t>
                          </m:r>
                        </m:sub>
                      </m:sSub>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7" name="Retângulo 16"/>
              <p:cNvSpPr>
                <a:spLocks noRot="1" noChangeAspect="1" noMove="1" noResize="1" noEditPoints="1" noAdjustHandles="1" noChangeArrowheads="1" noChangeShapeType="1" noTextEdit="1"/>
              </p:cNvSpPr>
              <p:nvPr/>
            </p:nvSpPr>
            <p:spPr>
              <a:xfrm>
                <a:off x="999259" y="3623016"/>
                <a:ext cx="917110" cy="685444"/>
              </a:xfrm>
              <a:prstGeom prst="rect">
                <a:avLst/>
              </a:prstGeom>
              <a:blipFill>
                <a:blip r:embed="rId1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 name="Retângulo 17"/>
              <p:cNvSpPr/>
              <p:nvPr/>
            </p:nvSpPr>
            <p:spPr>
              <a:xfrm>
                <a:off x="1795898" y="3818326"/>
                <a:ext cx="2088905" cy="369332"/>
              </a:xfrm>
              <a:prstGeom prst="rect">
                <a:avLst/>
              </a:prstGeom>
            </p:spPr>
            <p:txBody>
              <a:bodyPr wrap="none">
                <a:spAutoFit/>
              </a:bodyPr>
              <a:lstStyle/>
              <a:p>
                <a:r>
                  <a:rPr lang="pt-BR" dirty="0">
                    <a:solidFill>
                      <a:srgbClr val="FF0000"/>
                    </a:solidFill>
                  </a:rPr>
                  <a:t>(2)      Mas  </a:t>
                </a:r>
                <a14:m>
                  <m:oMath xmlns:m="http://schemas.openxmlformats.org/officeDocument/2006/math">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𝐴</m:t>
                        </m:r>
                      </m:sub>
                    </m:sSub>
                    <m:r>
                      <a:rPr lang="pt-BR" i="1">
                        <a:solidFill>
                          <a:srgbClr val="FF0000"/>
                        </a:solidFill>
                        <a:latin typeface="Cambria Math" panose="02040503050406030204" pitchFamily="18" charset="0"/>
                      </a:rPr>
                      <m:t> </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𝑟</m:t>
                        </m:r>
                      </m:e>
                      <m:sub>
                        <m:r>
                          <a:rPr lang="pt-BR" i="1">
                            <a:solidFill>
                              <a:srgbClr val="FF0000"/>
                            </a:solidFill>
                            <a:latin typeface="Cambria Math" panose="02040503050406030204" pitchFamily="18" charset="0"/>
                          </a:rPr>
                          <m:t>𝐴</m:t>
                        </m:r>
                      </m:sub>
                    </m:sSub>
                    <m:r>
                      <a:rPr lang="pt-BR" i="1">
                        <a:solidFill>
                          <a:srgbClr val="FF0000"/>
                        </a:solidFill>
                        <a:latin typeface="Cambria Math" panose="02040503050406030204" pitchFamily="18" charset="0"/>
                      </a:rPr>
                      <m:t>=</m:t>
                    </m:r>
                  </m:oMath>
                </a14:m>
                <a:endParaRPr lang="pt-BR" dirty="0">
                  <a:solidFill>
                    <a:srgbClr val="FF0000"/>
                  </a:solidFill>
                </a:endParaRPr>
              </a:p>
            </p:txBody>
          </p:sp>
        </mc:Choice>
        <mc:Fallback xmlns="">
          <p:sp>
            <p:nvSpPr>
              <p:cNvPr id="18" name="Retângulo 17"/>
              <p:cNvSpPr>
                <a:spLocks noRot="1" noChangeAspect="1" noMove="1" noResize="1" noEditPoints="1" noAdjustHandles="1" noChangeArrowheads="1" noChangeShapeType="1" noTextEdit="1"/>
              </p:cNvSpPr>
              <p:nvPr/>
            </p:nvSpPr>
            <p:spPr>
              <a:xfrm>
                <a:off x="1795898" y="3818326"/>
                <a:ext cx="2088905" cy="369332"/>
              </a:xfrm>
              <a:prstGeom prst="rect">
                <a:avLst/>
              </a:prstGeom>
              <a:blipFill>
                <a:blip r:embed="rId13"/>
                <a:stretch>
                  <a:fillRect l="-2632" t="-8197" b="-2459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9" name="Retângulo 18"/>
              <p:cNvSpPr/>
              <p:nvPr/>
            </p:nvSpPr>
            <p:spPr>
              <a:xfrm>
                <a:off x="3779774" y="3818326"/>
                <a:ext cx="8321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𝐵</m:t>
                          </m:r>
                        </m:sub>
                      </m:sSub>
                      <m:r>
                        <a:rPr lang="pt-BR" i="1">
                          <a:solidFill>
                            <a:srgbClr val="FF0000"/>
                          </a:solidFill>
                          <a:latin typeface="Cambria Math" panose="02040503050406030204" pitchFamily="18" charset="0"/>
                        </a:rPr>
                        <m:t> </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𝑟</m:t>
                          </m:r>
                        </m:e>
                        <m:sub>
                          <m:r>
                            <a:rPr lang="pt-BR" i="1">
                              <a:solidFill>
                                <a:srgbClr val="FF0000"/>
                              </a:solidFill>
                              <a:latin typeface="Cambria Math" panose="02040503050406030204" pitchFamily="18" charset="0"/>
                            </a:rPr>
                            <m:t>𝐵</m:t>
                          </m:r>
                        </m:sub>
                      </m:sSub>
                    </m:oMath>
                  </m:oMathPara>
                </a14:m>
                <a:endParaRPr lang="pt-BR" dirty="0"/>
              </a:p>
            </p:txBody>
          </p:sp>
        </mc:Choice>
        <mc:Fallback xmlns="">
          <p:sp>
            <p:nvSpPr>
              <p:cNvPr id="19" name="Retângulo 18"/>
              <p:cNvSpPr>
                <a:spLocks noRot="1" noChangeAspect="1" noMove="1" noResize="1" noEditPoints="1" noAdjustHandles="1" noChangeArrowheads="1" noChangeShapeType="1" noTextEdit="1"/>
              </p:cNvSpPr>
              <p:nvPr/>
            </p:nvSpPr>
            <p:spPr>
              <a:xfrm>
                <a:off x="3779774" y="3818326"/>
                <a:ext cx="832151" cy="369332"/>
              </a:xfrm>
              <a:prstGeom prst="rect">
                <a:avLst/>
              </a:prstGeom>
              <a:blipFill>
                <a:blip r:embed="rId1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0" name="Retângulo 19"/>
              <p:cNvSpPr/>
              <p:nvPr/>
            </p:nvSpPr>
            <p:spPr>
              <a:xfrm>
                <a:off x="4611925" y="3818326"/>
                <a:ext cx="2533386" cy="369332"/>
              </a:xfrm>
              <a:prstGeom prst="rect">
                <a:avLst/>
              </a:prstGeom>
            </p:spPr>
            <p:txBody>
              <a:bodyPr wrap="none">
                <a:spAutoFit/>
              </a:bodyPr>
              <a:lstStyle/>
              <a:p>
                <a:r>
                  <a:rPr lang="pt-BR" dirty="0">
                    <a:solidFill>
                      <a:srgbClr val="FF0000"/>
                    </a:solidFill>
                  </a:rPr>
                  <a:t>(3) e que por sua vez </a:t>
                </a:r>
                <a14:m>
                  <m:oMath xmlns:m="http://schemas.openxmlformats.org/officeDocument/2006/math">
                    <m:r>
                      <a:rPr lang="pt-BR" i="1" smtClean="0">
                        <a:solidFill>
                          <a:srgbClr val="FF0000"/>
                        </a:solidFill>
                        <a:latin typeface="Cambria Math" panose="02040503050406030204" pitchFamily="18" charset="0"/>
                      </a:rPr>
                      <m:t>𝑟</m:t>
                    </m:r>
                    <m:r>
                      <a:rPr lang="pt-BR" i="1" smtClean="0">
                        <a:solidFill>
                          <a:srgbClr val="FF0000"/>
                        </a:solidFill>
                        <a:latin typeface="Cambria Math" panose="02040503050406030204" pitchFamily="18" charset="0"/>
                      </a:rPr>
                      <m:t>=</m:t>
                    </m:r>
                  </m:oMath>
                </a14:m>
                <a:endParaRPr lang="pt-BR" dirty="0">
                  <a:solidFill>
                    <a:srgbClr val="FF0000"/>
                  </a:solidFill>
                </a:endParaRPr>
              </a:p>
            </p:txBody>
          </p:sp>
        </mc:Choice>
        <mc:Fallback xmlns="">
          <p:sp>
            <p:nvSpPr>
              <p:cNvPr id="20" name="Retângulo 19"/>
              <p:cNvSpPr>
                <a:spLocks noRot="1" noChangeAspect="1" noMove="1" noResize="1" noEditPoints="1" noAdjustHandles="1" noChangeArrowheads="1" noChangeShapeType="1" noTextEdit="1"/>
              </p:cNvSpPr>
              <p:nvPr/>
            </p:nvSpPr>
            <p:spPr>
              <a:xfrm>
                <a:off x="4611925" y="3818326"/>
                <a:ext cx="2533386" cy="369332"/>
              </a:xfrm>
              <a:prstGeom prst="rect">
                <a:avLst/>
              </a:prstGeom>
              <a:blipFill>
                <a:blip r:embed="rId15"/>
                <a:stretch>
                  <a:fillRect l="-2169" t="-8197" b="-2459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1" name="Retângulo 20"/>
              <p:cNvSpPr/>
              <p:nvPr/>
            </p:nvSpPr>
            <p:spPr>
              <a:xfrm>
                <a:off x="7107036" y="3781072"/>
                <a:ext cx="10677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𝑟</m:t>
                          </m:r>
                        </m:e>
                        <m:sub>
                          <m:r>
                            <a:rPr lang="pt-BR" i="1">
                              <a:solidFill>
                                <a:srgbClr val="FF0000"/>
                              </a:solidFill>
                              <a:latin typeface="Cambria Math" panose="02040503050406030204" pitchFamily="18" charset="0"/>
                            </a:rPr>
                            <m:t>𝐴</m:t>
                          </m:r>
                        </m:sub>
                      </m:sSub>
                      <m:r>
                        <a:rPr lang="pt-BR" i="1">
                          <a:solidFill>
                            <a:srgbClr val="FF0000"/>
                          </a:solidFill>
                          <a:latin typeface="Cambria Math" panose="02040503050406030204" pitchFamily="18" charset="0"/>
                        </a:rPr>
                        <m:t>+ </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𝑟</m:t>
                          </m:r>
                        </m:e>
                        <m:sub>
                          <m:r>
                            <a:rPr lang="pt-BR" i="1">
                              <a:solidFill>
                                <a:srgbClr val="FF0000"/>
                              </a:solidFill>
                              <a:latin typeface="Cambria Math" panose="02040503050406030204" pitchFamily="18" charset="0"/>
                            </a:rPr>
                            <m:t>𝐵</m:t>
                          </m:r>
                        </m:sub>
                      </m:sSub>
                      <m:r>
                        <a:rPr lang="pt-BR" i="1">
                          <a:solidFill>
                            <a:srgbClr val="FF0000"/>
                          </a:solidFill>
                          <a:latin typeface="Cambria Math" panose="02040503050406030204" pitchFamily="18" charset="0"/>
                        </a:rPr>
                        <m:t>,</m:t>
                      </m:r>
                    </m:oMath>
                  </m:oMathPara>
                </a14:m>
                <a:endParaRPr lang="pt-BR" dirty="0"/>
              </a:p>
            </p:txBody>
          </p:sp>
        </mc:Choice>
        <mc:Fallback xmlns="">
          <p:sp>
            <p:nvSpPr>
              <p:cNvPr id="21" name="Retângulo 20"/>
              <p:cNvSpPr>
                <a:spLocks noRot="1" noChangeAspect="1" noMove="1" noResize="1" noEditPoints="1" noAdjustHandles="1" noChangeArrowheads="1" noChangeShapeType="1" noTextEdit="1"/>
              </p:cNvSpPr>
              <p:nvPr/>
            </p:nvSpPr>
            <p:spPr>
              <a:xfrm>
                <a:off x="7107036" y="3781072"/>
                <a:ext cx="1067793" cy="369332"/>
              </a:xfrm>
              <a:prstGeom prst="rect">
                <a:avLst/>
              </a:prstGeom>
              <a:blipFill>
                <a:blip r:embed="rId1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2" name="Retângulo 21"/>
              <p:cNvSpPr/>
              <p:nvPr/>
            </p:nvSpPr>
            <p:spPr>
              <a:xfrm>
                <a:off x="8039769" y="3781072"/>
                <a:ext cx="131792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𝑙𝑜𝑔𝑜</m:t>
                      </m:r>
                      <m:r>
                        <a:rPr lang="pt-BR" i="1" smtClean="0">
                          <a:solidFill>
                            <a:srgbClr val="FF0000"/>
                          </a:solidFill>
                          <a:latin typeface="Cambria Math" panose="02040503050406030204" pitchFamily="18" charset="0"/>
                        </a:rPr>
                        <m:t>   </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𝑟</m:t>
                          </m:r>
                        </m:e>
                        <m:sub>
                          <m:r>
                            <a:rPr lang="pt-BR" i="1">
                              <a:solidFill>
                                <a:srgbClr val="FF0000"/>
                              </a:solidFill>
                              <a:latin typeface="Cambria Math" panose="02040503050406030204" pitchFamily="18" charset="0"/>
                            </a:rPr>
                            <m:t>𝐵</m:t>
                          </m:r>
                        </m:sub>
                      </m:sSub>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22" name="Retângulo 21"/>
              <p:cNvSpPr>
                <a:spLocks noRot="1" noChangeAspect="1" noMove="1" noResize="1" noEditPoints="1" noAdjustHandles="1" noChangeArrowheads="1" noChangeShapeType="1" noTextEdit="1"/>
              </p:cNvSpPr>
              <p:nvPr/>
            </p:nvSpPr>
            <p:spPr>
              <a:xfrm>
                <a:off x="8039769" y="3781072"/>
                <a:ext cx="1317925" cy="369332"/>
              </a:xfrm>
              <a:prstGeom prst="rect">
                <a:avLst/>
              </a:prstGeom>
              <a:blipFill>
                <a:blip r:embed="rId17"/>
                <a:stretch>
                  <a:fillRect b="-13115"/>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3" name="Retângulo 22"/>
              <p:cNvSpPr/>
              <p:nvPr/>
            </p:nvSpPr>
            <p:spPr>
              <a:xfrm>
                <a:off x="9192837" y="3781072"/>
                <a:ext cx="1213730" cy="369332"/>
              </a:xfrm>
              <a:prstGeom prst="rect">
                <a:avLst/>
              </a:prstGeom>
            </p:spPr>
            <p:txBody>
              <a:bodyPr wrap="none">
                <a:spAutoFit/>
              </a:bodyPr>
              <a:lstStyle/>
              <a:p>
                <a14:m>
                  <m:oMath xmlns:m="http://schemas.openxmlformats.org/officeDocument/2006/math">
                    <m:r>
                      <a:rPr lang="pt-BR" i="1" smtClean="0">
                        <a:solidFill>
                          <a:srgbClr val="FF0000"/>
                        </a:solidFill>
                        <a:latin typeface="Cambria Math" panose="02040503050406030204" pitchFamily="18" charset="0"/>
                      </a:rPr>
                      <m:t>𝑟</m:t>
                    </m:r>
                    <m:r>
                      <a:rPr lang="pt-BR" i="1" smtClean="0">
                        <a:solidFill>
                          <a:srgbClr val="FF0000"/>
                        </a:solidFill>
                        <a:latin typeface="Cambria Math" panose="02040503050406030204" pitchFamily="18" charset="0"/>
                      </a:rPr>
                      <m:t>− </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𝑟</m:t>
                        </m:r>
                      </m:e>
                      <m:sub>
                        <m:r>
                          <a:rPr lang="pt-BR" i="1">
                            <a:solidFill>
                              <a:srgbClr val="FF0000"/>
                            </a:solidFill>
                            <a:latin typeface="Cambria Math" panose="02040503050406030204" pitchFamily="18" charset="0"/>
                          </a:rPr>
                          <m:t>𝐴</m:t>
                        </m:r>
                      </m:sub>
                    </m:sSub>
                    <m:r>
                      <a:rPr lang="pt-BR" i="1">
                        <a:solidFill>
                          <a:srgbClr val="FF0000"/>
                        </a:solidFill>
                        <a:latin typeface="Cambria Math" panose="02040503050406030204" pitchFamily="18" charset="0"/>
                      </a:rPr>
                      <m:t> </m:t>
                    </m:r>
                  </m:oMath>
                </a14:m>
                <a:r>
                  <a:rPr lang="pt-BR" dirty="0">
                    <a:solidFill>
                      <a:srgbClr val="FF0000"/>
                    </a:solidFill>
                  </a:rPr>
                  <a:t>(4).</a:t>
                </a:r>
              </a:p>
            </p:txBody>
          </p:sp>
        </mc:Choice>
        <mc:Fallback xmlns="">
          <p:sp>
            <p:nvSpPr>
              <p:cNvPr id="23" name="Retângulo 22"/>
              <p:cNvSpPr>
                <a:spLocks noRot="1" noChangeAspect="1" noMove="1" noResize="1" noEditPoints="1" noAdjustHandles="1" noChangeArrowheads="1" noChangeShapeType="1" noTextEdit="1"/>
              </p:cNvSpPr>
              <p:nvPr/>
            </p:nvSpPr>
            <p:spPr>
              <a:xfrm>
                <a:off x="9192837" y="3781072"/>
                <a:ext cx="1213730" cy="369332"/>
              </a:xfrm>
              <a:prstGeom prst="rect">
                <a:avLst/>
              </a:prstGeom>
              <a:blipFill>
                <a:blip r:embed="rId18"/>
                <a:stretch>
                  <a:fillRect t="-8197" r="-2513" b="-24590"/>
                </a:stretch>
              </a:blipFill>
            </p:spPr>
            <p:txBody>
              <a:bodyPr/>
              <a:lstStyle/>
              <a:p>
                <a:r>
                  <a:rPr lang="pt-BR">
                    <a:noFill/>
                  </a:rPr>
                  <a:t> </a:t>
                </a:r>
              </a:p>
            </p:txBody>
          </p:sp>
        </mc:Fallback>
      </mc:AlternateContent>
      <p:sp>
        <p:nvSpPr>
          <p:cNvPr id="24" name="Retângulo 23"/>
          <p:cNvSpPr/>
          <p:nvPr/>
        </p:nvSpPr>
        <p:spPr>
          <a:xfrm>
            <a:off x="288015" y="4459180"/>
            <a:ext cx="3033395" cy="369332"/>
          </a:xfrm>
          <a:prstGeom prst="rect">
            <a:avLst/>
          </a:prstGeom>
        </p:spPr>
        <p:txBody>
          <a:bodyPr wrap="none">
            <a:spAutoFit/>
          </a:bodyPr>
          <a:lstStyle/>
          <a:p>
            <a:r>
              <a:rPr lang="pt-BR" dirty="0">
                <a:solidFill>
                  <a:srgbClr val="FF0000"/>
                </a:solidFill>
              </a:rPr>
              <a:t>Substituindo (4) na (3), temos:</a:t>
            </a:r>
          </a:p>
        </p:txBody>
      </p:sp>
      <mc:AlternateContent xmlns:mc="http://schemas.openxmlformats.org/markup-compatibility/2006" xmlns:a14="http://schemas.microsoft.com/office/drawing/2010/main">
        <mc:Choice Requires="a14">
          <p:sp>
            <p:nvSpPr>
              <p:cNvPr id="25" name="Retângulo 24"/>
              <p:cNvSpPr/>
              <p:nvPr/>
            </p:nvSpPr>
            <p:spPr>
              <a:xfrm>
                <a:off x="3267014" y="4459180"/>
                <a:ext cx="10629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𝐴</m:t>
                          </m:r>
                        </m:sub>
                      </m:sSub>
                      <m:r>
                        <a:rPr lang="pt-BR" i="1">
                          <a:solidFill>
                            <a:srgbClr val="FF0000"/>
                          </a:solidFill>
                          <a:latin typeface="Cambria Math" panose="02040503050406030204" pitchFamily="18" charset="0"/>
                        </a:rPr>
                        <m:t> </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𝑟</m:t>
                          </m:r>
                        </m:e>
                        <m:sub>
                          <m:r>
                            <a:rPr lang="pt-BR" i="1">
                              <a:solidFill>
                                <a:srgbClr val="FF0000"/>
                              </a:solidFill>
                              <a:latin typeface="Cambria Math" panose="02040503050406030204" pitchFamily="18" charset="0"/>
                            </a:rPr>
                            <m:t>𝐴</m:t>
                          </m:r>
                        </m:sub>
                      </m:sSub>
                      <m:r>
                        <a:rPr lang="pt-BR" i="1">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25" name="Retângulo 24"/>
              <p:cNvSpPr>
                <a:spLocks noRot="1" noChangeAspect="1" noMove="1" noResize="1" noEditPoints="1" noAdjustHandles="1" noChangeArrowheads="1" noChangeShapeType="1" noTextEdit="1"/>
              </p:cNvSpPr>
              <p:nvPr/>
            </p:nvSpPr>
            <p:spPr>
              <a:xfrm>
                <a:off x="3267014" y="4459180"/>
                <a:ext cx="1062983" cy="369332"/>
              </a:xfrm>
              <a:prstGeom prst="rect">
                <a:avLst/>
              </a:prstGeom>
              <a:blipFill>
                <a:blip r:embed="rId19"/>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6" name="Retângulo 25"/>
              <p:cNvSpPr/>
              <p:nvPr/>
            </p:nvSpPr>
            <p:spPr>
              <a:xfrm>
                <a:off x="4234461" y="4459180"/>
                <a:ext cx="14565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𝐵</m:t>
                          </m:r>
                        </m:sub>
                      </m:sSub>
                      <m:r>
                        <a:rPr lang="pt-BR" i="1">
                          <a:solidFill>
                            <a:srgbClr val="FF0000"/>
                          </a:solidFill>
                          <a:latin typeface="Cambria Math" panose="02040503050406030204" pitchFamily="18" charset="0"/>
                        </a:rPr>
                        <m:t> </m:t>
                      </m:r>
                      <m:d>
                        <m:dPr>
                          <m:ctrlPr>
                            <a:rPr lang="pt-BR" i="1">
                              <a:solidFill>
                                <a:srgbClr val="FF0000"/>
                              </a:solidFill>
                              <a:latin typeface="Cambria Math" panose="02040503050406030204" pitchFamily="18" charset="0"/>
                            </a:rPr>
                          </m:ctrlPr>
                        </m:dPr>
                        <m:e>
                          <m:r>
                            <a:rPr lang="pt-BR" i="1">
                              <a:solidFill>
                                <a:srgbClr val="FF0000"/>
                              </a:solidFill>
                              <a:latin typeface="Cambria Math" panose="02040503050406030204" pitchFamily="18" charset="0"/>
                            </a:rPr>
                            <m:t>𝑟</m:t>
                          </m:r>
                          <m:r>
                            <a:rPr lang="pt-BR" i="1">
                              <a:solidFill>
                                <a:srgbClr val="FF0000"/>
                              </a:solidFill>
                              <a:latin typeface="Cambria Math" panose="02040503050406030204" pitchFamily="18" charset="0"/>
                            </a:rPr>
                            <m:t>− </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𝑟</m:t>
                              </m:r>
                            </m:e>
                            <m:sub>
                              <m:r>
                                <a:rPr lang="pt-BR" i="1">
                                  <a:solidFill>
                                    <a:srgbClr val="FF0000"/>
                                  </a:solidFill>
                                  <a:latin typeface="Cambria Math" panose="02040503050406030204" pitchFamily="18" charset="0"/>
                                </a:rPr>
                                <m:t>𝐴</m:t>
                              </m:r>
                            </m:sub>
                          </m:sSub>
                        </m:e>
                      </m:d>
                    </m:oMath>
                  </m:oMathPara>
                </a14:m>
                <a:endParaRPr lang="pt-BR" dirty="0">
                  <a:solidFill>
                    <a:srgbClr val="FF0000"/>
                  </a:solidFill>
                </a:endParaRPr>
              </a:p>
            </p:txBody>
          </p:sp>
        </mc:Choice>
        <mc:Fallback xmlns="">
          <p:sp>
            <p:nvSpPr>
              <p:cNvPr id="26" name="Retângulo 25"/>
              <p:cNvSpPr>
                <a:spLocks noRot="1" noChangeAspect="1" noMove="1" noResize="1" noEditPoints="1" noAdjustHandles="1" noChangeArrowheads="1" noChangeShapeType="1" noTextEdit="1"/>
              </p:cNvSpPr>
              <p:nvPr/>
            </p:nvSpPr>
            <p:spPr>
              <a:xfrm>
                <a:off x="4234461" y="4459180"/>
                <a:ext cx="1456553" cy="369332"/>
              </a:xfrm>
              <a:prstGeom prst="rect">
                <a:avLst/>
              </a:prstGeom>
              <a:blipFill>
                <a:blip r:embed="rId20"/>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7" name="Retângulo 26"/>
              <p:cNvSpPr/>
              <p:nvPr/>
            </p:nvSpPr>
            <p:spPr>
              <a:xfrm>
                <a:off x="5570371" y="4459180"/>
                <a:ext cx="2193441" cy="369332"/>
              </a:xfrm>
              <a:prstGeom prst="rect">
                <a:avLst/>
              </a:prstGeom>
            </p:spPr>
            <p:txBody>
              <a:bodyPr wrap="square">
                <a:spAutoFit/>
              </a:bodyPr>
              <a:lstStyle/>
              <a:p>
                <a:pPr hangingPunct="0"/>
                <a:r>
                  <a:rPr lang="pt-BR" dirty="0">
                    <a:solidFill>
                      <a:srgbClr val="FF0000"/>
                    </a:solidFill>
                  </a:rPr>
                  <a:t>Ou </a:t>
                </a:r>
                <a14:m>
                  <m:oMath xmlns:m="http://schemas.openxmlformats.org/officeDocument/2006/math">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𝐴</m:t>
                        </m:r>
                      </m:sub>
                    </m:sSub>
                    <m:r>
                      <a:rPr lang="pt-BR" i="1">
                        <a:solidFill>
                          <a:srgbClr val="FF0000"/>
                        </a:solidFill>
                        <a:latin typeface="Cambria Math" panose="02040503050406030204" pitchFamily="18" charset="0"/>
                      </a:rPr>
                      <m:t> </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𝑟</m:t>
                        </m:r>
                      </m:e>
                      <m:sub>
                        <m:r>
                          <a:rPr lang="pt-BR" i="1">
                            <a:solidFill>
                              <a:srgbClr val="FF0000"/>
                            </a:solidFill>
                            <a:latin typeface="Cambria Math" panose="02040503050406030204" pitchFamily="18" charset="0"/>
                          </a:rPr>
                          <m:t>𝐴</m:t>
                        </m:r>
                      </m:sub>
                    </m:sSub>
                    <m:r>
                      <a:rPr lang="pt-BR" i="1">
                        <a:solidFill>
                          <a:srgbClr val="FF0000"/>
                        </a:solidFill>
                        <a:latin typeface="Cambria Math" panose="02040503050406030204" pitchFamily="18" charset="0"/>
                      </a:rPr>
                      <m:t>+ </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𝐵</m:t>
                        </m:r>
                      </m:sub>
                    </m:sSub>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𝑟</m:t>
                        </m:r>
                      </m:e>
                      <m:sub>
                        <m:r>
                          <a:rPr lang="pt-BR" i="1">
                            <a:solidFill>
                              <a:srgbClr val="FF0000"/>
                            </a:solidFill>
                            <a:latin typeface="Cambria Math" panose="02040503050406030204" pitchFamily="18" charset="0"/>
                          </a:rPr>
                          <m:t>𝐴</m:t>
                        </m:r>
                      </m:sub>
                    </m:sSub>
                    <m:r>
                      <a:rPr lang="pt-BR" i="1">
                        <a:solidFill>
                          <a:srgbClr val="FF0000"/>
                        </a:solidFill>
                        <a:latin typeface="Cambria Math" panose="02040503050406030204" pitchFamily="18" charset="0"/>
                      </a:rPr>
                      <m:t>=</m:t>
                    </m:r>
                  </m:oMath>
                </a14:m>
                <a:endParaRPr lang="pt-BR" dirty="0">
                  <a:solidFill>
                    <a:srgbClr val="FF0000"/>
                  </a:solidFill>
                </a:endParaRPr>
              </a:p>
            </p:txBody>
          </p:sp>
        </mc:Choice>
        <mc:Fallback xmlns="">
          <p:sp>
            <p:nvSpPr>
              <p:cNvPr id="27" name="Retângulo 26"/>
              <p:cNvSpPr>
                <a:spLocks noRot="1" noChangeAspect="1" noMove="1" noResize="1" noEditPoints="1" noAdjustHandles="1" noChangeArrowheads="1" noChangeShapeType="1" noTextEdit="1"/>
              </p:cNvSpPr>
              <p:nvPr/>
            </p:nvSpPr>
            <p:spPr>
              <a:xfrm>
                <a:off x="5570371" y="4459180"/>
                <a:ext cx="2193441" cy="369332"/>
              </a:xfrm>
              <a:prstGeom prst="rect">
                <a:avLst/>
              </a:prstGeom>
              <a:blipFill>
                <a:blip r:embed="rId21"/>
                <a:stretch>
                  <a:fillRect l="-2500" t="-8197" b="-2459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8" name="Retângulo 27"/>
              <p:cNvSpPr/>
              <p:nvPr/>
            </p:nvSpPr>
            <p:spPr>
              <a:xfrm>
                <a:off x="7692656" y="4459180"/>
                <a:ext cx="7119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𝐵</m:t>
                          </m:r>
                        </m:sub>
                      </m:sSub>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𝑟</m:t>
                      </m:r>
                    </m:oMath>
                  </m:oMathPara>
                </a14:m>
                <a:endParaRPr lang="pt-BR" dirty="0">
                  <a:solidFill>
                    <a:srgbClr val="FF0000"/>
                  </a:solidFill>
                </a:endParaRPr>
              </a:p>
            </p:txBody>
          </p:sp>
        </mc:Choice>
        <mc:Fallback xmlns="">
          <p:sp>
            <p:nvSpPr>
              <p:cNvPr id="28" name="Retângulo 27"/>
              <p:cNvSpPr>
                <a:spLocks noRot="1" noChangeAspect="1" noMove="1" noResize="1" noEditPoints="1" noAdjustHandles="1" noChangeArrowheads="1" noChangeShapeType="1" noTextEdit="1"/>
              </p:cNvSpPr>
              <p:nvPr/>
            </p:nvSpPr>
            <p:spPr>
              <a:xfrm>
                <a:off x="7692656" y="4459180"/>
                <a:ext cx="711990" cy="369332"/>
              </a:xfrm>
              <a:prstGeom prst="rect">
                <a:avLst/>
              </a:prstGeom>
              <a:blipFill>
                <a:blip r:embed="rId2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9" name="Retângulo 28"/>
              <p:cNvSpPr/>
              <p:nvPr/>
            </p:nvSpPr>
            <p:spPr>
              <a:xfrm>
                <a:off x="8404646" y="4459272"/>
                <a:ext cx="2351734" cy="369332"/>
              </a:xfrm>
              <a:prstGeom prst="rect">
                <a:avLst/>
              </a:prstGeom>
            </p:spPr>
            <p:txBody>
              <a:bodyPr wrap="none">
                <a:spAutoFit/>
              </a:bodyPr>
              <a:lstStyle/>
              <a:p>
                <a:r>
                  <a:rPr lang="pt-BR" dirty="0">
                    <a:solidFill>
                      <a:srgbClr val="FF0000"/>
                    </a:solidFill>
                  </a:rPr>
                  <a:t>ou     </a:t>
                </a:r>
                <a14:m>
                  <m:oMath xmlns:m="http://schemas.openxmlformats.org/officeDocument/2006/math">
                    <m:r>
                      <a:rPr lang="pt-BR" i="1">
                        <a:solidFill>
                          <a:srgbClr val="FF0000"/>
                        </a:solidFill>
                        <a:latin typeface="Cambria Math" panose="02040503050406030204" pitchFamily="18" charset="0"/>
                      </a:rPr>
                      <m:t> </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𝑟</m:t>
                        </m:r>
                      </m:e>
                      <m:sub>
                        <m:r>
                          <a:rPr lang="pt-BR" i="1">
                            <a:solidFill>
                              <a:srgbClr val="FF0000"/>
                            </a:solidFill>
                            <a:latin typeface="Cambria Math" panose="02040503050406030204" pitchFamily="18" charset="0"/>
                          </a:rPr>
                          <m:t>𝐴</m:t>
                        </m:r>
                      </m:sub>
                    </m:sSub>
                    <m:r>
                      <a:rPr lang="pt-BR" i="1">
                        <a:solidFill>
                          <a:srgbClr val="FF0000"/>
                        </a:solidFill>
                        <a:latin typeface="Cambria Math" panose="02040503050406030204" pitchFamily="18" charset="0"/>
                      </a:rPr>
                      <m:t>(</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𝐴</m:t>
                        </m:r>
                      </m:sub>
                    </m:sSub>
                    <m:r>
                      <a:rPr lang="pt-BR" i="1">
                        <a:solidFill>
                          <a:srgbClr val="FF0000"/>
                        </a:solidFill>
                        <a:latin typeface="Cambria Math" panose="02040503050406030204" pitchFamily="18" charset="0"/>
                      </a:rPr>
                      <m:t>+ </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𝐵</m:t>
                        </m:r>
                      </m:sub>
                    </m:sSub>
                    <m:r>
                      <a:rPr lang="pt-BR" i="1">
                        <a:solidFill>
                          <a:srgbClr val="FF0000"/>
                        </a:solidFill>
                        <a:latin typeface="Cambria Math" panose="02040503050406030204" pitchFamily="18" charset="0"/>
                      </a:rPr>
                      <m:t>)=</m:t>
                    </m:r>
                  </m:oMath>
                </a14:m>
                <a:endParaRPr lang="pt-BR" dirty="0">
                  <a:solidFill>
                    <a:srgbClr val="FF0000"/>
                  </a:solidFill>
                </a:endParaRPr>
              </a:p>
            </p:txBody>
          </p:sp>
        </mc:Choice>
        <mc:Fallback xmlns="">
          <p:sp>
            <p:nvSpPr>
              <p:cNvPr id="29" name="Retângulo 28"/>
              <p:cNvSpPr>
                <a:spLocks noRot="1" noChangeAspect="1" noMove="1" noResize="1" noEditPoints="1" noAdjustHandles="1" noChangeArrowheads="1" noChangeShapeType="1" noTextEdit="1"/>
              </p:cNvSpPr>
              <p:nvPr/>
            </p:nvSpPr>
            <p:spPr>
              <a:xfrm>
                <a:off x="8404646" y="4459272"/>
                <a:ext cx="2351734" cy="369332"/>
              </a:xfrm>
              <a:prstGeom prst="rect">
                <a:avLst/>
              </a:prstGeom>
              <a:blipFill>
                <a:blip r:embed="rId23"/>
                <a:stretch>
                  <a:fillRect l="-2338" t="-10000" b="-2666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0" name="Retângulo 29"/>
              <p:cNvSpPr/>
              <p:nvPr/>
            </p:nvSpPr>
            <p:spPr>
              <a:xfrm>
                <a:off x="10646137" y="4459272"/>
                <a:ext cx="7119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𝐵</m:t>
                          </m:r>
                        </m:sub>
                      </m:sSub>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𝑟</m:t>
                      </m:r>
                    </m:oMath>
                  </m:oMathPara>
                </a14:m>
                <a:endParaRPr lang="pt-BR" dirty="0">
                  <a:solidFill>
                    <a:srgbClr val="FF0000"/>
                  </a:solidFill>
                </a:endParaRPr>
              </a:p>
            </p:txBody>
          </p:sp>
        </mc:Choice>
        <mc:Fallback xmlns="">
          <p:sp>
            <p:nvSpPr>
              <p:cNvPr id="30" name="Retângulo 29"/>
              <p:cNvSpPr>
                <a:spLocks noRot="1" noChangeAspect="1" noMove="1" noResize="1" noEditPoints="1" noAdjustHandles="1" noChangeArrowheads="1" noChangeShapeType="1" noTextEdit="1"/>
              </p:cNvSpPr>
              <p:nvPr/>
            </p:nvSpPr>
            <p:spPr>
              <a:xfrm>
                <a:off x="10646137" y="4459272"/>
                <a:ext cx="711990" cy="369332"/>
              </a:xfrm>
              <a:prstGeom prst="rect">
                <a:avLst/>
              </a:prstGeom>
              <a:blipFill>
                <a:blip r:embed="rId2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1" name="Retângulo 30"/>
              <p:cNvSpPr/>
              <p:nvPr/>
            </p:nvSpPr>
            <p:spPr>
              <a:xfrm>
                <a:off x="299849" y="5037621"/>
                <a:ext cx="2166106" cy="369332"/>
              </a:xfrm>
              <a:prstGeom prst="rect">
                <a:avLst/>
              </a:prstGeom>
            </p:spPr>
            <p:txBody>
              <a:bodyPr wrap="none">
                <a:spAutoFit/>
              </a:bodyPr>
              <a:lstStyle/>
              <a:p>
                <a:r>
                  <a:rPr lang="pt-BR" dirty="0">
                    <a:solidFill>
                      <a:srgbClr val="FF0000"/>
                    </a:solidFill>
                  </a:rPr>
                  <a:t>e, finalmente:    </a:t>
                </a:r>
                <a14:m>
                  <m:oMath xmlns:m="http://schemas.openxmlformats.org/officeDocument/2006/math">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𝑟</m:t>
                        </m:r>
                      </m:e>
                      <m:sub>
                        <m:r>
                          <a:rPr lang="pt-BR" i="1">
                            <a:solidFill>
                              <a:srgbClr val="FF0000"/>
                            </a:solidFill>
                            <a:latin typeface="Cambria Math" panose="02040503050406030204" pitchFamily="18" charset="0"/>
                          </a:rPr>
                          <m:t>𝐴</m:t>
                        </m:r>
                      </m:sub>
                    </m:sSub>
                    <m:r>
                      <a:rPr lang="pt-BR" i="1">
                        <a:solidFill>
                          <a:srgbClr val="FF0000"/>
                        </a:solidFill>
                        <a:latin typeface="Cambria Math" panose="02040503050406030204" pitchFamily="18" charset="0"/>
                      </a:rPr>
                      <m:t>=</m:t>
                    </m:r>
                  </m:oMath>
                </a14:m>
                <a:endParaRPr lang="pt-BR" dirty="0">
                  <a:solidFill>
                    <a:srgbClr val="FF0000"/>
                  </a:solidFill>
                </a:endParaRPr>
              </a:p>
            </p:txBody>
          </p:sp>
        </mc:Choice>
        <mc:Fallback xmlns="">
          <p:sp>
            <p:nvSpPr>
              <p:cNvPr id="31" name="Retângulo 30"/>
              <p:cNvSpPr>
                <a:spLocks noRot="1" noChangeAspect="1" noMove="1" noResize="1" noEditPoints="1" noAdjustHandles="1" noChangeArrowheads="1" noChangeShapeType="1" noTextEdit="1"/>
              </p:cNvSpPr>
              <p:nvPr/>
            </p:nvSpPr>
            <p:spPr>
              <a:xfrm>
                <a:off x="299849" y="5037621"/>
                <a:ext cx="2166106" cy="369332"/>
              </a:xfrm>
              <a:prstGeom prst="rect">
                <a:avLst/>
              </a:prstGeom>
              <a:blipFill>
                <a:blip r:embed="rId25"/>
                <a:stretch>
                  <a:fillRect l="-2247" t="-8197" b="-2459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2" name="Retângulo 31"/>
              <p:cNvSpPr/>
              <p:nvPr/>
            </p:nvSpPr>
            <p:spPr>
              <a:xfrm>
                <a:off x="2412655" y="5037621"/>
                <a:ext cx="1532343" cy="494751"/>
              </a:xfrm>
              <a:prstGeom prst="rect">
                <a:avLst/>
              </a:prstGeom>
            </p:spPr>
            <p:txBody>
              <a:bodyPr wrap="none">
                <a:spAutoFit/>
              </a:bodyPr>
              <a:lstStyle/>
              <a:p>
                <a14:m>
                  <m:oMath xmlns:m="http://schemas.openxmlformats.org/officeDocument/2006/math">
                    <m:f>
                      <m:fPr>
                        <m:ctrlPr>
                          <a:rPr lang="pt-BR" i="1" smtClean="0">
                            <a:solidFill>
                              <a:srgbClr val="FF0000"/>
                            </a:solidFill>
                            <a:latin typeface="Cambria Math" panose="02040503050406030204" pitchFamily="18" charset="0"/>
                          </a:rPr>
                        </m:ctrlPr>
                      </m:fPr>
                      <m:num>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𝐵</m:t>
                            </m:r>
                          </m:sub>
                        </m:sSub>
                      </m:num>
                      <m:den>
                        <m:r>
                          <a:rPr lang="pt-BR" i="1">
                            <a:solidFill>
                              <a:srgbClr val="FF0000"/>
                            </a:solidFill>
                            <a:latin typeface="Cambria Math" panose="02040503050406030204" pitchFamily="18" charset="0"/>
                          </a:rPr>
                          <m:t>(</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𝐴</m:t>
                            </m:r>
                          </m:sub>
                        </m:sSub>
                        <m:r>
                          <a:rPr lang="pt-BR" i="1">
                            <a:solidFill>
                              <a:srgbClr val="FF0000"/>
                            </a:solidFill>
                            <a:latin typeface="Cambria Math" panose="02040503050406030204" pitchFamily="18" charset="0"/>
                          </a:rPr>
                          <m:t>+ </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𝐵</m:t>
                            </m:r>
                          </m:sub>
                        </m:sSub>
                        <m:r>
                          <a:rPr lang="pt-BR" i="1">
                            <a:solidFill>
                              <a:srgbClr val="FF0000"/>
                            </a:solidFill>
                            <a:latin typeface="Cambria Math" panose="02040503050406030204" pitchFamily="18" charset="0"/>
                          </a:rPr>
                          <m:t>)</m:t>
                        </m:r>
                      </m:den>
                    </m:f>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𝑟</m:t>
                    </m:r>
                  </m:oMath>
                </a14:m>
                <a:r>
                  <a:rPr lang="pt-BR" dirty="0">
                    <a:solidFill>
                      <a:srgbClr val="FF0000"/>
                    </a:solidFill>
                  </a:rPr>
                  <a:t>. (5)</a:t>
                </a:r>
              </a:p>
            </p:txBody>
          </p:sp>
        </mc:Choice>
        <mc:Fallback xmlns="">
          <p:sp>
            <p:nvSpPr>
              <p:cNvPr id="32" name="Retângulo 31"/>
              <p:cNvSpPr>
                <a:spLocks noRot="1" noChangeAspect="1" noMove="1" noResize="1" noEditPoints="1" noAdjustHandles="1" noChangeArrowheads="1" noChangeShapeType="1" noTextEdit="1"/>
              </p:cNvSpPr>
              <p:nvPr/>
            </p:nvSpPr>
            <p:spPr>
              <a:xfrm>
                <a:off x="2412655" y="5037621"/>
                <a:ext cx="1532343" cy="494751"/>
              </a:xfrm>
              <a:prstGeom prst="rect">
                <a:avLst/>
              </a:prstGeom>
              <a:blipFill>
                <a:blip r:embed="rId26"/>
                <a:stretch>
                  <a:fillRect r="-6773" b="-609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3" name="Retângulo 32"/>
              <p:cNvSpPr/>
              <p:nvPr/>
            </p:nvSpPr>
            <p:spPr>
              <a:xfrm>
                <a:off x="3943658" y="5069875"/>
                <a:ext cx="4024948" cy="369332"/>
              </a:xfrm>
              <a:prstGeom prst="rect">
                <a:avLst/>
              </a:prstGeom>
            </p:spPr>
            <p:txBody>
              <a:bodyPr wrap="square">
                <a:spAutoFit/>
              </a:bodyPr>
              <a:lstStyle/>
              <a:p>
                <a:r>
                  <a:rPr lang="pt-BR" dirty="0">
                    <a:solidFill>
                      <a:srgbClr val="FF0000"/>
                    </a:solidFill>
                  </a:rPr>
                  <a:t>Substituindo (5) na (2) e chamando </a:t>
                </a:r>
                <a14:m>
                  <m:oMath xmlns:m="http://schemas.openxmlformats.org/officeDocument/2006/math">
                    <m:r>
                      <a:rPr lang="pt-BR" i="1">
                        <a:solidFill>
                          <a:srgbClr val="FF0000"/>
                        </a:solidFill>
                        <a:latin typeface="Cambria Math" panose="02040503050406030204" pitchFamily="18" charset="0"/>
                      </a:rPr>
                      <m:t>𝑀</m:t>
                    </m:r>
                    <m:r>
                      <a:rPr lang="pt-BR" i="1">
                        <a:solidFill>
                          <a:srgbClr val="FF0000"/>
                        </a:solidFill>
                        <a:latin typeface="Cambria Math" panose="02040503050406030204" pitchFamily="18" charset="0"/>
                      </a:rPr>
                      <m:t>= </m:t>
                    </m:r>
                  </m:oMath>
                </a14:m>
                <a:endParaRPr lang="pt-BR" dirty="0"/>
              </a:p>
            </p:txBody>
          </p:sp>
        </mc:Choice>
        <mc:Fallback xmlns="">
          <p:sp>
            <p:nvSpPr>
              <p:cNvPr id="33" name="Retângulo 32"/>
              <p:cNvSpPr>
                <a:spLocks noRot="1" noChangeAspect="1" noMove="1" noResize="1" noEditPoints="1" noAdjustHandles="1" noChangeArrowheads="1" noChangeShapeType="1" noTextEdit="1"/>
              </p:cNvSpPr>
              <p:nvPr/>
            </p:nvSpPr>
            <p:spPr>
              <a:xfrm>
                <a:off x="3943658" y="5069875"/>
                <a:ext cx="4024948" cy="369332"/>
              </a:xfrm>
              <a:prstGeom prst="rect">
                <a:avLst/>
              </a:prstGeom>
              <a:blipFill>
                <a:blip r:embed="rId27"/>
                <a:stretch>
                  <a:fillRect l="-1364" t="-10000" b="-2666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4" name="Retângulo 33"/>
              <p:cNvSpPr/>
              <p:nvPr/>
            </p:nvSpPr>
            <p:spPr>
              <a:xfrm>
                <a:off x="7852447" y="5037621"/>
                <a:ext cx="1143133" cy="369332"/>
              </a:xfrm>
              <a:prstGeom prst="rect">
                <a:avLst/>
              </a:prstGeom>
            </p:spPr>
            <p:txBody>
              <a:bodyPr wrap="none">
                <a:spAutoFit/>
              </a:bodyPr>
              <a:lstStyle/>
              <a:p>
                <a14:m>
                  <m:oMath xmlns:m="http://schemas.openxmlformats.org/officeDocument/2006/math">
                    <m:sSub>
                      <m:sSubPr>
                        <m:ctrlPr>
                          <a:rPr lang="pt-BR" i="1" smtClean="0">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𝐴</m:t>
                        </m:r>
                      </m:sub>
                    </m:sSub>
                    <m:r>
                      <a:rPr lang="pt-BR" i="1">
                        <a:solidFill>
                          <a:srgbClr val="FF0000"/>
                        </a:solidFill>
                        <a:latin typeface="Cambria Math" panose="02040503050406030204" pitchFamily="18" charset="0"/>
                      </a:rPr>
                      <m:t>+</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𝐵</m:t>
                        </m:r>
                      </m:sub>
                    </m:sSub>
                  </m:oMath>
                </a14:m>
                <a:r>
                  <a:rPr lang="pt-BR" dirty="0">
                    <a:solidFill>
                      <a:srgbClr val="FF0000"/>
                    </a:solidFill>
                  </a:rPr>
                  <a:t>,</a:t>
                </a:r>
                <a:endParaRPr lang="pt-BR" dirty="0"/>
              </a:p>
            </p:txBody>
          </p:sp>
        </mc:Choice>
        <mc:Fallback xmlns="">
          <p:sp>
            <p:nvSpPr>
              <p:cNvPr id="34" name="Retângulo 33"/>
              <p:cNvSpPr>
                <a:spLocks noRot="1" noChangeAspect="1" noMove="1" noResize="1" noEditPoints="1" noAdjustHandles="1" noChangeArrowheads="1" noChangeShapeType="1" noTextEdit="1"/>
              </p:cNvSpPr>
              <p:nvPr/>
            </p:nvSpPr>
            <p:spPr>
              <a:xfrm>
                <a:off x="7852447" y="5037621"/>
                <a:ext cx="1143133" cy="369332"/>
              </a:xfrm>
              <a:prstGeom prst="rect">
                <a:avLst/>
              </a:prstGeom>
              <a:blipFill>
                <a:blip r:embed="rId28"/>
                <a:stretch>
                  <a:fillRect t="-8197" r="-3723" b="-2459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5" name="Retângulo 34"/>
              <p:cNvSpPr/>
              <p:nvPr/>
            </p:nvSpPr>
            <p:spPr>
              <a:xfrm>
                <a:off x="8850949" y="4976739"/>
                <a:ext cx="1468351" cy="491096"/>
              </a:xfrm>
              <a:prstGeom prst="rect">
                <a:avLst/>
              </a:prstGeom>
            </p:spPr>
            <p:txBody>
              <a:bodyPr wrap="none">
                <a:spAutoFit/>
              </a:bodyPr>
              <a:lstStyle/>
              <a:p>
                <a:r>
                  <a:rPr lang="pt-BR" dirty="0">
                    <a:solidFill>
                      <a:srgbClr val="FF0000"/>
                    </a:solidFill>
                  </a:rPr>
                  <a:t>temos: </a:t>
                </a:r>
                <a14:m>
                  <m:oMath xmlns:m="http://schemas.openxmlformats.org/officeDocument/2006/math">
                    <m:f>
                      <m:fPr>
                        <m:ctrlPr>
                          <a:rPr lang="pt-BR" i="1">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𝐺</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𝐵</m:t>
                            </m:r>
                          </m:sub>
                        </m:sSub>
                      </m:num>
                      <m:den>
                        <m:sSup>
                          <m:sSupPr>
                            <m:ctrlPr>
                              <a:rPr lang="pt-BR" i="1">
                                <a:solidFill>
                                  <a:srgbClr val="FF0000"/>
                                </a:solidFill>
                                <a:latin typeface="Cambria Math" panose="02040503050406030204" pitchFamily="18" charset="0"/>
                              </a:rPr>
                            </m:ctrlPr>
                          </m:sSupPr>
                          <m:e>
                            <m:r>
                              <a:rPr lang="pt-BR" i="1">
                                <a:solidFill>
                                  <a:srgbClr val="FF0000"/>
                                </a:solidFill>
                                <a:latin typeface="Cambria Math" panose="02040503050406030204" pitchFamily="18" charset="0"/>
                              </a:rPr>
                              <m:t>𝑟</m:t>
                            </m:r>
                          </m:e>
                          <m:sup>
                            <m:r>
                              <a:rPr lang="pt-BR" i="1">
                                <a:solidFill>
                                  <a:srgbClr val="FF0000"/>
                                </a:solidFill>
                                <a:latin typeface="Cambria Math" panose="02040503050406030204" pitchFamily="18" charset="0"/>
                              </a:rPr>
                              <m:t>2</m:t>
                            </m:r>
                          </m:sup>
                        </m:sSup>
                      </m:den>
                    </m:f>
                    <m:r>
                      <a:rPr lang="pt-BR" i="1">
                        <a:solidFill>
                          <a:srgbClr val="FF0000"/>
                        </a:solidFill>
                        <a:latin typeface="Cambria Math" panose="02040503050406030204" pitchFamily="18" charset="0"/>
                      </a:rPr>
                      <m:t>=</m:t>
                    </m:r>
                  </m:oMath>
                </a14:m>
                <a:endParaRPr lang="pt-BR" dirty="0">
                  <a:solidFill>
                    <a:srgbClr val="FF0000"/>
                  </a:solidFill>
                </a:endParaRPr>
              </a:p>
            </p:txBody>
          </p:sp>
        </mc:Choice>
        <mc:Fallback xmlns="">
          <p:sp>
            <p:nvSpPr>
              <p:cNvPr id="35" name="Retângulo 34"/>
              <p:cNvSpPr>
                <a:spLocks noRot="1" noChangeAspect="1" noMove="1" noResize="1" noEditPoints="1" noAdjustHandles="1" noChangeArrowheads="1" noChangeShapeType="1" noTextEdit="1"/>
              </p:cNvSpPr>
              <p:nvPr/>
            </p:nvSpPr>
            <p:spPr>
              <a:xfrm>
                <a:off x="8850949" y="4976739"/>
                <a:ext cx="1468351" cy="491096"/>
              </a:xfrm>
              <a:prstGeom prst="rect">
                <a:avLst/>
              </a:prstGeom>
              <a:blipFill>
                <a:blip r:embed="rId29"/>
                <a:stretch>
                  <a:fillRect l="-3734" b="-6173"/>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6" name="Retângulo 35"/>
              <p:cNvSpPr/>
              <p:nvPr/>
            </p:nvSpPr>
            <p:spPr>
              <a:xfrm>
                <a:off x="10218773" y="4846928"/>
                <a:ext cx="1152751" cy="6854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4</m:t>
                          </m:r>
                          <m:sSup>
                            <m:sSupPr>
                              <m:ctrlPr>
                                <a:rPr lang="pt-BR" i="1">
                                  <a:solidFill>
                                    <a:srgbClr val="FF0000"/>
                                  </a:solidFill>
                                  <a:latin typeface="Cambria Math" panose="02040503050406030204" pitchFamily="18" charset="0"/>
                                </a:rPr>
                              </m:ctrlPr>
                            </m:sSupPr>
                            <m:e>
                              <m:r>
                                <a:rPr lang="pt-BR" i="1">
                                  <a:solidFill>
                                    <a:srgbClr val="FF0000"/>
                                  </a:solidFill>
                                  <a:latin typeface="Cambria Math" panose="02040503050406030204" pitchFamily="18" charset="0"/>
                                </a:rPr>
                                <m:t>𝜋</m:t>
                              </m:r>
                            </m:e>
                            <m:sup>
                              <m:r>
                                <a:rPr lang="pt-BR" i="1">
                                  <a:solidFill>
                                    <a:srgbClr val="FF0000"/>
                                  </a:solidFill>
                                  <a:latin typeface="Cambria Math" panose="02040503050406030204" pitchFamily="18" charset="0"/>
                                </a:rPr>
                                <m:t>2</m:t>
                              </m:r>
                            </m:sup>
                          </m:sSup>
                        </m:num>
                        <m:den>
                          <m:sSup>
                            <m:sSupPr>
                              <m:ctrlPr>
                                <a:rPr lang="pt-BR" i="1">
                                  <a:solidFill>
                                    <a:srgbClr val="FF0000"/>
                                  </a:solidFill>
                                  <a:latin typeface="Cambria Math" panose="02040503050406030204" pitchFamily="18" charset="0"/>
                                </a:rPr>
                              </m:ctrlPr>
                            </m:sSupPr>
                            <m:e>
                              <m:r>
                                <a:rPr lang="pt-BR" i="1">
                                  <a:solidFill>
                                    <a:srgbClr val="FF0000"/>
                                  </a:solidFill>
                                  <a:latin typeface="Cambria Math" panose="02040503050406030204" pitchFamily="18" charset="0"/>
                                </a:rPr>
                                <m:t>𝑇</m:t>
                              </m:r>
                            </m:e>
                            <m:sup>
                              <m:r>
                                <a:rPr lang="pt-BR" i="1">
                                  <a:solidFill>
                                    <a:srgbClr val="FF0000"/>
                                  </a:solidFill>
                                  <a:latin typeface="Cambria Math" panose="02040503050406030204" pitchFamily="18" charset="0"/>
                                </a:rPr>
                                <m:t>2</m:t>
                              </m:r>
                            </m:sup>
                          </m:sSup>
                        </m:den>
                      </m:f>
                      <m:f>
                        <m:fPr>
                          <m:ctrlPr>
                            <a:rPr lang="pt-BR" i="1">
                              <a:solidFill>
                                <a:srgbClr val="FF0000"/>
                              </a:solidFill>
                              <a:latin typeface="Cambria Math" panose="02040503050406030204" pitchFamily="18" charset="0"/>
                            </a:rPr>
                          </m:ctrlPr>
                        </m:fPr>
                        <m:num>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𝐵</m:t>
                              </m:r>
                            </m:sub>
                          </m:sSub>
                          <m:r>
                            <a:rPr lang="pt-BR" i="1">
                              <a:solidFill>
                                <a:srgbClr val="FF0000"/>
                              </a:solidFill>
                              <a:latin typeface="Cambria Math" panose="02040503050406030204" pitchFamily="18" charset="0"/>
                            </a:rPr>
                            <m:t>𝑟</m:t>
                          </m:r>
                        </m:num>
                        <m:den>
                          <m:r>
                            <a:rPr lang="pt-BR" i="1">
                              <a:solidFill>
                                <a:srgbClr val="FF0000"/>
                              </a:solidFill>
                              <a:latin typeface="Cambria Math" panose="02040503050406030204" pitchFamily="18" charset="0"/>
                            </a:rPr>
                            <m:t>𝑀</m:t>
                          </m:r>
                        </m:den>
                      </m:f>
                      <m:r>
                        <a:rPr lang="pt-BR" i="1" smtClean="0">
                          <a:solidFill>
                            <a:srgbClr val="FF0000"/>
                          </a:solidFill>
                          <a:latin typeface="Cambria Math" panose="02040503050406030204" pitchFamily="18" charset="0"/>
                        </a:rPr>
                        <m:t>.</m:t>
                      </m:r>
                    </m:oMath>
                  </m:oMathPara>
                </a14:m>
                <a:endParaRPr lang="pt-BR" dirty="0"/>
              </a:p>
            </p:txBody>
          </p:sp>
        </mc:Choice>
        <mc:Fallback xmlns="">
          <p:sp>
            <p:nvSpPr>
              <p:cNvPr id="36" name="Retângulo 35"/>
              <p:cNvSpPr>
                <a:spLocks noRot="1" noChangeAspect="1" noMove="1" noResize="1" noEditPoints="1" noAdjustHandles="1" noChangeArrowheads="1" noChangeShapeType="1" noTextEdit="1"/>
              </p:cNvSpPr>
              <p:nvPr/>
            </p:nvSpPr>
            <p:spPr>
              <a:xfrm>
                <a:off x="10218773" y="4846928"/>
                <a:ext cx="1152751" cy="685444"/>
              </a:xfrm>
              <a:prstGeom prst="rect">
                <a:avLst/>
              </a:prstGeom>
              <a:blipFill>
                <a:blip r:embed="rId30"/>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7" name="Retângulo 36"/>
              <p:cNvSpPr/>
              <p:nvPr/>
            </p:nvSpPr>
            <p:spPr>
              <a:xfrm>
                <a:off x="262905" y="5598476"/>
                <a:ext cx="8144919" cy="369332"/>
              </a:xfrm>
              <a:prstGeom prst="rect">
                <a:avLst/>
              </a:prstGeom>
            </p:spPr>
            <p:txBody>
              <a:bodyPr wrap="square">
                <a:spAutoFit/>
              </a:bodyPr>
              <a:lstStyle/>
              <a:p>
                <a:r>
                  <a:rPr lang="pt-BR" dirty="0">
                    <a:solidFill>
                      <a:srgbClr val="FF0000"/>
                    </a:solidFill>
                  </a:rPr>
                  <a:t>Cancelando </a:t>
                </a:r>
                <a14:m>
                  <m:oMath xmlns:m="http://schemas.openxmlformats.org/officeDocument/2006/math">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𝑚</m:t>
                        </m:r>
                      </m:e>
                      <m:sub>
                        <m:r>
                          <a:rPr lang="pt-BR" i="1">
                            <a:solidFill>
                              <a:srgbClr val="FF0000"/>
                            </a:solidFill>
                            <a:latin typeface="Cambria Math" panose="02040503050406030204" pitchFamily="18" charset="0"/>
                          </a:rPr>
                          <m:t>𝐵</m:t>
                        </m:r>
                      </m:sub>
                    </m:sSub>
                  </m:oMath>
                </a14:m>
                <a:r>
                  <a:rPr lang="pt-BR" dirty="0">
                    <a:solidFill>
                      <a:srgbClr val="FF0000"/>
                    </a:solidFill>
                  </a:rPr>
                  <a:t> e isolando M, temos este em função de </a:t>
                </a:r>
                <a14:m>
                  <m:oMath xmlns:m="http://schemas.openxmlformats.org/officeDocument/2006/math">
                    <m:r>
                      <a:rPr lang="pt-BR" i="1">
                        <a:solidFill>
                          <a:srgbClr val="FF0000"/>
                        </a:solidFill>
                        <a:latin typeface="Cambria Math" panose="02040503050406030204" pitchFamily="18" charset="0"/>
                      </a:rPr>
                      <m:t>𝜋</m:t>
                    </m:r>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𝐺</m:t>
                    </m:r>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𝑇</m:t>
                    </m:r>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𝑒</m:t>
                    </m:r>
                    <m:r>
                      <a:rPr lang="pt-BR" i="1">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𝑟</m:t>
                    </m:r>
                    <m:r>
                      <a:rPr lang="pt-BR" i="1">
                        <a:solidFill>
                          <a:srgbClr val="FF0000"/>
                        </a:solidFill>
                        <a:latin typeface="Cambria Math" panose="02040503050406030204" pitchFamily="18" charset="0"/>
                      </a:rPr>
                      <m:t>:</m:t>
                    </m:r>
                  </m:oMath>
                </a14:m>
                <a:endParaRPr lang="pt-BR" dirty="0">
                  <a:solidFill>
                    <a:srgbClr val="FF0000"/>
                  </a:solidFill>
                </a:endParaRPr>
              </a:p>
            </p:txBody>
          </p:sp>
        </mc:Choice>
        <mc:Fallback xmlns="">
          <p:sp>
            <p:nvSpPr>
              <p:cNvPr id="37" name="Retângulo 36"/>
              <p:cNvSpPr>
                <a:spLocks noRot="1" noChangeAspect="1" noMove="1" noResize="1" noEditPoints="1" noAdjustHandles="1" noChangeArrowheads="1" noChangeShapeType="1" noTextEdit="1"/>
              </p:cNvSpPr>
              <p:nvPr/>
            </p:nvSpPr>
            <p:spPr>
              <a:xfrm>
                <a:off x="262905" y="5598476"/>
                <a:ext cx="8144919" cy="369332"/>
              </a:xfrm>
              <a:prstGeom prst="rect">
                <a:avLst/>
              </a:prstGeom>
              <a:blipFill>
                <a:blip r:embed="rId31"/>
                <a:stretch>
                  <a:fillRect l="-599" t="-8197" b="-24590"/>
                </a:stretch>
              </a:blipFill>
            </p:spPr>
            <p:txBody>
              <a:bodyPr/>
              <a:lstStyle/>
              <a:p>
                <a:r>
                  <a:rPr lang="pt-BR">
                    <a:noFill/>
                  </a:rPr>
                  <a:t> </a:t>
                </a:r>
              </a:p>
            </p:txBody>
          </p:sp>
        </mc:Fallback>
      </mc:AlternateContent>
      <p:sp>
        <p:nvSpPr>
          <p:cNvPr id="38" name="Retângulo 37"/>
          <p:cNvSpPr/>
          <p:nvPr/>
        </p:nvSpPr>
        <p:spPr>
          <a:xfrm>
            <a:off x="1271017" y="6309320"/>
            <a:ext cx="3960440" cy="408125"/>
          </a:xfrm>
          <a:prstGeom prst="rect">
            <a:avLst/>
          </a:prstGeom>
        </p:spPr>
        <p:txBody>
          <a:bodyPr wrap="square">
            <a:spAutoFit/>
          </a:bodyPr>
          <a:lstStyle/>
          <a:p>
            <a:pPr algn="just">
              <a:lnSpc>
                <a:spcPct val="114000"/>
              </a:lnSpc>
            </a:pPr>
            <a:r>
              <a:rPr lang="pt-PT" b="1" dirty="0">
                <a:latin typeface="Arial" panose="020B0604020202020204" pitchFamily="34" charset="0"/>
                <a:cs typeface="Arial" panose="020B0604020202020204" pitchFamily="34" charset="0"/>
              </a:rPr>
              <a:t>Resposta 3b)</a:t>
            </a:r>
            <a:r>
              <a:rPr lang="pt-BR" b="1"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_ _ _ _ _ _ _ _ _ </a:t>
            </a:r>
          </a:p>
        </p:txBody>
      </p:sp>
      <mc:AlternateContent xmlns:mc="http://schemas.openxmlformats.org/markup-compatibility/2006" xmlns:a14="http://schemas.microsoft.com/office/drawing/2010/main">
        <mc:Choice Requires="a14">
          <p:sp>
            <p:nvSpPr>
              <p:cNvPr id="39" name="Retângulo 38"/>
              <p:cNvSpPr/>
              <p:nvPr/>
            </p:nvSpPr>
            <p:spPr>
              <a:xfrm>
                <a:off x="2999209" y="5949280"/>
                <a:ext cx="1449307" cy="6551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1" i="1" smtClean="0">
                          <a:solidFill>
                            <a:srgbClr val="FF0000"/>
                          </a:solidFill>
                          <a:latin typeface="Cambria Math"/>
                        </a:rPr>
                        <m:t>𝑴</m:t>
                      </m:r>
                      <m:r>
                        <a:rPr lang="pt-BR" b="1" i="1" smtClean="0">
                          <a:solidFill>
                            <a:srgbClr val="FF0000"/>
                          </a:solidFill>
                          <a:latin typeface="Cambria Math"/>
                        </a:rPr>
                        <m:t>=</m:t>
                      </m:r>
                      <m:f>
                        <m:fPr>
                          <m:ctrlPr>
                            <a:rPr lang="pt-BR" b="1" i="1">
                              <a:solidFill>
                                <a:srgbClr val="FF0000"/>
                              </a:solidFill>
                              <a:latin typeface="Cambria Math" panose="02040503050406030204" pitchFamily="18" charset="0"/>
                            </a:rPr>
                          </m:ctrlPr>
                        </m:fPr>
                        <m:num>
                          <m:r>
                            <a:rPr lang="pt-BR" b="1" i="1">
                              <a:solidFill>
                                <a:srgbClr val="FF0000"/>
                              </a:solidFill>
                              <a:latin typeface="Cambria Math"/>
                            </a:rPr>
                            <m:t>𝟒</m:t>
                          </m:r>
                          <m:sSup>
                            <m:sSupPr>
                              <m:ctrlPr>
                                <a:rPr lang="pt-BR" b="1" i="1">
                                  <a:solidFill>
                                    <a:srgbClr val="FF0000"/>
                                  </a:solidFill>
                                  <a:latin typeface="Cambria Math" panose="02040503050406030204" pitchFamily="18" charset="0"/>
                                </a:rPr>
                              </m:ctrlPr>
                            </m:sSupPr>
                            <m:e>
                              <m:r>
                                <a:rPr lang="pt-BR" b="1" i="1">
                                  <a:solidFill>
                                    <a:srgbClr val="FF0000"/>
                                  </a:solidFill>
                                  <a:latin typeface="Cambria Math"/>
                                </a:rPr>
                                <m:t>𝝅</m:t>
                              </m:r>
                            </m:e>
                            <m:sup>
                              <m:r>
                                <a:rPr lang="pt-BR" b="1" i="1">
                                  <a:solidFill>
                                    <a:srgbClr val="FF0000"/>
                                  </a:solidFill>
                                  <a:latin typeface="Cambria Math"/>
                                </a:rPr>
                                <m:t>𝟐</m:t>
                              </m:r>
                            </m:sup>
                          </m:sSup>
                        </m:num>
                        <m:den>
                          <m:r>
                            <a:rPr lang="pt-BR" b="1" i="1">
                              <a:solidFill>
                                <a:srgbClr val="FF0000"/>
                              </a:solidFill>
                              <a:latin typeface="Cambria Math"/>
                            </a:rPr>
                            <m:t>𝑮</m:t>
                          </m:r>
                        </m:den>
                      </m:f>
                      <m:f>
                        <m:fPr>
                          <m:ctrlPr>
                            <a:rPr lang="pt-BR" b="1" i="1">
                              <a:solidFill>
                                <a:srgbClr val="FF0000"/>
                              </a:solidFill>
                              <a:latin typeface="Cambria Math" panose="02040503050406030204" pitchFamily="18" charset="0"/>
                            </a:rPr>
                          </m:ctrlPr>
                        </m:fPr>
                        <m:num>
                          <m:sSup>
                            <m:sSupPr>
                              <m:ctrlPr>
                                <a:rPr lang="pt-BR" b="1" i="1">
                                  <a:solidFill>
                                    <a:srgbClr val="FF0000"/>
                                  </a:solidFill>
                                  <a:latin typeface="Cambria Math" panose="02040503050406030204" pitchFamily="18" charset="0"/>
                                </a:rPr>
                              </m:ctrlPr>
                            </m:sSupPr>
                            <m:e>
                              <m:r>
                                <a:rPr lang="pt-BR" b="1" i="1">
                                  <a:solidFill>
                                    <a:srgbClr val="FF0000"/>
                                  </a:solidFill>
                                  <a:latin typeface="Cambria Math"/>
                                </a:rPr>
                                <m:t>𝒓</m:t>
                              </m:r>
                            </m:e>
                            <m:sup>
                              <m:r>
                                <a:rPr lang="pt-BR" b="1" i="1">
                                  <a:solidFill>
                                    <a:srgbClr val="FF0000"/>
                                  </a:solidFill>
                                  <a:latin typeface="Cambria Math"/>
                                </a:rPr>
                                <m:t>𝟑</m:t>
                              </m:r>
                            </m:sup>
                          </m:sSup>
                        </m:num>
                        <m:den>
                          <m:sSup>
                            <m:sSupPr>
                              <m:ctrlPr>
                                <a:rPr lang="pt-BR" b="1" i="1">
                                  <a:solidFill>
                                    <a:srgbClr val="FF0000"/>
                                  </a:solidFill>
                                  <a:latin typeface="Cambria Math" panose="02040503050406030204" pitchFamily="18" charset="0"/>
                                </a:rPr>
                              </m:ctrlPr>
                            </m:sSupPr>
                            <m:e>
                              <m:r>
                                <a:rPr lang="pt-BR" b="1" i="1">
                                  <a:solidFill>
                                    <a:srgbClr val="FF0000"/>
                                  </a:solidFill>
                                  <a:latin typeface="Cambria Math"/>
                                </a:rPr>
                                <m:t>𝑻</m:t>
                              </m:r>
                            </m:e>
                            <m:sup>
                              <m:r>
                                <a:rPr lang="pt-BR" b="1" i="1">
                                  <a:solidFill>
                                    <a:srgbClr val="FF0000"/>
                                  </a:solidFill>
                                  <a:latin typeface="Cambria Math"/>
                                </a:rPr>
                                <m:t>𝟐</m:t>
                              </m:r>
                            </m:sup>
                          </m:sSup>
                        </m:den>
                      </m:f>
                    </m:oMath>
                  </m:oMathPara>
                </a14:m>
                <a:endParaRPr lang="pt-BR" dirty="0">
                  <a:solidFill>
                    <a:srgbClr val="FF0000"/>
                  </a:solidFill>
                </a:endParaRPr>
              </a:p>
            </p:txBody>
          </p:sp>
        </mc:Choice>
        <mc:Fallback xmlns="">
          <p:sp>
            <p:nvSpPr>
              <p:cNvPr id="39" name="Retângulo 38"/>
              <p:cNvSpPr>
                <a:spLocks noRot="1" noChangeAspect="1" noMove="1" noResize="1" noEditPoints="1" noAdjustHandles="1" noChangeArrowheads="1" noChangeShapeType="1" noTextEdit="1"/>
              </p:cNvSpPr>
              <p:nvPr/>
            </p:nvSpPr>
            <p:spPr>
              <a:xfrm>
                <a:off x="2999209" y="5949280"/>
                <a:ext cx="1449307" cy="655179"/>
              </a:xfrm>
              <a:prstGeom prst="rect">
                <a:avLst/>
              </a:prstGeom>
              <a:blipFill>
                <a:blip r:embed="rId32"/>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34329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ppt_w</p:attrName>
                                        </p:attrNameLst>
                                      </p:cBhvr>
                                      <p:tavLst>
                                        <p:tav tm="0">
                                          <p:val>
                                            <p:fltVal val="0"/>
                                          </p:val>
                                        </p:tav>
                                        <p:tav tm="100000">
                                          <p:val>
                                            <p:strVal val="#ppt_w"/>
                                          </p:val>
                                        </p:tav>
                                      </p:tavLst>
                                    </p:anim>
                                    <p:anim calcmode="lin" valueType="num">
                                      <p:cBhvr>
                                        <p:cTn id="67" dur="500" fill="hold"/>
                                        <p:tgtEl>
                                          <p:spTgt spid="14"/>
                                        </p:tgtEl>
                                        <p:attrNameLst>
                                          <p:attrName>ppt_h</p:attrName>
                                        </p:attrNameLst>
                                      </p:cBhvr>
                                      <p:tavLst>
                                        <p:tav tm="0">
                                          <p:val>
                                            <p:fltVal val="0"/>
                                          </p:val>
                                        </p:tav>
                                        <p:tav tm="100000">
                                          <p:val>
                                            <p:strVal val="#ppt_h"/>
                                          </p:val>
                                        </p:tav>
                                      </p:tavLst>
                                    </p:anim>
                                    <p:animEffect transition="in" filter="fade">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left)">
                                      <p:cBhvr>
                                        <p:cTn id="73" dur="500"/>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p:cTn id="78" dur="500" fill="hold"/>
                                        <p:tgtEl>
                                          <p:spTgt spid="16"/>
                                        </p:tgtEl>
                                        <p:attrNameLst>
                                          <p:attrName>ppt_w</p:attrName>
                                        </p:attrNameLst>
                                      </p:cBhvr>
                                      <p:tavLst>
                                        <p:tav tm="0">
                                          <p:val>
                                            <p:fltVal val="0"/>
                                          </p:val>
                                        </p:tav>
                                        <p:tav tm="100000">
                                          <p:val>
                                            <p:strVal val="#ppt_w"/>
                                          </p:val>
                                        </p:tav>
                                      </p:tavLst>
                                    </p:anim>
                                    <p:anim calcmode="lin" valueType="num">
                                      <p:cBhvr>
                                        <p:cTn id="79" dur="500" fill="hold"/>
                                        <p:tgtEl>
                                          <p:spTgt spid="16"/>
                                        </p:tgtEl>
                                        <p:attrNameLst>
                                          <p:attrName>ppt_h</p:attrName>
                                        </p:attrNameLst>
                                      </p:cBhvr>
                                      <p:tavLst>
                                        <p:tav tm="0">
                                          <p:val>
                                            <p:fltVal val="0"/>
                                          </p:val>
                                        </p:tav>
                                        <p:tav tm="100000">
                                          <p:val>
                                            <p:strVal val="#ppt_h"/>
                                          </p:val>
                                        </p:tav>
                                      </p:tavLst>
                                    </p:anim>
                                    <p:animEffect transition="in" filter="fade">
                                      <p:cBhvr>
                                        <p:cTn id="80" dur="500"/>
                                        <p:tgtEl>
                                          <p:spTgt spid="16"/>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fltVal val="0"/>
                                          </p:val>
                                        </p:tav>
                                        <p:tav tm="100000">
                                          <p:val>
                                            <p:strVal val="#ppt_w"/>
                                          </p:val>
                                        </p:tav>
                                      </p:tavLst>
                                    </p:anim>
                                    <p:anim calcmode="lin" valueType="num">
                                      <p:cBhvr>
                                        <p:cTn id="86" dur="500" fill="hold"/>
                                        <p:tgtEl>
                                          <p:spTgt spid="17"/>
                                        </p:tgtEl>
                                        <p:attrNameLst>
                                          <p:attrName>ppt_h</p:attrName>
                                        </p:attrNameLst>
                                      </p:cBhvr>
                                      <p:tavLst>
                                        <p:tav tm="0">
                                          <p:val>
                                            <p:fltVal val="0"/>
                                          </p:val>
                                        </p:tav>
                                        <p:tav tm="100000">
                                          <p:val>
                                            <p:strVal val="#ppt_h"/>
                                          </p:val>
                                        </p:tav>
                                      </p:tavLst>
                                    </p:anim>
                                    <p:animEffect transition="in" filter="fade">
                                      <p:cBhvr>
                                        <p:cTn id="87" dur="500"/>
                                        <p:tgtEl>
                                          <p:spTgt spid="1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wipe(left)">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500" fill="hold"/>
                                        <p:tgtEl>
                                          <p:spTgt spid="19"/>
                                        </p:tgtEl>
                                        <p:attrNameLst>
                                          <p:attrName>ppt_w</p:attrName>
                                        </p:attrNameLst>
                                      </p:cBhvr>
                                      <p:tavLst>
                                        <p:tav tm="0">
                                          <p:val>
                                            <p:fltVal val="0"/>
                                          </p:val>
                                        </p:tav>
                                        <p:tav tm="100000">
                                          <p:val>
                                            <p:strVal val="#ppt_w"/>
                                          </p:val>
                                        </p:tav>
                                      </p:tavLst>
                                    </p:anim>
                                    <p:anim calcmode="lin" valueType="num">
                                      <p:cBhvr>
                                        <p:cTn id="98" dur="500" fill="hold"/>
                                        <p:tgtEl>
                                          <p:spTgt spid="19"/>
                                        </p:tgtEl>
                                        <p:attrNameLst>
                                          <p:attrName>ppt_h</p:attrName>
                                        </p:attrNameLst>
                                      </p:cBhvr>
                                      <p:tavLst>
                                        <p:tav tm="0">
                                          <p:val>
                                            <p:fltVal val="0"/>
                                          </p:val>
                                        </p:tav>
                                        <p:tav tm="100000">
                                          <p:val>
                                            <p:strVal val="#ppt_h"/>
                                          </p:val>
                                        </p:tav>
                                      </p:tavLst>
                                    </p:anim>
                                    <p:animEffect transition="in" filter="fade">
                                      <p:cBhvr>
                                        <p:cTn id="99" dur="500"/>
                                        <p:tgtEl>
                                          <p:spTgt spid="19"/>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left)">
                                      <p:cBhvr>
                                        <p:cTn id="104" dur="500"/>
                                        <p:tgtEl>
                                          <p:spTgt spid="20"/>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p:cTn id="109" dur="500" fill="hold"/>
                                        <p:tgtEl>
                                          <p:spTgt spid="21"/>
                                        </p:tgtEl>
                                        <p:attrNameLst>
                                          <p:attrName>ppt_w</p:attrName>
                                        </p:attrNameLst>
                                      </p:cBhvr>
                                      <p:tavLst>
                                        <p:tav tm="0">
                                          <p:val>
                                            <p:fltVal val="0"/>
                                          </p:val>
                                        </p:tav>
                                        <p:tav tm="100000">
                                          <p:val>
                                            <p:strVal val="#ppt_w"/>
                                          </p:val>
                                        </p:tav>
                                      </p:tavLst>
                                    </p:anim>
                                    <p:anim calcmode="lin" valueType="num">
                                      <p:cBhvr>
                                        <p:cTn id="110" dur="500" fill="hold"/>
                                        <p:tgtEl>
                                          <p:spTgt spid="21"/>
                                        </p:tgtEl>
                                        <p:attrNameLst>
                                          <p:attrName>ppt_h</p:attrName>
                                        </p:attrNameLst>
                                      </p:cBhvr>
                                      <p:tavLst>
                                        <p:tav tm="0">
                                          <p:val>
                                            <p:fltVal val="0"/>
                                          </p:val>
                                        </p:tav>
                                        <p:tav tm="100000">
                                          <p:val>
                                            <p:strVal val="#ppt_h"/>
                                          </p:val>
                                        </p:tav>
                                      </p:tavLst>
                                    </p:anim>
                                    <p:animEffect transition="in" filter="fade">
                                      <p:cBhvr>
                                        <p:cTn id="111" dur="500"/>
                                        <p:tgtEl>
                                          <p:spTgt spid="21"/>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wipe(left)">
                                      <p:cBhvr>
                                        <p:cTn id="116" dur="500"/>
                                        <p:tgtEl>
                                          <p:spTgt spid="22"/>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24"/>
                                        </p:tgtEl>
                                        <p:attrNameLst>
                                          <p:attrName>style.visibility</p:attrName>
                                        </p:attrNameLst>
                                      </p:cBhvr>
                                      <p:to>
                                        <p:strVal val="visible"/>
                                      </p:to>
                                    </p:set>
                                    <p:animEffect transition="in" filter="wipe(left)">
                                      <p:cBhvr>
                                        <p:cTn id="128" dur="500"/>
                                        <p:tgtEl>
                                          <p:spTgt spid="24"/>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25"/>
                                        </p:tgtEl>
                                        <p:attrNameLst>
                                          <p:attrName>style.visibility</p:attrName>
                                        </p:attrNameLst>
                                      </p:cBhvr>
                                      <p:to>
                                        <p:strVal val="visible"/>
                                      </p:to>
                                    </p:set>
                                    <p:anim calcmode="lin" valueType="num">
                                      <p:cBhvr>
                                        <p:cTn id="133" dur="500" fill="hold"/>
                                        <p:tgtEl>
                                          <p:spTgt spid="25"/>
                                        </p:tgtEl>
                                        <p:attrNameLst>
                                          <p:attrName>ppt_w</p:attrName>
                                        </p:attrNameLst>
                                      </p:cBhvr>
                                      <p:tavLst>
                                        <p:tav tm="0">
                                          <p:val>
                                            <p:fltVal val="0"/>
                                          </p:val>
                                        </p:tav>
                                        <p:tav tm="100000">
                                          <p:val>
                                            <p:strVal val="#ppt_w"/>
                                          </p:val>
                                        </p:tav>
                                      </p:tavLst>
                                    </p:anim>
                                    <p:anim calcmode="lin" valueType="num">
                                      <p:cBhvr>
                                        <p:cTn id="134" dur="500" fill="hold"/>
                                        <p:tgtEl>
                                          <p:spTgt spid="25"/>
                                        </p:tgtEl>
                                        <p:attrNameLst>
                                          <p:attrName>ppt_h</p:attrName>
                                        </p:attrNameLst>
                                      </p:cBhvr>
                                      <p:tavLst>
                                        <p:tav tm="0">
                                          <p:val>
                                            <p:fltVal val="0"/>
                                          </p:val>
                                        </p:tav>
                                        <p:tav tm="100000">
                                          <p:val>
                                            <p:strVal val="#ppt_h"/>
                                          </p:val>
                                        </p:tav>
                                      </p:tavLst>
                                    </p:anim>
                                    <p:animEffect transition="in" filter="fade">
                                      <p:cBhvr>
                                        <p:cTn id="135" dur="500"/>
                                        <p:tgtEl>
                                          <p:spTgt spid="25"/>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16" fill="hold" grpId="0" nodeType="clickEffect">
                                  <p:stCondLst>
                                    <p:cond delay="0"/>
                                  </p:stCondLst>
                                  <p:childTnLst>
                                    <p:set>
                                      <p:cBhvr>
                                        <p:cTn id="139" dur="1" fill="hold">
                                          <p:stCondLst>
                                            <p:cond delay="0"/>
                                          </p:stCondLst>
                                        </p:cTn>
                                        <p:tgtEl>
                                          <p:spTgt spid="26"/>
                                        </p:tgtEl>
                                        <p:attrNameLst>
                                          <p:attrName>style.visibility</p:attrName>
                                        </p:attrNameLst>
                                      </p:cBhvr>
                                      <p:to>
                                        <p:strVal val="visible"/>
                                      </p:to>
                                    </p:set>
                                    <p:anim calcmode="lin" valueType="num">
                                      <p:cBhvr>
                                        <p:cTn id="140" dur="500" fill="hold"/>
                                        <p:tgtEl>
                                          <p:spTgt spid="26"/>
                                        </p:tgtEl>
                                        <p:attrNameLst>
                                          <p:attrName>ppt_w</p:attrName>
                                        </p:attrNameLst>
                                      </p:cBhvr>
                                      <p:tavLst>
                                        <p:tav tm="0">
                                          <p:val>
                                            <p:fltVal val="0"/>
                                          </p:val>
                                        </p:tav>
                                        <p:tav tm="100000">
                                          <p:val>
                                            <p:strVal val="#ppt_w"/>
                                          </p:val>
                                        </p:tav>
                                      </p:tavLst>
                                    </p:anim>
                                    <p:anim calcmode="lin" valueType="num">
                                      <p:cBhvr>
                                        <p:cTn id="141" dur="500" fill="hold"/>
                                        <p:tgtEl>
                                          <p:spTgt spid="26"/>
                                        </p:tgtEl>
                                        <p:attrNameLst>
                                          <p:attrName>ppt_h</p:attrName>
                                        </p:attrNameLst>
                                      </p:cBhvr>
                                      <p:tavLst>
                                        <p:tav tm="0">
                                          <p:val>
                                            <p:fltVal val="0"/>
                                          </p:val>
                                        </p:tav>
                                        <p:tav tm="100000">
                                          <p:val>
                                            <p:strVal val="#ppt_h"/>
                                          </p:val>
                                        </p:tav>
                                      </p:tavLst>
                                    </p:anim>
                                    <p:animEffect transition="in" filter="fade">
                                      <p:cBhvr>
                                        <p:cTn id="142" dur="500"/>
                                        <p:tgtEl>
                                          <p:spTgt spid="26"/>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27"/>
                                        </p:tgtEl>
                                        <p:attrNameLst>
                                          <p:attrName>style.visibility</p:attrName>
                                        </p:attrNameLst>
                                      </p:cBhvr>
                                      <p:to>
                                        <p:strVal val="visible"/>
                                      </p:to>
                                    </p:set>
                                    <p:animEffect transition="in" filter="wipe(left)">
                                      <p:cBhvr>
                                        <p:cTn id="147" dur="500"/>
                                        <p:tgtEl>
                                          <p:spTgt spid="27"/>
                                        </p:tgtEl>
                                      </p:cBhvr>
                                    </p:animEffect>
                                  </p:childTnLst>
                                </p:cTn>
                              </p:par>
                            </p:childTnLst>
                          </p:cTn>
                        </p:par>
                      </p:childTnLst>
                    </p:cTn>
                  </p:par>
                  <p:par>
                    <p:cTn id="148" fill="hold">
                      <p:stCondLst>
                        <p:cond delay="indefinite"/>
                      </p:stCondLst>
                      <p:childTnLst>
                        <p:par>
                          <p:cTn id="149" fill="hold">
                            <p:stCondLst>
                              <p:cond delay="0"/>
                            </p:stCondLst>
                            <p:childTnLst>
                              <p:par>
                                <p:cTn id="150" presetID="53" presetClass="entr" presetSubtype="16" fill="hold" grpId="0" nodeType="clickEffect">
                                  <p:stCondLst>
                                    <p:cond delay="0"/>
                                  </p:stCondLst>
                                  <p:childTnLst>
                                    <p:set>
                                      <p:cBhvr>
                                        <p:cTn id="151" dur="1" fill="hold">
                                          <p:stCondLst>
                                            <p:cond delay="0"/>
                                          </p:stCondLst>
                                        </p:cTn>
                                        <p:tgtEl>
                                          <p:spTgt spid="28"/>
                                        </p:tgtEl>
                                        <p:attrNameLst>
                                          <p:attrName>style.visibility</p:attrName>
                                        </p:attrNameLst>
                                      </p:cBhvr>
                                      <p:to>
                                        <p:strVal val="visible"/>
                                      </p:to>
                                    </p:set>
                                    <p:anim calcmode="lin" valueType="num">
                                      <p:cBhvr>
                                        <p:cTn id="152" dur="500" fill="hold"/>
                                        <p:tgtEl>
                                          <p:spTgt spid="28"/>
                                        </p:tgtEl>
                                        <p:attrNameLst>
                                          <p:attrName>ppt_w</p:attrName>
                                        </p:attrNameLst>
                                      </p:cBhvr>
                                      <p:tavLst>
                                        <p:tav tm="0">
                                          <p:val>
                                            <p:fltVal val="0"/>
                                          </p:val>
                                        </p:tav>
                                        <p:tav tm="100000">
                                          <p:val>
                                            <p:strVal val="#ppt_w"/>
                                          </p:val>
                                        </p:tav>
                                      </p:tavLst>
                                    </p:anim>
                                    <p:anim calcmode="lin" valueType="num">
                                      <p:cBhvr>
                                        <p:cTn id="153" dur="500" fill="hold"/>
                                        <p:tgtEl>
                                          <p:spTgt spid="28"/>
                                        </p:tgtEl>
                                        <p:attrNameLst>
                                          <p:attrName>ppt_h</p:attrName>
                                        </p:attrNameLst>
                                      </p:cBhvr>
                                      <p:tavLst>
                                        <p:tav tm="0">
                                          <p:val>
                                            <p:fltVal val="0"/>
                                          </p:val>
                                        </p:tav>
                                        <p:tav tm="100000">
                                          <p:val>
                                            <p:strVal val="#ppt_h"/>
                                          </p:val>
                                        </p:tav>
                                      </p:tavLst>
                                    </p:anim>
                                    <p:animEffect transition="in" filter="fade">
                                      <p:cBhvr>
                                        <p:cTn id="154" dur="500"/>
                                        <p:tgtEl>
                                          <p:spTgt spid="28"/>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grpId="0" nodeType="clickEffect">
                                  <p:stCondLst>
                                    <p:cond delay="0"/>
                                  </p:stCondLst>
                                  <p:childTnLst>
                                    <p:set>
                                      <p:cBhvr>
                                        <p:cTn id="158" dur="1" fill="hold">
                                          <p:stCondLst>
                                            <p:cond delay="0"/>
                                          </p:stCondLst>
                                        </p:cTn>
                                        <p:tgtEl>
                                          <p:spTgt spid="29"/>
                                        </p:tgtEl>
                                        <p:attrNameLst>
                                          <p:attrName>style.visibility</p:attrName>
                                        </p:attrNameLst>
                                      </p:cBhvr>
                                      <p:to>
                                        <p:strVal val="visible"/>
                                      </p:to>
                                    </p:set>
                                    <p:animEffect transition="in" filter="wipe(left)">
                                      <p:cBhvr>
                                        <p:cTn id="159" dur="500"/>
                                        <p:tgtEl>
                                          <p:spTgt spid="29"/>
                                        </p:tgtEl>
                                      </p:cBhvr>
                                    </p:animEffect>
                                  </p:childTnLst>
                                </p:cTn>
                              </p:par>
                            </p:childTnLst>
                          </p:cTn>
                        </p:par>
                      </p:childTnLst>
                    </p:cTn>
                  </p:par>
                  <p:par>
                    <p:cTn id="160" fill="hold">
                      <p:stCondLst>
                        <p:cond delay="indefinite"/>
                      </p:stCondLst>
                      <p:childTnLst>
                        <p:par>
                          <p:cTn id="161" fill="hold">
                            <p:stCondLst>
                              <p:cond delay="0"/>
                            </p:stCondLst>
                            <p:childTnLst>
                              <p:par>
                                <p:cTn id="162" presetID="53" presetClass="entr" presetSubtype="16" fill="hold" grpId="0" nodeType="clickEffect">
                                  <p:stCondLst>
                                    <p:cond delay="0"/>
                                  </p:stCondLst>
                                  <p:childTnLst>
                                    <p:set>
                                      <p:cBhvr>
                                        <p:cTn id="163" dur="1" fill="hold">
                                          <p:stCondLst>
                                            <p:cond delay="0"/>
                                          </p:stCondLst>
                                        </p:cTn>
                                        <p:tgtEl>
                                          <p:spTgt spid="30"/>
                                        </p:tgtEl>
                                        <p:attrNameLst>
                                          <p:attrName>style.visibility</p:attrName>
                                        </p:attrNameLst>
                                      </p:cBhvr>
                                      <p:to>
                                        <p:strVal val="visible"/>
                                      </p:to>
                                    </p:set>
                                    <p:anim calcmode="lin" valueType="num">
                                      <p:cBhvr>
                                        <p:cTn id="164" dur="500" fill="hold"/>
                                        <p:tgtEl>
                                          <p:spTgt spid="30"/>
                                        </p:tgtEl>
                                        <p:attrNameLst>
                                          <p:attrName>ppt_w</p:attrName>
                                        </p:attrNameLst>
                                      </p:cBhvr>
                                      <p:tavLst>
                                        <p:tav tm="0">
                                          <p:val>
                                            <p:fltVal val="0"/>
                                          </p:val>
                                        </p:tav>
                                        <p:tav tm="100000">
                                          <p:val>
                                            <p:strVal val="#ppt_w"/>
                                          </p:val>
                                        </p:tav>
                                      </p:tavLst>
                                    </p:anim>
                                    <p:anim calcmode="lin" valueType="num">
                                      <p:cBhvr>
                                        <p:cTn id="165" dur="500" fill="hold"/>
                                        <p:tgtEl>
                                          <p:spTgt spid="30"/>
                                        </p:tgtEl>
                                        <p:attrNameLst>
                                          <p:attrName>ppt_h</p:attrName>
                                        </p:attrNameLst>
                                      </p:cBhvr>
                                      <p:tavLst>
                                        <p:tav tm="0">
                                          <p:val>
                                            <p:fltVal val="0"/>
                                          </p:val>
                                        </p:tav>
                                        <p:tav tm="100000">
                                          <p:val>
                                            <p:strVal val="#ppt_h"/>
                                          </p:val>
                                        </p:tav>
                                      </p:tavLst>
                                    </p:anim>
                                    <p:animEffect transition="in" filter="fade">
                                      <p:cBhvr>
                                        <p:cTn id="166" dur="500"/>
                                        <p:tgtEl>
                                          <p:spTgt spid="30"/>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grpId="0" nodeType="clickEffect">
                                  <p:stCondLst>
                                    <p:cond delay="0"/>
                                  </p:stCondLst>
                                  <p:childTnLst>
                                    <p:set>
                                      <p:cBhvr>
                                        <p:cTn id="170" dur="1" fill="hold">
                                          <p:stCondLst>
                                            <p:cond delay="0"/>
                                          </p:stCondLst>
                                        </p:cTn>
                                        <p:tgtEl>
                                          <p:spTgt spid="31"/>
                                        </p:tgtEl>
                                        <p:attrNameLst>
                                          <p:attrName>style.visibility</p:attrName>
                                        </p:attrNameLst>
                                      </p:cBhvr>
                                      <p:to>
                                        <p:strVal val="visible"/>
                                      </p:to>
                                    </p:set>
                                    <p:animEffect transition="in" filter="wipe(left)">
                                      <p:cBhvr>
                                        <p:cTn id="171" dur="500"/>
                                        <p:tgtEl>
                                          <p:spTgt spid="31"/>
                                        </p:tgtEl>
                                      </p:cBhvr>
                                    </p:animEffect>
                                  </p:childTnLst>
                                </p:cTn>
                              </p:par>
                            </p:childTnLst>
                          </p:cTn>
                        </p:par>
                      </p:childTnLst>
                    </p:cTn>
                  </p:par>
                  <p:par>
                    <p:cTn id="172" fill="hold">
                      <p:stCondLst>
                        <p:cond delay="indefinite"/>
                      </p:stCondLst>
                      <p:childTnLst>
                        <p:par>
                          <p:cTn id="173" fill="hold">
                            <p:stCondLst>
                              <p:cond delay="0"/>
                            </p:stCondLst>
                            <p:childTnLst>
                              <p:par>
                                <p:cTn id="174" presetID="53" presetClass="entr" presetSubtype="16" fill="hold" grpId="0" nodeType="clickEffect">
                                  <p:stCondLst>
                                    <p:cond delay="0"/>
                                  </p:stCondLst>
                                  <p:childTnLst>
                                    <p:set>
                                      <p:cBhvr>
                                        <p:cTn id="175" dur="1" fill="hold">
                                          <p:stCondLst>
                                            <p:cond delay="0"/>
                                          </p:stCondLst>
                                        </p:cTn>
                                        <p:tgtEl>
                                          <p:spTgt spid="32"/>
                                        </p:tgtEl>
                                        <p:attrNameLst>
                                          <p:attrName>style.visibility</p:attrName>
                                        </p:attrNameLst>
                                      </p:cBhvr>
                                      <p:to>
                                        <p:strVal val="visible"/>
                                      </p:to>
                                    </p:set>
                                    <p:anim calcmode="lin" valueType="num">
                                      <p:cBhvr>
                                        <p:cTn id="176" dur="500" fill="hold"/>
                                        <p:tgtEl>
                                          <p:spTgt spid="32"/>
                                        </p:tgtEl>
                                        <p:attrNameLst>
                                          <p:attrName>ppt_w</p:attrName>
                                        </p:attrNameLst>
                                      </p:cBhvr>
                                      <p:tavLst>
                                        <p:tav tm="0">
                                          <p:val>
                                            <p:fltVal val="0"/>
                                          </p:val>
                                        </p:tav>
                                        <p:tav tm="100000">
                                          <p:val>
                                            <p:strVal val="#ppt_w"/>
                                          </p:val>
                                        </p:tav>
                                      </p:tavLst>
                                    </p:anim>
                                    <p:anim calcmode="lin" valueType="num">
                                      <p:cBhvr>
                                        <p:cTn id="177" dur="500" fill="hold"/>
                                        <p:tgtEl>
                                          <p:spTgt spid="32"/>
                                        </p:tgtEl>
                                        <p:attrNameLst>
                                          <p:attrName>ppt_h</p:attrName>
                                        </p:attrNameLst>
                                      </p:cBhvr>
                                      <p:tavLst>
                                        <p:tav tm="0">
                                          <p:val>
                                            <p:fltVal val="0"/>
                                          </p:val>
                                        </p:tav>
                                        <p:tav tm="100000">
                                          <p:val>
                                            <p:strVal val="#ppt_h"/>
                                          </p:val>
                                        </p:tav>
                                      </p:tavLst>
                                    </p:anim>
                                    <p:animEffect transition="in" filter="fade">
                                      <p:cBhvr>
                                        <p:cTn id="178" dur="500"/>
                                        <p:tgtEl>
                                          <p:spTgt spid="32"/>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8" fill="hold" grpId="0" nodeType="clickEffect">
                                  <p:stCondLst>
                                    <p:cond delay="0"/>
                                  </p:stCondLst>
                                  <p:childTnLst>
                                    <p:set>
                                      <p:cBhvr>
                                        <p:cTn id="182" dur="1" fill="hold">
                                          <p:stCondLst>
                                            <p:cond delay="0"/>
                                          </p:stCondLst>
                                        </p:cTn>
                                        <p:tgtEl>
                                          <p:spTgt spid="33"/>
                                        </p:tgtEl>
                                        <p:attrNameLst>
                                          <p:attrName>style.visibility</p:attrName>
                                        </p:attrNameLst>
                                      </p:cBhvr>
                                      <p:to>
                                        <p:strVal val="visible"/>
                                      </p:to>
                                    </p:set>
                                    <p:animEffect transition="in" filter="wipe(left)">
                                      <p:cBhvr>
                                        <p:cTn id="183" dur="500"/>
                                        <p:tgtEl>
                                          <p:spTgt spid="33"/>
                                        </p:tgtEl>
                                      </p:cBhvr>
                                    </p:animEffect>
                                  </p:childTnLst>
                                </p:cTn>
                              </p:par>
                            </p:childTnLst>
                          </p:cTn>
                        </p:par>
                      </p:childTnLst>
                    </p:cTn>
                  </p:par>
                  <p:par>
                    <p:cTn id="184" fill="hold">
                      <p:stCondLst>
                        <p:cond delay="indefinite"/>
                      </p:stCondLst>
                      <p:childTnLst>
                        <p:par>
                          <p:cTn id="185" fill="hold">
                            <p:stCondLst>
                              <p:cond delay="0"/>
                            </p:stCondLst>
                            <p:childTnLst>
                              <p:par>
                                <p:cTn id="186" presetID="53" presetClass="entr" presetSubtype="16" fill="hold" grpId="0" nodeType="clickEffect">
                                  <p:stCondLst>
                                    <p:cond delay="0"/>
                                  </p:stCondLst>
                                  <p:childTnLst>
                                    <p:set>
                                      <p:cBhvr>
                                        <p:cTn id="187" dur="1" fill="hold">
                                          <p:stCondLst>
                                            <p:cond delay="0"/>
                                          </p:stCondLst>
                                        </p:cTn>
                                        <p:tgtEl>
                                          <p:spTgt spid="34"/>
                                        </p:tgtEl>
                                        <p:attrNameLst>
                                          <p:attrName>style.visibility</p:attrName>
                                        </p:attrNameLst>
                                      </p:cBhvr>
                                      <p:to>
                                        <p:strVal val="visible"/>
                                      </p:to>
                                    </p:set>
                                    <p:anim calcmode="lin" valueType="num">
                                      <p:cBhvr>
                                        <p:cTn id="188" dur="500" fill="hold"/>
                                        <p:tgtEl>
                                          <p:spTgt spid="34"/>
                                        </p:tgtEl>
                                        <p:attrNameLst>
                                          <p:attrName>ppt_w</p:attrName>
                                        </p:attrNameLst>
                                      </p:cBhvr>
                                      <p:tavLst>
                                        <p:tav tm="0">
                                          <p:val>
                                            <p:fltVal val="0"/>
                                          </p:val>
                                        </p:tav>
                                        <p:tav tm="100000">
                                          <p:val>
                                            <p:strVal val="#ppt_w"/>
                                          </p:val>
                                        </p:tav>
                                      </p:tavLst>
                                    </p:anim>
                                    <p:anim calcmode="lin" valueType="num">
                                      <p:cBhvr>
                                        <p:cTn id="189" dur="500" fill="hold"/>
                                        <p:tgtEl>
                                          <p:spTgt spid="34"/>
                                        </p:tgtEl>
                                        <p:attrNameLst>
                                          <p:attrName>ppt_h</p:attrName>
                                        </p:attrNameLst>
                                      </p:cBhvr>
                                      <p:tavLst>
                                        <p:tav tm="0">
                                          <p:val>
                                            <p:fltVal val="0"/>
                                          </p:val>
                                        </p:tav>
                                        <p:tav tm="100000">
                                          <p:val>
                                            <p:strVal val="#ppt_h"/>
                                          </p:val>
                                        </p:tav>
                                      </p:tavLst>
                                    </p:anim>
                                    <p:animEffect transition="in" filter="fade">
                                      <p:cBhvr>
                                        <p:cTn id="190" dur="500"/>
                                        <p:tgtEl>
                                          <p:spTgt spid="34"/>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8" fill="hold" grpId="0" nodeType="clickEffect">
                                  <p:stCondLst>
                                    <p:cond delay="0"/>
                                  </p:stCondLst>
                                  <p:childTnLst>
                                    <p:set>
                                      <p:cBhvr>
                                        <p:cTn id="194" dur="1" fill="hold">
                                          <p:stCondLst>
                                            <p:cond delay="0"/>
                                          </p:stCondLst>
                                        </p:cTn>
                                        <p:tgtEl>
                                          <p:spTgt spid="35"/>
                                        </p:tgtEl>
                                        <p:attrNameLst>
                                          <p:attrName>style.visibility</p:attrName>
                                        </p:attrNameLst>
                                      </p:cBhvr>
                                      <p:to>
                                        <p:strVal val="visible"/>
                                      </p:to>
                                    </p:set>
                                    <p:animEffect transition="in" filter="wipe(left)">
                                      <p:cBhvr>
                                        <p:cTn id="195" dur="500"/>
                                        <p:tgtEl>
                                          <p:spTgt spid="35"/>
                                        </p:tgtEl>
                                      </p:cBhvr>
                                    </p:animEffect>
                                  </p:childTnLst>
                                </p:cTn>
                              </p:par>
                            </p:childTnLst>
                          </p:cTn>
                        </p:par>
                      </p:childTnLst>
                    </p:cTn>
                  </p:par>
                  <p:par>
                    <p:cTn id="196" fill="hold">
                      <p:stCondLst>
                        <p:cond delay="indefinite"/>
                      </p:stCondLst>
                      <p:childTnLst>
                        <p:par>
                          <p:cTn id="197" fill="hold">
                            <p:stCondLst>
                              <p:cond delay="0"/>
                            </p:stCondLst>
                            <p:childTnLst>
                              <p:par>
                                <p:cTn id="198" presetID="53" presetClass="entr" presetSubtype="16" fill="hold" grpId="0" nodeType="clickEffect">
                                  <p:stCondLst>
                                    <p:cond delay="0"/>
                                  </p:stCondLst>
                                  <p:childTnLst>
                                    <p:set>
                                      <p:cBhvr>
                                        <p:cTn id="199" dur="1" fill="hold">
                                          <p:stCondLst>
                                            <p:cond delay="0"/>
                                          </p:stCondLst>
                                        </p:cTn>
                                        <p:tgtEl>
                                          <p:spTgt spid="36"/>
                                        </p:tgtEl>
                                        <p:attrNameLst>
                                          <p:attrName>style.visibility</p:attrName>
                                        </p:attrNameLst>
                                      </p:cBhvr>
                                      <p:to>
                                        <p:strVal val="visible"/>
                                      </p:to>
                                    </p:set>
                                    <p:anim calcmode="lin" valueType="num">
                                      <p:cBhvr>
                                        <p:cTn id="200" dur="500" fill="hold"/>
                                        <p:tgtEl>
                                          <p:spTgt spid="36"/>
                                        </p:tgtEl>
                                        <p:attrNameLst>
                                          <p:attrName>ppt_w</p:attrName>
                                        </p:attrNameLst>
                                      </p:cBhvr>
                                      <p:tavLst>
                                        <p:tav tm="0">
                                          <p:val>
                                            <p:fltVal val="0"/>
                                          </p:val>
                                        </p:tav>
                                        <p:tav tm="100000">
                                          <p:val>
                                            <p:strVal val="#ppt_w"/>
                                          </p:val>
                                        </p:tav>
                                      </p:tavLst>
                                    </p:anim>
                                    <p:anim calcmode="lin" valueType="num">
                                      <p:cBhvr>
                                        <p:cTn id="201" dur="500" fill="hold"/>
                                        <p:tgtEl>
                                          <p:spTgt spid="36"/>
                                        </p:tgtEl>
                                        <p:attrNameLst>
                                          <p:attrName>ppt_h</p:attrName>
                                        </p:attrNameLst>
                                      </p:cBhvr>
                                      <p:tavLst>
                                        <p:tav tm="0">
                                          <p:val>
                                            <p:fltVal val="0"/>
                                          </p:val>
                                        </p:tav>
                                        <p:tav tm="100000">
                                          <p:val>
                                            <p:strVal val="#ppt_h"/>
                                          </p:val>
                                        </p:tav>
                                      </p:tavLst>
                                    </p:anim>
                                    <p:animEffect transition="in" filter="fade">
                                      <p:cBhvr>
                                        <p:cTn id="202" dur="500"/>
                                        <p:tgtEl>
                                          <p:spTgt spid="36"/>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ntr" presetSubtype="8" fill="hold" grpId="0" nodeType="clickEffect">
                                  <p:stCondLst>
                                    <p:cond delay="0"/>
                                  </p:stCondLst>
                                  <p:childTnLst>
                                    <p:set>
                                      <p:cBhvr>
                                        <p:cTn id="206" dur="1" fill="hold">
                                          <p:stCondLst>
                                            <p:cond delay="0"/>
                                          </p:stCondLst>
                                        </p:cTn>
                                        <p:tgtEl>
                                          <p:spTgt spid="37"/>
                                        </p:tgtEl>
                                        <p:attrNameLst>
                                          <p:attrName>style.visibility</p:attrName>
                                        </p:attrNameLst>
                                      </p:cBhvr>
                                      <p:to>
                                        <p:strVal val="visible"/>
                                      </p:to>
                                    </p:set>
                                    <p:animEffect transition="in" filter="wipe(left)">
                                      <p:cBhvr>
                                        <p:cTn id="207" dur="500"/>
                                        <p:tgtEl>
                                          <p:spTgt spid="37"/>
                                        </p:tgtEl>
                                      </p:cBhvr>
                                    </p:animEffect>
                                  </p:childTnLst>
                                </p:cTn>
                              </p:par>
                            </p:childTnLst>
                          </p:cTn>
                        </p:par>
                      </p:childTnLst>
                    </p:cTn>
                  </p:par>
                  <p:par>
                    <p:cTn id="208" fill="hold">
                      <p:stCondLst>
                        <p:cond delay="indefinite"/>
                      </p:stCondLst>
                      <p:childTnLst>
                        <p:par>
                          <p:cTn id="209" fill="hold">
                            <p:stCondLst>
                              <p:cond delay="0"/>
                            </p:stCondLst>
                            <p:childTnLst>
                              <p:par>
                                <p:cTn id="210" presetID="16" presetClass="entr" presetSubtype="21" fill="hold" grpId="0" nodeType="clickEffect">
                                  <p:stCondLst>
                                    <p:cond delay="0"/>
                                  </p:stCondLst>
                                  <p:childTnLst>
                                    <p:set>
                                      <p:cBhvr>
                                        <p:cTn id="211" dur="1" fill="hold">
                                          <p:stCondLst>
                                            <p:cond delay="0"/>
                                          </p:stCondLst>
                                        </p:cTn>
                                        <p:tgtEl>
                                          <p:spTgt spid="39"/>
                                        </p:tgtEl>
                                        <p:attrNameLst>
                                          <p:attrName>style.visibility</p:attrName>
                                        </p:attrNameLst>
                                      </p:cBhvr>
                                      <p:to>
                                        <p:strVal val="visible"/>
                                      </p:to>
                                    </p:set>
                                    <p:animEffect transition="in" filter="barn(inVertical)">
                                      <p:cBhvr>
                                        <p:cTn id="2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62905" y="116632"/>
            <a:ext cx="7776864" cy="2155014"/>
          </a:xfrm>
          <a:prstGeom prst="rect">
            <a:avLst/>
          </a:prstGeom>
        </p:spPr>
        <p:txBody>
          <a:bodyPr wrap="square">
            <a:spAutoFit/>
          </a:bodyPr>
          <a:lstStyle/>
          <a:p>
            <a:pPr algn="just">
              <a:lnSpc>
                <a:spcPct val="114000"/>
              </a:lnSpc>
            </a:pPr>
            <a:r>
              <a:rPr lang="pt-BR" sz="1700" b="1" dirty="0">
                <a:latin typeface="Arial" panose="020B0604020202020204" pitchFamily="34" charset="0"/>
                <a:cs typeface="Arial" panose="020B0604020202020204" pitchFamily="34" charset="0"/>
              </a:rPr>
              <a:t>Questão 4)  (1 ponto)</a:t>
            </a:r>
            <a:r>
              <a:rPr lang="pt-BR" sz="1700" dirty="0">
                <a:latin typeface="Arial" panose="020B0604020202020204" pitchFamily="34" charset="0"/>
                <a:cs typeface="Arial" panose="020B0604020202020204" pitchFamily="34" charset="0"/>
              </a:rPr>
              <a:t> A rotação da Terra em torno do seu eixo e sua translação ao redor do Sol causam os fenômenos mais conhecidos de todos. A rotação gera a alternância entre períodos claros e escuros, com o nascer e o ocaso (pôr) do Sol. A translação com o eixo de rotação da Terra inclinado em relação à perpendicular ao plano da eclíptica, o qual é o plano da órbita da Terra, faz com que ele nasça e se ponha em posições constantemente diferentes no horizonte leste e oeste ao longo do ano.</a:t>
            </a:r>
          </a:p>
        </p:txBody>
      </p:sp>
      <p:sp>
        <p:nvSpPr>
          <p:cNvPr id="4" name="Retângulo 3"/>
          <p:cNvSpPr/>
          <p:nvPr/>
        </p:nvSpPr>
        <p:spPr>
          <a:xfrm>
            <a:off x="262905" y="2313998"/>
            <a:ext cx="11520880" cy="1260345"/>
          </a:xfrm>
          <a:prstGeom prst="rect">
            <a:avLst/>
          </a:prstGeom>
        </p:spPr>
        <p:txBody>
          <a:bodyPr wrap="square">
            <a:spAutoFit/>
          </a:bodyPr>
          <a:lstStyle/>
          <a:p>
            <a:pPr algn="just">
              <a:lnSpc>
                <a:spcPct val="114000"/>
              </a:lnSpc>
            </a:pPr>
            <a:r>
              <a:rPr lang="pt-BR" sz="1700" b="1" dirty="0">
                <a:latin typeface="Arial" panose="020B0604020202020204" pitchFamily="34" charset="0"/>
                <a:cs typeface="Arial" panose="020B0604020202020204" pitchFamily="34" charset="0"/>
              </a:rPr>
              <a:t>Pergunta 4) (1 ponto)(0,1 cada acerto)</a:t>
            </a:r>
            <a:r>
              <a:rPr lang="pt-BR" sz="1700" dirty="0">
                <a:latin typeface="Arial" panose="020B0604020202020204" pitchFamily="34" charset="0"/>
                <a:cs typeface="Arial" panose="020B0604020202020204" pitchFamily="34" charset="0"/>
              </a:rPr>
              <a:t> Na figura esquemática abaixo o círculo representa o horizonte de um lugar qualquer do hemisfério sul, excluído o Polo Geográfico Sul. O “x” no centro do horizonte representa um observador. Estão marcados sobre este horizonte vários pontos (os tracinhos). Coloque a letra correspondente junto ao tracinho que identifica aquele local. Tem tracinho com mais de uma letra.</a:t>
            </a:r>
          </a:p>
        </p:txBody>
      </p:sp>
      <p:graphicFrame>
        <p:nvGraphicFramePr>
          <p:cNvPr id="6" name="Tabela 5"/>
          <p:cNvGraphicFramePr>
            <a:graphicFrameLocks noGrp="1"/>
          </p:cNvGraphicFramePr>
          <p:nvPr>
            <p:extLst>
              <p:ext uri="{D42A27DB-BD31-4B8C-83A1-F6EECF244321}">
                <p14:modId xmlns:p14="http://schemas.microsoft.com/office/powerpoint/2010/main" val="2337694338"/>
              </p:ext>
            </p:extLst>
          </p:nvPr>
        </p:nvGraphicFramePr>
        <p:xfrm>
          <a:off x="1343025" y="3780440"/>
          <a:ext cx="5472608" cy="2438400"/>
        </p:xfrm>
        <a:graphic>
          <a:graphicData uri="http://schemas.openxmlformats.org/drawingml/2006/table">
            <a:tbl>
              <a:tblPr firstRow="1" firstCol="1" bandRow="1"/>
              <a:tblGrid>
                <a:gridCol w="508022">
                  <a:extLst>
                    <a:ext uri="{9D8B030D-6E8A-4147-A177-3AD203B41FA5}">
                      <a16:colId xmlns:a16="http://schemas.microsoft.com/office/drawing/2014/main" val="20000"/>
                    </a:ext>
                  </a:extLst>
                </a:gridCol>
                <a:gridCol w="4964586">
                  <a:extLst>
                    <a:ext uri="{9D8B030D-6E8A-4147-A177-3AD203B41FA5}">
                      <a16:colId xmlns:a16="http://schemas.microsoft.com/office/drawing/2014/main" val="20001"/>
                    </a:ext>
                  </a:extLst>
                </a:gridCol>
              </a:tblGrid>
              <a:tr h="0">
                <a:tc>
                  <a:txBody>
                    <a:bodyPr/>
                    <a:lstStyle/>
                    <a:p>
                      <a:pPr algn="ctr" hangingPunct="0">
                        <a:spcAft>
                          <a:spcPts val="0"/>
                        </a:spcAft>
                      </a:pPr>
                      <a:r>
                        <a:rPr lang="pt-BR" sz="1600" b="1" dirty="0">
                          <a:effectLst/>
                          <a:latin typeface="Arial"/>
                          <a:ea typeface="Times New Roman"/>
                        </a:rPr>
                        <a:t>S</a:t>
                      </a:r>
                      <a:endParaRPr lang="pt-BR" sz="1600" dirty="0">
                        <a:effectLst/>
                        <a:latin typeface="Times New Roman"/>
                        <a:ea typeface="Times New Roman"/>
                      </a:endParaRPr>
                    </a:p>
                  </a:txBody>
                  <a:tcPr marL="68580" marR="68580" marT="0" marB="0" anchor="ctr">
                    <a:lnL>
                      <a:noFill/>
                    </a:lnL>
                    <a:lnR>
                      <a:noFill/>
                    </a:lnR>
                    <a:lnT>
                      <a:noFill/>
                    </a:lnT>
                    <a:lnB>
                      <a:noFill/>
                    </a:lnB>
                  </a:tcPr>
                </a:tc>
                <a:tc>
                  <a:txBody>
                    <a:bodyPr/>
                    <a:lstStyle/>
                    <a:p>
                      <a:pPr algn="l" hangingPunct="0">
                        <a:spcAft>
                          <a:spcPts val="0"/>
                        </a:spcAft>
                      </a:pPr>
                      <a:r>
                        <a:rPr lang="pt-BR" sz="1600">
                          <a:effectLst/>
                          <a:latin typeface="Arial"/>
                          <a:ea typeface="Times New Roman"/>
                        </a:rPr>
                        <a:t>Direção cardeal Sul. (Já fizemos para você.)</a:t>
                      </a:r>
                      <a:endParaRPr lang="pt-BR" sz="1600">
                        <a:effectLst/>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0">
                <a:tc>
                  <a:txBody>
                    <a:bodyPr/>
                    <a:lstStyle/>
                    <a:p>
                      <a:pPr algn="ctr" hangingPunct="0">
                        <a:spcAft>
                          <a:spcPts val="0"/>
                        </a:spcAft>
                      </a:pPr>
                      <a:r>
                        <a:rPr lang="pt-BR" sz="1600" b="1">
                          <a:effectLst/>
                          <a:latin typeface="Arial"/>
                          <a:ea typeface="Times New Roman"/>
                        </a:rPr>
                        <a:t>N</a:t>
                      </a:r>
                      <a:endParaRPr lang="pt-BR" sz="1600">
                        <a:effectLst/>
                        <a:latin typeface="Times New Roman"/>
                        <a:ea typeface="Times New Roman"/>
                      </a:endParaRPr>
                    </a:p>
                  </a:txBody>
                  <a:tcPr marL="68580" marR="68580" marT="0" marB="0" anchor="ctr">
                    <a:lnL>
                      <a:noFill/>
                    </a:lnL>
                    <a:lnR>
                      <a:noFill/>
                    </a:lnR>
                    <a:lnT>
                      <a:noFill/>
                    </a:lnT>
                    <a:lnB>
                      <a:noFill/>
                    </a:lnB>
                  </a:tcPr>
                </a:tc>
                <a:tc>
                  <a:txBody>
                    <a:bodyPr/>
                    <a:lstStyle/>
                    <a:p>
                      <a:pPr algn="l" hangingPunct="0">
                        <a:spcAft>
                          <a:spcPts val="0"/>
                        </a:spcAft>
                      </a:pPr>
                      <a:r>
                        <a:rPr lang="pt-BR" sz="1600" dirty="0">
                          <a:effectLst/>
                          <a:latin typeface="Arial"/>
                          <a:ea typeface="Times New Roman"/>
                        </a:rPr>
                        <a:t>Direção cardeal Norte</a:t>
                      </a:r>
                      <a:endParaRPr lang="pt-BR" sz="1600" dirty="0">
                        <a:effectLst/>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1"/>
                  </a:ext>
                </a:extLst>
              </a:tr>
              <a:tr h="0">
                <a:tc>
                  <a:txBody>
                    <a:bodyPr/>
                    <a:lstStyle/>
                    <a:p>
                      <a:pPr algn="ctr" hangingPunct="0">
                        <a:spcAft>
                          <a:spcPts val="0"/>
                        </a:spcAft>
                      </a:pPr>
                      <a:r>
                        <a:rPr lang="pt-BR" sz="1600" b="1">
                          <a:effectLst/>
                          <a:latin typeface="Arial"/>
                          <a:ea typeface="Times New Roman"/>
                        </a:rPr>
                        <a:t>L</a:t>
                      </a:r>
                      <a:endParaRPr lang="pt-BR" sz="1600">
                        <a:effectLst/>
                        <a:latin typeface="Times New Roman"/>
                        <a:ea typeface="Times New Roman"/>
                      </a:endParaRPr>
                    </a:p>
                  </a:txBody>
                  <a:tcPr marL="68580" marR="68580" marT="0" marB="0" anchor="ctr">
                    <a:lnL>
                      <a:noFill/>
                    </a:lnL>
                    <a:lnR>
                      <a:noFill/>
                    </a:lnR>
                    <a:lnT>
                      <a:noFill/>
                    </a:lnT>
                    <a:lnB>
                      <a:noFill/>
                    </a:lnB>
                  </a:tcPr>
                </a:tc>
                <a:tc>
                  <a:txBody>
                    <a:bodyPr/>
                    <a:lstStyle/>
                    <a:p>
                      <a:pPr algn="l" hangingPunct="0">
                        <a:spcAft>
                          <a:spcPts val="0"/>
                        </a:spcAft>
                      </a:pPr>
                      <a:r>
                        <a:rPr lang="pt-BR" sz="1600" dirty="0">
                          <a:effectLst/>
                          <a:latin typeface="Arial"/>
                          <a:ea typeface="Times New Roman"/>
                        </a:rPr>
                        <a:t>Direção cardeal Leste.</a:t>
                      </a:r>
                      <a:endParaRPr lang="pt-BR" sz="1600" dirty="0">
                        <a:effectLst/>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0">
                <a:tc>
                  <a:txBody>
                    <a:bodyPr/>
                    <a:lstStyle/>
                    <a:p>
                      <a:pPr algn="ctr" hangingPunct="0">
                        <a:spcAft>
                          <a:spcPts val="0"/>
                        </a:spcAft>
                      </a:pPr>
                      <a:r>
                        <a:rPr lang="pt-BR" sz="1600" b="1">
                          <a:effectLst/>
                          <a:latin typeface="Arial"/>
                          <a:ea typeface="Times New Roman"/>
                        </a:rPr>
                        <a:t>O</a:t>
                      </a:r>
                      <a:endParaRPr lang="pt-BR" sz="1600">
                        <a:effectLst/>
                        <a:latin typeface="Times New Roman"/>
                        <a:ea typeface="Times New Roman"/>
                      </a:endParaRPr>
                    </a:p>
                  </a:txBody>
                  <a:tcPr marL="68580" marR="68580" marT="0" marB="0" anchor="ctr">
                    <a:lnL>
                      <a:noFill/>
                    </a:lnL>
                    <a:lnR>
                      <a:noFill/>
                    </a:lnR>
                    <a:lnT>
                      <a:noFill/>
                    </a:lnT>
                    <a:lnB>
                      <a:noFill/>
                    </a:lnB>
                  </a:tcPr>
                </a:tc>
                <a:tc>
                  <a:txBody>
                    <a:bodyPr/>
                    <a:lstStyle/>
                    <a:p>
                      <a:pPr algn="l" hangingPunct="0">
                        <a:spcAft>
                          <a:spcPts val="0"/>
                        </a:spcAft>
                      </a:pPr>
                      <a:r>
                        <a:rPr lang="pt-BR" sz="1600" dirty="0">
                          <a:effectLst/>
                          <a:latin typeface="Arial"/>
                          <a:ea typeface="Times New Roman"/>
                        </a:rPr>
                        <a:t>Direção cardeal Oeste.</a:t>
                      </a:r>
                      <a:endParaRPr lang="pt-BR" sz="1600" dirty="0">
                        <a:effectLst/>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3"/>
                  </a:ext>
                </a:extLst>
              </a:tr>
              <a:tr h="0">
                <a:tc>
                  <a:txBody>
                    <a:bodyPr/>
                    <a:lstStyle/>
                    <a:p>
                      <a:pPr algn="ctr" hangingPunct="0">
                        <a:spcAft>
                          <a:spcPts val="0"/>
                        </a:spcAft>
                      </a:pPr>
                      <a:r>
                        <a:rPr lang="pt-BR" sz="1600" b="1">
                          <a:effectLst/>
                          <a:latin typeface="Arial"/>
                          <a:ea typeface="Times New Roman"/>
                        </a:rPr>
                        <a:t>A</a:t>
                      </a:r>
                      <a:endParaRPr lang="pt-BR" sz="1600">
                        <a:effectLst/>
                        <a:latin typeface="Times New Roman"/>
                        <a:ea typeface="Times New Roman"/>
                      </a:endParaRPr>
                    </a:p>
                  </a:txBody>
                  <a:tcPr marL="68580" marR="68580" marT="0" marB="0" anchor="ctr">
                    <a:lnL>
                      <a:noFill/>
                    </a:lnL>
                    <a:lnR>
                      <a:noFill/>
                    </a:lnR>
                    <a:lnT>
                      <a:noFill/>
                    </a:lnT>
                    <a:lnB>
                      <a:noFill/>
                    </a:lnB>
                  </a:tcPr>
                </a:tc>
                <a:tc>
                  <a:txBody>
                    <a:bodyPr/>
                    <a:lstStyle/>
                    <a:p>
                      <a:pPr algn="l" hangingPunct="0">
                        <a:spcAft>
                          <a:spcPts val="0"/>
                        </a:spcAft>
                      </a:pPr>
                      <a:r>
                        <a:rPr lang="pt-BR" sz="1600" dirty="0">
                          <a:effectLst/>
                          <a:latin typeface="Arial"/>
                          <a:ea typeface="Times New Roman"/>
                        </a:rPr>
                        <a:t>Nascer do Sol no solstício de verão.</a:t>
                      </a:r>
                      <a:endParaRPr lang="pt-BR" sz="1600" dirty="0">
                        <a:effectLst/>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4"/>
                  </a:ext>
                </a:extLst>
              </a:tr>
              <a:tr h="0">
                <a:tc>
                  <a:txBody>
                    <a:bodyPr/>
                    <a:lstStyle/>
                    <a:p>
                      <a:pPr algn="ctr" hangingPunct="0">
                        <a:spcAft>
                          <a:spcPts val="0"/>
                        </a:spcAft>
                      </a:pPr>
                      <a:r>
                        <a:rPr lang="pt-BR" sz="1600" b="1">
                          <a:effectLst/>
                          <a:latin typeface="Arial"/>
                          <a:ea typeface="Times New Roman"/>
                        </a:rPr>
                        <a:t>B</a:t>
                      </a:r>
                      <a:endParaRPr lang="pt-BR" sz="1600">
                        <a:effectLst/>
                        <a:latin typeface="Times New Roman"/>
                        <a:ea typeface="Times New Roman"/>
                      </a:endParaRPr>
                    </a:p>
                  </a:txBody>
                  <a:tcPr marL="68580" marR="68580" marT="0" marB="0" anchor="ctr">
                    <a:lnL>
                      <a:noFill/>
                    </a:lnL>
                    <a:lnR>
                      <a:noFill/>
                    </a:lnR>
                    <a:lnT>
                      <a:noFill/>
                    </a:lnT>
                    <a:lnB>
                      <a:noFill/>
                    </a:lnB>
                  </a:tcPr>
                </a:tc>
                <a:tc>
                  <a:txBody>
                    <a:bodyPr/>
                    <a:lstStyle/>
                    <a:p>
                      <a:pPr algn="l" hangingPunct="0">
                        <a:spcAft>
                          <a:spcPts val="0"/>
                        </a:spcAft>
                      </a:pPr>
                      <a:r>
                        <a:rPr lang="pt-BR" sz="1600" dirty="0">
                          <a:effectLst/>
                          <a:latin typeface="Arial"/>
                          <a:ea typeface="Times New Roman"/>
                        </a:rPr>
                        <a:t>Nascer do Sol no solstício de inverno.</a:t>
                      </a:r>
                      <a:endParaRPr lang="pt-BR" sz="1600" dirty="0">
                        <a:effectLst/>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5"/>
                  </a:ext>
                </a:extLst>
              </a:tr>
              <a:tr h="0">
                <a:tc>
                  <a:txBody>
                    <a:bodyPr/>
                    <a:lstStyle/>
                    <a:p>
                      <a:pPr algn="ctr" hangingPunct="0">
                        <a:spcAft>
                          <a:spcPts val="0"/>
                        </a:spcAft>
                      </a:pPr>
                      <a:r>
                        <a:rPr lang="pt-BR" sz="1600" b="1">
                          <a:effectLst/>
                          <a:latin typeface="Arial"/>
                          <a:ea typeface="Times New Roman"/>
                        </a:rPr>
                        <a:t>C</a:t>
                      </a:r>
                      <a:endParaRPr lang="pt-BR" sz="1600">
                        <a:effectLst/>
                        <a:latin typeface="Times New Roman"/>
                        <a:ea typeface="Times New Roman"/>
                      </a:endParaRPr>
                    </a:p>
                  </a:txBody>
                  <a:tcPr marL="68580" marR="68580" marT="0" marB="0" anchor="ctr">
                    <a:lnL>
                      <a:noFill/>
                    </a:lnL>
                    <a:lnR>
                      <a:noFill/>
                    </a:lnR>
                    <a:lnT>
                      <a:noFill/>
                    </a:lnT>
                    <a:lnB>
                      <a:noFill/>
                    </a:lnB>
                  </a:tcPr>
                </a:tc>
                <a:tc>
                  <a:txBody>
                    <a:bodyPr/>
                    <a:lstStyle/>
                    <a:p>
                      <a:pPr algn="l" hangingPunct="0">
                        <a:spcAft>
                          <a:spcPts val="0"/>
                        </a:spcAft>
                      </a:pPr>
                      <a:r>
                        <a:rPr lang="pt-BR" sz="1600" dirty="0">
                          <a:effectLst/>
                          <a:latin typeface="Arial"/>
                          <a:ea typeface="Times New Roman"/>
                        </a:rPr>
                        <a:t>Ocaso do Sol no solstício de verão.</a:t>
                      </a:r>
                      <a:endParaRPr lang="pt-BR" sz="1600" dirty="0">
                        <a:effectLst/>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6"/>
                  </a:ext>
                </a:extLst>
              </a:tr>
              <a:tr h="0">
                <a:tc>
                  <a:txBody>
                    <a:bodyPr/>
                    <a:lstStyle/>
                    <a:p>
                      <a:pPr algn="ctr" hangingPunct="0">
                        <a:spcAft>
                          <a:spcPts val="0"/>
                        </a:spcAft>
                      </a:pPr>
                      <a:r>
                        <a:rPr lang="pt-BR" sz="1600" b="1">
                          <a:effectLst/>
                          <a:latin typeface="Arial"/>
                          <a:ea typeface="Times New Roman"/>
                        </a:rPr>
                        <a:t>D</a:t>
                      </a:r>
                      <a:endParaRPr lang="pt-BR" sz="1600">
                        <a:effectLst/>
                        <a:latin typeface="Times New Roman"/>
                        <a:ea typeface="Times New Roman"/>
                      </a:endParaRPr>
                    </a:p>
                  </a:txBody>
                  <a:tcPr marL="68580" marR="68580" marT="0" marB="0" anchor="ctr">
                    <a:lnL>
                      <a:noFill/>
                    </a:lnL>
                    <a:lnR>
                      <a:noFill/>
                    </a:lnR>
                    <a:lnT>
                      <a:noFill/>
                    </a:lnT>
                    <a:lnB>
                      <a:noFill/>
                    </a:lnB>
                  </a:tcPr>
                </a:tc>
                <a:tc>
                  <a:txBody>
                    <a:bodyPr/>
                    <a:lstStyle/>
                    <a:p>
                      <a:pPr algn="l" hangingPunct="0">
                        <a:spcAft>
                          <a:spcPts val="0"/>
                        </a:spcAft>
                      </a:pPr>
                      <a:r>
                        <a:rPr lang="pt-BR" sz="1600" dirty="0">
                          <a:effectLst/>
                          <a:latin typeface="Arial"/>
                          <a:ea typeface="Times New Roman"/>
                        </a:rPr>
                        <a:t>Ocaso do Sol no solstício de inverno.</a:t>
                      </a:r>
                      <a:endParaRPr lang="pt-BR" sz="1600" dirty="0">
                        <a:effectLst/>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7"/>
                  </a:ext>
                </a:extLst>
              </a:tr>
              <a:tr h="0">
                <a:tc>
                  <a:txBody>
                    <a:bodyPr/>
                    <a:lstStyle/>
                    <a:p>
                      <a:pPr algn="ctr" hangingPunct="0">
                        <a:spcAft>
                          <a:spcPts val="0"/>
                        </a:spcAft>
                      </a:pPr>
                      <a:r>
                        <a:rPr lang="pt-BR" sz="1600" b="1">
                          <a:effectLst/>
                          <a:latin typeface="Arial"/>
                          <a:ea typeface="Times New Roman"/>
                        </a:rPr>
                        <a:t>E</a:t>
                      </a:r>
                      <a:endParaRPr lang="pt-BR" sz="1600">
                        <a:effectLst/>
                        <a:latin typeface="Times New Roman"/>
                        <a:ea typeface="Times New Roman"/>
                      </a:endParaRPr>
                    </a:p>
                  </a:txBody>
                  <a:tcPr marL="68580" marR="68580" marT="0" marB="0" anchor="ctr">
                    <a:lnL>
                      <a:noFill/>
                    </a:lnL>
                    <a:lnR>
                      <a:noFill/>
                    </a:lnR>
                    <a:lnT>
                      <a:noFill/>
                    </a:lnT>
                    <a:lnB>
                      <a:noFill/>
                    </a:lnB>
                  </a:tcPr>
                </a:tc>
                <a:tc>
                  <a:txBody>
                    <a:bodyPr/>
                    <a:lstStyle/>
                    <a:p>
                      <a:pPr algn="l" hangingPunct="0">
                        <a:spcAft>
                          <a:spcPts val="0"/>
                        </a:spcAft>
                      </a:pPr>
                      <a:r>
                        <a:rPr lang="pt-BR" sz="1600" dirty="0">
                          <a:effectLst/>
                          <a:latin typeface="Arial"/>
                          <a:ea typeface="Times New Roman"/>
                        </a:rPr>
                        <a:t>Nascer do Sol no equinócio da primavera.</a:t>
                      </a:r>
                      <a:endParaRPr lang="pt-BR" sz="1600" dirty="0">
                        <a:effectLst/>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8"/>
                  </a:ext>
                </a:extLst>
              </a:tr>
              <a:tr h="0">
                <a:tc>
                  <a:txBody>
                    <a:bodyPr/>
                    <a:lstStyle/>
                    <a:p>
                      <a:pPr algn="ctr" hangingPunct="0">
                        <a:spcAft>
                          <a:spcPts val="0"/>
                        </a:spcAft>
                      </a:pPr>
                      <a:r>
                        <a:rPr lang="pt-BR" sz="1600" b="1">
                          <a:effectLst/>
                          <a:latin typeface="Arial"/>
                          <a:ea typeface="Times New Roman"/>
                        </a:rPr>
                        <a:t>F</a:t>
                      </a:r>
                      <a:endParaRPr lang="pt-BR" sz="1600">
                        <a:effectLst/>
                        <a:latin typeface="Times New Roman"/>
                        <a:ea typeface="Times New Roman"/>
                      </a:endParaRPr>
                    </a:p>
                  </a:txBody>
                  <a:tcPr marL="68580" marR="68580" marT="0" marB="0" anchor="ctr">
                    <a:lnL>
                      <a:noFill/>
                    </a:lnL>
                    <a:lnR>
                      <a:noFill/>
                    </a:lnR>
                    <a:lnT>
                      <a:noFill/>
                    </a:lnT>
                    <a:lnB>
                      <a:noFill/>
                    </a:lnB>
                  </a:tcPr>
                </a:tc>
                <a:tc>
                  <a:txBody>
                    <a:bodyPr/>
                    <a:lstStyle/>
                    <a:p>
                      <a:pPr algn="l" hangingPunct="0">
                        <a:spcAft>
                          <a:spcPts val="0"/>
                        </a:spcAft>
                      </a:pPr>
                      <a:r>
                        <a:rPr lang="pt-BR" sz="1600" dirty="0">
                          <a:effectLst/>
                          <a:latin typeface="Arial"/>
                          <a:ea typeface="Times New Roman"/>
                        </a:rPr>
                        <a:t>Ocaso do Sol no equinócio de outono.</a:t>
                      </a:r>
                      <a:endParaRPr lang="pt-BR" sz="1600" dirty="0">
                        <a:effectLst/>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9"/>
                  </a:ext>
                </a:extLst>
              </a:tr>
            </a:tbl>
          </a:graphicData>
        </a:graphic>
      </p:graphicFrame>
      <p:grpSp>
        <p:nvGrpSpPr>
          <p:cNvPr id="9" name="Grupo 8"/>
          <p:cNvGrpSpPr>
            <a:grpSpLocks/>
          </p:cNvGrpSpPr>
          <p:nvPr/>
        </p:nvGrpSpPr>
        <p:grpSpPr bwMode="auto">
          <a:xfrm>
            <a:off x="7155611" y="3623310"/>
            <a:ext cx="2798818" cy="2758018"/>
            <a:chOff x="8209" y="8716"/>
            <a:chExt cx="3125" cy="3128"/>
          </a:xfrm>
        </p:grpSpPr>
        <p:sp>
          <p:nvSpPr>
            <p:cNvPr id="19" name="Oval 3"/>
            <p:cNvSpPr>
              <a:spLocks noChangeArrowheads="1"/>
            </p:cNvSpPr>
            <p:nvPr/>
          </p:nvSpPr>
          <p:spPr bwMode="auto">
            <a:xfrm>
              <a:off x="8376" y="8858"/>
              <a:ext cx="2835" cy="2835"/>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pt-BR"/>
            </a:p>
          </p:txBody>
        </p:sp>
        <p:cxnSp>
          <p:nvCxnSpPr>
            <p:cNvPr id="20" name="AutoShape 4"/>
            <p:cNvCxnSpPr>
              <a:cxnSpLocks noChangeShapeType="1"/>
            </p:cNvCxnSpPr>
            <p:nvPr/>
          </p:nvCxnSpPr>
          <p:spPr bwMode="auto">
            <a:xfrm>
              <a:off x="8209" y="10289"/>
              <a:ext cx="312"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1" name="AutoShape 5"/>
            <p:cNvCxnSpPr>
              <a:cxnSpLocks noChangeShapeType="1"/>
            </p:cNvCxnSpPr>
            <p:nvPr/>
          </p:nvCxnSpPr>
          <p:spPr bwMode="auto">
            <a:xfrm>
              <a:off x="11022" y="10278"/>
              <a:ext cx="312"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2" name="AutoShape 6"/>
            <p:cNvCxnSpPr>
              <a:cxnSpLocks noChangeShapeType="1"/>
            </p:cNvCxnSpPr>
            <p:nvPr/>
          </p:nvCxnSpPr>
          <p:spPr bwMode="auto">
            <a:xfrm rot="5400000">
              <a:off x="9645" y="8872"/>
              <a:ext cx="312"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3" name="AutoShape 7"/>
            <p:cNvCxnSpPr>
              <a:cxnSpLocks noChangeShapeType="1"/>
            </p:cNvCxnSpPr>
            <p:nvPr/>
          </p:nvCxnSpPr>
          <p:spPr bwMode="auto">
            <a:xfrm rot="5400000">
              <a:off x="9645" y="11688"/>
              <a:ext cx="312"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4" name="AutoShape 8"/>
            <p:cNvCxnSpPr>
              <a:cxnSpLocks noChangeShapeType="1"/>
            </p:cNvCxnSpPr>
            <p:nvPr/>
          </p:nvCxnSpPr>
          <p:spPr bwMode="auto">
            <a:xfrm rot="1380000">
              <a:off x="8376" y="9635"/>
              <a:ext cx="312"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5" name="AutoShape 9"/>
            <p:cNvCxnSpPr>
              <a:cxnSpLocks noChangeShapeType="1"/>
            </p:cNvCxnSpPr>
            <p:nvPr/>
          </p:nvCxnSpPr>
          <p:spPr bwMode="auto">
            <a:xfrm rot="1380000">
              <a:off x="10885" y="10913"/>
              <a:ext cx="312"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6" name="AutoShape 10"/>
            <p:cNvCxnSpPr>
              <a:cxnSpLocks noChangeShapeType="1"/>
            </p:cNvCxnSpPr>
            <p:nvPr/>
          </p:nvCxnSpPr>
          <p:spPr bwMode="auto">
            <a:xfrm flipH="1">
              <a:off x="10874" y="9569"/>
              <a:ext cx="350" cy="191"/>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7" name="AutoShape 11"/>
            <p:cNvCxnSpPr>
              <a:cxnSpLocks noChangeShapeType="1"/>
            </p:cNvCxnSpPr>
            <p:nvPr/>
          </p:nvCxnSpPr>
          <p:spPr bwMode="auto">
            <a:xfrm flipH="1">
              <a:off x="8338" y="10820"/>
              <a:ext cx="350" cy="191"/>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8" name="Text Box 12"/>
            <p:cNvSpPr txBox="1">
              <a:spLocks noChangeArrowheads="1"/>
            </p:cNvSpPr>
            <p:nvPr/>
          </p:nvSpPr>
          <p:spPr bwMode="auto">
            <a:xfrm>
              <a:off x="9403" y="10079"/>
              <a:ext cx="816" cy="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hangingPunct="0">
                <a:spcAft>
                  <a:spcPts val="0"/>
                </a:spcAft>
              </a:pPr>
              <a:r>
                <a:rPr lang="pt-BR" sz="1200">
                  <a:effectLst/>
                  <a:latin typeface="Arial"/>
                  <a:ea typeface="Times New Roman"/>
                </a:rPr>
                <a:t>X</a:t>
              </a:r>
              <a:endParaRPr lang="pt-BR" sz="1200">
                <a:effectLst/>
                <a:latin typeface="Times New Roman"/>
                <a:ea typeface="Times New Roman"/>
              </a:endParaRPr>
            </a:p>
          </p:txBody>
        </p:sp>
        <p:sp>
          <p:nvSpPr>
            <p:cNvPr id="29" name="Text Box 13"/>
            <p:cNvSpPr txBox="1">
              <a:spLocks noChangeArrowheads="1"/>
            </p:cNvSpPr>
            <p:nvPr/>
          </p:nvSpPr>
          <p:spPr bwMode="auto">
            <a:xfrm>
              <a:off x="9385" y="11124"/>
              <a:ext cx="816" cy="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hangingPunct="0">
                <a:spcAft>
                  <a:spcPts val="0"/>
                </a:spcAft>
              </a:pPr>
              <a:r>
                <a:rPr lang="pt-BR" sz="1500" b="1">
                  <a:effectLst/>
                  <a:latin typeface="Arial"/>
                  <a:ea typeface="Times New Roman"/>
                </a:rPr>
                <a:t>S</a:t>
              </a:r>
              <a:endParaRPr lang="pt-BR" sz="1200">
                <a:effectLst/>
                <a:latin typeface="Times New Roman"/>
                <a:ea typeface="Times New Roman"/>
              </a:endParaRPr>
            </a:p>
          </p:txBody>
        </p:sp>
      </p:grpSp>
      <p:sp>
        <p:nvSpPr>
          <p:cNvPr id="10" name="Caixa de texto 803"/>
          <p:cNvSpPr txBox="1"/>
          <p:nvPr/>
        </p:nvSpPr>
        <p:spPr>
          <a:xfrm>
            <a:off x="8319920" y="3852557"/>
            <a:ext cx="519461" cy="52903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spcAft>
                <a:spcPts val="0"/>
              </a:spcAft>
            </a:pPr>
            <a:r>
              <a:rPr lang="en-US" sz="1500" b="1" dirty="0">
                <a:solidFill>
                  <a:srgbClr val="FF0000"/>
                </a:solidFill>
                <a:effectLst/>
                <a:latin typeface="Arial"/>
                <a:ea typeface="Times New Roman"/>
              </a:rPr>
              <a:t>N</a:t>
            </a:r>
            <a:endParaRPr lang="pt-BR" sz="1200" dirty="0">
              <a:effectLst/>
              <a:latin typeface="Times New Roman"/>
              <a:ea typeface="Times New Roman"/>
            </a:endParaRPr>
          </a:p>
        </p:txBody>
      </p:sp>
      <p:sp>
        <p:nvSpPr>
          <p:cNvPr id="11" name="Caixa de texto 811"/>
          <p:cNvSpPr txBox="1"/>
          <p:nvPr/>
        </p:nvSpPr>
        <p:spPr>
          <a:xfrm>
            <a:off x="7352648" y="4778362"/>
            <a:ext cx="450856" cy="4937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spcAft>
                <a:spcPts val="0"/>
              </a:spcAft>
            </a:pPr>
            <a:r>
              <a:rPr lang="en-US" sz="1500" b="1" dirty="0">
                <a:solidFill>
                  <a:srgbClr val="FF0000"/>
                </a:solidFill>
                <a:effectLst/>
                <a:latin typeface="Arial"/>
                <a:ea typeface="Times New Roman"/>
              </a:rPr>
              <a:t>O</a:t>
            </a:r>
            <a:endParaRPr lang="pt-BR" sz="1200" dirty="0">
              <a:effectLst/>
              <a:latin typeface="Times New Roman"/>
              <a:ea typeface="Times New Roman"/>
            </a:endParaRPr>
          </a:p>
          <a:p>
            <a:pPr hangingPunct="0">
              <a:spcAft>
                <a:spcPts val="0"/>
              </a:spcAft>
            </a:pPr>
            <a:r>
              <a:rPr lang="pt-PT" sz="1200" dirty="0">
                <a:effectLst/>
                <a:latin typeface="Times New Roman"/>
                <a:ea typeface="Times New Roman"/>
              </a:rPr>
              <a:t> </a:t>
            </a:r>
            <a:endParaRPr lang="pt-BR" sz="1200" dirty="0">
              <a:effectLst/>
              <a:latin typeface="Times New Roman"/>
              <a:ea typeface="Times New Roman"/>
            </a:endParaRPr>
          </a:p>
        </p:txBody>
      </p:sp>
      <p:sp>
        <p:nvSpPr>
          <p:cNvPr id="12" name="Caixa de texto 812"/>
          <p:cNvSpPr txBox="1"/>
          <p:nvPr/>
        </p:nvSpPr>
        <p:spPr>
          <a:xfrm>
            <a:off x="9358841" y="4787179"/>
            <a:ext cx="438855" cy="49640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spcAft>
                <a:spcPts val="0"/>
              </a:spcAft>
            </a:pPr>
            <a:r>
              <a:rPr lang="en-US" sz="1500" b="1" dirty="0">
                <a:solidFill>
                  <a:srgbClr val="FF0000"/>
                </a:solidFill>
                <a:effectLst/>
                <a:latin typeface="Arial"/>
                <a:ea typeface="Times New Roman"/>
              </a:rPr>
              <a:t>L</a:t>
            </a:r>
            <a:endParaRPr lang="pt-BR" sz="1200" dirty="0">
              <a:effectLst/>
              <a:latin typeface="Times New Roman"/>
              <a:ea typeface="Times New Roman"/>
            </a:endParaRPr>
          </a:p>
          <a:p>
            <a:pPr hangingPunct="0">
              <a:spcAft>
                <a:spcPts val="0"/>
              </a:spcAft>
            </a:pPr>
            <a:r>
              <a:rPr lang="pt-PT" sz="1200" dirty="0">
                <a:effectLst/>
                <a:latin typeface="Times New Roman"/>
                <a:ea typeface="Times New Roman"/>
              </a:rPr>
              <a:t> </a:t>
            </a:r>
            <a:endParaRPr lang="pt-BR" sz="1200" dirty="0">
              <a:effectLst/>
              <a:latin typeface="Times New Roman"/>
              <a:ea typeface="Times New Roman"/>
            </a:endParaRPr>
          </a:p>
        </p:txBody>
      </p:sp>
      <p:sp>
        <p:nvSpPr>
          <p:cNvPr id="13" name="Caixa de texto 813"/>
          <p:cNvSpPr txBox="1"/>
          <p:nvPr/>
        </p:nvSpPr>
        <p:spPr>
          <a:xfrm rot="1292704">
            <a:off x="7379517" y="4311051"/>
            <a:ext cx="564242" cy="54842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spcAft>
                <a:spcPts val="0"/>
              </a:spcAft>
            </a:pPr>
            <a:r>
              <a:rPr lang="en-US" sz="1500" b="1" dirty="0">
                <a:solidFill>
                  <a:srgbClr val="FF0000"/>
                </a:solidFill>
                <a:effectLst/>
                <a:latin typeface="Arial"/>
                <a:ea typeface="Times New Roman"/>
              </a:rPr>
              <a:t>D</a:t>
            </a:r>
            <a:endParaRPr lang="pt-BR" sz="1200" dirty="0">
              <a:effectLst/>
              <a:latin typeface="Times New Roman"/>
              <a:ea typeface="Times New Roman"/>
            </a:endParaRPr>
          </a:p>
          <a:p>
            <a:pPr hangingPunct="0">
              <a:spcAft>
                <a:spcPts val="0"/>
              </a:spcAft>
            </a:pPr>
            <a:r>
              <a:rPr lang="pt-PT" sz="1200" dirty="0">
                <a:effectLst/>
                <a:latin typeface="Times New Roman"/>
                <a:ea typeface="Times New Roman"/>
              </a:rPr>
              <a:t> </a:t>
            </a:r>
            <a:endParaRPr lang="pt-BR" sz="1200" dirty="0">
              <a:effectLst/>
              <a:latin typeface="Times New Roman"/>
              <a:ea typeface="Times New Roman"/>
            </a:endParaRPr>
          </a:p>
        </p:txBody>
      </p:sp>
      <p:sp>
        <p:nvSpPr>
          <p:cNvPr id="14" name="Caixa de texto 814"/>
          <p:cNvSpPr txBox="1"/>
          <p:nvPr/>
        </p:nvSpPr>
        <p:spPr>
          <a:xfrm rot="20039383">
            <a:off x="7460123" y="5201588"/>
            <a:ext cx="516774" cy="46290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spcAft>
                <a:spcPts val="0"/>
              </a:spcAft>
            </a:pPr>
            <a:r>
              <a:rPr lang="en-US" sz="1500" b="1" dirty="0">
                <a:solidFill>
                  <a:srgbClr val="FF0000"/>
                </a:solidFill>
                <a:effectLst/>
                <a:latin typeface="Arial"/>
                <a:ea typeface="Times New Roman"/>
              </a:rPr>
              <a:t>C</a:t>
            </a:r>
            <a:endParaRPr lang="pt-BR" sz="1200" dirty="0">
              <a:effectLst/>
              <a:latin typeface="Times New Roman"/>
              <a:ea typeface="Times New Roman"/>
            </a:endParaRPr>
          </a:p>
          <a:p>
            <a:pPr algn="ctr" hangingPunct="0">
              <a:spcAft>
                <a:spcPts val="0"/>
              </a:spcAft>
            </a:pPr>
            <a:r>
              <a:rPr lang="pt-PT" sz="1200" dirty="0">
                <a:effectLst/>
                <a:latin typeface="Times New Roman"/>
                <a:ea typeface="Times New Roman"/>
              </a:rPr>
              <a:t> </a:t>
            </a:r>
            <a:endParaRPr lang="pt-BR" sz="1200" dirty="0">
              <a:effectLst/>
              <a:latin typeface="Times New Roman"/>
              <a:ea typeface="Times New Roman"/>
            </a:endParaRPr>
          </a:p>
        </p:txBody>
      </p:sp>
      <p:sp>
        <p:nvSpPr>
          <p:cNvPr id="15" name="Caixa de texto 815"/>
          <p:cNvSpPr txBox="1"/>
          <p:nvPr/>
        </p:nvSpPr>
        <p:spPr>
          <a:xfrm rot="20042236">
            <a:off x="9215541" y="4355137"/>
            <a:ext cx="429899" cy="51320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spcAft>
                <a:spcPts val="0"/>
              </a:spcAft>
            </a:pPr>
            <a:r>
              <a:rPr lang="en-US" sz="1500" b="1" dirty="0">
                <a:solidFill>
                  <a:srgbClr val="FF0000"/>
                </a:solidFill>
                <a:effectLst/>
                <a:latin typeface="Arial"/>
                <a:ea typeface="Times New Roman"/>
              </a:rPr>
              <a:t>B</a:t>
            </a:r>
            <a:endParaRPr lang="pt-BR" sz="1200" dirty="0">
              <a:effectLst/>
              <a:latin typeface="Times New Roman"/>
              <a:ea typeface="Times New Roman"/>
            </a:endParaRPr>
          </a:p>
        </p:txBody>
      </p:sp>
      <p:sp>
        <p:nvSpPr>
          <p:cNvPr id="16" name="Caixa de texto 816"/>
          <p:cNvSpPr txBox="1"/>
          <p:nvPr/>
        </p:nvSpPr>
        <p:spPr>
          <a:xfrm rot="1496126">
            <a:off x="9242410" y="5263308"/>
            <a:ext cx="468410" cy="38002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spcAft>
                <a:spcPts val="0"/>
              </a:spcAft>
            </a:pPr>
            <a:r>
              <a:rPr lang="en-US" sz="1500" b="1">
                <a:solidFill>
                  <a:srgbClr val="FF0000"/>
                </a:solidFill>
                <a:effectLst/>
                <a:latin typeface="Arial"/>
                <a:ea typeface="Times New Roman"/>
              </a:rPr>
              <a:t>A</a:t>
            </a:r>
            <a:endParaRPr lang="pt-BR" sz="1200">
              <a:effectLst/>
              <a:latin typeface="Times New Roman"/>
              <a:ea typeface="Times New Roman"/>
            </a:endParaRPr>
          </a:p>
        </p:txBody>
      </p:sp>
      <p:sp>
        <p:nvSpPr>
          <p:cNvPr id="17" name="Caixa de texto 817"/>
          <p:cNvSpPr txBox="1"/>
          <p:nvPr/>
        </p:nvSpPr>
        <p:spPr>
          <a:xfrm>
            <a:off x="6743625" y="4778362"/>
            <a:ext cx="591110" cy="5863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spcAft>
                <a:spcPts val="0"/>
              </a:spcAft>
            </a:pPr>
            <a:r>
              <a:rPr lang="en-US" sz="1500" b="1">
                <a:solidFill>
                  <a:srgbClr val="FF0000"/>
                </a:solidFill>
                <a:effectLst/>
                <a:latin typeface="Arial"/>
                <a:ea typeface="Times New Roman"/>
              </a:rPr>
              <a:t>F</a:t>
            </a:r>
            <a:endParaRPr lang="pt-BR" sz="1200">
              <a:effectLst/>
              <a:latin typeface="Times New Roman"/>
              <a:ea typeface="Times New Roman"/>
            </a:endParaRPr>
          </a:p>
        </p:txBody>
      </p:sp>
      <p:sp>
        <p:nvSpPr>
          <p:cNvPr id="18" name="Caixa de texto 818"/>
          <p:cNvSpPr txBox="1"/>
          <p:nvPr/>
        </p:nvSpPr>
        <p:spPr>
          <a:xfrm>
            <a:off x="9833521" y="4778362"/>
            <a:ext cx="510504" cy="6656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spcAft>
                <a:spcPts val="0"/>
              </a:spcAft>
            </a:pPr>
            <a:r>
              <a:rPr lang="en-US" sz="1500" b="1">
                <a:solidFill>
                  <a:srgbClr val="FF0000"/>
                </a:solidFill>
                <a:effectLst/>
                <a:latin typeface="Arial"/>
                <a:ea typeface="Times New Roman"/>
              </a:rPr>
              <a:t>E</a:t>
            </a:r>
            <a:endParaRPr lang="pt-BR" sz="1200">
              <a:effectLst/>
              <a:latin typeface="Times New Roman"/>
              <a:ea typeface="Times New Roman"/>
            </a:endParaRPr>
          </a:p>
        </p:txBody>
      </p:sp>
    </p:spTree>
    <p:extLst>
      <p:ext uri="{BB962C8B-B14F-4D97-AF65-F5344CB8AC3E}">
        <p14:creationId xmlns:p14="http://schemas.microsoft.com/office/powerpoint/2010/main" val="337403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777</TotalTime>
  <Words>5609</Words>
  <Application>Microsoft Office PowerPoint</Application>
  <PresentationFormat>Personalizar</PresentationFormat>
  <Paragraphs>422</Paragraphs>
  <Slides>26</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26</vt:i4>
      </vt:variant>
    </vt:vector>
  </HeadingPairs>
  <TitlesOfParts>
    <vt:vector size="31" baseType="lpstr">
      <vt:lpstr>Arial</vt:lpstr>
      <vt:lpstr>Calibri</vt:lpstr>
      <vt:lpstr>Cambria Math</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OBA</dc:creator>
  <cp:lastModifiedBy>João Canalle</cp:lastModifiedBy>
  <cp:revision>62</cp:revision>
  <dcterms:created xsi:type="dcterms:W3CDTF">2020-08-11T00:56:45Z</dcterms:created>
  <dcterms:modified xsi:type="dcterms:W3CDTF">2020-08-21T19:27:56Z</dcterms:modified>
</cp:coreProperties>
</file>