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8" r:id="rId3"/>
    <p:sldId id="260" r:id="rId4"/>
    <p:sldId id="261" r:id="rId5"/>
    <p:sldId id="262" r:id="rId6"/>
    <p:sldId id="263" r:id="rId7"/>
    <p:sldId id="264" r:id="rId8"/>
    <p:sldId id="265" r:id="rId9"/>
    <p:sldId id="266" r:id="rId10"/>
    <p:sldId id="267" r:id="rId11"/>
    <p:sldId id="268" r:id="rId12"/>
    <p:sldId id="269" r:id="rId13"/>
    <p:sldId id="272" r:id="rId14"/>
    <p:sldId id="273" r:id="rId15"/>
    <p:sldId id="270" r:id="rId16"/>
    <p:sldId id="278" r:id="rId17"/>
    <p:sldId id="271" r:id="rId18"/>
    <p:sldId id="274" r:id="rId19"/>
    <p:sldId id="277" r:id="rId20"/>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97" y="62"/>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40448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15184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32692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58596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94084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A8309242-9193-4273-B0D7-7FE2F9C71754}" type="datetimeFigureOut">
              <a:rPr lang="pt-BR" smtClean="0"/>
              <a:t>07/08/2020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193340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8309242-9193-4273-B0D7-7FE2F9C71754}" type="datetimeFigureOut">
              <a:rPr lang="pt-BR" smtClean="0"/>
              <a:t>07/08/2020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33153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A8309242-9193-4273-B0D7-7FE2F9C71754}" type="datetimeFigureOut">
              <a:rPr lang="pt-BR" smtClean="0"/>
              <a:t>07/08/2020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38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8309242-9193-4273-B0D7-7FE2F9C71754}" type="datetimeFigureOut">
              <a:rPr lang="pt-BR" smtClean="0"/>
              <a:t>07/08/2020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16843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A8309242-9193-4273-B0D7-7FE2F9C71754}" type="datetimeFigureOut">
              <a:rPr lang="pt-BR" smtClean="0"/>
              <a:t>07/08/2020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53017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A8309242-9193-4273-B0D7-7FE2F9C71754}" type="datetimeFigureOut">
              <a:rPr lang="pt-BR" smtClean="0"/>
              <a:t>07/08/2020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13152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rgbClr val="F9F9EE"/>
            </a:gs>
            <a:gs pos="100000">
              <a:schemeClr val="bg2">
                <a:lumMod val="75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156A2-D3E4-4CCD-9DFE-3630F3FE6277}" type="slidenum">
              <a:rPr lang="pt-BR" smtClean="0"/>
              <a:t>‹nº›</a:t>
            </a:fld>
            <a:endParaRPr lang="pt-BR"/>
          </a:p>
        </p:txBody>
      </p:sp>
      <p:pic>
        <p:nvPicPr>
          <p:cNvPr id="7" name="Picture 3" descr="C:\Users\OBA\Downloads\mobfog 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47" y="6093296"/>
            <a:ext cx="1127448" cy="739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OBA\Downloads\LOGOTIPO_OBA_p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416033" y="5949280"/>
            <a:ext cx="1644219" cy="109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1.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2013	 - NÍVEL 4</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28780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8640"/>
            <a:ext cx="7848872" cy="2282869"/>
          </a:xfrm>
          <a:prstGeom prst="rect">
            <a:avLst/>
          </a:prstGeom>
        </p:spPr>
        <p:txBody>
          <a:bodyPr wrap="square">
            <a:spAutoFit/>
          </a:bodyPr>
          <a:lstStyle/>
          <a:p>
            <a:pPr algn="just">
              <a:lnSpc>
                <a:spcPct val="120000"/>
              </a:lnSpc>
            </a:pPr>
            <a:r>
              <a:rPr lang="pt-BR" sz="1500" b="1" dirty="0">
                <a:latin typeface="Arial" pitchFamily="34" charset="0"/>
                <a:cs typeface="Arial" pitchFamily="34" charset="0"/>
              </a:rPr>
              <a:t>Questão 7) (1 ponto</a:t>
            </a:r>
            <a:r>
              <a:rPr lang="pt-BR" sz="1500" dirty="0">
                <a:latin typeface="Arial" pitchFamily="34" charset="0"/>
                <a:cs typeface="Arial" pitchFamily="34" charset="0"/>
              </a:rPr>
              <a:t>) Desde que a União Soviética colocou em órbita o satélite Sputnik, em 1957, quase seis mil satélites foram lançados ao espaço.  Em média são colocados em órbita dois satélites por semana.  Dentre as aplicações desses satélites, vale destacar: Comunicações, Meteorologia, Observação da Terra, Transmissão de Dados e Sistema de Posicionamento Global, este último conhecido no mundo ocidental pela sigla GPS.</a:t>
            </a:r>
          </a:p>
          <a:p>
            <a:pPr algn="just">
              <a:lnSpc>
                <a:spcPct val="120000"/>
              </a:lnSpc>
            </a:pPr>
            <a:r>
              <a:rPr lang="pt-BR" sz="1500" dirty="0">
                <a:latin typeface="Arial" pitchFamily="34" charset="0"/>
                <a:cs typeface="Arial" pitchFamily="34" charset="0"/>
              </a:rPr>
              <a:t>Atualmente existem cerca de 450 satélites de Comunicações em operação, alguns dos quais servindo o território brasileiro.  Muito embora tais satélites girem em torno da Terra como todos os demais satélites, eles possuem características próprias.  Uma delas é que</a:t>
            </a:r>
          </a:p>
        </p:txBody>
      </p:sp>
      <p:sp>
        <p:nvSpPr>
          <p:cNvPr id="4" name="Retângulo 3"/>
          <p:cNvSpPr/>
          <p:nvPr/>
        </p:nvSpPr>
        <p:spPr>
          <a:xfrm>
            <a:off x="190897" y="2420888"/>
            <a:ext cx="11449272" cy="3390865"/>
          </a:xfrm>
          <a:prstGeom prst="rect">
            <a:avLst/>
          </a:prstGeom>
        </p:spPr>
        <p:txBody>
          <a:bodyPr wrap="square">
            <a:spAutoFit/>
          </a:bodyPr>
          <a:lstStyle/>
          <a:p>
            <a:pPr algn="just">
              <a:lnSpc>
                <a:spcPct val="120000"/>
              </a:lnSpc>
            </a:pPr>
            <a:r>
              <a:rPr lang="pt-BR" sz="1500" dirty="0">
                <a:latin typeface="Arial" pitchFamily="34" charset="0"/>
                <a:cs typeface="Arial" pitchFamily="34" charset="0"/>
              </a:rPr>
              <a:t>eles levam 24 horas para completar um giro em torno da Terra (este tempo é normalmente chamado de Período Orbital) em órbitas quase circulares.  Como o nosso planeta também leva 24 horas para completar uma rotação em torno do seu eixo, tudo se passa como se os satélites estivessem estacionados (“parados”) em relação a um ponto fixo sobre a superfície terrestre, conforme ilustrado na figura abaixo.  Por essa razão, eles também são chamados de geoestacionários.  Para que isso seja possível, tais satélites precisam estar localizados no plano do Equador terrestre a uma distância específica da superfície da Terra.  A tabela mostra vários raios orbitais (distância medida entre o satélite e centro da Terra) e respectivos períodos orbitais (o tempo necessário, em horas, para dar uma volta em nosso planeta). Atualmente os satélites geoestacionários que servem ao Brasil pertencem a empresas estrangeiras.  O Governo Brasileiro está em vias de adquirir no mercado internacional um satélite de comunicações, o Satélite Geoestacionário de Defesa e Comunicações Estratégicas (SGDC). Este satélite oferecerá à população brasileira de áreas carentes de comunicação digital, normalmente a que reside em cidades distantes dos grandes centros urbanos, acesso rápido e barato às comunicações, incluindo acesso à Internet banda larga via satélite. Este satélite também atenderá às necessidades de governo, como é o caso das comunicações militares.</a:t>
            </a:r>
          </a:p>
        </p:txBody>
      </p:sp>
    </p:spTree>
    <p:extLst>
      <p:ext uri="{BB962C8B-B14F-4D97-AF65-F5344CB8AC3E}">
        <p14:creationId xmlns:p14="http://schemas.microsoft.com/office/powerpoint/2010/main" val="76811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835368419"/>
              </p:ext>
            </p:extLst>
          </p:nvPr>
        </p:nvGraphicFramePr>
        <p:xfrm>
          <a:off x="190897" y="116632"/>
          <a:ext cx="1915823" cy="2319113"/>
        </p:xfrm>
        <a:graphic>
          <a:graphicData uri="http://schemas.openxmlformats.org/drawingml/2006/table">
            <a:tbl>
              <a:tblPr firstRow="1" firstCol="1" bandRow="1"/>
              <a:tblGrid>
                <a:gridCol w="1006715">
                  <a:extLst>
                    <a:ext uri="{9D8B030D-6E8A-4147-A177-3AD203B41FA5}">
                      <a16:colId xmlns:a16="http://schemas.microsoft.com/office/drawing/2014/main" val="20000"/>
                    </a:ext>
                  </a:extLst>
                </a:gridCol>
                <a:gridCol w="909108">
                  <a:extLst>
                    <a:ext uri="{9D8B030D-6E8A-4147-A177-3AD203B41FA5}">
                      <a16:colId xmlns:a16="http://schemas.microsoft.com/office/drawing/2014/main" val="20001"/>
                    </a:ext>
                  </a:extLst>
                </a:gridCol>
              </a:tblGrid>
              <a:tr h="468889">
                <a:tc>
                  <a:txBody>
                    <a:bodyPr/>
                    <a:lstStyle/>
                    <a:p>
                      <a:pPr algn="ctr">
                        <a:lnSpc>
                          <a:spcPct val="115000"/>
                        </a:lnSpc>
                        <a:spcAft>
                          <a:spcPts val="0"/>
                        </a:spcAft>
                      </a:pPr>
                      <a:r>
                        <a:rPr lang="pt-BR" sz="1500" b="1">
                          <a:effectLst/>
                          <a:latin typeface="Arial"/>
                          <a:ea typeface="Calibri"/>
                          <a:cs typeface="Times New Roman"/>
                        </a:rPr>
                        <a:t>Raio </a:t>
                      </a:r>
                      <a:endParaRPr lang="pt-BR" sz="1500">
                        <a:effectLst/>
                        <a:latin typeface="Calibri"/>
                        <a:ea typeface="Calibri"/>
                        <a:cs typeface="Times New Roman"/>
                      </a:endParaRPr>
                    </a:p>
                    <a:p>
                      <a:pPr>
                        <a:lnSpc>
                          <a:spcPct val="115000"/>
                        </a:lnSpc>
                        <a:spcAft>
                          <a:spcPts val="0"/>
                        </a:spcAft>
                      </a:pPr>
                      <a:r>
                        <a:rPr lang="pt-BR" sz="1500" b="1">
                          <a:effectLst/>
                          <a:latin typeface="Arial"/>
                          <a:ea typeface="Calibri"/>
                          <a:cs typeface="Times New Roman"/>
                        </a:rPr>
                        <a:t>Orbital (km)</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b="1">
                          <a:effectLst/>
                          <a:latin typeface="Arial"/>
                          <a:ea typeface="Calibri"/>
                          <a:cs typeface="Times New Roman"/>
                        </a:rPr>
                        <a:t>Período Orbital (h)</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889">
                <a:tc>
                  <a:txBody>
                    <a:bodyPr/>
                    <a:lstStyle/>
                    <a:p>
                      <a:pPr algn="ctr">
                        <a:lnSpc>
                          <a:spcPct val="115000"/>
                        </a:lnSpc>
                        <a:spcAft>
                          <a:spcPts val="0"/>
                        </a:spcAft>
                      </a:pPr>
                      <a:r>
                        <a:rPr lang="pt-BR" sz="1500">
                          <a:effectLst/>
                          <a:latin typeface="Arial"/>
                          <a:ea typeface="Calibri"/>
                          <a:cs typeface="Times New Roman"/>
                        </a:rPr>
                        <a:t>6.671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a:ea typeface="Calibri"/>
                          <a:cs typeface="Times New Roman"/>
                        </a:rPr>
                        <a:t>1,5</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889">
                <a:tc>
                  <a:txBody>
                    <a:bodyPr/>
                    <a:lstStyle/>
                    <a:p>
                      <a:pPr algn="ctr">
                        <a:lnSpc>
                          <a:spcPct val="115000"/>
                        </a:lnSpc>
                        <a:spcAft>
                          <a:spcPts val="0"/>
                        </a:spcAft>
                      </a:pPr>
                      <a:r>
                        <a:rPr lang="pt-BR" sz="1500">
                          <a:effectLst/>
                          <a:latin typeface="Arial"/>
                          <a:ea typeface="Calibri"/>
                          <a:cs typeface="Times New Roman"/>
                        </a:rPr>
                        <a:t>7.171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a:ea typeface="Calibri"/>
                          <a:cs typeface="Times New Roman"/>
                        </a:rPr>
                        <a:t>1,7</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889">
                <a:tc>
                  <a:txBody>
                    <a:bodyPr/>
                    <a:lstStyle/>
                    <a:p>
                      <a:pPr algn="ctr">
                        <a:lnSpc>
                          <a:spcPct val="115000"/>
                        </a:lnSpc>
                        <a:spcAft>
                          <a:spcPts val="0"/>
                        </a:spcAft>
                      </a:pPr>
                      <a:r>
                        <a:rPr lang="pt-BR" sz="1500">
                          <a:effectLst/>
                          <a:latin typeface="Arial"/>
                          <a:ea typeface="Calibri"/>
                          <a:cs typeface="Times New Roman"/>
                        </a:rPr>
                        <a:t>16.371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a:ea typeface="Calibri"/>
                          <a:cs typeface="Times New Roman"/>
                        </a:rPr>
                        <a:t>5,8</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889">
                <a:tc>
                  <a:txBody>
                    <a:bodyPr/>
                    <a:lstStyle/>
                    <a:p>
                      <a:pPr algn="ctr">
                        <a:lnSpc>
                          <a:spcPct val="115000"/>
                        </a:lnSpc>
                        <a:spcAft>
                          <a:spcPts val="0"/>
                        </a:spcAft>
                      </a:pPr>
                      <a:r>
                        <a:rPr lang="pt-BR" sz="1500">
                          <a:effectLst/>
                          <a:latin typeface="Arial"/>
                          <a:ea typeface="Calibri"/>
                          <a:cs typeface="Times New Roman"/>
                        </a:rPr>
                        <a:t>26.371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a:ea typeface="Calibri"/>
                          <a:cs typeface="Times New Roman"/>
                        </a:rPr>
                        <a:t>11,8</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889">
                <a:tc>
                  <a:txBody>
                    <a:bodyPr/>
                    <a:lstStyle/>
                    <a:p>
                      <a:pPr algn="ctr">
                        <a:lnSpc>
                          <a:spcPct val="115000"/>
                        </a:lnSpc>
                        <a:spcAft>
                          <a:spcPts val="0"/>
                        </a:spcAft>
                      </a:pPr>
                      <a:r>
                        <a:rPr lang="pt-BR" sz="1500">
                          <a:effectLst/>
                          <a:latin typeface="Arial"/>
                          <a:ea typeface="Calibri"/>
                          <a:cs typeface="Times New Roman"/>
                        </a:rPr>
                        <a:t>42.271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a:effectLst/>
                          <a:latin typeface="Arial"/>
                          <a:ea typeface="Calibri"/>
                          <a:cs typeface="Times New Roman"/>
                        </a:rPr>
                        <a:t>24,0</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7889">
                <a:tc>
                  <a:txBody>
                    <a:bodyPr/>
                    <a:lstStyle/>
                    <a:p>
                      <a:pPr algn="ctr">
                        <a:lnSpc>
                          <a:spcPct val="115000"/>
                        </a:lnSpc>
                        <a:spcAft>
                          <a:spcPts val="0"/>
                        </a:spcAft>
                      </a:pPr>
                      <a:r>
                        <a:rPr lang="pt-BR" sz="1500">
                          <a:effectLst/>
                          <a:latin typeface="Arial"/>
                          <a:ea typeface="Calibri"/>
                          <a:cs typeface="Times New Roman"/>
                        </a:rPr>
                        <a:t>46.371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500" dirty="0">
                          <a:effectLst/>
                          <a:latin typeface="Arial"/>
                          <a:ea typeface="Calibri"/>
                          <a:cs typeface="Times New Roman"/>
                        </a:rPr>
                        <a:t>27,6</a:t>
                      </a:r>
                      <a:endParaRPr lang="pt-BR"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193" name="Image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001" y="202335"/>
            <a:ext cx="2776077" cy="185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ligaçãotelefonic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969" y="157475"/>
            <a:ext cx="3042808" cy="19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68275" y="2476599"/>
            <a:ext cx="11543902" cy="618631"/>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Pergunta 7a) (0,25 ponto)</a:t>
            </a:r>
            <a:r>
              <a:rPr lang="pt-BR" sz="1500" dirty="0">
                <a:latin typeface="Arial" pitchFamily="34" charset="0"/>
                <a:cs typeface="Arial" pitchFamily="34" charset="0"/>
              </a:rPr>
              <a:t> A partir da tabela fornecida acima, obtida a partir da 3</a:t>
            </a:r>
            <a:r>
              <a:rPr lang="pt-BR" sz="1500" baseline="30000" dirty="0">
                <a:latin typeface="Arial" pitchFamily="34" charset="0"/>
                <a:cs typeface="Arial" pitchFamily="34" charset="0"/>
              </a:rPr>
              <a:t>a</a:t>
            </a:r>
            <a:r>
              <a:rPr lang="pt-BR" sz="1500" dirty="0">
                <a:latin typeface="Arial" pitchFamily="34" charset="0"/>
                <a:cs typeface="Arial" pitchFamily="34" charset="0"/>
              </a:rPr>
              <a:t> Lei de Kepler, qual o raio orbital do satélite SGDC para que gire à mesma velocidade de rotação da Terra? </a:t>
            </a:r>
            <a:endParaRPr lang="pt-BR" sz="1500" dirty="0">
              <a:solidFill>
                <a:srgbClr val="FF0000"/>
              </a:solidFill>
              <a:latin typeface="Arial" pitchFamily="34" charset="0"/>
              <a:cs typeface="Arial" pitchFamily="34" charset="0"/>
            </a:endParaRPr>
          </a:p>
        </p:txBody>
      </p:sp>
      <p:sp>
        <p:nvSpPr>
          <p:cNvPr id="5" name="Retângulo 4"/>
          <p:cNvSpPr/>
          <p:nvPr/>
        </p:nvSpPr>
        <p:spPr>
          <a:xfrm>
            <a:off x="4960017" y="2762456"/>
            <a:ext cx="4802212" cy="323165"/>
          </a:xfrm>
          <a:prstGeom prst="rect">
            <a:avLst/>
          </a:prstGeom>
        </p:spPr>
        <p:txBody>
          <a:bodyPr wrap="none">
            <a:spAutoFit/>
          </a:bodyPr>
          <a:lstStyle/>
          <a:p>
            <a:r>
              <a:rPr lang="pt-BR" sz="1500" i="1" dirty="0">
                <a:latin typeface="Arial" pitchFamily="34" charset="0"/>
                <a:cs typeface="Arial" pitchFamily="34" charset="0"/>
              </a:rPr>
              <a:t>Dica: Basta olhar na tabela e no texto para responder.</a:t>
            </a:r>
            <a:endParaRPr lang="pt-BR" sz="1500" dirty="0"/>
          </a:p>
        </p:txBody>
      </p:sp>
      <p:sp>
        <p:nvSpPr>
          <p:cNvPr id="6" name="Retângulo 5"/>
          <p:cNvSpPr/>
          <p:nvPr/>
        </p:nvSpPr>
        <p:spPr>
          <a:xfrm>
            <a:off x="1127001" y="3068960"/>
            <a:ext cx="10606834" cy="323165"/>
          </a:xfrm>
          <a:prstGeom prst="rect">
            <a:avLst/>
          </a:prstGeom>
        </p:spPr>
        <p:txBody>
          <a:bodyPr wrap="square">
            <a:spAutoFit/>
          </a:bodyPr>
          <a:lstStyle/>
          <a:p>
            <a:r>
              <a:rPr lang="pt-BR" sz="1500" dirty="0">
                <a:solidFill>
                  <a:srgbClr val="FF0000"/>
                </a:solidFill>
                <a:latin typeface="Arial" pitchFamily="34" charset="0"/>
                <a:cs typeface="Arial" pitchFamily="34" charset="0"/>
              </a:rPr>
              <a:t>Como a velocidade de rotação da Terra é de 24 horas, o raio orbital é de 42.271 km, conforme mostrado na tabela</a:t>
            </a:r>
          </a:p>
        </p:txBody>
      </p:sp>
      <p:sp>
        <p:nvSpPr>
          <p:cNvPr id="7" name="Retângulo 6"/>
          <p:cNvSpPr/>
          <p:nvPr/>
        </p:nvSpPr>
        <p:spPr>
          <a:xfrm>
            <a:off x="190897" y="3068960"/>
            <a:ext cx="1104790"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 </a:t>
            </a:r>
            <a:endParaRPr lang="pt-BR" sz="1500" dirty="0">
              <a:solidFill>
                <a:srgbClr val="FF0000"/>
              </a:solidFill>
            </a:endParaRPr>
          </a:p>
        </p:txBody>
      </p:sp>
      <p:sp>
        <p:nvSpPr>
          <p:cNvPr id="8" name="Retângulo 7"/>
          <p:cNvSpPr/>
          <p:nvPr/>
        </p:nvSpPr>
        <p:spPr>
          <a:xfrm>
            <a:off x="168275" y="3482211"/>
            <a:ext cx="2730235" cy="323165"/>
          </a:xfrm>
          <a:prstGeom prst="rect">
            <a:avLst/>
          </a:prstGeom>
        </p:spPr>
        <p:txBody>
          <a:bodyPr wrap="none">
            <a:spAutoFit/>
          </a:bodyPr>
          <a:lstStyle/>
          <a:p>
            <a:r>
              <a:rPr lang="pt-BR" sz="1500" b="1" dirty="0">
                <a:latin typeface="Arial" pitchFamily="34" charset="0"/>
                <a:cs typeface="Arial" pitchFamily="34" charset="0"/>
              </a:rPr>
              <a:t>Resposta 7a):</a:t>
            </a:r>
            <a:r>
              <a:rPr lang="pt-BR" sz="1500" dirty="0">
                <a:latin typeface="Arial" pitchFamily="34" charset="0"/>
                <a:cs typeface="Arial" pitchFamily="34" charset="0"/>
              </a:rPr>
              <a:t> _ _ _ _ _ _ _ _</a:t>
            </a:r>
          </a:p>
        </p:txBody>
      </p:sp>
      <p:sp>
        <p:nvSpPr>
          <p:cNvPr id="9" name="Retângulo 8"/>
          <p:cNvSpPr/>
          <p:nvPr/>
        </p:nvSpPr>
        <p:spPr>
          <a:xfrm>
            <a:off x="1553524" y="3429000"/>
            <a:ext cx="1106393" cy="323165"/>
          </a:xfrm>
          <a:prstGeom prst="rect">
            <a:avLst/>
          </a:prstGeom>
        </p:spPr>
        <p:txBody>
          <a:bodyPr wrap="none">
            <a:spAutoFit/>
          </a:bodyPr>
          <a:lstStyle/>
          <a:p>
            <a:r>
              <a:rPr lang="pt-BR" sz="1500" b="1" dirty="0">
                <a:solidFill>
                  <a:srgbClr val="FF0000"/>
                </a:solidFill>
                <a:latin typeface="Arial" pitchFamily="34" charset="0"/>
                <a:cs typeface="Arial" pitchFamily="34" charset="0"/>
              </a:rPr>
              <a:t>42.271 km</a:t>
            </a:r>
            <a:endParaRPr lang="pt-BR" sz="1500" b="1" dirty="0"/>
          </a:p>
        </p:txBody>
      </p:sp>
      <p:sp>
        <p:nvSpPr>
          <p:cNvPr id="10" name="Retângulo 9"/>
          <p:cNvSpPr/>
          <p:nvPr/>
        </p:nvSpPr>
        <p:spPr>
          <a:xfrm>
            <a:off x="168275" y="3861048"/>
            <a:ext cx="11543902" cy="618631"/>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Pergunta 7b) (0,25 ponto)</a:t>
            </a:r>
            <a:r>
              <a:rPr lang="pt-BR" sz="1500" dirty="0">
                <a:latin typeface="Arial" pitchFamily="34" charset="0"/>
                <a:cs typeface="Arial" pitchFamily="34" charset="0"/>
              </a:rPr>
              <a:t> Supondo que os 450 satélites geoestacionários em operação estejam uniformemente distribuídos sobre a circunferência equatorial, estime a distância média entre esses satélites. Dado: comprimento da circunferência 2 π R ( use π = 3).  </a:t>
            </a:r>
          </a:p>
        </p:txBody>
      </p:sp>
      <p:sp>
        <p:nvSpPr>
          <p:cNvPr id="11" name="Retângulo 10"/>
          <p:cNvSpPr/>
          <p:nvPr/>
        </p:nvSpPr>
        <p:spPr>
          <a:xfrm>
            <a:off x="181661" y="4425940"/>
            <a:ext cx="1088952" cy="369332"/>
          </a:xfrm>
          <a:prstGeom prst="rect">
            <a:avLst/>
          </a:prstGeom>
        </p:spPr>
        <p:txBody>
          <a:bodyPr wrap="none">
            <a:spAutoFit/>
          </a:bodyPr>
          <a:lstStyle/>
          <a:p>
            <a:r>
              <a:rPr lang="pt-BR" dirty="0">
                <a:solidFill>
                  <a:srgbClr val="FF0000"/>
                </a:solidFill>
              </a:rPr>
              <a:t>Resposta:</a:t>
            </a:r>
          </a:p>
        </p:txBody>
      </p:sp>
      <p:sp>
        <p:nvSpPr>
          <p:cNvPr id="12" name="Retângulo 11"/>
          <p:cNvSpPr/>
          <p:nvPr/>
        </p:nvSpPr>
        <p:spPr>
          <a:xfrm>
            <a:off x="1127001" y="4446348"/>
            <a:ext cx="10585176" cy="355482"/>
          </a:xfrm>
          <a:prstGeom prst="rect">
            <a:avLst/>
          </a:prstGeom>
        </p:spPr>
        <p:txBody>
          <a:bodyPr wrap="square">
            <a:spAutoFit/>
          </a:bodyPr>
          <a:lstStyle/>
          <a:p>
            <a:pPr algn="just">
              <a:lnSpc>
                <a:spcPct val="114000"/>
              </a:lnSpc>
            </a:pPr>
            <a:r>
              <a:rPr lang="pt-BR" sz="1500" dirty="0">
                <a:solidFill>
                  <a:srgbClr val="FF0000"/>
                </a:solidFill>
                <a:latin typeface="Arial" pitchFamily="34" charset="0"/>
                <a:cs typeface="Arial" pitchFamily="34" charset="0"/>
              </a:rPr>
              <a:t>Considerando-se que a órbita dos satélites geoestacionários é quase circular e que os 450 satélites estão uniformemente</a:t>
            </a:r>
          </a:p>
        </p:txBody>
      </p:sp>
      <p:sp>
        <p:nvSpPr>
          <p:cNvPr id="13" name="Retângulo 12"/>
          <p:cNvSpPr/>
          <p:nvPr/>
        </p:nvSpPr>
        <p:spPr>
          <a:xfrm>
            <a:off x="190897" y="5301208"/>
            <a:ext cx="5514651" cy="323165"/>
          </a:xfrm>
          <a:prstGeom prst="rect">
            <a:avLst/>
          </a:prstGeom>
        </p:spPr>
        <p:txBody>
          <a:bodyPr wrap="none">
            <a:spAutoFit/>
          </a:bodyPr>
          <a:lstStyle/>
          <a:p>
            <a:r>
              <a:rPr lang="pt-BR" sz="1500" dirty="0">
                <a:solidFill>
                  <a:srgbClr val="FF0000"/>
                </a:solidFill>
                <a:latin typeface="Arial" pitchFamily="34" charset="0"/>
                <a:cs typeface="Arial" pitchFamily="34" charset="0"/>
              </a:rPr>
              <a:t>Comprimento da circunferência = 2 x 3 x 42.271 = 253.626 km</a:t>
            </a:r>
          </a:p>
        </p:txBody>
      </p:sp>
      <p:sp>
        <p:nvSpPr>
          <p:cNvPr id="14" name="Retângulo 13"/>
          <p:cNvSpPr/>
          <p:nvPr/>
        </p:nvSpPr>
        <p:spPr>
          <a:xfrm>
            <a:off x="190897" y="5637996"/>
            <a:ext cx="5459123" cy="323165"/>
          </a:xfrm>
          <a:prstGeom prst="rect">
            <a:avLst/>
          </a:prstGeom>
        </p:spPr>
        <p:txBody>
          <a:bodyPr wrap="none">
            <a:spAutoFit/>
          </a:bodyPr>
          <a:lstStyle/>
          <a:p>
            <a:r>
              <a:rPr lang="pt-BR" sz="1500" dirty="0">
                <a:solidFill>
                  <a:srgbClr val="FF0000"/>
                </a:solidFill>
                <a:latin typeface="Arial" pitchFamily="34" charset="0"/>
                <a:cs typeface="Arial" pitchFamily="34" charset="0"/>
              </a:rPr>
              <a:t>A distância entre os satélites será = 253.626 / 450 = 563,6 km</a:t>
            </a:r>
          </a:p>
        </p:txBody>
      </p:sp>
      <p:sp>
        <p:nvSpPr>
          <p:cNvPr id="15" name="Retângulo 14"/>
          <p:cNvSpPr/>
          <p:nvPr/>
        </p:nvSpPr>
        <p:spPr>
          <a:xfrm>
            <a:off x="4007321" y="6165304"/>
            <a:ext cx="6408712" cy="553998"/>
          </a:xfrm>
          <a:prstGeom prst="rect">
            <a:avLst/>
          </a:prstGeom>
        </p:spPr>
        <p:txBody>
          <a:bodyPr wrap="square">
            <a:spAutoFit/>
          </a:bodyPr>
          <a:lstStyle/>
          <a:p>
            <a:r>
              <a:rPr lang="pt-BR" sz="1500" dirty="0">
                <a:solidFill>
                  <a:srgbClr val="FF0000"/>
                </a:solidFill>
                <a:latin typeface="Arial" pitchFamily="34" charset="0"/>
                <a:cs typeface="Arial" pitchFamily="34" charset="0"/>
              </a:rPr>
              <a:t>Observação: Pode-se aceitar também como corretas as respostas de 563 km ou 564 km</a:t>
            </a:r>
            <a:r>
              <a:rPr lang="pt-BR" sz="1500" dirty="0">
                <a:latin typeface="Arial" pitchFamily="34" charset="0"/>
                <a:cs typeface="Arial" pitchFamily="34" charset="0"/>
              </a:rPr>
              <a:t>.</a:t>
            </a:r>
          </a:p>
        </p:txBody>
      </p:sp>
      <p:sp>
        <p:nvSpPr>
          <p:cNvPr id="16" name="Retângulo 15"/>
          <p:cNvSpPr/>
          <p:nvPr/>
        </p:nvSpPr>
        <p:spPr>
          <a:xfrm>
            <a:off x="1371585" y="6350215"/>
            <a:ext cx="2739853" cy="323165"/>
          </a:xfrm>
          <a:prstGeom prst="rect">
            <a:avLst/>
          </a:prstGeom>
        </p:spPr>
        <p:txBody>
          <a:bodyPr wrap="none">
            <a:spAutoFit/>
          </a:bodyPr>
          <a:lstStyle/>
          <a:p>
            <a:r>
              <a:rPr lang="pt-BR" sz="1500" b="1" dirty="0">
                <a:latin typeface="Arial" pitchFamily="34" charset="0"/>
                <a:cs typeface="Arial" pitchFamily="34" charset="0"/>
              </a:rPr>
              <a:t>Resposta 7b):</a:t>
            </a:r>
            <a:r>
              <a:rPr lang="pt-BR" sz="1500" dirty="0">
                <a:latin typeface="Arial" pitchFamily="34" charset="0"/>
                <a:cs typeface="Arial" pitchFamily="34" charset="0"/>
              </a:rPr>
              <a:t> _ _ _ _ _ _ _ _</a:t>
            </a:r>
          </a:p>
        </p:txBody>
      </p:sp>
      <p:sp>
        <p:nvSpPr>
          <p:cNvPr id="17" name="Retângulo 16"/>
          <p:cNvSpPr/>
          <p:nvPr/>
        </p:nvSpPr>
        <p:spPr>
          <a:xfrm>
            <a:off x="2832787" y="6306235"/>
            <a:ext cx="998991" cy="323165"/>
          </a:xfrm>
          <a:prstGeom prst="rect">
            <a:avLst/>
          </a:prstGeom>
        </p:spPr>
        <p:txBody>
          <a:bodyPr wrap="none">
            <a:spAutoFit/>
          </a:bodyPr>
          <a:lstStyle/>
          <a:p>
            <a:r>
              <a:rPr lang="pt-BR" sz="1500" b="1" dirty="0">
                <a:solidFill>
                  <a:srgbClr val="FF0000"/>
                </a:solidFill>
                <a:latin typeface="Arial" pitchFamily="34" charset="0"/>
                <a:cs typeface="Arial" pitchFamily="34" charset="0"/>
              </a:rPr>
              <a:t>563,6 km</a:t>
            </a:r>
            <a:endParaRPr lang="pt-BR" sz="1500" dirty="0">
              <a:solidFill>
                <a:srgbClr val="FF0000"/>
              </a:solidFill>
            </a:endParaRPr>
          </a:p>
        </p:txBody>
      </p:sp>
      <p:sp>
        <p:nvSpPr>
          <p:cNvPr id="18" name="Retângulo 17"/>
          <p:cNvSpPr/>
          <p:nvPr/>
        </p:nvSpPr>
        <p:spPr>
          <a:xfrm>
            <a:off x="190897" y="4714028"/>
            <a:ext cx="11377264" cy="618631"/>
          </a:xfrm>
          <a:prstGeom prst="rect">
            <a:avLst/>
          </a:prstGeom>
        </p:spPr>
        <p:txBody>
          <a:bodyPr wrap="square">
            <a:spAutoFit/>
          </a:bodyPr>
          <a:lstStyle/>
          <a:p>
            <a:pPr algn="just">
              <a:lnSpc>
                <a:spcPct val="114000"/>
              </a:lnSpc>
            </a:pPr>
            <a:r>
              <a:rPr lang="pt-BR" sz="1500" dirty="0">
                <a:solidFill>
                  <a:srgbClr val="FF0000"/>
                </a:solidFill>
                <a:latin typeface="Arial" pitchFamily="34" charset="0"/>
                <a:cs typeface="Arial" pitchFamily="34" charset="0"/>
              </a:rPr>
              <a:t>distribuídos ao longo da circunferência equatorial, para saber a distância média entre os satélites, basta calcular o comprimento da circunferência (2 π R) e dividi-lo por 450.  Dessa forma tem-se:</a:t>
            </a:r>
          </a:p>
        </p:txBody>
      </p:sp>
    </p:spTree>
    <p:extLst>
      <p:ext uri="{BB962C8B-B14F-4D97-AF65-F5344CB8AC3E}">
        <p14:creationId xmlns:p14="http://schemas.microsoft.com/office/powerpoint/2010/main" val="28148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2308324"/>
          </a:xfrm>
          <a:prstGeom prst="rect">
            <a:avLst/>
          </a:prstGeom>
        </p:spPr>
        <p:txBody>
          <a:bodyPr wrap="square">
            <a:spAutoFit/>
          </a:bodyPr>
          <a:lstStyle/>
          <a:p>
            <a:pPr algn="just">
              <a:lnSpc>
                <a:spcPct val="120000"/>
              </a:lnSpc>
            </a:pPr>
            <a:r>
              <a:rPr lang="pt-BR" sz="1500" b="1" dirty="0">
                <a:latin typeface="Arial" pitchFamily="34" charset="0"/>
                <a:cs typeface="Arial" pitchFamily="34" charset="0"/>
              </a:rPr>
              <a:t>Pergunta 7c) (0,5 ponto)</a:t>
            </a:r>
            <a:r>
              <a:rPr lang="pt-BR" sz="1500" dirty="0">
                <a:latin typeface="Arial" pitchFamily="34" charset="0"/>
                <a:cs typeface="Arial" pitchFamily="34" charset="0"/>
              </a:rPr>
              <a:t> Considere que um satélite de comunicações seja utilizado por um esportista alemão que esteja participando dos Jogos Olímpicos no Brasil, para fazer uma ligação telefônica para sua família na Alemanha.  De um modo bastante simplificado, ao falar “alô” junto ao seu aparelho telefônico, o sinal eletrônico viajará a distância L1 até o satélite, à velocidade de 300.000 km/s. Após receber o sinal do Brasil, o satélite o transmitirá à Alemanha através da distância L2, mostrada na figura.  As distâncias L1 e L2 são dependentes da posição do satélite em relação às estações emissoras e receptoras localizadas no Brasil e na Alemanha, mas para simplificar suponha-a como sendo igual à</a:t>
            </a:r>
          </a:p>
        </p:txBody>
      </p:sp>
      <p:sp>
        <p:nvSpPr>
          <p:cNvPr id="4" name="Retângulo 3"/>
          <p:cNvSpPr/>
          <p:nvPr/>
        </p:nvSpPr>
        <p:spPr>
          <a:xfrm>
            <a:off x="190897" y="3212976"/>
            <a:ext cx="1051891"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a:t>
            </a:r>
          </a:p>
        </p:txBody>
      </p:sp>
      <p:sp>
        <p:nvSpPr>
          <p:cNvPr id="5" name="Retângulo 4"/>
          <p:cNvSpPr/>
          <p:nvPr/>
        </p:nvSpPr>
        <p:spPr>
          <a:xfrm>
            <a:off x="1090057" y="3222212"/>
            <a:ext cx="10414061" cy="346249"/>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Para chegar à Alemanha o sinal eletrônico correspondente ao “alô” enviado do Brasil percorrerá a distância L1 + L2.  </a:t>
            </a:r>
          </a:p>
        </p:txBody>
      </p:sp>
      <p:sp>
        <p:nvSpPr>
          <p:cNvPr id="6" name="Retângulo 5"/>
          <p:cNvSpPr/>
          <p:nvPr/>
        </p:nvSpPr>
        <p:spPr>
          <a:xfrm>
            <a:off x="190897" y="3802831"/>
            <a:ext cx="7488832" cy="346249"/>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Portanto, a distância total percorrida pelo sinal para ir e voltar é igual a: 2 (L1 +L2).  </a:t>
            </a:r>
          </a:p>
        </p:txBody>
      </p:sp>
      <p:grpSp>
        <p:nvGrpSpPr>
          <p:cNvPr id="7" name="Grupo 6"/>
          <p:cNvGrpSpPr>
            <a:grpSpLocks/>
          </p:cNvGrpSpPr>
          <p:nvPr/>
        </p:nvGrpSpPr>
        <p:grpSpPr bwMode="auto">
          <a:xfrm>
            <a:off x="8111777" y="3659378"/>
            <a:ext cx="3528392" cy="1870754"/>
            <a:chOff x="1737" y="13623"/>
            <a:chExt cx="3809" cy="1947"/>
          </a:xfrm>
        </p:grpSpPr>
        <p:sp>
          <p:nvSpPr>
            <p:cNvPr id="8" name="AutoShape 42"/>
            <p:cNvSpPr>
              <a:spLocks noChangeArrowheads="1"/>
            </p:cNvSpPr>
            <p:nvPr/>
          </p:nvSpPr>
          <p:spPr bwMode="auto">
            <a:xfrm>
              <a:off x="1737" y="13623"/>
              <a:ext cx="1728" cy="1616"/>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pt-BR"/>
            </a:p>
          </p:txBody>
        </p:sp>
        <p:cxnSp>
          <p:nvCxnSpPr>
            <p:cNvPr id="9" name="AutoShape 43"/>
            <p:cNvCxnSpPr>
              <a:cxnSpLocks noChangeShapeType="1"/>
            </p:cNvCxnSpPr>
            <p:nvPr/>
          </p:nvCxnSpPr>
          <p:spPr bwMode="auto">
            <a:xfrm>
              <a:off x="2601" y="14421"/>
              <a:ext cx="877"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0" name="AutoShape 44"/>
            <p:cNvSpPr>
              <a:spLocks noChangeArrowheads="1"/>
            </p:cNvSpPr>
            <p:nvPr/>
          </p:nvSpPr>
          <p:spPr bwMode="auto">
            <a:xfrm>
              <a:off x="4888" y="14385"/>
              <a:ext cx="71" cy="116"/>
            </a:xfrm>
            <a:prstGeom prst="flowChartConnector">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pt-BR"/>
            </a:p>
          </p:txBody>
        </p:sp>
        <p:cxnSp>
          <p:nvCxnSpPr>
            <p:cNvPr id="11" name="AutoShape 45"/>
            <p:cNvCxnSpPr>
              <a:cxnSpLocks noChangeShapeType="1"/>
            </p:cNvCxnSpPr>
            <p:nvPr/>
          </p:nvCxnSpPr>
          <p:spPr bwMode="auto">
            <a:xfrm>
              <a:off x="2607" y="15552"/>
              <a:ext cx="2314" cy="18"/>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AutoShape 46"/>
            <p:cNvCxnSpPr>
              <a:cxnSpLocks noChangeShapeType="1"/>
            </p:cNvCxnSpPr>
            <p:nvPr/>
          </p:nvCxnSpPr>
          <p:spPr bwMode="auto">
            <a:xfrm>
              <a:off x="2608" y="13991"/>
              <a:ext cx="0" cy="1450"/>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3" name="AutoShape 47"/>
            <p:cNvCxnSpPr>
              <a:cxnSpLocks noChangeShapeType="1"/>
            </p:cNvCxnSpPr>
            <p:nvPr/>
          </p:nvCxnSpPr>
          <p:spPr bwMode="auto">
            <a:xfrm flipH="1">
              <a:off x="4916" y="13991"/>
              <a:ext cx="5" cy="1501"/>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14" name="Text Box 48"/>
            <p:cNvSpPr txBox="1">
              <a:spLocks noChangeArrowheads="1"/>
            </p:cNvSpPr>
            <p:nvPr/>
          </p:nvSpPr>
          <p:spPr bwMode="auto">
            <a:xfrm>
              <a:off x="3352" y="15357"/>
              <a:ext cx="813"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pt-BR" sz="1100">
                  <a:effectLst/>
                  <a:latin typeface="Calibri"/>
                  <a:ea typeface="Calibri"/>
                  <a:cs typeface="Times New Roman"/>
                </a:rPr>
                <a:t>Raio Orbital</a:t>
              </a:r>
              <a:endParaRPr lang="pt-BR">
                <a:effectLst/>
                <a:latin typeface="Calibri"/>
                <a:ea typeface="Calibri"/>
                <a:cs typeface="Times New Roman"/>
              </a:endParaRPr>
            </a:p>
          </p:txBody>
        </p:sp>
        <p:cxnSp>
          <p:nvCxnSpPr>
            <p:cNvPr id="15" name="AutoShape 49"/>
            <p:cNvCxnSpPr>
              <a:cxnSpLocks noChangeShapeType="1"/>
            </p:cNvCxnSpPr>
            <p:nvPr/>
          </p:nvCxnSpPr>
          <p:spPr bwMode="auto">
            <a:xfrm>
              <a:off x="3478" y="13988"/>
              <a:ext cx="0" cy="451"/>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16" name="Text Box 50"/>
            <p:cNvSpPr txBox="1">
              <a:spLocks noChangeArrowheads="1"/>
            </p:cNvSpPr>
            <p:nvPr/>
          </p:nvSpPr>
          <p:spPr bwMode="auto">
            <a:xfrm>
              <a:off x="2682" y="14189"/>
              <a:ext cx="706"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pt-BR" sz="1100" dirty="0">
                  <a:effectLst/>
                  <a:latin typeface="Calibri"/>
                  <a:ea typeface="Calibri"/>
                  <a:cs typeface="Times New Roman"/>
                </a:rPr>
                <a:t>Raio Terra</a:t>
              </a:r>
              <a:endParaRPr lang="pt-BR" dirty="0">
                <a:effectLst/>
                <a:latin typeface="Calibri"/>
                <a:ea typeface="Calibri"/>
                <a:cs typeface="Times New Roman"/>
              </a:endParaRPr>
            </a:p>
          </p:txBody>
        </p:sp>
        <p:sp>
          <p:nvSpPr>
            <p:cNvPr id="17" name="Text Box 51"/>
            <p:cNvSpPr txBox="1">
              <a:spLocks noChangeArrowheads="1"/>
            </p:cNvSpPr>
            <p:nvPr/>
          </p:nvSpPr>
          <p:spPr bwMode="auto">
            <a:xfrm>
              <a:off x="4004" y="14189"/>
              <a:ext cx="161"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pt-BR" sz="1100">
                  <a:effectLst/>
                  <a:latin typeface="Calibri"/>
                  <a:ea typeface="Calibri"/>
                  <a:cs typeface="Times New Roman"/>
                </a:rPr>
                <a:t>d</a:t>
              </a:r>
              <a:endParaRPr lang="pt-BR">
                <a:effectLst/>
                <a:latin typeface="Calibri"/>
                <a:ea typeface="Calibri"/>
                <a:cs typeface="Times New Roman"/>
              </a:endParaRPr>
            </a:p>
          </p:txBody>
        </p:sp>
        <p:cxnSp>
          <p:nvCxnSpPr>
            <p:cNvPr id="18" name="AutoShape 52"/>
            <p:cNvCxnSpPr>
              <a:cxnSpLocks noChangeShapeType="1"/>
            </p:cNvCxnSpPr>
            <p:nvPr/>
          </p:nvCxnSpPr>
          <p:spPr bwMode="auto">
            <a:xfrm>
              <a:off x="3465" y="14427"/>
              <a:ext cx="1451" cy="18"/>
            </a:xfrm>
            <a:prstGeom prst="straightConnector1">
              <a:avLst/>
            </a:prstGeom>
            <a:noFill/>
            <a:ln w="127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19" name="Text Box 53"/>
            <p:cNvSpPr txBox="1">
              <a:spLocks noChangeArrowheads="1"/>
            </p:cNvSpPr>
            <p:nvPr/>
          </p:nvSpPr>
          <p:spPr bwMode="auto">
            <a:xfrm>
              <a:off x="5048" y="14349"/>
              <a:ext cx="498"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pt-BR" sz="1100">
                  <a:effectLst/>
                  <a:latin typeface="Calibri"/>
                  <a:ea typeface="Calibri"/>
                  <a:cs typeface="Times New Roman"/>
                </a:rPr>
                <a:t>Satélite</a:t>
              </a:r>
              <a:endParaRPr lang="pt-BR">
                <a:effectLst/>
                <a:latin typeface="Calibri"/>
                <a:ea typeface="Calibri"/>
                <a:cs typeface="Times New Roman"/>
              </a:endParaRPr>
            </a:p>
          </p:txBody>
        </p:sp>
      </p:grpSp>
      <p:sp>
        <p:nvSpPr>
          <p:cNvPr id="20" name="Retângulo 19"/>
          <p:cNvSpPr/>
          <p:nvPr/>
        </p:nvSpPr>
        <p:spPr>
          <a:xfrm>
            <a:off x="190897" y="4365104"/>
            <a:ext cx="7632848" cy="854080"/>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Como o enunciado também informa que o sinal eletrônico viaja à velocidade da luz, o tempo percorrido pelo sinal na sua viagem de ida e volta à Alemanha, via satélite, é dado por: tempo = 4 × d / v.</a:t>
            </a:r>
          </a:p>
        </p:txBody>
      </p:sp>
      <p:sp>
        <p:nvSpPr>
          <p:cNvPr id="21" name="Retângulo 20"/>
          <p:cNvSpPr/>
          <p:nvPr/>
        </p:nvSpPr>
        <p:spPr>
          <a:xfrm>
            <a:off x="190897" y="5195864"/>
            <a:ext cx="7272808" cy="600164"/>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Como v = 300.000 km/s, é preciso calcular d, conforme ilustrado na figura ao lado: d = Raio Orbital – Raio da Terra = 42.271 – 6.371 = 35.900 km.</a:t>
            </a:r>
          </a:p>
        </p:txBody>
      </p:sp>
      <p:sp>
        <p:nvSpPr>
          <p:cNvPr id="22" name="Retângulo 21"/>
          <p:cNvSpPr/>
          <p:nvPr/>
        </p:nvSpPr>
        <p:spPr>
          <a:xfrm>
            <a:off x="190897" y="5733256"/>
            <a:ext cx="4780759" cy="346249"/>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Portanto: t = 4×35.900 / 300.000, t = 0,48 segundo.  </a:t>
            </a:r>
          </a:p>
        </p:txBody>
      </p:sp>
      <p:sp>
        <p:nvSpPr>
          <p:cNvPr id="23" name="Retângulo 22"/>
          <p:cNvSpPr/>
          <p:nvPr/>
        </p:nvSpPr>
        <p:spPr>
          <a:xfrm>
            <a:off x="1271017" y="6445227"/>
            <a:ext cx="3050835" cy="323165"/>
          </a:xfrm>
          <a:prstGeom prst="rect">
            <a:avLst/>
          </a:prstGeom>
        </p:spPr>
        <p:txBody>
          <a:bodyPr wrap="none">
            <a:spAutoFit/>
          </a:bodyPr>
          <a:lstStyle/>
          <a:p>
            <a:r>
              <a:rPr lang="pt-BR" sz="1500" b="1" dirty="0">
                <a:latin typeface="Arial" pitchFamily="34" charset="0"/>
                <a:cs typeface="Arial" pitchFamily="34" charset="0"/>
              </a:rPr>
              <a:t>Resposta 7c): </a:t>
            </a:r>
            <a:r>
              <a:rPr lang="pt-BR" sz="1500" dirty="0">
                <a:latin typeface="Arial" pitchFamily="34" charset="0"/>
                <a:cs typeface="Arial" pitchFamily="34" charset="0"/>
              </a:rPr>
              <a:t>_ _ _ _ _ _ _ _ _ _</a:t>
            </a:r>
          </a:p>
        </p:txBody>
      </p:sp>
      <p:sp>
        <p:nvSpPr>
          <p:cNvPr id="24" name="Retângulo 23"/>
          <p:cNvSpPr/>
          <p:nvPr/>
        </p:nvSpPr>
        <p:spPr>
          <a:xfrm>
            <a:off x="2733183" y="6428816"/>
            <a:ext cx="1412566" cy="323165"/>
          </a:xfrm>
          <a:prstGeom prst="rect">
            <a:avLst/>
          </a:prstGeom>
        </p:spPr>
        <p:txBody>
          <a:bodyPr wrap="none">
            <a:spAutoFit/>
          </a:bodyPr>
          <a:lstStyle/>
          <a:p>
            <a:r>
              <a:rPr lang="pt-BR" sz="1500" b="1" dirty="0">
                <a:solidFill>
                  <a:srgbClr val="FF0000"/>
                </a:solidFill>
                <a:latin typeface="Arial" pitchFamily="34" charset="0"/>
                <a:cs typeface="Arial" pitchFamily="34" charset="0"/>
              </a:rPr>
              <a:t>0,48 segundo</a:t>
            </a:r>
            <a:endParaRPr lang="pt-BR" sz="1500" dirty="0">
              <a:solidFill>
                <a:srgbClr val="FF0000"/>
              </a:solidFill>
            </a:endParaRPr>
          </a:p>
        </p:txBody>
      </p:sp>
      <p:sp>
        <p:nvSpPr>
          <p:cNvPr id="25" name="Retângulo 24"/>
          <p:cNvSpPr/>
          <p:nvPr/>
        </p:nvSpPr>
        <p:spPr>
          <a:xfrm>
            <a:off x="190897" y="2348880"/>
            <a:ext cx="11593288" cy="923330"/>
          </a:xfrm>
          <a:prstGeom prst="rect">
            <a:avLst/>
          </a:prstGeom>
        </p:spPr>
        <p:txBody>
          <a:bodyPr wrap="square">
            <a:spAutoFit/>
          </a:bodyPr>
          <a:lstStyle/>
          <a:p>
            <a:pPr algn="just">
              <a:lnSpc>
                <a:spcPct val="120000"/>
              </a:lnSpc>
            </a:pPr>
            <a:r>
              <a:rPr lang="pt-BR" sz="1500" dirty="0">
                <a:latin typeface="Arial" pitchFamily="34" charset="0"/>
                <a:cs typeface="Arial" pitchFamily="34" charset="0"/>
              </a:rPr>
              <a:t>distância d, medida verticalmente entre a superfície terrestre e o satélite.  A pergunta é: quantos segundos passarão entre o esportista alemão falar “alô” no Brasil e receber a resposta de volta da Alemanha?  Em seus cálculos considere que o raio da Terra seja de 6371 km e lembre-se de que o raio orbital do satélite é medido em relação ao centro da Terra.</a:t>
            </a:r>
          </a:p>
        </p:txBody>
      </p:sp>
      <p:sp>
        <p:nvSpPr>
          <p:cNvPr id="26" name="Retângulo 25"/>
          <p:cNvSpPr/>
          <p:nvPr/>
        </p:nvSpPr>
        <p:spPr>
          <a:xfrm>
            <a:off x="190897" y="3514799"/>
            <a:ext cx="6984776" cy="346249"/>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Essa será também a distância percorrida pelo “alô” proveniente da Alemanha.</a:t>
            </a:r>
          </a:p>
        </p:txBody>
      </p:sp>
      <p:sp>
        <p:nvSpPr>
          <p:cNvPr id="27" name="Retângulo 26"/>
          <p:cNvSpPr/>
          <p:nvPr/>
        </p:nvSpPr>
        <p:spPr>
          <a:xfrm>
            <a:off x="190897" y="4090863"/>
            <a:ext cx="5949950" cy="346249"/>
          </a:xfrm>
          <a:prstGeom prst="rect">
            <a:avLst/>
          </a:prstGeom>
        </p:spPr>
        <p:txBody>
          <a:bodyPr>
            <a:spAutoFit/>
          </a:bodyPr>
          <a:lstStyle/>
          <a:p>
            <a:pPr algn="just">
              <a:lnSpc>
                <a:spcPct val="110000"/>
              </a:lnSpc>
            </a:pPr>
            <a:r>
              <a:rPr lang="pt-BR" sz="1500" dirty="0">
                <a:solidFill>
                  <a:srgbClr val="FF0000"/>
                </a:solidFill>
                <a:latin typeface="Arial" pitchFamily="34" charset="0"/>
                <a:cs typeface="Arial" pitchFamily="34" charset="0"/>
              </a:rPr>
              <a:t>No entanto, o enunciado da questão informa que L1 = L2  = d.</a:t>
            </a:r>
          </a:p>
        </p:txBody>
      </p:sp>
      <p:sp>
        <p:nvSpPr>
          <p:cNvPr id="28" name="Retângulo 27"/>
          <p:cNvSpPr/>
          <p:nvPr/>
        </p:nvSpPr>
        <p:spPr>
          <a:xfrm>
            <a:off x="4295353" y="6237312"/>
            <a:ext cx="5688632" cy="600164"/>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A resposta igual a meio segundo também deve ser considerada como correta.</a:t>
            </a:r>
          </a:p>
        </p:txBody>
      </p:sp>
    </p:spTree>
    <p:extLst>
      <p:ext uri="{BB962C8B-B14F-4D97-AF65-F5344CB8AC3E}">
        <p14:creationId xmlns:p14="http://schemas.microsoft.com/office/powerpoint/2010/main" val="28986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0" grpId="0"/>
      <p:bldP spid="21" grpId="0"/>
      <p:bldP spid="22" grpId="0"/>
      <p:bldP spid="24"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2308324"/>
          </a:xfrm>
          <a:prstGeom prst="rect">
            <a:avLst/>
          </a:prstGeom>
        </p:spPr>
        <p:txBody>
          <a:bodyPr wrap="square">
            <a:spAutoFit/>
          </a:bodyPr>
          <a:lstStyle/>
          <a:p>
            <a:pPr algn="just">
              <a:lnSpc>
                <a:spcPct val="120000"/>
              </a:lnSpc>
            </a:pPr>
            <a:r>
              <a:rPr lang="pt-BR" sz="1500" b="1" dirty="0">
                <a:latin typeface="Arial" pitchFamily="34" charset="0"/>
                <a:cs typeface="Arial" pitchFamily="34" charset="0"/>
              </a:rPr>
              <a:t>Questão 8) (1 ponto) </a:t>
            </a:r>
            <a:r>
              <a:rPr lang="pt-BR" sz="1500" dirty="0">
                <a:latin typeface="Arial" pitchFamily="34" charset="0"/>
                <a:cs typeface="Arial" pitchFamily="34" charset="0"/>
              </a:rPr>
              <a:t>Bioma é um conjunto de tipos de vegetações definidas por condições específicas de clima, relevo, rochas e solos. No território brasileiro destacam-se os biomas: Amazônia, Cerrado, Mata Atlântica, Caatinga, Pampa e Pantanal. O Instituto Nacional de Pesquisas Espaciais (INPE) utiliza imagens de satélites para mapear e monitorar biomas por meio dos projetos PRODES (Projeto de Monitoramento do Desflorestamento na Amazônia Legal) e Atlas dos Remanescentes Florestais da Mata Atlântica.  A partir da análise das imagens de satélite, essas áreas de vegetação são mapeadas e as taxas anuais de desmatamento calculadas, conforme mostrado na Tabela abaixo.</a:t>
            </a:r>
          </a:p>
        </p:txBody>
      </p:sp>
      <p:graphicFrame>
        <p:nvGraphicFramePr>
          <p:cNvPr id="4" name="Tabela 3"/>
          <p:cNvGraphicFramePr>
            <a:graphicFrameLocks noGrp="1"/>
          </p:cNvGraphicFramePr>
          <p:nvPr>
            <p:extLst>
              <p:ext uri="{D42A27DB-BD31-4B8C-83A1-F6EECF244321}">
                <p14:modId xmlns:p14="http://schemas.microsoft.com/office/powerpoint/2010/main" val="2226839360"/>
              </p:ext>
            </p:extLst>
          </p:nvPr>
        </p:nvGraphicFramePr>
        <p:xfrm>
          <a:off x="1559049" y="2471172"/>
          <a:ext cx="8072147" cy="491998"/>
        </p:xfrm>
        <a:graphic>
          <a:graphicData uri="http://schemas.openxmlformats.org/drawingml/2006/table">
            <a:tbl>
              <a:tblPr firstRow="1" firstCol="1" bandRow="1"/>
              <a:tblGrid>
                <a:gridCol w="1121257">
                  <a:extLst>
                    <a:ext uri="{9D8B030D-6E8A-4147-A177-3AD203B41FA5}">
                      <a16:colId xmlns:a16="http://schemas.microsoft.com/office/drawing/2014/main" val="20000"/>
                    </a:ext>
                  </a:extLst>
                </a:gridCol>
                <a:gridCol w="816958">
                  <a:extLst>
                    <a:ext uri="{9D8B030D-6E8A-4147-A177-3AD203B41FA5}">
                      <a16:colId xmlns:a16="http://schemas.microsoft.com/office/drawing/2014/main" val="20001"/>
                    </a:ext>
                  </a:extLst>
                </a:gridCol>
                <a:gridCol w="816958">
                  <a:extLst>
                    <a:ext uri="{9D8B030D-6E8A-4147-A177-3AD203B41FA5}">
                      <a16:colId xmlns:a16="http://schemas.microsoft.com/office/drawing/2014/main" val="20002"/>
                    </a:ext>
                  </a:extLst>
                </a:gridCol>
                <a:gridCol w="816958">
                  <a:extLst>
                    <a:ext uri="{9D8B030D-6E8A-4147-A177-3AD203B41FA5}">
                      <a16:colId xmlns:a16="http://schemas.microsoft.com/office/drawing/2014/main" val="20003"/>
                    </a:ext>
                  </a:extLst>
                </a:gridCol>
                <a:gridCol w="816958">
                  <a:extLst>
                    <a:ext uri="{9D8B030D-6E8A-4147-A177-3AD203B41FA5}">
                      <a16:colId xmlns:a16="http://schemas.microsoft.com/office/drawing/2014/main" val="20004"/>
                    </a:ext>
                  </a:extLst>
                </a:gridCol>
                <a:gridCol w="816958">
                  <a:extLst>
                    <a:ext uri="{9D8B030D-6E8A-4147-A177-3AD203B41FA5}">
                      <a16:colId xmlns:a16="http://schemas.microsoft.com/office/drawing/2014/main" val="20005"/>
                    </a:ext>
                  </a:extLst>
                </a:gridCol>
                <a:gridCol w="716525">
                  <a:extLst>
                    <a:ext uri="{9D8B030D-6E8A-4147-A177-3AD203B41FA5}">
                      <a16:colId xmlns:a16="http://schemas.microsoft.com/office/drawing/2014/main" val="20006"/>
                    </a:ext>
                  </a:extLst>
                </a:gridCol>
                <a:gridCol w="716525">
                  <a:extLst>
                    <a:ext uri="{9D8B030D-6E8A-4147-A177-3AD203B41FA5}">
                      <a16:colId xmlns:a16="http://schemas.microsoft.com/office/drawing/2014/main" val="20007"/>
                    </a:ext>
                  </a:extLst>
                </a:gridCol>
                <a:gridCol w="716525">
                  <a:extLst>
                    <a:ext uri="{9D8B030D-6E8A-4147-A177-3AD203B41FA5}">
                      <a16:colId xmlns:a16="http://schemas.microsoft.com/office/drawing/2014/main" val="20008"/>
                    </a:ext>
                  </a:extLst>
                </a:gridCol>
                <a:gridCol w="716525">
                  <a:extLst>
                    <a:ext uri="{9D8B030D-6E8A-4147-A177-3AD203B41FA5}">
                      <a16:colId xmlns:a16="http://schemas.microsoft.com/office/drawing/2014/main" val="20009"/>
                    </a:ext>
                  </a:extLst>
                </a:gridCol>
              </a:tblGrid>
              <a:tr h="0">
                <a:tc>
                  <a:txBody>
                    <a:bodyPr/>
                    <a:lstStyle/>
                    <a:p>
                      <a:pPr algn="ctr">
                        <a:lnSpc>
                          <a:spcPct val="115000"/>
                        </a:lnSpc>
                        <a:spcBef>
                          <a:spcPts val="300"/>
                        </a:spcBef>
                        <a:spcAft>
                          <a:spcPts val="300"/>
                        </a:spcAft>
                      </a:pPr>
                      <a:r>
                        <a:rPr lang="pt-BR" sz="1500">
                          <a:effectLst/>
                          <a:latin typeface="Arial"/>
                          <a:ea typeface="Calibri"/>
                          <a:cs typeface="Times New Roman"/>
                        </a:rPr>
                        <a:t>Ano</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2004</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2005</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2006</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2007</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2008</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2009</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2010</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2011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2012</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Bef>
                          <a:spcPts val="300"/>
                        </a:spcBef>
                        <a:spcAft>
                          <a:spcPts val="300"/>
                        </a:spcAft>
                      </a:pPr>
                      <a:r>
                        <a:rPr lang="pt-BR" sz="1500">
                          <a:effectLst/>
                          <a:latin typeface="Arial"/>
                          <a:ea typeface="Calibri"/>
                          <a:cs typeface="Times New Roman"/>
                        </a:rPr>
                        <a:t>Área (km</a:t>
                      </a:r>
                      <a:r>
                        <a:rPr lang="pt-BR" sz="1500" baseline="30000">
                          <a:effectLst/>
                          <a:latin typeface="Arial"/>
                          <a:ea typeface="Calibri"/>
                          <a:cs typeface="Times New Roman"/>
                        </a:rPr>
                        <a:t>2</a:t>
                      </a:r>
                      <a:r>
                        <a:rPr lang="pt-BR" sz="1500">
                          <a:effectLst/>
                          <a:latin typeface="Arial"/>
                          <a:ea typeface="Calibri"/>
                          <a:cs typeface="Times New Roman"/>
                        </a:rPr>
                        <a:t>)</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27.772</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19.014</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14.286</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11.651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12.911</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7.464</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7.000</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a:effectLst/>
                          <a:latin typeface="Arial"/>
                          <a:ea typeface="Calibri"/>
                          <a:cs typeface="Times New Roman"/>
                        </a:rPr>
                        <a:t>6.418</a:t>
                      </a:r>
                      <a:endParaRPr lang="pt-BR"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t-BR" sz="1500" dirty="0">
                          <a:effectLst/>
                          <a:latin typeface="Arial"/>
                          <a:ea typeface="Calibri"/>
                          <a:cs typeface="Times New Roman"/>
                        </a:rPr>
                        <a:t>4.656</a:t>
                      </a:r>
                      <a:endParaRPr lang="pt-BR"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tângulo 4"/>
          <p:cNvSpPr/>
          <p:nvPr/>
        </p:nvSpPr>
        <p:spPr>
          <a:xfrm>
            <a:off x="118889" y="3068960"/>
            <a:ext cx="11665296" cy="1200329"/>
          </a:xfrm>
          <a:prstGeom prst="rect">
            <a:avLst/>
          </a:prstGeom>
        </p:spPr>
        <p:txBody>
          <a:bodyPr wrap="square">
            <a:spAutoFit/>
          </a:bodyPr>
          <a:lstStyle/>
          <a:p>
            <a:pPr algn="just">
              <a:lnSpc>
                <a:spcPct val="120000"/>
              </a:lnSpc>
            </a:pPr>
            <a:r>
              <a:rPr lang="pt-BR" sz="1500" dirty="0">
                <a:latin typeface="Arial" pitchFamily="34" charset="0"/>
                <a:cs typeface="Arial" pitchFamily="34" charset="0"/>
              </a:rPr>
              <a:t>Conhecendo a escala de uma imagem de satélite é possível medir distâncias e calcular áreas. Escala é a proporção entre a medida de um objeto e a medida de sua representação em imagens e mapas.  Dessa forma, se uma estrada com 1 km de comprimento é representada pela dimensão de 1 cm em uma imagem de satélite, a escala da imagem é de 1:100.000, isto é, cada cm na imagem representa 100.000 cm (igual a 1 km).  Com base nessas informações, pergunta-se:</a:t>
            </a:r>
          </a:p>
        </p:txBody>
      </p:sp>
      <p:sp>
        <p:nvSpPr>
          <p:cNvPr id="6" name="Retângulo 5"/>
          <p:cNvSpPr/>
          <p:nvPr/>
        </p:nvSpPr>
        <p:spPr>
          <a:xfrm>
            <a:off x="118889" y="4293096"/>
            <a:ext cx="11685892" cy="1200329"/>
          </a:xfrm>
          <a:prstGeom prst="rect">
            <a:avLst/>
          </a:prstGeom>
        </p:spPr>
        <p:txBody>
          <a:bodyPr wrap="square">
            <a:spAutoFit/>
          </a:bodyPr>
          <a:lstStyle/>
          <a:p>
            <a:pPr algn="just">
              <a:lnSpc>
                <a:spcPct val="120000"/>
              </a:lnSpc>
            </a:pPr>
            <a:r>
              <a:rPr lang="pt-BR" sz="1500" b="1" dirty="0">
                <a:latin typeface="Arial" pitchFamily="34" charset="0"/>
                <a:cs typeface="Arial" pitchFamily="34" charset="0"/>
              </a:rPr>
              <a:t>Pergunta 8a) (0,5 ponto)</a:t>
            </a:r>
            <a:r>
              <a:rPr lang="pt-BR" sz="1500" dirty="0">
                <a:latin typeface="Arial" pitchFamily="34" charset="0"/>
                <a:cs typeface="Arial" pitchFamily="34" charset="0"/>
              </a:rPr>
              <a:t> Foi identificado na imagem obtida de satélite um desmatamento próximo a uma cidade da região amazônica. Nessa imagem a distância entre a borda da área desmatada e o centro da cidade é de 3,5 cm. Considerando-se que a escala dessa imagem é de 1:100.000, calcule a distância real entre a borda da área desmatada e o centro da cidade.  Sua resposta deve ser dada em km.</a:t>
            </a:r>
          </a:p>
        </p:txBody>
      </p:sp>
      <p:sp>
        <p:nvSpPr>
          <p:cNvPr id="7" name="Retângulo 6"/>
          <p:cNvSpPr/>
          <p:nvPr/>
        </p:nvSpPr>
        <p:spPr>
          <a:xfrm>
            <a:off x="118889" y="5528209"/>
            <a:ext cx="1051891"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a:t>
            </a:r>
          </a:p>
        </p:txBody>
      </p:sp>
      <p:sp>
        <p:nvSpPr>
          <p:cNvPr id="8" name="Retângulo 7"/>
          <p:cNvSpPr/>
          <p:nvPr/>
        </p:nvSpPr>
        <p:spPr>
          <a:xfrm>
            <a:off x="1036521" y="5518973"/>
            <a:ext cx="10623151" cy="646331"/>
          </a:xfrm>
          <a:prstGeom prst="rect">
            <a:avLst/>
          </a:prstGeom>
        </p:spPr>
        <p:txBody>
          <a:bodyPr wrap="square">
            <a:spAutoFit/>
          </a:bodyPr>
          <a:lstStyle/>
          <a:p>
            <a:pPr algn="just">
              <a:lnSpc>
                <a:spcPct val="120000"/>
              </a:lnSpc>
            </a:pPr>
            <a:r>
              <a:rPr lang="pt-BR" sz="1500" dirty="0">
                <a:solidFill>
                  <a:srgbClr val="FF0000"/>
                </a:solidFill>
                <a:latin typeface="Arial" pitchFamily="34" charset="0"/>
                <a:cs typeface="Arial" pitchFamily="34" charset="0"/>
              </a:rPr>
              <a:t>Como cada centímetro corresponde a um quilômetro, a distância real (medida sobre a superfície da Terra) entre o limite da área desmatada e o centro da cidade é de 3,5 km.</a:t>
            </a:r>
          </a:p>
        </p:txBody>
      </p:sp>
      <p:sp>
        <p:nvSpPr>
          <p:cNvPr id="9" name="Retângulo 8"/>
          <p:cNvSpPr/>
          <p:nvPr/>
        </p:nvSpPr>
        <p:spPr>
          <a:xfrm>
            <a:off x="1199009" y="6418203"/>
            <a:ext cx="2409634" cy="323165"/>
          </a:xfrm>
          <a:prstGeom prst="rect">
            <a:avLst/>
          </a:prstGeom>
        </p:spPr>
        <p:txBody>
          <a:bodyPr wrap="none">
            <a:spAutoFit/>
          </a:bodyPr>
          <a:lstStyle/>
          <a:p>
            <a:r>
              <a:rPr lang="pt-BR" sz="1500" b="1" dirty="0">
                <a:latin typeface="Arial" pitchFamily="34" charset="0"/>
                <a:cs typeface="Arial" pitchFamily="34" charset="0"/>
              </a:rPr>
              <a:t>Resposta 8a): </a:t>
            </a:r>
            <a:r>
              <a:rPr lang="pt-BR" sz="1500" dirty="0">
                <a:latin typeface="Arial" pitchFamily="34" charset="0"/>
                <a:cs typeface="Arial" pitchFamily="34" charset="0"/>
              </a:rPr>
              <a:t>_ _ _ _ _ _</a:t>
            </a:r>
          </a:p>
        </p:txBody>
      </p:sp>
      <p:sp>
        <p:nvSpPr>
          <p:cNvPr id="10" name="Retângulo 9"/>
          <p:cNvSpPr/>
          <p:nvPr/>
        </p:nvSpPr>
        <p:spPr>
          <a:xfrm>
            <a:off x="2668934" y="6388509"/>
            <a:ext cx="837089" cy="323165"/>
          </a:xfrm>
          <a:prstGeom prst="rect">
            <a:avLst/>
          </a:prstGeom>
        </p:spPr>
        <p:txBody>
          <a:bodyPr wrap="none">
            <a:spAutoFit/>
          </a:bodyPr>
          <a:lstStyle/>
          <a:p>
            <a:r>
              <a:rPr lang="pt-BR" sz="1500" b="1" dirty="0">
                <a:solidFill>
                  <a:srgbClr val="FF0000"/>
                </a:solidFill>
                <a:latin typeface="Arial" pitchFamily="34" charset="0"/>
                <a:cs typeface="Arial" pitchFamily="34" charset="0"/>
              </a:rPr>
              <a:t>3,5 km </a:t>
            </a:r>
            <a:endParaRPr lang="pt-BR" sz="1500" dirty="0">
              <a:solidFill>
                <a:srgbClr val="FF0000"/>
              </a:solidFill>
            </a:endParaRPr>
          </a:p>
        </p:txBody>
      </p:sp>
    </p:spTree>
    <p:extLst>
      <p:ext uri="{BB962C8B-B14F-4D97-AF65-F5344CB8AC3E}">
        <p14:creationId xmlns:p14="http://schemas.microsoft.com/office/powerpoint/2010/main" val="1417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88640"/>
            <a:ext cx="7848872" cy="1247008"/>
          </a:xfrm>
          <a:prstGeom prst="rect">
            <a:avLst/>
          </a:prstGeom>
        </p:spPr>
        <p:txBody>
          <a:bodyPr wrap="square">
            <a:spAutoFit/>
          </a:bodyPr>
          <a:lstStyle/>
          <a:p>
            <a:pPr algn="just">
              <a:lnSpc>
                <a:spcPct val="120000"/>
              </a:lnSpc>
            </a:pPr>
            <a:r>
              <a:rPr lang="pt-BR" sz="1600" b="1" dirty="0">
                <a:latin typeface="Arial" pitchFamily="34" charset="0"/>
                <a:cs typeface="Arial" pitchFamily="34" charset="0"/>
              </a:rPr>
              <a:t>Pergunta 8b) (0,5 ponto)</a:t>
            </a:r>
            <a:r>
              <a:rPr lang="pt-BR" sz="1600" dirty="0">
                <a:latin typeface="Arial" pitchFamily="34" charset="0"/>
                <a:cs typeface="Arial" pitchFamily="34" charset="0"/>
              </a:rPr>
              <a:t> A área desmatada mostrada na imagem de satélite é representada por um retângulo que mede 5 cm de base e 3 cm de altura. Considerando-se que a escala da imagem é de 1:100.000, calcule a área desmatada real, em km</a:t>
            </a:r>
            <a:r>
              <a:rPr lang="pt-BR" sz="1600" baseline="30000" dirty="0">
                <a:latin typeface="Arial" pitchFamily="34" charset="0"/>
                <a:cs typeface="Arial" pitchFamily="34" charset="0"/>
              </a:rPr>
              <a:t>2</a:t>
            </a:r>
            <a:r>
              <a:rPr lang="pt-BR" sz="1600" dirty="0">
                <a:latin typeface="Arial" pitchFamily="34" charset="0"/>
                <a:cs typeface="Arial" pitchFamily="34" charset="0"/>
              </a:rPr>
              <a:t>.</a:t>
            </a:r>
          </a:p>
        </p:txBody>
      </p:sp>
      <p:sp>
        <p:nvSpPr>
          <p:cNvPr id="4" name="Retângulo 3"/>
          <p:cNvSpPr/>
          <p:nvPr/>
        </p:nvSpPr>
        <p:spPr>
          <a:xfrm>
            <a:off x="118889" y="1383352"/>
            <a:ext cx="1051891"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a:t>
            </a:r>
          </a:p>
        </p:txBody>
      </p:sp>
      <p:sp>
        <p:nvSpPr>
          <p:cNvPr id="5" name="Retângulo 4"/>
          <p:cNvSpPr/>
          <p:nvPr/>
        </p:nvSpPr>
        <p:spPr>
          <a:xfrm>
            <a:off x="118889" y="1695193"/>
            <a:ext cx="7992888" cy="923330"/>
          </a:xfrm>
          <a:prstGeom prst="rect">
            <a:avLst/>
          </a:prstGeom>
        </p:spPr>
        <p:txBody>
          <a:bodyPr wrap="square">
            <a:spAutoFit/>
          </a:bodyPr>
          <a:lstStyle/>
          <a:p>
            <a:pPr algn="just">
              <a:lnSpc>
                <a:spcPct val="120000"/>
              </a:lnSpc>
            </a:pPr>
            <a:r>
              <a:rPr lang="pt-BR" sz="1500" dirty="0">
                <a:solidFill>
                  <a:srgbClr val="FF0000"/>
                </a:solidFill>
                <a:latin typeface="Arial" pitchFamily="34" charset="0"/>
                <a:cs typeface="Arial" pitchFamily="34" charset="0"/>
              </a:rPr>
              <a:t>Na imagem elas equivalerão a 5 cm e 3 cm, enquanto que na realidade essas dimensões equivalerão a 5 km e 3 km, respectivamente, em função do fato de que a escala da imagem é de 1:100.000.</a:t>
            </a:r>
          </a:p>
        </p:txBody>
      </p:sp>
      <p:sp>
        <p:nvSpPr>
          <p:cNvPr id="6" name="Retângulo 5"/>
          <p:cNvSpPr/>
          <p:nvPr/>
        </p:nvSpPr>
        <p:spPr>
          <a:xfrm>
            <a:off x="118889" y="2684833"/>
            <a:ext cx="11521280" cy="369332"/>
          </a:xfrm>
          <a:prstGeom prst="rect">
            <a:avLst/>
          </a:prstGeom>
        </p:spPr>
        <p:txBody>
          <a:bodyPr wrap="square">
            <a:spAutoFit/>
          </a:bodyPr>
          <a:lstStyle/>
          <a:p>
            <a:pPr algn="just">
              <a:lnSpc>
                <a:spcPct val="120000"/>
              </a:lnSpc>
            </a:pPr>
            <a:r>
              <a:rPr lang="pt-BR" sz="1500" dirty="0">
                <a:solidFill>
                  <a:srgbClr val="FF0000"/>
                </a:solidFill>
                <a:latin typeface="Arial" pitchFamily="34" charset="0"/>
                <a:cs typeface="Arial" pitchFamily="34" charset="0"/>
              </a:rPr>
              <a:t>A área de um retângulo é dada pelo produto entre sua base e sua altura, ou seja, 5 km x 3 km, que é igual a 15 km</a:t>
            </a:r>
            <a:r>
              <a:rPr lang="pt-BR" sz="1500" baseline="30000" dirty="0">
                <a:solidFill>
                  <a:srgbClr val="FF0000"/>
                </a:solidFill>
                <a:latin typeface="Arial" pitchFamily="34" charset="0"/>
                <a:cs typeface="Arial" pitchFamily="34" charset="0"/>
              </a:rPr>
              <a:t>2</a:t>
            </a:r>
            <a:r>
              <a:rPr lang="pt-BR" sz="1500" dirty="0">
                <a:solidFill>
                  <a:srgbClr val="FF0000"/>
                </a:solidFill>
                <a:latin typeface="Arial" pitchFamily="34" charset="0"/>
                <a:cs typeface="Arial" pitchFamily="34" charset="0"/>
              </a:rPr>
              <a:t>.</a:t>
            </a:r>
          </a:p>
        </p:txBody>
      </p:sp>
      <p:sp>
        <p:nvSpPr>
          <p:cNvPr id="7" name="Retângulo 6"/>
          <p:cNvSpPr/>
          <p:nvPr/>
        </p:nvSpPr>
        <p:spPr>
          <a:xfrm>
            <a:off x="118889" y="3070701"/>
            <a:ext cx="11631962" cy="646331"/>
          </a:xfrm>
          <a:prstGeom prst="rect">
            <a:avLst/>
          </a:prstGeom>
        </p:spPr>
        <p:txBody>
          <a:bodyPr wrap="square">
            <a:spAutoFit/>
          </a:bodyPr>
          <a:lstStyle/>
          <a:p>
            <a:pPr algn="just">
              <a:lnSpc>
                <a:spcPct val="120000"/>
              </a:lnSpc>
            </a:pPr>
            <a:r>
              <a:rPr lang="pt-BR" sz="1500" dirty="0">
                <a:solidFill>
                  <a:srgbClr val="FF0000"/>
                </a:solidFill>
                <a:latin typeface="Arial" pitchFamily="34" charset="0"/>
                <a:cs typeface="Arial" pitchFamily="34" charset="0"/>
              </a:rPr>
              <a:t>Atenção: Só considerar correta a resposta em km</a:t>
            </a:r>
            <a:r>
              <a:rPr lang="pt-BR" sz="1500" baseline="30000" dirty="0">
                <a:solidFill>
                  <a:srgbClr val="FF0000"/>
                </a:solidFill>
                <a:latin typeface="Arial" pitchFamily="34" charset="0"/>
                <a:cs typeface="Arial" pitchFamily="34" charset="0"/>
              </a:rPr>
              <a:t>2</a:t>
            </a:r>
            <a:r>
              <a:rPr lang="pt-BR" sz="1500" dirty="0">
                <a:solidFill>
                  <a:srgbClr val="FF0000"/>
                </a:solidFill>
                <a:latin typeface="Arial" pitchFamily="34" charset="0"/>
                <a:cs typeface="Arial" pitchFamily="34" charset="0"/>
              </a:rPr>
              <a:t>. Abaixo tem um esquema para explicar melhor, mas que não é necessário que o aluno o tenha feito para obter os pontos deste item.</a:t>
            </a:r>
          </a:p>
        </p:txBody>
      </p:sp>
      <p:grpSp>
        <p:nvGrpSpPr>
          <p:cNvPr id="8" name="Grupo 7"/>
          <p:cNvGrpSpPr/>
          <p:nvPr/>
        </p:nvGrpSpPr>
        <p:grpSpPr>
          <a:xfrm>
            <a:off x="2241489" y="3801727"/>
            <a:ext cx="7530778" cy="1679210"/>
            <a:chOff x="0" y="0"/>
            <a:chExt cx="4806405" cy="914400"/>
          </a:xfrm>
        </p:grpSpPr>
        <p:sp>
          <p:nvSpPr>
            <p:cNvPr id="9" name="Retângulo 8"/>
            <p:cNvSpPr>
              <a:spLocks noChangeArrowheads="1"/>
            </p:cNvSpPr>
            <p:nvPr/>
          </p:nvSpPr>
          <p:spPr bwMode="auto">
            <a:xfrm>
              <a:off x="2868385" y="0"/>
              <a:ext cx="1938020" cy="91440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upright="1">
              <a:noAutofit/>
            </a:bodyPr>
            <a:lstStyle/>
            <a:p>
              <a:endParaRPr lang="pt-BR"/>
            </a:p>
          </p:txBody>
        </p:sp>
        <p:sp>
          <p:nvSpPr>
            <p:cNvPr id="10" name="Caixa de texto 1"/>
            <p:cNvSpPr txBox="1">
              <a:spLocks noChangeArrowheads="1"/>
            </p:cNvSpPr>
            <p:nvPr/>
          </p:nvSpPr>
          <p:spPr bwMode="auto">
            <a:xfrm>
              <a:off x="3597728" y="680357"/>
              <a:ext cx="489857" cy="20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a:lnSpc>
                  <a:spcPct val="115000"/>
                </a:lnSpc>
                <a:spcAft>
                  <a:spcPts val="1000"/>
                </a:spcAft>
              </a:pPr>
              <a:r>
                <a:rPr lang="pt-BR" sz="1600">
                  <a:solidFill>
                    <a:srgbClr val="FF0000"/>
                  </a:solidFill>
                  <a:effectLst/>
                  <a:latin typeface="Calibri"/>
                  <a:ea typeface="Calibri"/>
                  <a:cs typeface="Times New Roman"/>
                </a:rPr>
                <a:t>5 km </a:t>
              </a:r>
              <a:endParaRPr lang="pt-BR" sz="1600">
                <a:effectLst/>
                <a:latin typeface="Calibri"/>
                <a:ea typeface="Calibri"/>
                <a:cs typeface="Times New Roman"/>
              </a:endParaRPr>
            </a:p>
          </p:txBody>
        </p:sp>
        <p:sp>
          <p:nvSpPr>
            <p:cNvPr id="11" name="Caixa de texto 4"/>
            <p:cNvSpPr txBox="1">
              <a:spLocks noChangeArrowheads="1"/>
            </p:cNvSpPr>
            <p:nvPr/>
          </p:nvSpPr>
          <p:spPr bwMode="auto">
            <a:xfrm>
              <a:off x="2803071" y="299357"/>
              <a:ext cx="500743" cy="20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a:lnSpc>
                  <a:spcPct val="115000"/>
                </a:lnSpc>
                <a:spcAft>
                  <a:spcPts val="1000"/>
                </a:spcAft>
              </a:pPr>
              <a:r>
                <a:rPr lang="pt-BR" sz="1600">
                  <a:solidFill>
                    <a:srgbClr val="FF0000"/>
                  </a:solidFill>
                  <a:effectLst/>
                  <a:latin typeface="Calibri"/>
                  <a:ea typeface="Calibri"/>
                  <a:cs typeface="Times New Roman"/>
                </a:rPr>
                <a:t>3 km </a:t>
              </a:r>
              <a:endParaRPr lang="pt-BR" sz="1600">
                <a:effectLst/>
                <a:latin typeface="Calibri"/>
                <a:ea typeface="Calibri"/>
                <a:cs typeface="Times New Roman"/>
              </a:endParaRPr>
            </a:p>
          </p:txBody>
        </p:sp>
        <p:sp>
          <p:nvSpPr>
            <p:cNvPr id="12" name="Retângulo 11"/>
            <p:cNvSpPr>
              <a:spLocks noChangeArrowheads="1"/>
            </p:cNvSpPr>
            <p:nvPr/>
          </p:nvSpPr>
          <p:spPr bwMode="auto">
            <a:xfrm>
              <a:off x="27214" y="0"/>
              <a:ext cx="1938020" cy="91440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upright="1">
              <a:noAutofit/>
            </a:bodyPr>
            <a:lstStyle/>
            <a:p>
              <a:endParaRPr lang="pt-BR"/>
            </a:p>
          </p:txBody>
        </p:sp>
        <p:sp>
          <p:nvSpPr>
            <p:cNvPr id="13" name="Caixa de texto 28"/>
            <p:cNvSpPr txBox="1">
              <a:spLocks noChangeArrowheads="1"/>
            </p:cNvSpPr>
            <p:nvPr/>
          </p:nvSpPr>
          <p:spPr bwMode="auto">
            <a:xfrm>
              <a:off x="674914" y="669472"/>
              <a:ext cx="489857" cy="20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a:lnSpc>
                  <a:spcPct val="115000"/>
                </a:lnSpc>
                <a:spcAft>
                  <a:spcPts val="1000"/>
                </a:spcAft>
              </a:pPr>
              <a:r>
                <a:rPr lang="pt-BR" sz="1600" dirty="0">
                  <a:solidFill>
                    <a:srgbClr val="FF0000"/>
                  </a:solidFill>
                  <a:effectLst/>
                  <a:latin typeface="Calibri"/>
                  <a:ea typeface="Calibri"/>
                  <a:cs typeface="Times New Roman"/>
                </a:rPr>
                <a:t>5 cm </a:t>
              </a:r>
              <a:endParaRPr lang="pt-BR" sz="1600" dirty="0">
                <a:effectLst/>
                <a:latin typeface="Calibri"/>
                <a:ea typeface="Calibri"/>
                <a:cs typeface="Times New Roman"/>
              </a:endParaRPr>
            </a:p>
          </p:txBody>
        </p:sp>
        <p:sp>
          <p:nvSpPr>
            <p:cNvPr id="14" name="Caixa de texto 29"/>
            <p:cNvSpPr txBox="1">
              <a:spLocks noChangeArrowheads="1"/>
            </p:cNvSpPr>
            <p:nvPr/>
          </p:nvSpPr>
          <p:spPr bwMode="auto">
            <a:xfrm>
              <a:off x="0" y="310243"/>
              <a:ext cx="500743" cy="20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a:lnSpc>
                  <a:spcPct val="115000"/>
                </a:lnSpc>
                <a:spcAft>
                  <a:spcPts val="1000"/>
                </a:spcAft>
              </a:pPr>
              <a:r>
                <a:rPr lang="pt-BR" sz="1600" dirty="0">
                  <a:solidFill>
                    <a:srgbClr val="FF0000"/>
                  </a:solidFill>
                  <a:effectLst/>
                  <a:latin typeface="Calibri"/>
                  <a:ea typeface="Calibri"/>
                  <a:cs typeface="Times New Roman"/>
                </a:rPr>
                <a:t>3 cm </a:t>
              </a:r>
              <a:endParaRPr lang="pt-BR" sz="1600" dirty="0">
                <a:effectLst/>
                <a:latin typeface="Calibri"/>
                <a:ea typeface="Calibri"/>
                <a:cs typeface="Times New Roman"/>
              </a:endParaRPr>
            </a:p>
          </p:txBody>
        </p:sp>
      </p:grpSp>
      <p:sp>
        <p:nvSpPr>
          <p:cNvPr id="15" name="Retângulo 14"/>
          <p:cNvSpPr/>
          <p:nvPr/>
        </p:nvSpPr>
        <p:spPr>
          <a:xfrm>
            <a:off x="3056745" y="5626115"/>
            <a:ext cx="1170513" cy="323165"/>
          </a:xfrm>
          <a:prstGeom prst="rect">
            <a:avLst/>
          </a:prstGeom>
        </p:spPr>
        <p:txBody>
          <a:bodyPr wrap="none">
            <a:spAutoFit/>
          </a:bodyPr>
          <a:lstStyle/>
          <a:p>
            <a:r>
              <a:rPr lang="pt-BR" sz="1500" dirty="0">
                <a:solidFill>
                  <a:srgbClr val="FF0000"/>
                </a:solidFill>
                <a:latin typeface="Arial" pitchFamily="34" charset="0"/>
                <a:cs typeface="Arial" pitchFamily="34" charset="0"/>
              </a:rPr>
              <a:t>Na imagem</a:t>
            </a:r>
          </a:p>
        </p:txBody>
      </p:sp>
      <p:sp>
        <p:nvSpPr>
          <p:cNvPr id="16" name="Retângulo 15"/>
          <p:cNvSpPr/>
          <p:nvPr/>
        </p:nvSpPr>
        <p:spPr>
          <a:xfrm>
            <a:off x="7622486" y="5626115"/>
            <a:ext cx="1279517" cy="323165"/>
          </a:xfrm>
          <a:prstGeom prst="rect">
            <a:avLst/>
          </a:prstGeom>
        </p:spPr>
        <p:txBody>
          <a:bodyPr wrap="none">
            <a:spAutoFit/>
          </a:bodyPr>
          <a:lstStyle/>
          <a:p>
            <a:r>
              <a:rPr lang="pt-BR" sz="1500" dirty="0">
                <a:solidFill>
                  <a:srgbClr val="FF0000"/>
                </a:solidFill>
                <a:latin typeface="Arial" pitchFamily="34" charset="0"/>
                <a:cs typeface="Arial" pitchFamily="34" charset="0"/>
              </a:rPr>
              <a:t>Na realidade</a:t>
            </a:r>
          </a:p>
        </p:txBody>
      </p:sp>
      <p:sp>
        <p:nvSpPr>
          <p:cNvPr id="17" name="Retângulo 16"/>
          <p:cNvSpPr/>
          <p:nvPr/>
        </p:nvSpPr>
        <p:spPr>
          <a:xfrm>
            <a:off x="1199009" y="6354496"/>
            <a:ext cx="2739853" cy="323165"/>
          </a:xfrm>
          <a:prstGeom prst="rect">
            <a:avLst/>
          </a:prstGeom>
        </p:spPr>
        <p:txBody>
          <a:bodyPr wrap="none">
            <a:spAutoFit/>
          </a:bodyPr>
          <a:lstStyle/>
          <a:p>
            <a:r>
              <a:rPr lang="pt-BR" sz="1500" b="1" dirty="0">
                <a:latin typeface="Arial" pitchFamily="34" charset="0"/>
                <a:cs typeface="Arial" pitchFamily="34" charset="0"/>
              </a:rPr>
              <a:t>Resposta 8b): </a:t>
            </a:r>
            <a:r>
              <a:rPr lang="pt-BR" sz="1500" dirty="0">
                <a:latin typeface="Arial" pitchFamily="34" charset="0"/>
                <a:cs typeface="Arial" pitchFamily="34" charset="0"/>
              </a:rPr>
              <a:t>_ _ _ _ _ _ _ _</a:t>
            </a:r>
          </a:p>
        </p:txBody>
      </p:sp>
      <p:sp>
        <p:nvSpPr>
          <p:cNvPr id="18" name="Retângulo 17"/>
          <p:cNvSpPr/>
          <p:nvPr/>
        </p:nvSpPr>
        <p:spPr>
          <a:xfrm>
            <a:off x="2783866" y="6309320"/>
            <a:ext cx="923651" cy="369332"/>
          </a:xfrm>
          <a:prstGeom prst="rect">
            <a:avLst/>
          </a:prstGeom>
        </p:spPr>
        <p:txBody>
          <a:bodyPr wrap="none">
            <a:spAutoFit/>
          </a:bodyPr>
          <a:lstStyle/>
          <a:p>
            <a:r>
              <a:rPr lang="pt-BR" b="1" dirty="0">
                <a:solidFill>
                  <a:srgbClr val="FF0000"/>
                </a:solidFill>
                <a:latin typeface="Arial" pitchFamily="34" charset="0"/>
                <a:cs typeface="Arial" pitchFamily="34" charset="0"/>
              </a:rPr>
              <a:t>15 km</a:t>
            </a:r>
            <a:r>
              <a:rPr lang="pt-BR" b="1" baseline="30000" dirty="0">
                <a:solidFill>
                  <a:srgbClr val="FF0000"/>
                </a:solidFill>
                <a:latin typeface="Arial" pitchFamily="34" charset="0"/>
                <a:cs typeface="Arial" pitchFamily="34" charset="0"/>
              </a:rPr>
              <a:t>2</a:t>
            </a:r>
            <a:endParaRPr lang="pt-BR" dirty="0">
              <a:solidFill>
                <a:srgbClr val="FF0000"/>
              </a:solidFill>
            </a:endParaRPr>
          </a:p>
        </p:txBody>
      </p:sp>
    </p:spTree>
    <p:extLst>
      <p:ext uri="{BB962C8B-B14F-4D97-AF65-F5344CB8AC3E}">
        <p14:creationId xmlns:p14="http://schemas.microsoft.com/office/powerpoint/2010/main" val="42733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99441"/>
            <a:ext cx="7920880" cy="2097497"/>
          </a:xfrm>
          <a:prstGeom prst="rect">
            <a:avLst/>
          </a:prstGeom>
        </p:spPr>
        <p:txBody>
          <a:bodyPr wrap="square">
            <a:spAutoFit/>
          </a:bodyPr>
          <a:lstStyle/>
          <a:p>
            <a:pPr algn="just">
              <a:lnSpc>
                <a:spcPct val="130000"/>
              </a:lnSpc>
            </a:pPr>
            <a:r>
              <a:rPr lang="pt-BR" sz="1700" b="1" dirty="0">
                <a:latin typeface="Arial" pitchFamily="34" charset="0"/>
                <a:cs typeface="Arial" pitchFamily="34" charset="0"/>
              </a:rPr>
              <a:t>Questão 9) (1 ponto) </a:t>
            </a:r>
            <a:r>
              <a:rPr lang="pt-BR" sz="1700" dirty="0">
                <a:latin typeface="Arial" pitchFamily="34" charset="0"/>
                <a:cs typeface="Arial" pitchFamily="34" charset="0"/>
              </a:rPr>
              <a:t>O Sol é a estrela mais importante para nós. Inclusive, muitos astrônomos só estudam o Sol. A quase totalidade da radiação que a Terra recebe provém do Sol. À energia emitida pelo Sol chamamos de </a:t>
            </a:r>
            <a:r>
              <a:rPr lang="pt-BR" sz="1700" b="1" dirty="0">
                <a:latin typeface="Arial" pitchFamily="34" charset="0"/>
                <a:cs typeface="Arial" pitchFamily="34" charset="0"/>
              </a:rPr>
              <a:t>radiação solar</a:t>
            </a:r>
            <a:r>
              <a:rPr lang="pt-BR" sz="1700" dirty="0">
                <a:latin typeface="Arial" pitchFamily="34" charset="0"/>
                <a:cs typeface="Arial" pitchFamily="34" charset="0"/>
              </a:rPr>
              <a:t>. Sua natureza é a mesma daquela usadas nos fornos de micro-ondas, ou nos rádios e televisores, nos aparelhos de raios-X, etc. Todas elas são chamadas de </a:t>
            </a:r>
            <a:r>
              <a:rPr lang="pt-BR" sz="1700" b="1" dirty="0">
                <a:latin typeface="Arial" pitchFamily="34" charset="0"/>
                <a:cs typeface="Arial" pitchFamily="34" charset="0"/>
              </a:rPr>
              <a:t>radiação eletromagnética.</a:t>
            </a:r>
            <a:endParaRPr lang="pt-BR" sz="1700" dirty="0">
              <a:latin typeface="Arial" pitchFamily="34" charset="0"/>
              <a:cs typeface="Arial" pitchFamily="34" charset="0"/>
            </a:endParaRPr>
          </a:p>
        </p:txBody>
      </p:sp>
      <p:sp>
        <p:nvSpPr>
          <p:cNvPr id="4" name="Retângulo 3"/>
          <p:cNvSpPr/>
          <p:nvPr/>
        </p:nvSpPr>
        <p:spPr>
          <a:xfrm>
            <a:off x="190897" y="2419008"/>
            <a:ext cx="11478650" cy="2097497"/>
          </a:xfrm>
          <a:prstGeom prst="rect">
            <a:avLst/>
          </a:prstGeom>
        </p:spPr>
        <p:txBody>
          <a:bodyPr wrap="square">
            <a:spAutoFit/>
          </a:bodyPr>
          <a:lstStyle/>
          <a:p>
            <a:pPr algn="just">
              <a:lnSpc>
                <a:spcPct val="130000"/>
              </a:lnSpc>
            </a:pPr>
            <a:r>
              <a:rPr lang="pt-BR" sz="1700" b="1" dirty="0">
                <a:latin typeface="Arial" pitchFamily="34" charset="0"/>
                <a:cs typeface="Arial" pitchFamily="34" charset="0"/>
              </a:rPr>
              <a:t>Pergunta 9a) (0,5 ponto)</a:t>
            </a:r>
            <a:r>
              <a:rPr lang="pt-BR" sz="1700" dirty="0">
                <a:latin typeface="Arial" pitchFamily="34" charset="0"/>
                <a:cs typeface="Arial" pitchFamily="34" charset="0"/>
              </a:rPr>
              <a:t> Suponha que uma lâmpada de potência de 100 W (W = Watt =  Joule/segundo = J/s) esteja no alto de um poste de 10 m de altura. A radiação emitida pela lâmpada é distribuída esfericamente para todo o espaço, portando cai com o quadrado da distância. Assim, se quisermos saber qual a potência desta lâmpada que atinge um m</a:t>
            </a:r>
            <a:r>
              <a:rPr lang="pt-BR" sz="1700" baseline="30000" dirty="0">
                <a:latin typeface="Arial" pitchFamily="34" charset="0"/>
                <a:cs typeface="Arial" pitchFamily="34" charset="0"/>
              </a:rPr>
              <a:t>2</a:t>
            </a:r>
            <a:r>
              <a:rPr lang="pt-BR" sz="1700" dirty="0">
                <a:latin typeface="Arial" pitchFamily="34" charset="0"/>
                <a:cs typeface="Arial" pitchFamily="34" charset="0"/>
              </a:rPr>
              <a:t> do solo (chamamos isso de </a:t>
            </a:r>
            <a:r>
              <a:rPr lang="pt-BR" sz="1700" dirty="0" err="1">
                <a:latin typeface="Arial" pitchFamily="34" charset="0"/>
                <a:cs typeface="Arial" pitchFamily="34" charset="0"/>
              </a:rPr>
              <a:t>Irradiância</a:t>
            </a:r>
            <a:r>
              <a:rPr lang="pt-BR" sz="1700" dirty="0">
                <a:latin typeface="Arial" pitchFamily="34" charset="0"/>
                <a:cs typeface="Arial" pitchFamily="34" charset="0"/>
              </a:rPr>
              <a:t> (I) – unidade: W/m</a:t>
            </a:r>
            <a:r>
              <a:rPr lang="pt-BR" sz="1700" baseline="30000" dirty="0">
                <a:latin typeface="Arial" pitchFamily="34" charset="0"/>
                <a:cs typeface="Arial" pitchFamily="34" charset="0"/>
              </a:rPr>
              <a:t>2</a:t>
            </a:r>
            <a:r>
              <a:rPr lang="pt-BR" sz="1700" dirty="0">
                <a:latin typeface="Arial" pitchFamily="34" charset="0"/>
                <a:cs typeface="Arial" pitchFamily="34" charset="0"/>
              </a:rPr>
              <a:t>), basta dividirmos a potência dela pela área de uma esfera imaginária de raio igual à altura do poste. Calcule a </a:t>
            </a:r>
            <a:r>
              <a:rPr lang="pt-BR" sz="1700" dirty="0" err="1">
                <a:latin typeface="Arial" pitchFamily="34" charset="0"/>
                <a:cs typeface="Arial" pitchFamily="34" charset="0"/>
              </a:rPr>
              <a:t>Irradiância</a:t>
            </a:r>
            <a:r>
              <a:rPr lang="pt-BR" sz="1700" dirty="0">
                <a:latin typeface="Arial" pitchFamily="34" charset="0"/>
                <a:cs typeface="Arial" pitchFamily="34" charset="0"/>
              </a:rPr>
              <a:t> (I) desta lâmpada deste poste. Dados: volume de uma esfera = 4πR</a:t>
            </a:r>
            <a:r>
              <a:rPr lang="pt-BR" sz="1700" baseline="30000" dirty="0">
                <a:latin typeface="Arial" pitchFamily="34" charset="0"/>
                <a:cs typeface="Arial" pitchFamily="34" charset="0"/>
              </a:rPr>
              <a:t>3</a:t>
            </a:r>
            <a:r>
              <a:rPr lang="pt-BR" sz="1700" dirty="0">
                <a:latin typeface="Arial" pitchFamily="34" charset="0"/>
                <a:cs typeface="Arial" pitchFamily="34" charset="0"/>
              </a:rPr>
              <a:t>/3, área da esfera = 4πR</a:t>
            </a:r>
            <a:r>
              <a:rPr lang="pt-BR" sz="1700" baseline="30000" dirty="0">
                <a:latin typeface="Arial" pitchFamily="34" charset="0"/>
                <a:cs typeface="Arial" pitchFamily="34" charset="0"/>
              </a:rPr>
              <a:t>2</a:t>
            </a:r>
            <a:r>
              <a:rPr lang="pt-BR" sz="1700" dirty="0">
                <a:latin typeface="Arial" pitchFamily="34" charset="0"/>
                <a:cs typeface="Arial" pitchFamily="34" charset="0"/>
              </a:rPr>
              <a:t> e comprimento do círculo = 2πR. Use π</a:t>
            </a:r>
            <a:r>
              <a:rPr lang="pt-BR" sz="1700" baseline="30000" dirty="0">
                <a:latin typeface="Arial" pitchFamily="34" charset="0"/>
                <a:cs typeface="Arial" pitchFamily="34" charset="0"/>
              </a:rPr>
              <a:t> </a:t>
            </a:r>
            <a:r>
              <a:rPr lang="pt-BR" sz="1700" dirty="0">
                <a:latin typeface="Arial" pitchFamily="34" charset="0"/>
                <a:cs typeface="Arial" pitchFamily="34" charset="0"/>
              </a:rPr>
              <a:t>= 3.</a:t>
            </a:r>
          </a:p>
        </p:txBody>
      </p:sp>
      <p:sp>
        <p:nvSpPr>
          <p:cNvPr id="5" name="Retângulo 4"/>
          <p:cNvSpPr/>
          <p:nvPr/>
        </p:nvSpPr>
        <p:spPr>
          <a:xfrm>
            <a:off x="190897" y="4437112"/>
            <a:ext cx="1223412" cy="452432"/>
          </a:xfrm>
          <a:prstGeom prst="rect">
            <a:avLst/>
          </a:prstGeom>
        </p:spPr>
        <p:txBody>
          <a:bodyPr wrap="none">
            <a:spAutoFit/>
          </a:bodyPr>
          <a:lstStyle/>
          <a:p>
            <a:pPr algn="just">
              <a:lnSpc>
                <a:spcPct val="130000"/>
              </a:lnSpc>
            </a:pPr>
            <a:r>
              <a:rPr lang="pt-BR" dirty="0">
                <a:solidFill>
                  <a:srgbClr val="FF0000"/>
                </a:solidFill>
                <a:latin typeface="Arial" pitchFamily="34" charset="0"/>
                <a:cs typeface="Arial" pitchFamily="34" charset="0"/>
              </a:rPr>
              <a:t>Resposta:</a:t>
            </a:r>
          </a:p>
        </p:txBody>
      </p:sp>
      <p:sp>
        <p:nvSpPr>
          <p:cNvPr id="6" name="Retângulo 5"/>
          <p:cNvSpPr/>
          <p:nvPr/>
        </p:nvSpPr>
        <p:spPr>
          <a:xfrm>
            <a:off x="190897" y="4848776"/>
            <a:ext cx="9361040" cy="452432"/>
          </a:xfrm>
          <a:prstGeom prst="rect">
            <a:avLst/>
          </a:prstGeom>
        </p:spPr>
        <p:txBody>
          <a:bodyPr wrap="square">
            <a:spAutoFit/>
          </a:bodyPr>
          <a:lstStyle/>
          <a:p>
            <a:pPr algn="just">
              <a:lnSpc>
                <a:spcPct val="130000"/>
              </a:lnSpc>
            </a:pPr>
            <a:r>
              <a:rPr lang="pt-BR" dirty="0" err="1">
                <a:solidFill>
                  <a:srgbClr val="FF0000"/>
                </a:solidFill>
                <a:latin typeface="Arial" pitchFamily="34" charset="0"/>
                <a:cs typeface="Arial" pitchFamily="34" charset="0"/>
              </a:rPr>
              <a:t>Irradiância</a:t>
            </a:r>
            <a:r>
              <a:rPr lang="pt-BR" dirty="0">
                <a:solidFill>
                  <a:srgbClr val="FF0000"/>
                </a:solidFill>
                <a:latin typeface="Arial" pitchFamily="34" charset="0"/>
                <a:cs typeface="Arial" pitchFamily="34" charset="0"/>
              </a:rPr>
              <a:t> = I = Potência/Área da esfera = 100 W / [4πR</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 100 W / [ 4 x 3 x (10m)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a:t>
            </a:r>
          </a:p>
        </p:txBody>
      </p:sp>
      <p:sp>
        <p:nvSpPr>
          <p:cNvPr id="7" name="Retângulo 6"/>
          <p:cNvSpPr/>
          <p:nvPr/>
        </p:nvSpPr>
        <p:spPr>
          <a:xfrm>
            <a:off x="190897" y="5352832"/>
            <a:ext cx="8784976" cy="452432"/>
          </a:xfrm>
          <a:prstGeom prst="rect">
            <a:avLst/>
          </a:prstGeom>
        </p:spPr>
        <p:txBody>
          <a:bodyPr wrap="square">
            <a:spAutoFit/>
          </a:bodyPr>
          <a:lstStyle/>
          <a:p>
            <a:pPr algn="just">
              <a:lnSpc>
                <a:spcPct val="130000"/>
              </a:lnSpc>
            </a:pPr>
            <a:r>
              <a:rPr lang="pt-BR" dirty="0">
                <a:solidFill>
                  <a:srgbClr val="FF0000"/>
                </a:solidFill>
                <a:latin typeface="Arial" pitchFamily="34" charset="0"/>
                <a:cs typeface="Arial" pitchFamily="34" charset="0"/>
              </a:rPr>
              <a:t>= 100 W/1200m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ou I = 1/12 W/m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 0,0833 W/m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 8,33 x 10</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W/m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a:t>
            </a:r>
          </a:p>
        </p:txBody>
      </p:sp>
      <p:sp>
        <p:nvSpPr>
          <p:cNvPr id="8" name="Retângulo 7"/>
          <p:cNvSpPr/>
          <p:nvPr/>
        </p:nvSpPr>
        <p:spPr>
          <a:xfrm>
            <a:off x="1199009" y="6216928"/>
            <a:ext cx="9100517" cy="452432"/>
          </a:xfrm>
          <a:prstGeom prst="rect">
            <a:avLst/>
          </a:prstGeom>
        </p:spPr>
        <p:txBody>
          <a:bodyPr wrap="square">
            <a:spAutoFit/>
          </a:bodyPr>
          <a:lstStyle/>
          <a:p>
            <a:pPr algn="just">
              <a:lnSpc>
                <a:spcPct val="130000"/>
              </a:lnSpc>
            </a:pPr>
            <a:r>
              <a:rPr lang="pt-BR" b="1" dirty="0">
                <a:latin typeface="Arial" pitchFamily="34" charset="0"/>
                <a:cs typeface="Arial" pitchFamily="34" charset="0"/>
              </a:rPr>
              <a:t>Resposta 9a): </a:t>
            </a:r>
            <a:r>
              <a:rPr lang="pt-BR" dirty="0">
                <a:latin typeface="Arial" pitchFamily="34" charset="0"/>
                <a:cs typeface="Arial" pitchFamily="34" charset="0"/>
              </a:rPr>
              <a:t>_ _ _ _ _ _ _ _ _ _ _ _ _ _ _ _ _ _ _ _ _ _ _ _ _ _ _ _</a:t>
            </a:r>
          </a:p>
        </p:txBody>
      </p:sp>
      <p:sp>
        <p:nvSpPr>
          <p:cNvPr id="9" name="Retângulo 8"/>
          <p:cNvSpPr/>
          <p:nvPr/>
        </p:nvSpPr>
        <p:spPr>
          <a:xfrm>
            <a:off x="2917604" y="6179983"/>
            <a:ext cx="5230919" cy="452432"/>
          </a:xfrm>
          <a:prstGeom prst="rect">
            <a:avLst/>
          </a:prstGeom>
        </p:spPr>
        <p:txBody>
          <a:bodyPr wrap="none">
            <a:spAutoFit/>
          </a:bodyPr>
          <a:lstStyle/>
          <a:p>
            <a:pPr algn="just">
              <a:lnSpc>
                <a:spcPct val="130000"/>
              </a:lnSpc>
            </a:pPr>
            <a:r>
              <a:rPr lang="pt-BR" b="1" dirty="0">
                <a:solidFill>
                  <a:srgbClr val="FF0000"/>
                </a:solidFill>
                <a:latin typeface="Arial" pitchFamily="34" charset="0"/>
                <a:cs typeface="Arial" pitchFamily="34" charset="0"/>
              </a:rPr>
              <a:t>1/12 W/m</a:t>
            </a:r>
            <a:r>
              <a:rPr lang="pt-BR" b="1" baseline="30000" dirty="0">
                <a:solidFill>
                  <a:srgbClr val="FF0000"/>
                </a:solidFill>
                <a:latin typeface="Arial" pitchFamily="34" charset="0"/>
                <a:cs typeface="Arial" pitchFamily="34" charset="0"/>
              </a:rPr>
              <a:t>2</a:t>
            </a:r>
            <a:r>
              <a:rPr lang="pt-BR" b="1" dirty="0">
                <a:solidFill>
                  <a:srgbClr val="FF0000"/>
                </a:solidFill>
                <a:latin typeface="Arial" pitchFamily="34" charset="0"/>
                <a:cs typeface="Arial" pitchFamily="34" charset="0"/>
              </a:rPr>
              <a:t>  ou 0,0833 W/m</a:t>
            </a:r>
            <a:r>
              <a:rPr lang="pt-BR" b="1" baseline="30000" dirty="0">
                <a:solidFill>
                  <a:srgbClr val="FF0000"/>
                </a:solidFill>
                <a:latin typeface="Arial" pitchFamily="34" charset="0"/>
                <a:cs typeface="Arial" pitchFamily="34" charset="0"/>
              </a:rPr>
              <a:t>2</a:t>
            </a:r>
            <a:r>
              <a:rPr lang="pt-BR" b="1" dirty="0">
                <a:solidFill>
                  <a:srgbClr val="FF0000"/>
                </a:solidFill>
                <a:latin typeface="Arial" pitchFamily="34" charset="0"/>
                <a:cs typeface="Arial" pitchFamily="34" charset="0"/>
              </a:rPr>
              <a:t> ou 8,33 x 10</a:t>
            </a:r>
            <a:r>
              <a:rPr lang="pt-BR" b="1" baseline="30000" dirty="0">
                <a:solidFill>
                  <a:srgbClr val="FF0000"/>
                </a:solidFill>
                <a:latin typeface="Arial" pitchFamily="34" charset="0"/>
                <a:cs typeface="Arial" pitchFamily="34" charset="0"/>
              </a:rPr>
              <a:t>-2</a:t>
            </a:r>
            <a:r>
              <a:rPr lang="pt-BR" b="1" dirty="0">
                <a:solidFill>
                  <a:srgbClr val="FF0000"/>
                </a:solidFill>
                <a:latin typeface="Arial" pitchFamily="34" charset="0"/>
                <a:cs typeface="Arial" pitchFamily="34" charset="0"/>
              </a:rPr>
              <a:t> W/m</a:t>
            </a:r>
            <a:r>
              <a:rPr lang="pt-BR" b="1" baseline="30000" dirty="0">
                <a:solidFill>
                  <a:srgbClr val="FF0000"/>
                </a:solidFill>
                <a:latin typeface="Arial" pitchFamily="34" charset="0"/>
                <a:cs typeface="Arial" pitchFamily="34" charset="0"/>
              </a:rPr>
              <a:t>2</a:t>
            </a:r>
            <a:endParaRPr lang="pt-BR" dirty="0">
              <a:solidFill>
                <a:srgbClr val="FF0000"/>
              </a:solidFill>
            </a:endParaRPr>
          </a:p>
        </p:txBody>
      </p:sp>
    </p:spTree>
    <p:extLst>
      <p:ext uri="{BB962C8B-B14F-4D97-AF65-F5344CB8AC3E}">
        <p14:creationId xmlns:p14="http://schemas.microsoft.com/office/powerpoint/2010/main" val="13998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897" y="260648"/>
            <a:ext cx="7776864" cy="2118529"/>
          </a:xfrm>
          <a:prstGeom prst="rect">
            <a:avLst/>
          </a:prstGeom>
        </p:spPr>
        <p:txBody>
          <a:bodyPr wrap="square">
            <a:spAutoFit/>
          </a:bodyPr>
          <a:lstStyle/>
          <a:p>
            <a:pPr algn="just">
              <a:lnSpc>
                <a:spcPct val="150000"/>
              </a:lnSpc>
            </a:pPr>
            <a:r>
              <a:rPr lang="pt-BR" b="1" dirty="0">
                <a:latin typeface="Arial" pitchFamily="34" charset="0"/>
                <a:cs typeface="Arial" pitchFamily="34" charset="0"/>
              </a:rPr>
              <a:t>Pergunta 9b) (0,5 ponto)</a:t>
            </a:r>
            <a:r>
              <a:rPr lang="pt-BR" dirty="0">
                <a:latin typeface="Arial" pitchFamily="34" charset="0"/>
                <a:cs typeface="Arial" pitchFamily="34" charset="0"/>
              </a:rPr>
              <a:t> Agora que você já sabe calcular a </a:t>
            </a:r>
            <a:r>
              <a:rPr lang="pt-BR" dirty="0" err="1">
                <a:latin typeface="Arial" pitchFamily="34" charset="0"/>
                <a:cs typeface="Arial" pitchFamily="34" charset="0"/>
              </a:rPr>
              <a:t>Irradiância</a:t>
            </a:r>
            <a:r>
              <a:rPr lang="pt-BR" dirty="0">
                <a:latin typeface="Arial" pitchFamily="34" charset="0"/>
                <a:cs typeface="Arial" pitchFamily="34" charset="0"/>
              </a:rPr>
              <a:t> (I), vamos fazer o processo inverso e determinar a potência do Sol, isto é, a sua Luminosidade. Sabemos que a </a:t>
            </a:r>
            <a:r>
              <a:rPr lang="pt-BR" dirty="0" err="1">
                <a:latin typeface="Arial" pitchFamily="34" charset="0"/>
                <a:cs typeface="Arial" pitchFamily="34" charset="0"/>
              </a:rPr>
              <a:t>Irradiância</a:t>
            </a:r>
            <a:r>
              <a:rPr lang="pt-BR" dirty="0">
                <a:latin typeface="Arial" pitchFamily="34" charset="0"/>
                <a:cs typeface="Arial" pitchFamily="34" charset="0"/>
              </a:rPr>
              <a:t> solar na Terra é de aproximadamente 1.400 W/m</a:t>
            </a:r>
            <a:r>
              <a:rPr lang="pt-BR" baseline="30000" dirty="0">
                <a:latin typeface="Arial" pitchFamily="34" charset="0"/>
                <a:cs typeface="Arial" pitchFamily="34" charset="0"/>
              </a:rPr>
              <a:t>2</a:t>
            </a:r>
            <a:r>
              <a:rPr lang="pt-BR" dirty="0">
                <a:latin typeface="Arial" pitchFamily="34" charset="0"/>
                <a:cs typeface="Arial" pitchFamily="34" charset="0"/>
              </a:rPr>
              <a:t>, e que Terra e Sol estão separados por 150 x 10</a:t>
            </a:r>
            <a:r>
              <a:rPr lang="pt-BR" baseline="30000" dirty="0">
                <a:latin typeface="Arial" pitchFamily="34" charset="0"/>
                <a:cs typeface="Arial" pitchFamily="34" charset="0"/>
              </a:rPr>
              <a:t>6</a:t>
            </a:r>
            <a:r>
              <a:rPr lang="pt-BR" dirty="0">
                <a:latin typeface="Arial" pitchFamily="34" charset="0"/>
                <a:cs typeface="Arial" pitchFamily="34" charset="0"/>
              </a:rPr>
              <a:t> km. Calcule a luminosidade do Sol.</a:t>
            </a:r>
          </a:p>
        </p:txBody>
      </p:sp>
      <p:sp>
        <p:nvSpPr>
          <p:cNvPr id="3" name="Retângulo 2"/>
          <p:cNvSpPr/>
          <p:nvPr/>
        </p:nvSpPr>
        <p:spPr>
          <a:xfrm>
            <a:off x="190897" y="2420888"/>
            <a:ext cx="1223412" cy="507831"/>
          </a:xfrm>
          <a:prstGeom prst="rect">
            <a:avLst/>
          </a:prstGeom>
        </p:spPr>
        <p:txBody>
          <a:bodyPr wrap="none">
            <a:spAutoFit/>
          </a:bodyPr>
          <a:lstStyle/>
          <a:p>
            <a:pPr algn="just">
              <a:lnSpc>
                <a:spcPct val="150000"/>
              </a:lnSpc>
            </a:pPr>
            <a:r>
              <a:rPr lang="pt-BR" dirty="0">
                <a:solidFill>
                  <a:srgbClr val="FF0000"/>
                </a:solidFill>
                <a:latin typeface="Arial" pitchFamily="34" charset="0"/>
                <a:cs typeface="Arial" pitchFamily="34" charset="0"/>
              </a:rPr>
              <a:t>Resposta:</a:t>
            </a:r>
          </a:p>
        </p:txBody>
      </p:sp>
      <p:sp>
        <p:nvSpPr>
          <p:cNvPr id="4" name="Retângulo 3"/>
          <p:cNvSpPr/>
          <p:nvPr/>
        </p:nvSpPr>
        <p:spPr>
          <a:xfrm>
            <a:off x="190897" y="2852936"/>
            <a:ext cx="11089232" cy="923330"/>
          </a:xfrm>
          <a:prstGeom prst="rect">
            <a:avLst/>
          </a:prstGeom>
        </p:spPr>
        <p:txBody>
          <a:bodyPr wrap="square">
            <a:spAutoFit/>
          </a:bodyPr>
          <a:lstStyle/>
          <a:p>
            <a:pPr algn="just">
              <a:lnSpc>
                <a:spcPct val="150000"/>
              </a:lnSpc>
            </a:pPr>
            <a:r>
              <a:rPr lang="pt-BR" dirty="0">
                <a:solidFill>
                  <a:srgbClr val="FF0000"/>
                </a:solidFill>
                <a:latin typeface="Arial" pitchFamily="34" charset="0"/>
                <a:cs typeface="Arial" pitchFamily="34" charset="0"/>
              </a:rPr>
              <a:t>Como escrito no enunciado, em Astronomia, Luminosidade é sinônimo de Potência, ou seja, são iguais. Portanto,</a:t>
            </a:r>
          </a:p>
        </p:txBody>
      </p:sp>
      <p:sp>
        <p:nvSpPr>
          <p:cNvPr id="5" name="Retângulo 4"/>
          <p:cNvSpPr/>
          <p:nvPr/>
        </p:nvSpPr>
        <p:spPr>
          <a:xfrm>
            <a:off x="190897" y="3726268"/>
            <a:ext cx="11377264" cy="507831"/>
          </a:xfrm>
          <a:prstGeom prst="rect">
            <a:avLst/>
          </a:prstGeom>
        </p:spPr>
        <p:txBody>
          <a:bodyPr wrap="square">
            <a:spAutoFit/>
          </a:bodyPr>
          <a:lstStyle/>
          <a:p>
            <a:pPr algn="just">
              <a:lnSpc>
                <a:spcPct val="150000"/>
              </a:lnSpc>
            </a:pPr>
            <a:r>
              <a:rPr lang="pt-BR" dirty="0" err="1">
                <a:solidFill>
                  <a:srgbClr val="FF0000"/>
                </a:solidFill>
                <a:latin typeface="Arial" pitchFamily="34" charset="0"/>
                <a:cs typeface="Arial" pitchFamily="34" charset="0"/>
              </a:rPr>
              <a:t>Irradiância</a:t>
            </a:r>
            <a:r>
              <a:rPr lang="pt-BR" dirty="0">
                <a:solidFill>
                  <a:srgbClr val="FF0000"/>
                </a:solidFill>
                <a:latin typeface="Arial" pitchFamily="34" charset="0"/>
                <a:cs typeface="Arial" pitchFamily="34" charset="0"/>
              </a:rPr>
              <a:t> = Luminosidade/Área, logo Luminosidade = </a:t>
            </a:r>
            <a:r>
              <a:rPr lang="pt-BR" dirty="0" err="1">
                <a:solidFill>
                  <a:srgbClr val="FF0000"/>
                </a:solidFill>
                <a:latin typeface="Arial" pitchFamily="34" charset="0"/>
                <a:cs typeface="Arial" pitchFamily="34" charset="0"/>
              </a:rPr>
              <a:t>Irradiância</a:t>
            </a:r>
            <a:r>
              <a:rPr lang="pt-BR" dirty="0">
                <a:solidFill>
                  <a:srgbClr val="FF0000"/>
                </a:solidFill>
                <a:latin typeface="Arial" pitchFamily="34" charset="0"/>
                <a:cs typeface="Arial" pitchFamily="34" charset="0"/>
              </a:rPr>
              <a:t> x Área = </a:t>
            </a:r>
            <a:r>
              <a:rPr lang="pt-BR" dirty="0" err="1">
                <a:solidFill>
                  <a:srgbClr val="FF0000"/>
                </a:solidFill>
                <a:latin typeface="Arial" pitchFamily="34" charset="0"/>
                <a:cs typeface="Arial" pitchFamily="34" charset="0"/>
              </a:rPr>
              <a:t>Irradiância</a:t>
            </a:r>
            <a:r>
              <a:rPr lang="pt-BR" dirty="0">
                <a:solidFill>
                  <a:srgbClr val="FF0000"/>
                </a:solidFill>
                <a:latin typeface="Arial" pitchFamily="34" charset="0"/>
                <a:cs typeface="Arial" pitchFamily="34" charset="0"/>
              </a:rPr>
              <a:t> x 4πR</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a:t>
            </a:r>
          </a:p>
        </p:txBody>
      </p:sp>
      <p:sp>
        <p:nvSpPr>
          <p:cNvPr id="6" name="Retângulo 5"/>
          <p:cNvSpPr/>
          <p:nvPr/>
        </p:nvSpPr>
        <p:spPr>
          <a:xfrm>
            <a:off x="172425" y="4230324"/>
            <a:ext cx="11593288" cy="507831"/>
          </a:xfrm>
          <a:prstGeom prst="rect">
            <a:avLst/>
          </a:prstGeom>
        </p:spPr>
        <p:txBody>
          <a:bodyPr wrap="square">
            <a:spAutoFit/>
          </a:bodyPr>
          <a:lstStyle/>
          <a:p>
            <a:pPr algn="just">
              <a:lnSpc>
                <a:spcPct val="150000"/>
              </a:lnSpc>
            </a:pPr>
            <a:r>
              <a:rPr lang="pt-BR" dirty="0">
                <a:solidFill>
                  <a:srgbClr val="FF0000"/>
                </a:solidFill>
                <a:latin typeface="Arial" pitchFamily="34" charset="0"/>
                <a:cs typeface="Arial" pitchFamily="34" charset="0"/>
              </a:rPr>
              <a:t>Note que a esfera agora tem raio igual à separação Terra-Sol, isto é: 150 x 10</a:t>
            </a:r>
            <a:r>
              <a:rPr lang="pt-BR" baseline="30000" dirty="0">
                <a:solidFill>
                  <a:srgbClr val="FF0000"/>
                </a:solidFill>
                <a:latin typeface="Arial" pitchFamily="34" charset="0"/>
                <a:cs typeface="Arial" pitchFamily="34" charset="0"/>
              </a:rPr>
              <a:t>6</a:t>
            </a:r>
            <a:r>
              <a:rPr lang="pt-BR" dirty="0">
                <a:solidFill>
                  <a:srgbClr val="FF0000"/>
                </a:solidFill>
                <a:latin typeface="Arial" pitchFamily="34" charset="0"/>
                <a:cs typeface="Arial" pitchFamily="34" charset="0"/>
              </a:rPr>
              <a:t> km = 150 x 10</a:t>
            </a:r>
            <a:r>
              <a:rPr lang="pt-BR" baseline="30000" dirty="0">
                <a:solidFill>
                  <a:srgbClr val="FF0000"/>
                </a:solidFill>
                <a:latin typeface="Arial" pitchFamily="34" charset="0"/>
                <a:cs typeface="Arial" pitchFamily="34" charset="0"/>
              </a:rPr>
              <a:t>9</a:t>
            </a:r>
            <a:r>
              <a:rPr lang="pt-BR" dirty="0">
                <a:solidFill>
                  <a:srgbClr val="FF0000"/>
                </a:solidFill>
                <a:latin typeface="Arial" pitchFamily="34" charset="0"/>
                <a:cs typeface="Arial" pitchFamily="34" charset="0"/>
              </a:rPr>
              <a:t> m.</a:t>
            </a:r>
          </a:p>
        </p:txBody>
      </p:sp>
      <p:sp>
        <p:nvSpPr>
          <p:cNvPr id="7" name="Retângulo 6"/>
          <p:cNvSpPr/>
          <p:nvPr/>
        </p:nvSpPr>
        <p:spPr>
          <a:xfrm>
            <a:off x="190897" y="4730605"/>
            <a:ext cx="7451212" cy="507831"/>
          </a:xfrm>
          <a:prstGeom prst="rect">
            <a:avLst/>
          </a:prstGeom>
        </p:spPr>
        <p:txBody>
          <a:bodyPr wrap="square">
            <a:spAutoFit/>
          </a:bodyPr>
          <a:lstStyle/>
          <a:p>
            <a:pPr algn="just">
              <a:lnSpc>
                <a:spcPct val="150000"/>
              </a:lnSpc>
            </a:pPr>
            <a:r>
              <a:rPr lang="pt-BR" dirty="0">
                <a:solidFill>
                  <a:srgbClr val="FF0000"/>
                </a:solidFill>
                <a:latin typeface="Arial" pitchFamily="34" charset="0"/>
                <a:cs typeface="Arial" pitchFamily="34" charset="0"/>
              </a:rPr>
              <a:t>Luminosidade = 1.400 (W/m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x 4 x 3 x [150 x 10</a:t>
            </a:r>
            <a:r>
              <a:rPr lang="pt-BR" baseline="30000" dirty="0">
                <a:solidFill>
                  <a:srgbClr val="FF0000"/>
                </a:solidFill>
                <a:latin typeface="Arial" pitchFamily="34" charset="0"/>
                <a:cs typeface="Arial" pitchFamily="34" charset="0"/>
              </a:rPr>
              <a:t>9</a:t>
            </a:r>
            <a:r>
              <a:rPr lang="pt-BR" dirty="0">
                <a:solidFill>
                  <a:srgbClr val="FF0000"/>
                </a:solidFill>
                <a:latin typeface="Arial" pitchFamily="34" charset="0"/>
                <a:cs typeface="Arial" pitchFamily="34" charset="0"/>
              </a:rPr>
              <a:t> m]</a:t>
            </a:r>
            <a:r>
              <a:rPr lang="pt-BR" baseline="30000" dirty="0">
                <a:solidFill>
                  <a:srgbClr val="FF0000"/>
                </a:solidFill>
                <a:latin typeface="Arial" pitchFamily="34" charset="0"/>
                <a:cs typeface="Arial" pitchFamily="34" charset="0"/>
              </a:rPr>
              <a:t>2</a:t>
            </a:r>
            <a:r>
              <a:rPr lang="pt-BR" dirty="0">
                <a:solidFill>
                  <a:srgbClr val="FF0000"/>
                </a:solidFill>
                <a:latin typeface="Arial" pitchFamily="34" charset="0"/>
                <a:cs typeface="Arial" pitchFamily="34" charset="0"/>
              </a:rPr>
              <a:t> = 3,78 x 10</a:t>
            </a:r>
            <a:r>
              <a:rPr lang="pt-BR" baseline="30000" dirty="0">
                <a:solidFill>
                  <a:srgbClr val="FF0000"/>
                </a:solidFill>
                <a:latin typeface="Arial" pitchFamily="34" charset="0"/>
                <a:cs typeface="Arial" pitchFamily="34" charset="0"/>
              </a:rPr>
              <a:t>26</a:t>
            </a:r>
            <a:r>
              <a:rPr lang="pt-BR" dirty="0">
                <a:solidFill>
                  <a:srgbClr val="FF0000"/>
                </a:solidFill>
                <a:latin typeface="Arial" pitchFamily="34" charset="0"/>
                <a:cs typeface="Arial" pitchFamily="34" charset="0"/>
              </a:rPr>
              <a:t> W.</a:t>
            </a:r>
          </a:p>
        </p:txBody>
      </p:sp>
      <p:sp>
        <p:nvSpPr>
          <p:cNvPr id="8" name="Retângulo 7"/>
          <p:cNvSpPr/>
          <p:nvPr/>
        </p:nvSpPr>
        <p:spPr>
          <a:xfrm>
            <a:off x="156969" y="5513457"/>
            <a:ext cx="3634328" cy="507831"/>
          </a:xfrm>
          <a:prstGeom prst="rect">
            <a:avLst/>
          </a:prstGeom>
        </p:spPr>
        <p:txBody>
          <a:bodyPr wrap="none">
            <a:spAutoFit/>
          </a:bodyPr>
          <a:lstStyle/>
          <a:p>
            <a:pPr algn="just">
              <a:lnSpc>
                <a:spcPct val="150000"/>
              </a:lnSpc>
            </a:pPr>
            <a:r>
              <a:rPr lang="pt-BR" b="1" dirty="0">
                <a:latin typeface="Arial" pitchFamily="34" charset="0"/>
                <a:cs typeface="Arial" pitchFamily="34" charset="0"/>
              </a:rPr>
              <a:t>Resposta 9b): </a:t>
            </a:r>
            <a:r>
              <a:rPr lang="pt-BR" dirty="0">
                <a:latin typeface="Arial" pitchFamily="34" charset="0"/>
                <a:cs typeface="Arial" pitchFamily="34" charset="0"/>
              </a:rPr>
              <a:t>_ _ _ _ _ _ _ _ _ _</a:t>
            </a:r>
          </a:p>
        </p:txBody>
      </p:sp>
      <p:sp>
        <p:nvSpPr>
          <p:cNvPr id="9" name="Retângulo 8"/>
          <p:cNvSpPr/>
          <p:nvPr/>
        </p:nvSpPr>
        <p:spPr>
          <a:xfrm>
            <a:off x="1885161" y="5478824"/>
            <a:ext cx="1662635" cy="507831"/>
          </a:xfrm>
          <a:prstGeom prst="rect">
            <a:avLst/>
          </a:prstGeom>
        </p:spPr>
        <p:txBody>
          <a:bodyPr wrap="none">
            <a:spAutoFit/>
          </a:bodyPr>
          <a:lstStyle/>
          <a:p>
            <a:pPr algn="just">
              <a:lnSpc>
                <a:spcPct val="150000"/>
              </a:lnSpc>
            </a:pPr>
            <a:r>
              <a:rPr lang="pt-BR" b="1" dirty="0">
                <a:solidFill>
                  <a:srgbClr val="FF0000"/>
                </a:solidFill>
                <a:latin typeface="Arial" pitchFamily="34" charset="0"/>
                <a:cs typeface="Arial" pitchFamily="34" charset="0"/>
              </a:rPr>
              <a:t>3,78 x 10</a:t>
            </a:r>
            <a:r>
              <a:rPr lang="pt-BR" b="1" baseline="30000" dirty="0">
                <a:solidFill>
                  <a:srgbClr val="FF0000"/>
                </a:solidFill>
                <a:latin typeface="Arial" pitchFamily="34" charset="0"/>
                <a:cs typeface="Arial" pitchFamily="34" charset="0"/>
              </a:rPr>
              <a:t>26</a:t>
            </a:r>
            <a:r>
              <a:rPr lang="pt-BR" b="1" dirty="0">
                <a:solidFill>
                  <a:srgbClr val="FF0000"/>
                </a:solidFill>
                <a:latin typeface="Arial" pitchFamily="34" charset="0"/>
                <a:cs typeface="Arial" pitchFamily="34" charset="0"/>
              </a:rPr>
              <a:t> W </a:t>
            </a:r>
            <a:endParaRPr lang="pt-BR" dirty="0">
              <a:solidFill>
                <a:srgbClr val="FF0000"/>
              </a:solidFill>
            </a:endParaRPr>
          </a:p>
        </p:txBody>
      </p:sp>
    </p:spTree>
    <p:extLst>
      <p:ext uri="{BB962C8B-B14F-4D97-AF65-F5344CB8AC3E}">
        <p14:creationId xmlns:p14="http://schemas.microsoft.com/office/powerpoint/2010/main" val="25215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1532727"/>
          </a:xfrm>
          <a:prstGeom prst="rect">
            <a:avLst/>
          </a:prstGeom>
        </p:spPr>
        <p:txBody>
          <a:bodyPr wrap="square">
            <a:spAutoFit/>
          </a:bodyPr>
          <a:lstStyle/>
          <a:p>
            <a:pPr algn="just">
              <a:lnSpc>
                <a:spcPct val="130000"/>
              </a:lnSpc>
            </a:pPr>
            <a:r>
              <a:rPr lang="pt-BR" b="1" dirty="0">
                <a:latin typeface="Arial" pitchFamily="34" charset="0"/>
                <a:cs typeface="Arial" pitchFamily="34" charset="0"/>
              </a:rPr>
              <a:t>Questão 10) (1 ponto</a:t>
            </a:r>
            <a:r>
              <a:rPr lang="pt-BR" dirty="0">
                <a:latin typeface="Arial" pitchFamily="34" charset="0"/>
                <a:cs typeface="Arial" pitchFamily="34" charset="0"/>
              </a:rPr>
              <a:t>) Como você sabe, existem várias formas de se poluir o meio ambiente, dentre elas, por exemplo, a poluição dos rios, lagos, ruas, terrenos, atmosfera, etc. Porém, também existe a poluição luminosa, a qual afeta a beleza do céu.</a:t>
            </a:r>
          </a:p>
        </p:txBody>
      </p:sp>
      <p:sp>
        <p:nvSpPr>
          <p:cNvPr id="4" name="Retângulo 3"/>
          <p:cNvSpPr/>
          <p:nvPr/>
        </p:nvSpPr>
        <p:spPr>
          <a:xfrm>
            <a:off x="190897" y="1752374"/>
            <a:ext cx="7848872" cy="812530"/>
          </a:xfrm>
          <a:prstGeom prst="rect">
            <a:avLst/>
          </a:prstGeom>
        </p:spPr>
        <p:txBody>
          <a:bodyPr wrap="square">
            <a:spAutoFit/>
          </a:bodyPr>
          <a:lstStyle/>
          <a:p>
            <a:pPr algn="just">
              <a:lnSpc>
                <a:spcPct val="130000"/>
              </a:lnSpc>
            </a:pPr>
            <a:r>
              <a:rPr lang="pt-BR" b="1" dirty="0">
                <a:latin typeface="Arial" pitchFamily="34" charset="0"/>
                <a:cs typeface="Arial" pitchFamily="34" charset="0"/>
              </a:rPr>
              <a:t>Pergunta 10a) (0,5 ponto) (0,1 cada acerto)</a:t>
            </a:r>
            <a:r>
              <a:rPr lang="pt-BR" dirty="0">
                <a:latin typeface="Arial" pitchFamily="34" charset="0"/>
                <a:cs typeface="Arial" pitchFamily="34" charset="0"/>
              </a:rPr>
              <a:t> Escreva CERTO ou ERRADO na frente de cada afirmação.</a:t>
            </a:r>
          </a:p>
        </p:txBody>
      </p:sp>
      <p:graphicFrame>
        <p:nvGraphicFramePr>
          <p:cNvPr id="5" name="Tabela 4"/>
          <p:cNvGraphicFramePr>
            <a:graphicFrameLocks noGrp="1"/>
          </p:cNvGraphicFramePr>
          <p:nvPr>
            <p:extLst>
              <p:ext uri="{D42A27DB-BD31-4B8C-83A1-F6EECF244321}">
                <p14:modId xmlns:p14="http://schemas.microsoft.com/office/powerpoint/2010/main" val="4100779210"/>
              </p:ext>
            </p:extLst>
          </p:nvPr>
        </p:nvGraphicFramePr>
        <p:xfrm>
          <a:off x="478929" y="2996952"/>
          <a:ext cx="9577064" cy="2359025"/>
        </p:xfrm>
        <a:graphic>
          <a:graphicData uri="http://schemas.openxmlformats.org/drawingml/2006/table">
            <a:tbl>
              <a:tblPr firstRow="1" firstCol="1" bandRow="1"/>
              <a:tblGrid>
                <a:gridCol w="1141308">
                  <a:extLst>
                    <a:ext uri="{9D8B030D-6E8A-4147-A177-3AD203B41FA5}">
                      <a16:colId xmlns:a16="http://schemas.microsoft.com/office/drawing/2014/main" val="20000"/>
                    </a:ext>
                  </a:extLst>
                </a:gridCol>
                <a:gridCol w="8435756">
                  <a:extLst>
                    <a:ext uri="{9D8B030D-6E8A-4147-A177-3AD203B41FA5}">
                      <a16:colId xmlns:a16="http://schemas.microsoft.com/office/drawing/2014/main" val="20001"/>
                    </a:ext>
                  </a:extLst>
                </a:gridCol>
              </a:tblGrid>
              <a:tr h="0">
                <a:tc>
                  <a:txBody>
                    <a:bodyPr/>
                    <a:lstStyle/>
                    <a:p>
                      <a:pPr algn="just">
                        <a:lnSpc>
                          <a:spcPct val="200000"/>
                        </a:lnSpc>
                        <a:spcAft>
                          <a:spcPts val="1000"/>
                        </a:spcAft>
                      </a:pPr>
                      <a:r>
                        <a:rPr lang="pt-BR" sz="1800" dirty="0">
                          <a:effectLst/>
                          <a:latin typeface="Calibri"/>
                          <a:ea typeface="Calibri"/>
                          <a:cs typeface="Times New Roman"/>
                        </a:rPr>
                        <a:t>_ _ _ _ _ _ </a:t>
                      </a:r>
                    </a:p>
                  </a:txBody>
                  <a:tcPr marL="68580" marR="68580" marT="0" marB="0">
                    <a:lnL>
                      <a:noFill/>
                    </a:lnL>
                    <a:lnR>
                      <a:noFill/>
                    </a:lnR>
                    <a:lnT>
                      <a:noFill/>
                    </a:lnT>
                    <a:lnB>
                      <a:noFill/>
                    </a:lnB>
                  </a:tcPr>
                </a:tc>
                <a:tc>
                  <a:txBody>
                    <a:bodyPr/>
                    <a:lstStyle/>
                    <a:p>
                      <a:pPr algn="just">
                        <a:lnSpc>
                          <a:spcPct val="200000"/>
                        </a:lnSpc>
                        <a:spcAft>
                          <a:spcPts val="1000"/>
                        </a:spcAft>
                      </a:pPr>
                      <a:r>
                        <a:rPr lang="pt-BR" sz="1800" dirty="0">
                          <a:effectLst/>
                          <a:latin typeface="Arial"/>
                          <a:ea typeface="Calibri"/>
                          <a:cs typeface="Times New Roman"/>
                        </a:rPr>
                        <a:t>Iluminando-se o céu prejudica-se o trabalho dos astrônomos.</a:t>
                      </a:r>
                      <a:endParaRPr lang="pt-BR" sz="18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a:lnSpc>
                          <a:spcPct val="200000"/>
                        </a:lnSpc>
                        <a:spcAft>
                          <a:spcPts val="1000"/>
                        </a:spcAft>
                      </a:pPr>
                      <a:r>
                        <a:rPr lang="pt-BR" sz="1800" dirty="0">
                          <a:effectLst/>
                          <a:latin typeface="Calibri"/>
                          <a:ea typeface="Calibri"/>
                          <a:cs typeface="Times New Roman"/>
                        </a:rPr>
                        <a:t>_ _ _ _ _ _ </a:t>
                      </a:r>
                    </a:p>
                  </a:txBody>
                  <a:tcPr marL="68580" marR="68580" marT="0" marB="0">
                    <a:lnL>
                      <a:noFill/>
                    </a:lnL>
                    <a:lnR>
                      <a:noFill/>
                    </a:lnR>
                    <a:lnT>
                      <a:noFill/>
                    </a:lnT>
                    <a:lnB>
                      <a:noFill/>
                    </a:lnB>
                  </a:tcPr>
                </a:tc>
                <a:tc>
                  <a:txBody>
                    <a:bodyPr/>
                    <a:lstStyle/>
                    <a:p>
                      <a:pPr algn="just">
                        <a:lnSpc>
                          <a:spcPct val="200000"/>
                        </a:lnSpc>
                        <a:spcAft>
                          <a:spcPts val="1000"/>
                        </a:spcAft>
                      </a:pPr>
                      <a:r>
                        <a:rPr lang="pt-BR" sz="1800" dirty="0">
                          <a:effectLst/>
                          <a:latin typeface="Arial"/>
                          <a:ea typeface="Calibri"/>
                          <a:cs typeface="Times New Roman"/>
                        </a:rPr>
                        <a:t>Iluminando-se o céu podemos ver melhor a Lua e os planetas.</a:t>
                      </a:r>
                      <a:endParaRPr lang="pt-BR" sz="18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a:lnSpc>
                          <a:spcPct val="200000"/>
                        </a:lnSpc>
                        <a:spcAft>
                          <a:spcPts val="1000"/>
                        </a:spcAft>
                      </a:pPr>
                      <a:r>
                        <a:rPr lang="pt-BR" sz="1800" dirty="0">
                          <a:effectLst/>
                          <a:latin typeface="Calibri"/>
                          <a:ea typeface="Calibri"/>
                          <a:cs typeface="Times New Roman"/>
                        </a:rPr>
                        <a:t>_ _ _ _ _ _</a:t>
                      </a:r>
                    </a:p>
                  </a:txBody>
                  <a:tcPr marL="68580" marR="68580" marT="0" marB="0">
                    <a:lnL>
                      <a:noFill/>
                    </a:lnL>
                    <a:lnR>
                      <a:noFill/>
                    </a:lnR>
                    <a:lnT>
                      <a:noFill/>
                    </a:lnT>
                    <a:lnB>
                      <a:noFill/>
                    </a:lnB>
                  </a:tcPr>
                </a:tc>
                <a:tc>
                  <a:txBody>
                    <a:bodyPr/>
                    <a:lstStyle/>
                    <a:p>
                      <a:pPr algn="just">
                        <a:lnSpc>
                          <a:spcPct val="200000"/>
                        </a:lnSpc>
                        <a:spcAft>
                          <a:spcPts val="1000"/>
                        </a:spcAft>
                      </a:pPr>
                      <a:r>
                        <a:rPr lang="pt-BR" sz="1800" dirty="0">
                          <a:effectLst/>
                          <a:latin typeface="Arial"/>
                          <a:ea typeface="Calibri"/>
                          <a:cs typeface="Times New Roman"/>
                        </a:rPr>
                        <a:t>Iluminando-se a atmosfera estamos desperdiçando dinheiro e energia.</a:t>
                      </a:r>
                      <a:endParaRPr lang="pt-BR" sz="18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indent="0" algn="just" defTabSz="914400" rtl="0" eaLnBrk="1" fontAlgn="auto" latinLnBrk="0" hangingPunct="1">
                        <a:lnSpc>
                          <a:spcPct val="200000"/>
                        </a:lnSpc>
                        <a:spcBef>
                          <a:spcPts val="0"/>
                        </a:spcBef>
                        <a:spcAft>
                          <a:spcPts val="1000"/>
                        </a:spcAft>
                        <a:buClrTx/>
                        <a:buSzTx/>
                        <a:buFontTx/>
                        <a:buNone/>
                        <a:tabLst/>
                        <a:defRPr/>
                      </a:pPr>
                      <a:r>
                        <a:rPr lang="pt-BR" sz="1800" dirty="0">
                          <a:effectLst/>
                          <a:latin typeface="+mn-lt"/>
                          <a:ea typeface="Calibri"/>
                          <a:cs typeface="Times New Roman"/>
                        </a:rPr>
                        <a:t>_ _ _ _ _ _</a:t>
                      </a:r>
                    </a:p>
                  </a:txBody>
                  <a:tcPr marL="68580" marR="68580" marT="0" marB="0">
                    <a:lnL>
                      <a:noFill/>
                    </a:lnL>
                    <a:lnR>
                      <a:noFill/>
                    </a:lnR>
                    <a:lnT>
                      <a:noFill/>
                    </a:lnT>
                    <a:lnB>
                      <a:noFill/>
                    </a:lnB>
                  </a:tcPr>
                </a:tc>
                <a:tc>
                  <a:txBody>
                    <a:bodyPr/>
                    <a:lstStyle/>
                    <a:p>
                      <a:pPr algn="just">
                        <a:lnSpc>
                          <a:spcPct val="200000"/>
                        </a:lnSpc>
                        <a:spcAft>
                          <a:spcPts val="1000"/>
                        </a:spcAft>
                      </a:pPr>
                      <a:r>
                        <a:rPr lang="pt-BR" sz="1800" dirty="0">
                          <a:effectLst/>
                          <a:latin typeface="Arial"/>
                          <a:ea typeface="Calibri"/>
                          <a:cs typeface="Times New Roman"/>
                        </a:rPr>
                        <a:t>A iluminação pública deveria só iluminar o chão e não o céu.</a:t>
                      </a:r>
                      <a:endParaRPr lang="pt-BR" sz="18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indent="0" algn="just" defTabSz="914400" rtl="0" eaLnBrk="1" fontAlgn="auto" latinLnBrk="0" hangingPunct="1">
                        <a:lnSpc>
                          <a:spcPct val="200000"/>
                        </a:lnSpc>
                        <a:spcBef>
                          <a:spcPts val="0"/>
                        </a:spcBef>
                        <a:spcAft>
                          <a:spcPts val="1000"/>
                        </a:spcAft>
                        <a:buClrTx/>
                        <a:buSzTx/>
                        <a:buFontTx/>
                        <a:buNone/>
                        <a:tabLst/>
                        <a:defRPr/>
                      </a:pPr>
                      <a:r>
                        <a:rPr lang="pt-BR" sz="1800" dirty="0">
                          <a:effectLst/>
                          <a:latin typeface="+mn-lt"/>
                          <a:ea typeface="Calibri"/>
                          <a:cs typeface="Times New Roman"/>
                        </a:rPr>
                        <a:t>_ _ _ _ _ _</a:t>
                      </a:r>
                    </a:p>
                  </a:txBody>
                  <a:tcPr marL="68580" marR="68580" marT="0" marB="0">
                    <a:lnL>
                      <a:noFill/>
                    </a:lnL>
                    <a:lnR>
                      <a:noFill/>
                    </a:lnR>
                    <a:lnT>
                      <a:noFill/>
                    </a:lnT>
                    <a:lnB>
                      <a:noFill/>
                    </a:lnB>
                  </a:tcPr>
                </a:tc>
                <a:tc>
                  <a:txBody>
                    <a:bodyPr/>
                    <a:lstStyle/>
                    <a:p>
                      <a:pPr algn="just">
                        <a:lnSpc>
                          <a:spcPct val="200000"/>
                        </a:lnSpc>
                        <a:spcAft>
                          <a:spcPts val="1000"/>
                        </a:spcAft>
                        <a:tabLst>
                          <a:tab pos="5692140" algn="r"/>
                        </a:tabLst>
                      </a:pPr>
                      <a:r>
                        <a:rPr lang="pt-BR" sz="1800" dirty="0">
                          <a:effectLst/>
                          <a:latin typeface="Arial"/>
                          <a:ea typeface="Calibri"/>
                          <a:cs typeface="Times New Roman"/>
                        </a:rPr>
                        <a:t>Iluminar a atmosfera ajuda a ver os meteoros!	</a:t>
                      </a:r>
                      <a:endParaRPr lang="pt-BR" sz="18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6" name="Retângulo 5"/>
          <p:cNvSpPr/>
          <p:nvPr/>
        </p:nvSpPr>
        <p:spPr>
          <a:xfrm>
            <a:off x="532465" y="3113260"/>
            <a:ext cx="988412" cy="369332"/>
          </a:xfrm>
          <a:prstGeom prst="rect">
            <a:avLst/>
          </a:prstGeom>
        </p:spPr>
        <p:txBody>
          <a:bodyPr wrap="none">
            <a:spAutoFit/>
          </a:bodyPr>
          <a:lstStyle/>
          <a:p>
            <a:r>
              <a:rPr lang="pt-BR" b="1" dirty="0">
                <a:solidFill>
                  <a:srgbClr val="FF0000"/>
                </a:solidFill>
                <a:latin typeface="Arial"/>
                <a:ea typeface="Calibri"/>
                <a:cs typeface="Times New Roman"/>
              </a:rPr>
              <a:t>CERTO</a:t>
            </a:r>
            <a:endParaRPr lang="pt-BR" dirty="0"/>
          </a:p>
        </p:txBody>
      </p:sp>
      <p:sp>
        <p:nvSpPr>
          <p:cNvPr id="7" name="Retângulo 6"/>
          <p:cNvSpPr/>
          <p:nvPr/>
        </p:nvSpPr>
        <p:spPr>
          <a:xfrm>
            <a:off x="441985" y="3609960"/>
            <a:ext cx="1184940" cy="369332"/>
          </a:xfrm>
          <a:prstGeom prst="rect">
            <a:avLst/>
          </a:prstGeom>
        </p:spPr>
        <p:txBody>
          <a:bodyPr wrap="none">
            <a:spAutoFit/>
          </a:bodyPr>
          <a:lstStyle/>
          <a:p>
            <a:r>
              <a:rPr lang="pt-BR" b="1" dirty="0">
                <a:solidFill>
                  <a:srgbClr val="FF0000"/>
                </a:solidFill>
                <a:latin typeface="Arial"/>
                <a:ea typeface="Calibri"/>
                <a:cs typeface="Times New Roman"/>
              </a:rPr>
              <a:t>ERRADO</a:t>
            </a:r>
            <a:endParaRPr lang="pt-BR" dirty="0"/>
          </a:p>
        </p:txBody>
      </p:sp>
      <p:sp>
        <p:nvSpPr>
          <p:cNvPr id="8" name="Retângulo 7"/>
          <p:cNvSpPr/>
          <p:nvPr/>
        </p:nvSpPr>
        <p:spPr>
          <a:xfrm>
            <a:off x="542929" y="4069716"/>
            <a:ext cx="988412" cy="369332"/>
          </a:xfrm>
          <a:prstGeom prst="rect">
            <a:avLst/>
          </a:prstGeom>
        </p:spPr>
        <p:txBody>
          <a:bodyPr wrap="none">
            <a:spAutoFit/>
          </a:bodyPr>
          <a:lstStyle/>
          <a:p>
            <a:r>
              <a:rPr lang="pt-BR" b="1" dirty="0">
                <a:solidFill>
                  <a:srgbClr val="FF0000"/>
                </a:solidFill>
                <a:latin typeface="Arial"/>
                <a:ea typeface="Calibri"/>
                <a:cs typeface="Times New Roman"/>
              </a:rPr>
              <a:t>CERTO</a:t>
            </a:r>
            <a:endParaRPr lang="pt-BR" dirty="0"/>
          </a:p>
        </p:txBody>
      </p:sp>
      <p:sp>
        <p:nvSpPr>
          <p:cNvPr id="9" name="Retângulo 8"/>
          <p:cNvSpPr/>
          <p:nvPr/>
        </p:nvSpPr>
        <p:spPr>
          <a:xfrm>
            <a:off x="542929" y="4536828"/>
            <a:ext cx="988412" cy="369332"/>
          </a:xfrm>
          <a:prstGeom prst="rect">
            <a:avLst/>
          </a:prstGeom>
        </p:spPr>
        <p:txBody>
          <a:bodyPr wrap="none">
            <a:spAutoFit/>
          </a:bodyPr>
          <a:lstStyle/>
          <a:p>
            <a:r>
              <a:rPr lang="pt-BR" b="1" dirty="0">
                <a:solidFill>
                  <a:srgbClr val="FF0000"/>
                </a:solidFill>
                <a:latin typeface="Arial"/>
                <a:ea typeface="Calibri"/>
                <a:cs typeface="Times New Roman"/>
              </a:rPr>
              <a:t>CERTO</a:t>
            </a:r>
            <a:endParaRPr lang="pt-BR" dirty="0"/>
          </a:p>
        </p:txBody>
      </p:sp>
      <p:sp>
        <p:nvSpPr>
          <p:cNvPr id="10" name="Retângulo 9"/>
          <p:cNvSpPr/>
          <p:nvPr/>
        </p:nvSpPr>
        <p:spPr>
          <a:xfrm>
            <a:off x="441985" y="5013176"/>
            <a:ext cx="1184940" cy="369332"/>
          </a:xfrm>
          <a:prstGeom prst="rect">
            <a:avLst/>
          </a:prstGeom>
        </p:spPr>
        <p:txBody>
          <a:bodyPr wrap="none">
            <a:spAutoFit/>
          </a:bodyPr>
          <a:lstStyle/>
          <a:p>
            <a:r>
              <a:rPr lang="pt-BR" b="1" dirty="0">
                <a:solidFill>
                  <a:srgbClr val="FF0000"/>
                </a:solidFill>
                <a:latin typeface="Arial"/>
                <a:ea typeface="Calibri"/>
                <a:cs typeface="Times New Roman"/>
              </a:rPr>
              <a:t>ERRADO</a:t>
            </a:r>
            <a:endParaRPr lang="pt-BR" dirty="0"/>
          </a:p>
        </p:txBody>
      </p:sp>
    </p:spTree>
    <p:extLst>
      <p:ext uri="{BB962C8B-B14F-4D97-AF65-F5344CB8AC3E}">
        <p14:creationId xmlns:p14="http://schemas.microsoft.com/office/powerpoint/2010/main" val="1725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2338076"/>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10b) (0,5 ponto)</a:t>
            </a:r>
            <a:r>
              <a:rPr lang="pt-BR" sz="1600" dirty="0">
                <a:latin typeface="Arial" pitchFamily="34" charset="0"/>
                <a:cs typeface="Arial" pitchFamily="34" charset="0"/>
              </a:rPr>
              <a:t> Uma lâmpada de 4 W está acesa nos Estados Unidos há 110 anos, praticamente sem nunca ter sido desligada. É um recorde que já faz parte do Livro do </a:t>
            </a:r>
            <a:r>
              <a:rPr lang="pt-BR" sz="1600" dirty="0" err="1">
                <a:latin typeface="Arial" pitchFamily="34" charset="0"/>
                <a:cs typeface="Arial" pitchFamily="34" charset="0"/>
              </a:rPr>
              <a:t>Guiness</a:t>
            </a:r>
            <a:r>
              <a:rPr lang="pt-BR" sz="1600" dirty="0">
                <a:latin typeface="Arial" pitchFamily="34" charset="0"/>
                <a:cs typeface="Arial" pitchFamily="34" charset="0"/>
              </a:rPr>
              <a:t>, e leva muitos turistas à cidade de </a:t>
            </a:r>
            <a:r>
              <a:rPr lang="pt-BR" sz="1600" dirty="0" err="1">
                <a:latin typeface="Arial" pitchFamily="34" charset="0"/>
                <a:cs typeface="Arial" pitchFamily="34" charset="0"/>
              </a:rPr>
              <a:t>Livermore</a:t>
            </a:r>
            <a:r>
              <a:rPr lang="pt-BR" sz="1600" dirty="0">
                <a:latin typeface="Arial" pitchFamily="34" charset="0"/>
                <a:cs typeface="Arial" pitchFamily="34" charset="0"/>
              </a:rPr>
              <a:t>, na Califórnia. A lâmpada foi acesa em 1901 e foi apagada apenas por alguns cortes de energia e por causa da mudança de prédio dos bombeiros em 1976. Ela é uma lâmpada comum, com a particularidade de ter um filamento de carbono (as lâmpadas incandescentes de hoje usam filamento de tungstênio). Fabricada no final de 1890 pela </a:t>
            </a:r>
            <a:r>
              <a:rPr lang="pt-BR" sz="1600" dirty="0" err="1">
                <a:latin typeface="Arial" pitchFamily="34" charset="0"/>
                <a:cs typeface="Arial" pitchFamily="34" charset="0"/>
              </a:rPr>
              <a:t>Shelby</a:t>
            </a:r>
            <a:r>
              <a:rPr lang="pt-BR" sz="1600" dirty="0">
                <a:latin typeface="Arial" pitchFamily="34" charset="0"/>
                <a:cs typeface="Arial" pitchFamily="34" charset="0"/>
              </a:rPr>
              <a:t> Electric </a:t>
            </a:r>
            <a:r>
              <a:rPr lang="pt-BR" sz="1600" dirty="0" err="1">
                <a:latin typeface="Arial" pitchFamily="34" charset="0"/>
                <a:cs typeface="Arial" pitchFamily="34" charset="0"/>
              </a:rPr>
              <a:t>Company</a:t>
            </a:r>
            <a:r>
              <a:rPr lang="pt-BR" sz="1600" dirty="0">
                <a:latin typeface="Arial" pitchFamily="34" charset="0"/>
                <a:cs typeface="Arial" pitchFamily="34" charset="0"/>
              </a:rPr>
              <a:t>, empresa que fechou suas portas em 1914, a lâmpada é tão antiga</a:t>
            </a:r>
            <a:endParaRPr lang="pt-BR" sz="1600" dirty="0">
              <a:solidFill>
                <a:srgbClr val="FF0000"/>
              </a:solidFill>
              <a:latin typeface="Arial" pitchFamily="34" charset="0"/>
              <a:cs typeface="Arial" pitchFamily="34" charset="0"/>
            </a:endParaRPr>
          </a:p>
        </p:txBody>
      </p:sp>
      <p:sp>
        <p:nvSpPr>
          <p:cNvPr id="4" name="Retângulo 3"/>
          <p:cNvSpPr/>
          <p:nvPr/>
        </p:nvSpPr>
        <p:spPr>
          <a:xfrm>
            <a:off x="3863305" y="3212976"/>
            <a:ext cx="4434227" cy="323165"/>
          </a:xfrm>
          <a:prstGeom prst="rect">
            <a:avLst/>
          </a:prstGeom>
        </p:spPr>
        <p:txBody>
          <a:bodyPr wrap="none">
            <a:spAutoFit/>
          </a:bodyPr>
          <a:lstStyle/>
          <a:p>
            <a:r>
              <a:rPr lang="pt-BR" sz="1500" i="1" dirty="0">
                <a:latin typeface="Arial" pitchFamily="34" charset="0"/>
                <a:cs typeface="Arial" pitchFamily="34" charset="0"/>
              </a:rPr>
              <a:t>Dica: Simplifique frações antes de fazer produtos.</a:t>
            </a:r>
            <a:endParaRPr lang="pt-BR" sz="1500" dirty="0"/>
          </a:p>
        </p:txBody>
      </p:sp>
      <p:sp>
        <p:nvSpPr>
          <p:cNvPr id="5" name="Retângulo 4"/>
          <p:cNvSpPr/>
          <p:nvPr/>
        </p:nvSpPr>
        <p:spPr>
          <a:xfrm>
            <a:off x="190897" y="3560005"/>
            <a:ext cx="1208985" cy="373051"/>
          </a:xfrm>
          <a:prstGeom prst="rect">
            <a:avLst/>
          </a:prstGeom>
        </p:spPr>
        <p:txBody>
          <a:bodyPr wrap="none">
            <a:spAutoFit/>
          </a:bodyPr>
          <a:lstStyle/>
          <a:p>
            <a:pPr algn="just">
              <a:lnSpc>
                <a:spcPct val="114000"/>
              </a:lnSpc>
            </a:pPr>
            <a:r>
              <a:rPr lang="pt-BR" sz="1600" dirty="0">
                <a:solidFill>
                  <a:srgbClr val="FF0000"/>
                </a:solidFill>
                <a:latin typeface="Arial" pitchFamily="34" charset="0"/>
                <a:cs typeface="Arial" pitchFamily="34" charset="0"/>
              </a:rPr>
              <a:t>Resolução:</a:t>
            </a:r>
          </a:p>
        </p:txBody>
      </p:sp>
      <p:sp>
        <p:nvSpPr>
          <p:cNvPr id="6" name="Retângulo 5"/>
          <p:cNvSpPr/>
          <p:nvPr/>
        </p:nvSpPr>
        <p:spPr>
          <a:xfrm>
            <a:off x="1252545" y="3560005"/>
            <a:ext cx="9595536" cy="373051"/>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A lâmpada tem potência de 4 W, logo ela consome 4 J/s, ou seja, 4 Joules em cada segundo.</a:t>
            </a:r>
          </a:p>
        </p:txBody>
      </p:sp>
      <p:sp>
        <p:nvSpPr>
          <p:cNvPr id="7" name="Retângulo 6"/>
          <p:cNvSpPr/>
          <p:nvPr/>
        </p:nvSpPr>
        <p:spPr>
          <a:xfrm>
            <a:off x="190897" y="3909108"/>
            <a:ext cx="11449272" cy="653769"/>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Num século ela ficou acesa 100 anos, mas cada ano tem 365 dias, e cada dia tem 24 horas, cada hora 60 minutos e cada minuto  tem 60 segundo, ou seja, o tempo, em segundos em que ela ficou ligada é o produto:</a:t>
            </a:r>
          </a:p>
        </p:txBody>
      </p:sp>
      <p:sp>
        <p:nvSpPr>
          <p:cNvPr id="8" name="Retângulo 7"/>
          <p:cNvSpPr/>
          <p:nvPr/>
        </p:nvSpPr>
        <p:spPr>
          <a:xfrm>
            <a:off x="190897" y="4555106"/>
            <a:ext cx="5490093" cy="373051"/>
          </a:xfrm>
          <a:prstGeom prst="rect">
            <a:avLst/>
          </a:prstGeom>
        </p:spPr>
        <p:txBody>
          <a:bodyPr wrap="none">
            <a:spAutoFit/>
          </a:bodyPr>
          <a:lstStyle/>
          <a:p>
            <a:pPr algn="just">
              <a:lnSpc>
                <a:spcPct val="114000"/>
              </a:lnSpc>
            </a:pPr>
            <a:r>
              <a:rPr lang="pt-BR" sz="1600" dirty="0">
                <a:solidFill>
                  <a:srgbClr val="FF0000"/>
                </a:solidFill>
                <a:latin typeface="Arial" pitchFamily="34" charset="0"/>
                <a:cs typeface="Arial" pitchFamily="34" charset="0"/>
              </a:rPr>
              <a:t>T = 100 x 365 x 24 x 60 x 60 segundos = 3.153.600.000 s.</a:t>
            </a:r>
          </a:p>
        </p:txBody>
      </p:sp>
      <p:sp>
        <p:nvSpPr>
          <p:cNvPr id="9" name="Retângulo 8"/>
          <p:cNvSpPr/>
          <p:nvPr/>
        </p:nvSpPr>
        <p:spPr>
          <a:xfrm>
            <a:off x="190897" y="4928157"/>
            <a:ext cx="8280920" cy="373051"/>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Logo ela consumiu: 4 (J/s) x T(s) = 4 (J/s) x 3.153.600.000 (s) = 12.614.400.000 J.</a:t>
            </a:r>
          </a:p>
        </p:txBody>
      </p:sp>
      <p:sp>
        <p:nvSpPr>
          <p:cNvPr id="10" name="Retângulo 9"/>
          <p:cNvSpPr/>
          <p:nvPr/>
        </p:nvSpPr>
        <p:spPr>
          <a:xfrm>
            <a:off x="190897" y="5288197"/>
            <a:ext cx="3528530" cy="373051"/>
          </a:xfrm>
          <a:prstGeom prst="rect">
            <a:avLst/>
          </a:prstGeom>
        </p:spPr>
        <p:txBody>
          <a:bodyPr wrap="none">
            <a:spAutoFit/>
          </a:bodyPr>
          <a:lstStyle/>
          <a:p>
            <a:pPr algn="just">
              <a:lnSpc>
                <a:spcPct val="114000"/>
              </a:lnSpc>
            </a:pPr>
            <a:r>
              <a:rPr lang="pt-BR" sz="1600" dirty="0">
                <a:solidFill>
                  <a:srgbClr val="FF0000"/>
                </a:solidFill>
                <a:latin typeface="Arial" pitchFamily="34" charset="0"/>
                <a:cs typeface="Arial" pitchFamily="34" charset="0"/>
              </a:rPr>
              <a:t>Mas cada 3.600.000 J custa R$0,20.</a:t>
            </a:r>
          </a:p>
        </p:txBody>
      </p:sp>
      <p:sp>
        <p:nvSpPr>
          <p:cNvPr id="11" name="Retângulo 10"/>
          <p:cNvSpPr/>
          <p:nvPr/>
        </p:nvSpPr>
        <p:spPr>
          <a:xfrm>
            <a:off x="190897" y="5648237"/>
            <a:ext cx="7327185" cy="373051"/>
          </a:xfrm>
          <a:prstGeom prst="rect">
            <a:avLst/>
          </a:prstGeom>
        </p:spPr>
        <p:txBody>
          <a:bodyPr wrap="square">
            <a:spAutoFit/>
          </a:bodyPr>
          <a:lstStyle/>
          <a:p>
            <a:pPr algn="just">
              <a:lnSpc>
                <a:spcPct val="114000"/>
              </a:lnSpc>
            </a:pPr>
            <a:r>
              <a:rPr lang="pt-BR" sz="1600" dirty="0">
                <a:solidFill>
                  <a:srgbClr val="FF0000"/>
                </a:solidFill>
                <a:latin typeface="Arial" pitchFamily="34" charset="0"/>
                <a:cs typeface="Arial" pitchFamily="34" charset="0"/>
              </a:rPr>
              <a:t>Logo a conta é de R$0,20 x 12.614.400.000 J/(3.600.000 J) = R$700,80</a:t>
            </a:r>
          </a:p>
        </p:txBody>
      </p:sp>
      <p:sp>
        <p:nvSpPr>
          <p:cNvPr id="12" name="Retângulo 11"/>
          <p:cNvSpPr/>
          <p:nvPr/>
        </p:nvSpPr>
        <p:spPr>
          <a:xfrm>
            <a:off x="1199009" y="6402814"/>
            <a:ext cx="3084499" cy="338554"/>
          </a:xfrm>
          <a:prstGeom prst="rect">
            <a:avLst/>
          </a:prstGeom>
        </p:spPr>
        <p:txBody>
          <a:bodyPr wrap="none">
            <a:spAutoFit/>
          </a:bodyPr>
          <a:lstStyle/>
          <a:p>
            <a:r>
              <a:rPr lang="pt-BR" sz="1600" b="1" dirty="0">
                <a:latin typeface="Arial" pitchFamily="34" charset="0"/>
                <a:cs typeface="Arial" pitchFamily="34" charset="0"/>
              </a:rPr>
              <a:t>Resposta 10b):</a:t>
            </a:r>
            <a:r>
              <a:rPr lang="pt-BR" sz="1600" dirty="0">
                <a:latin typeface="Arial" pitchFamily="34" charset="0"/>
                <a:cs typeface="Arial" pitchFamily="34" charset="0"/>
              </a:rPr>
              <a:t> _ _ _ _ _ _ _ _ </a:t>
            </a:r>
          </a:p>
        </p:txBody>
      </p:sp>
      <p:sp>
        <p:nvSpPr>
          <p:cNvPr id="13" name="Retângulo 12"/>
          <p:cNvSpPr/>
          <p:nvPr/>
        </p:nvSpPr>
        <p:spPr>
          <a:xfrm>
            <a:off x="2822381" y="6339675"/>
            <a:ext cx="1184940" cy="369332"/>
          </a:xfrm>
          <a:prstGeom prst="rect">
            <a:avLst/>
          </a:prstGeom>
        </p:spPr>
        <p:txBody>
          <a:bodyPr wrap="none">
            <a:spAutoFit/>
          </a:bodyPr>
          <a:lstStyle/>
          <a:p>
            <a:r>
              <a:rPr lang="pt-BR" b="1" dirty="0">
                <a:solidFill>
                  <a:srgbClr val="FF0000"/>
                </a:solidFill>
                <a:latin typeface="Arial" pitchFamily="34" charset="0"/>
                <a:cs typeface="Arial" pitchFamily="34" charset="0"/>
              </a:rPr>
              <a:t>R$700,80</a:t>
            </a:r>
            <a:endParaRPr lang="pt-BR" dirty="0">
              <a:solidFill>
                <a:srgbClr val="FF0000"/>
              </a:solidFill>
            </a:endParaRPr>
          </a:p>
        </p:txBody>
      </p:sp>
      <p:sp>
        <p:nvSpPr>
          <p:cNvPr id="14" name="Retângulo 13"/>
          <p:cNvSpPr/>
          <p:nvPr/>
        </p:nvSpPr>
        <p:spPr>
          <a:xfrm>
            <a:off x="190897" y="2348880"/>
            <a:ext cx="11593288" cy="1215204"/>
          </a:xfrm>
          <a:prstGeom prst="rect">
            <a:avLst/>
          </a:prstGeom>
        </p:spPr>
        <p:txBody>
          <a:bodyPr wrap="square">
            <a:spAutoFit/>
          </a:bodyPr>
          <a:lstStyle/>
          <a:p>
            <a:pPr algn="just">
              <a:lnSpc>
                <a:spcPct val="114000"/>
              </a:lnSpc>
            </a:pPr>
            <a:r>
              <a:rPr lang="pt-BR" sz="1600" dirty="0">
                <a:latin typeface="Arial" pitchFamily="34" charset="0"/>
                <a:cs typeface="Arial" pitchFamily="34" charset="0"/>
              </a:rPr>
              <a:t>que foi produzida apenas onze anos depois de Thomas Edison ter feito a primeira demonstração pública de sua invenção. Quanto seria sua conta, em reais, acumulada no primeiro século em que ela ficou ligada, ao preço constante de R$0,20 por kWh? Considere todos os anos iguais a 365 dias de 24 horas e ignore os poucos minutos em que ela esteve apagada. Dado: 1kWh = 1000(J/s)x3600s = 3.600.000 J. </a:t>
            </a:r>
            <a:endParaRPr lang="pt-BR"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6132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3812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889" y="132397"/>
            <a:ext cx="7992888" cy="2438681"/>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Questão 1) (1 ponto) </a:t>
            </a:r>
            <a:r>
              <a:rPr lang="pt-BR" sz="1500" dirty="0">
                <a:latin typeface="Arial" pitchFamily="34" charset="0"/>
                <a:cs typeface="Arial" pitchFamily="34" charset="0"/>
              </a:rPr>
              <a:t>Num círculo, de raio R, seu comprimento mede 2 π R, (use π = 3) e temos 360 graus. </a:t>
            </a:r>
            <a:r>
              <a:rPr lang="pt-BR" sz="1500" dirty="0" err="1">
                <a:latin typeface="Arial" pitchFamily="34" charset="0"/>
                <a:cs typeface="Arial" pitchFamily="34" charset="0"/>
              </a:rPr>
              <a:t>Eratóstenes</a:t>
            </a:r>
            <a:r>
              <a:rPr lang="pt-BR" sz="1500" dirty="0">
                <a:latin typeface="Arial" pitchFamily="34" charset="0"/>
                <a:cs typeface="Arial" pitchFamily="34" charset="0"/>
              </a:rPr>
              <a:t> (cerca de 276 a.C. – 193 a.C.), sábio grego, nascido em </a:t>
            </a:r>
            <a:r>
              <a:rPr lang="pt-BR" sz="1500" dirty="0" err="1">
                <a:latin typeface="Arial" pitchFamily="34" charset="0"/>
                <a:cs typeface="Arial" pitchFamily="34" charset="0"/>
              </a:rPr>
              <a:t>Cirene</a:t>
            </a:r>
            <a:r>
              <a:rPr lang="pt-BR" sz="1500" dirty="0">
                <a:latin typeface="Arial" pitchFamily="34" charset="0"/>
                <a:cs typeface="Arial" pitchFamily="34" charset="0"/>
              </a:rPr>
              <a:t> e falecido em Alexandria, diretor da grande biblioteca desta cidade, no Egito, sabia disso. Ele também sabia que num certo dia, ao meio dia, em </a:t>
            </a:r>
            <a:r>
              <a:rPr lang="pt-BR" sz="1500" dirty="0" err="1">
                <a:latin typeface="Arial" pitchFamily="34" charset="0"/>
                <a:cs typeface="Arial" pitchFamily="34" charset="0"/>
              </a:rPr>
              <a:t>Syene</a:t>
            </a:r>
            <a:r>
              <a:rPr lang="pt-BR" sz="1500" dirty="0">
                <a:latin typeface="Arial" pitchFamily="34" charset="0"/>
                <a:cs typeface="Arial" pitchFamily="34" charset="0"/>
              </a:rPr>
              <a:t>, atual </a:t>
            </a:r>
            <a:r>
              <a:rPr lang="pt-BR" sz="1500" dirty="0" err="1">
                <a:latin typeface="Arial" pitchFamily="34" charset="0"/>
                <a:cs typeface="Arial" pitchFamily="34" charset="0"/>
              </a:rPr>
              <a:t>Assuã</a:t>
            </a:r>
            <a:r>
              <a:rPr lang="pt-BR" sz="1500" dirty="0">
                <a:latin typeface="Arial" pitchFamily="34" charset="0"/>
                <a:cs typeface="Arial" pitchFamily="34" charset="0"/>
              </a:rPr>
              <a:t>, uma cidade a 800 km de Alexandria, ao Sul do Egito, o Sol incidia diretamente no fundo de um poço e nenhum obelisco projetava sombra neste instante. Porém, no mesmo dia, em Alexandria, um obelisco projetava uma sombra! Tal fato só seria possível se a Terra fosse esférica, concluiu ele. Coincidentemente ambas as cidades estão próximas do mesmo meridiano.</a:t>
            </a:r>
          </a:p>
        </p:txBody>
      </p:sp>
      <p:pic>
        <p:nvPicPr>
          <p:cNvPr id="1026"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825" y="2358116"/>
            <a:ext cx="3190363" cy="282931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18889" y="2492896"/>
            <a:ext cx="8280920" cy="881780"/>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Pergunta 1a) (0,5 ponto)</a:t>
            </a:r>
            <a:r>
              <a:rPr lang="pt-BR" sz="1500" dirty="0">
                <a:latin typeface="Arial" pitchFamily="34" charset="0"/>
                <a:cs typeface="Arial" pitchFamily="34" charset="0"/>
              </a:rPr>
              <a:t> </a:t>
            </a:r>
            <a:r>
              <a:rPr lang="pt-BR" sz="1500" dirty="0" err="1">
                <a:latin typeface="Arial" pitchFamily="34" charset="0"/>
                <a:cs typeface="Arial" pitchFamily="34" charset="0"/>
              </a:rPr>
              <a:t>Eratóstenes</a:t>
            </a:r>
            <a:r>
              <a:rPr lang="pt-BR" sz="1500" dirty="0">
                <a:latin typeface="Arial" pitchFamily="34" charset="0"/>
                <a:cs typeface="Arial" pitchFamily="34" charset="0"/>
              </a:rPr>
              <a:t> mediu o ângulo C, indicado na figura, e encontrou o valor de 7º (sete graus). Com isso ele determinou o raio da Terra (R). Determine o valor encontrado por </a:t>
            </a:r>
            <a:r>
              <a:rPr lang="pt-BR" sz="1500" dirty="0" err="1">
                <a:latin typeface="Arial" pitchFamily="34" charset="0"/>
                <a:cs typeface="Arial" pitchFamily="34" charset="0"/>
              </a:rPr>
              <a:t>Eratóstenes</a:t>
            </a:r>
            <a:r>
              <a:rPr lang="pt-BR" sz="1500" dirty="0">
                <a:latin typeface="Arial" pitchFamily="34" charset="0"/>
                <a:cs typeface="Arial" pitchFamily="34" charset="0"/>
              </a:rPr>
              <a:t> para o raio da Terra, em km.</a:t>
            </a:r>
            <a:r>
              <a:rPr lang="pt-BR" sz="1500" i="1" dirty="0">
                <a:latin typeface="Arial" pitchFamily="34" charset="0"/>
                <a:cs typeface="Arial" pitchFamily="34" charset="0"/>
              </a:rPr>
              <a:t> </a:t>
            </a:r>
            <a:endParaRPr lang="pt-BR" sz="1500" dirty="0">
              <a:latin typeface="Arial" pitchFamily="34" charset="0"/>
              <a:cs typeface="Arial" pitchFamily="34" charset="0"/>
            </a:endParaRPr>
          </a:p>
        </p:txBody>
      </p:sp>
      <p:sp>
        <p:nvSpPr>
          <p:cNvPr id="5" name="Retângulo 4"/>
          <p:cNvSpPr/>
          <p:nvPr/>
        </p:nvSpPr>
        <p:spPr>
          <a:xfrm>
            <a:off x="118889" y="3591488"/>
            <a:ext cx="8352928" cy="580480"/>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Depois de perceber que os ângulos A, B, C são idênticos, era só fazer a “regra de três”: Em 360</a:t>
            </a:r>
            <a:r>
              <a:rPr lang="pt-BR" sz="1500" baseline="30000" dirty="0">
                <a:solidFill>
                  <a:srgbClr val="FF0000"/>
                </a:solidFill>
                <a:latin typeface="Arial" pitchFamily="34" charset="0"/>
                <a:cs typeface="Arial" pitchFamily="34" charset="0"/>
              </a:rPr>
              <a:t>o</a:t>
            </a:r>
            <a:r>
              <a:rPr lang="pt-BR" sz="1500" dirty="0">
                <a:solidFill>
                  <a:srgbClr val="FF0000"/>
                </a:solidFill>
                <a:latin typeface="Arial" pitchFamily="34" charset="0"/>
                <a:cs typeface="Arial" pitchFamily="34" charset="0"/>
              </a:rPr>
              <a:t> temos 2 π R  e em 7</a:t>
            </a:r>
            <a:r>
              <a:rPr lang="pt-BR" sz="1500" baseline="30000" dirty="0">
                <a:solidFill>
                  <a:srgbClr val="FF0000"/>
                </a:solidFill>
                <a:latin typeface="Arial" pitchFamily="34" charset="0"/>
                <a:cs typeface="Arial" pitchFamily="34" charset="0"/>
              </a:rPr>
              <a:t>o</a:t>
            </a:r>
            <a:r>
              <a:rPr lang="pt-BR" sz="1500" dirty="0">
                <a:solidFill>
                  <a:srgbClr val="FF0000"/>
                </a:solidFill>
                <a:latin typeface="Arial" pitchFamily="34" charset="0"/>
                <a:cs typeface="Arial" pitchFamily="34" charset="0"/>
              </a:rPr>
              <a:t> temos 800 km, ou na forma de comparações de frações:</a:t>
            </a:r>
          </a:p>
        </p:txBody>
      </p:sp>
      <p:sp>
        <p:nvSpPr>
          <p:cNvPr id="6" name="Retângulo 5"/>
          <p:cNvSpPr/>
          <p:nvPr/>
        </p:nvSpPr>
        <p:spPr>
          <a:xfrm>
            <a:off x="118889" y="3339425"/>
            <a:ext cx="1104790"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a:t>
            </a:r>
            <a:r>
              <a:rPr lang="pt-BR" sz="1500" dirty="0">
                <a:latin typeface="Arial" pitchFamily="34" charset="0"/>
                <a:cs typeface="Arial" pitchFamily="34" charset="0"/>
              </a:rPr>
              <a:t> </a:t>
            </a:r>
            <a:endParaRPr lang="pt-BR" sz="1500" dirty="0"/>
          </a:p>
        </p:txBody>
      </p:sp>
      <mc:AlternateContent xmlns:mc="http://schemas.openxmlformats.org/markup-compatibility/2006" xmlns:a14="http://schemas.microsoft.com/office/drawing/2010/main">
        <mc:Choice Requires="a14">
          <p:sp>
            <p:nvSpPr>
              <p:cNvPr id="7" name="Retângulo 6"/>
              <p:cNvSpPr/>
              <p:nvPr/>
            </p:nvSpPr>
            <p:spPr>
              <a:xfrm>
                <a:off x="131762" y="4175763"/>
                <a:ext cx="2314480" cy="549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sSup>
                            <m:sSupPr>
                              <m:ctrlPr>
                                <a:rPr lang="pt-BR" sz="1500" i="1">
                                  <a:solidFill>
                                    <a:srgbClr val="FF0000"/>
                                  </a:solidFill>
                                  <a:latin typeface="Cambria Math" panose="02040503050406030204" pitchFamily="18" charset="0"/>
                                </a:rPr>
                              </m:ctrlPr>
                            </m:sSupPr>
                            <m:e>
                              <m:r>
                                <a:rPr lang="pt-BR" sz="1500" i="1">
                                  <a:solidFill>
                                    <a:srgbClr val="FF0000"/>
                                  </a:solidFill>
                                  <a:latin typeface="Cambria Math"/>
                                </a:rPr>
                                <m:t>360</m:t>
                              </m:r>
                            </m:e>
                            <m:sup>
                              <m:r>
                                <a:rPr lang="pt-BR" sz="1500" i="1">
                                  <a:solidFill>
                                    <a:srgbClr val="FF0000"/>
                                  </a:solidFill>
                                  <a:latin typeface="Cambria Math"/>
                                </a:rPr>
                                <m:t>𝑜</m:t>
                              </m:r>
                            </m:sup>
                          </m:sSup>
                        </m:num>
                        <m:den>
                          <m:sSup>
                            <m:sSupPr>
                              <m:ctrlPr>
                                <a:rPr lang="pt-BR" sz="1500" i="1">
                                  <a:solidFill>
                                    <a:srgbClr val="FF0000"/>
                                  </a:solidFill>
                                  <a:latin typeface="Cambria Math" panose="02040503050406030204" pitchFamily="18" charset="0"/>
                                </a:rPr>
                              </m:ctrlPr>
                            </m:sSupPr>
                            <m:e>
                              <m:r>
                                <a:rPr lang="pt-BR" sz="1500" i="1">
                                  <a:solidFill>
                                    <a:srgbClr val="FF0000"/>
                                  </a:solidFill>
                                  <a:latin typeface="Cambria Math"/>
                                </a:rPr>
                                <m:t>7</m:t>
                              </m:r>
                            </m:e>
                            <m:sup>
                              <m:r>
                                <a:rPr lang="pt-BR" sz="1500" i="1">
                                  <a:solidFill>
                                    <a:srgbClr val="FF0000"/>
                                  </a:solidFill>
                                  <a:latin typeface="Cambria Math"/>
                                </a:rPr>
                                <m:t>𝑜</m:t>
                              </m:r>
                            </m:sup>
                          </m:sSup>
                        </m:den>
                      </m:f>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r>
                            <a:rPr lang="pt-BR" sz="1500" i="1">
                              <a:solidFill>
                                <a:srgbClr val="FF0000"/>
                              </a:solidFill>
                              <a:latin typeface="Cambria Math"/>
                            </a:rPr>
                            <m:t>2</m:t>
                          </m:r>
                          <m:r>
                            <a:rPr lang="pt-BR" sz="1500" i="1">
                              <a:solidFill>
                                <a:srgbClr val="FF0000"/>
                              </a:solidFill>
                              <a:latin typeface="Cambria Math"/>
                            </a:rPr>
                            <m:t>𝜋</m:t>
                          </m:r>
                          <m:r>
                            <a:rPr lang="pt-BR" sz="1500" i="1">
                              <a:solidFill>
                                <a:srgbClr val="FF0000"/>
                              </a:solidFill>
                              <a:latin typeface="Cambria Math"/>
                            </a:rPr>
                            <m:t>𝑅</m:t>
                          </m:r>
                        </m:num>
                        <m:den>
                          <m:r>
                            <a:rPr lang="pt-BR" sz="1500" i="1">
                              <a:solidFill>
                                <a:srgbClr val="FF0000"/>
                              </a:solidFill>
                              <a:latin typeface="Cambria Math"/>
                            </a:rPr>
                            <m:t>800 </m:t>
                          </m:r>
                          <m:r>
                            <m:rPr>
                              <m:nor/>
                            </m:rPr>
                            <a:rPr lang="pt-BR" sz="1500">
                              <a:solidFill>
                                <a:srgbClr val="FF0000"/>
                              </a:solidFill>
                            </a:rPr>
                            <m:t>km</m:t>
                          </m:r>
                        </m:den>
                      </m:f>
                      <m:r>
                        <a:rPr lang="pt-BR" sz="1500" i="1">
                          <a:solidFill>
                            <a:srgbClr val="FF0000"/>
                          </a:solidFill>
                          <a:latin typeface="Cambria Math"/>
                        </a:rPr>
                        <m:t>,  </m:t>
                      </m:r>
                      <m:r>
                        <m:rPr>
                          <m:nor/>
                        </m:rPr>
                        <a:rPr lang="pt-BR" sz="1500">
                          <a:solidFill>
                            <a:srgbClr val="FF0000"/>
                          </a:solidFill>
                        </a:rPr>
                        <m:t>logo</m:t>
                      </m:r>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131762" y="4175763"/>
                <a:ext cx="2314480" cy="54938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2207121" y="4176596"/>
                <a:ext cx="2129109" cy="548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a:latin typeface="Cambria Math"/>
                        </a:rPr>
                        <m:t> </m:t>
                      </m:r>
                      <m:r>
                        <a:rPr lang="pt-BR" sz="1500" i="1" smtClean="0">
                          <a:solidFill>
                            <a:srgbClr val="FF0000"/>
                          </a:solidFill>
                          <a:latin typeface="Cambria Math"/>
                        </a:rPr>
                        <m:t>2</m:t>
                      </m:r>
                      <m:r>
                        <a:rPr lang="pt-BR" sz="1500" i="1" smtClean="0">
                          <a:solidFill>
                            <a:srgbClr val="FF0000"/>
                          </a:solidFill>
                          <a:latin typeface="Cambria Math"/>
                        </a:rPr>
                        <m:t>𝜋</m:t>
                      </m:r>
                      <m:r>
                        <a:rPr lang="pt-BR" sz="1500" i="1" smtClean="0">
                          <a:solidFill>
                            <a:srgbClr val="FF0000"/>
                          </a:solidFill>
                          <a:latin typeface="Cambria Math"/>
                        </a:rPr>
                        <m:t>𝑅</m:t>
                      </m:r>
                      <m:r>
                        <a:rPr lang="pt-BR" sz="1500" i="1" smtClean="0">
                          <a:solidFill>
                            <a:srgbClr val="FF0000"/>
                          </a:solidFill>
                          <a:latin typeface="Cambria Math"/>
                        </a:rPr>
                        <m:t>= </m:t>
                      </m:r>
                      <m:f>
                        <m:fPr>
                          <m:ctrlPr>
                            <a:rPr lang="pt-BR" sz="1500" i="1">
                              <a:solidFill>
                                <a:srgbClr val="FF0000"/>
                              </a:solidFill>
                              <a:latin typeface="Cambria Math" panose="02040503050406030204" pitchFamily="18" charset="0"/>
                            </a:rPr>
                          </m:ctrlPr>
                        </m:fPr>
                        <m:num>
                          <m:sSup>
                            <m:sSupPr>
                              <m:ctrlPr>
                                <a:rPr lang="pt-BR" sz="1500" i="1">
                                  <a:solidFill>
                                    <a:srgbClr val="FF0000"/>
                                  </a:solidFill>
                                  <a:latin typeface="Cambria Math" panose="02040503050406030204" pitchFamily="18" charset="0"/>
                                </a:rPr>
                              </m:ctrlPr>
                            </m:sSupPr>
                            <m:e>
                              <m:r>
                                <a:rPr lang="pt-BR" sz="1500" i="1">
                                  <a:solidFill>
                                    <a:srgbClr val="FF0000"/>
                                  </a:solidFill>
                                  <a:latin typeface="Cambria Math"/>
                                </a:rPr>
                                <m:t>360</m:t>
                              </m:r>
                            </m:e>
                            <m:sup>
                              <m:r>
                                <a:rPr lang="pt-BR" sz="1500" i="1">
                                  <a:solidFill>
                                    <a:srgbClr val="FF0000"/>
                                  </a:solidFill>
                                  <a:latin typeface="Cambria Math"/>
                                </a:rPr>
                                <m:t>𝑜</m:t>
                              </m:r>
                            </m:sup>
                          </m:sSup>
                          <m:r>
                            <a:rPr lang="pt-BR" sz="1500" i="1">
                              <a:solidFill>
                                <a:srgbClr val="FF0000"/>
                              </a:solidFill>
                              <a:latin typeface="Cambria Math"/>
                            </a:rPr>
                            <m:t>×800 </m:t>
                          </m:r>
                          <m:r>
                            <m:rPr>
                              <m:nor/>
                            </m:rPr>
                            <a:rPr lang="pt-BR" sz="1500">
                              <a:solidFill>
                                <a:srgbClr val="FF0000"/>
                              </a:solidFill>
                            </a:rPr>
                            <m:t>km</m:t>
                          </m:r>
                        </m:num>
                        <m:den>
                          <m:sSup>
                            <m:sSupPr>
                              <m:ctrlPr>
                                <a:rPr lang="pt-BR" sz="1500" i="1">
                                  <a:solidFill>
                                    <a:srgbClr val="FF0000"/>
                                  </a:solidFill>
                                  <a:latin typeface="Cambria Math" panose="02040503050406030204" pitchFamily="18" charset="0"/>
                                </a:rPr>
                              </m:ctrlPr>
                            </m:sSupPr>
                            <m:e>
                              <m:r>
                                <a:rPr lang="pt-BR" sz="1500" i="1">
                                  <a:solidFill>
                                    <a:srgbClr val="FF0000"/>
                                  </a:solidFill>
                                  <a:latin typeface="Cambria Math"/>
                                </a:rPr>
                                <m:t>7</m:t>
                              </m:r>
                            </m:e>
                            <m:sup>
                              <m:r>
                                <a:rPr lang="pt-BR" sz="1500" i="1">
                                  <a:solidFill>
                                    <a:srgbClr val="FF0000"/>
                                  </a:solidFill>
                                  <a:latin typeface="Cambria Math"/>
                                </a:rPr>
                                <m:t>𝑜</m:t>
                              </m:r>
                            </m:sup>
                          </m:sSup>
                        </m:den>
                      </m:f>
                    </m:oMath>
                  </m:oMathPara>
                </a14:m>
                <a:endParaRPr lang="pt-BR" sz="1500"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2207121" y="4176596"/>
                <a:ext cx="2129109" cy="548548"/>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131762" y="4751762"/>
                <a:ext cx="2267479" cy="5494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1500" smtClean="0">
                          <a:solidFill>
                            <a:srgbClr val="FF0000"/>
                          </a:solidFill>
                        </a:rPr>
                        <m:t>ou</m:t>
                      </m:r>
                      <m:r>
                        <a:rPr lang="pt-BR" sz="1500" i="1">
                          <a:solidFill>
                            <a:srgbClr val="FF0000"/>
                          </a:solidFill>
                          <a:latin typeface="Cambria Math"/>
                        </a:rPr>
                        <m:t> </m:t>
                      </m:r>
                      <m:r>
                        <a:rPr lang="pt-BR" sz="1500" i="1">
                          <a:solidFill>
                            <a:srgbClr val="FF0000"/>
                          </a:solidFill>
                          <a:latin typeface="Cambria Math"/>
                        </a:rPr>
                        <m:t>𝑅</m:t>
                      </m:r>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sSup>
                            <m:sSupPr>
                              <m:ctrlPr>
                                <a:rPr lang="pt-BR" sz="1500" i="1">
                                  <a:solidFill>
                                    <a:srgbClr val="FF0000"/>
                                  </a:solidFill>
                                  <a:latin typeface="Cambria Math" panose="02040503050406030204" pitchFamily="18" charset="0"/>
                                </a:rPr>
                              </m:ctrlPr>
                            </m:sSupPr>
                            <m:e>
                              <m:r>
                                <a:rPr lang="pt-BR" sz="1500" i="1">
                                  <a:solidFill>
                                    <a:srgbClr val="FF0000"/>
                                  </a:solidFill>
                                  <a:latin typeface="Cambria Math"/>
                                </a:rPr>
                                <m:t>360</m:t>
                              </m:r>
                            </m:e>
                            <m:sup>
                              <m:r>
                                <a:rPr lang="pt-BR" sz="1500" i="1">
                                  <a:solidFill>
                                    <a:srgbClr val="FF0000"/>
                                  </a:solidFill>
                                  <a:latin typeface="Cambria Math"/>
                                </a:rPr>
                                <m:t>𝑜</m:t>
                              </m:r>
                            </m:sup>
                          </m:sSup>
                          <m:r>
                            <a:rPr lang="pt-BR" sz="1500" i="1">
                              <a:solidFill>
                                <a:srgbClr val="FF0000"/>
                              </a:solidFill>
                              <a:latin typeface="Cambria Math"/>
                            </a:rPr>
                            <m:t>×800 </m:t>
                          </m:r>
                          <m:r>
                            <m:rPr>
                              <m:nor/>
                            </m:rPr>
                            <a:rPr lang="pt-BR" sz="1500">
                              <a:solidFill>
                                <a:srgbClr val="FF0000"/>
                              </a:solidFill>
                            </a:rPr>
                            <m:t>km</m:t>
                          </m:r>
                        </m:num>
                        <m:den>
                          <m:r>
                            <a:rPr lang="pt-BR" sz="1500" i="1">
                              <a:solidFill>
                                <a:srgbClr val="FF0000"/>
                              </a:solidFill>
                              <a:latin typeface="Cambria Math"/>
                            </a:rPr>
                            <m:t>2</m:t>
                          </m:r>
                          <m:r>
                            <a:rPr lang="pt-BR" sz="1500" i="1">
                              <a:solidFill>
                                <a:srgbClr val="FF0000"/>
                              </a:solidFill>
                              <a:latin typeface="Cambria Math"/>
                            </a:rPr>
                            <m:t>𝜋</m:t>
                          </m:r>
                          <m:sSup>
                            <m:sSupPr>
                              <m:ctrlPr>
                                <a:rPr lang="pt-BR" sz="1500" i="1">
                                  <a:solidFill>
                                    <a:srgbClr val="FF0000"/>
                                  </a:solidFill>
                                  <a:latin typeface="Cambria Math" panose="02040503050406030204" pitchFamily="18" charset="0"/>
                                </a:rPr>
                              </m:ctrlPr>
                            </m:sSupPr>
                            <m:e>
                              <m:r>
                                <a:rPr lang="pt-BR" sz="1500" i="1">
                                  <a:solidFill>
                                    <a:srgbClr val="FF0000"/>
                                  </a:solidFill>
                                  <a:latin typeface="Cambria Math"/>
                                </a:rPr>
                                <m:t>7</m:t>
                              </m:r>
                            </m:e>
                            <m:sup>
                              <m:r>
                                <a:rPr lang="pt-BR" sz="1500" i="1">
                                  <a:solidFill>
                                    <a:srgbClr val="FF0000"/>
                                  </a:solidFill>
                                  <a:latin typeface="Cambria Math"/>
                                </a:rPr>
                                <m:t>𝑜</m:t>
                              </m:r>
                            </m:sup>
                          </m:sSup>
                        </m:den>
                      </m:f>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131762" y="4751762"/>
                <a:ext cx="2267479" cy="549446"/>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2212679" y="4763496"/>
                <a:ext cx="1283813" cy="525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r>
                            <a:rPr lang="pt-BR" sz="1500" i="1">
                              <a:solidFill>
                                <a:srgbClr val="FF0000"/>
                              </a:solidFill>
                              <a:latin typeface="Cambria Math"/>
                            </a:rPr>
                            <m:t>360×800</m:t>
                          </m:r>
                        </m:num>
                        <m:den>
                          <m:r>
                            <a:rPr lang="pt-BR" sz="1500" i="1">
                              <a:solidFill>
                                <a:srgbClr val="FF0000"/>
                              </a:solidFill>
                              <a:latin typeface="Cambria Math"/>
                            </a:rPr>
                            <m:t>2×3×7</m:t>
                          </m:r>
                        </m:den>
                      </m:f>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2212679" y="4763496"/>
                <a:ext cx="1283813" cy="525978"/>
              </a:xfrm>
              <a:prstGeom prst="rect">
                <a:avLst/>
              </a:prstGeom>
              <a:blipFill>
                <a:blip r:embed="rId6"/>
                <a:stretch>
                  <a:fillRect b="-229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3271675" y="4764330"/>
                <a:ext cx="1178015" cy="52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r>
                            <a:rPr lang="pt-BR" sz="1500" i="1">
                              <a:solidFill>
                                <a:srgbClr val="FF0000"/>
                              </a:solidFill>
                              <a:latin typeface="Cambria Math"/>
                            </a:rPr>
                            <m:t>60×800</m:t>
                          </m:r>
                        </m:num>
                        <m:den>
                          <m:r>
                            <a:rPr lang="pt-BR" sz="1500" i="1">
                              <a:solidFill>
                                <a:srgbClr val="FF0000"/>
                              </a:solidFill>
                              <a:latin typeface="Cambria Math"/>
                            </a:rPr>
                            <m:t>7</m:t>
                          </m:r>
                        </m:den>
                      </m:f>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3271675" y="4764330"/>
                <a:ext cx="1178015" cy="525144"/>
              </a:xfrm>
              <a:prstGeom prst="rect">
                <a:avLst/>
              </a:prstGeom>
              <a:blipFill>
                <a:blip r:embed="rId7"/>
                <a:stretch>
                  <a:fillRect b="-232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4239521" y="4865319"/>
                <a:ext cx="974946"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6.857 </m:t>
                      </m:r>
                      <m:r>
                        <m:rPr>
                          <m:nor/>
                        </m:rPr>
                        <a:rPr lang="pt-BR" sz="1500">
                          <a:solidFill>
                            <a:srgbClr val="FF0000"/>
                          </a:solidFill>
                        </a:rPr>
                        <m:t>km</m:t>
                      </m:r>
                    </m:oMath>
                  </m:oMathPara>
                </a14:m>
                <a:endParaRPr lang="pt-BR" sz="1500" dirty="0">
                  <a:solidFill>
                    <a:srgbClr val="FF0000"/>
                  </a:solidFill>
                </a:endParaRPr>
              </a:p>
            </p:txBody>
          </p:sp>
        </mc:Choice>
        <mc:Fallback xmlns="">
          <p:sp>
            <p:nvSpPr>
              <p:cNvPr id="12" name="Retângulo 11"/>
              <p:cNvSpPr>
                <a:spLocks noRot="1" noChangeAspect="1" noMove="1" noResize="1" noEditPoints="1" noAdjustHandles="1" noChangeArrowheads="1" noChangeShapeType="1" noTextEdit="1"/>
              </p:cNvSpPr>
              <p:nvPr/>
            </p:nvSpPr>
            <p:spPr>
              <a:xfrm>
                <a:off x="4239521" y="4865319"/>
                <a:ext cx="974946" cy="323165"/>
              </a:xfrm>
              <a:prstGeom prst="rect">
                <a:avLst/>
              </a:prstGeom>
              <a:blipFill>
                <a:blip r:embed="rId8"/>
                <a:stretch>
                  <a:fillRect/>
                </a:stretch>
              </a:blipFill>
            </p:spPr>
            <p:txBody>
              <a:bodyPr/>
              <a:lstStyle/>
              <a:p>
                <a:r>
                  <a:rPr lang="pt-BR">
                    <a:noFill/>
                  </a:rPr>
                  <a:t> </a:t>
                </a:r>
              </a:p>
            </p:txBody>
          </p:sp>
        </mc:Fallback>
      </mc:AlternateContent>
      <p:sp>
        <p:nvSpPr>
          <p:cNvPr id="13" name="Retângulo 12"/>
          <p:cNvSpPr/>
          <p:nvPr/>
        </p:nvSpPr>
        <p:spPr>
          <a:xfrm>
            <a:off x="5963245" y="4909312"/>
            <a:ext cx="2508572" cy="323165"/>
          </a:xfrm>
          <a:prstGeom prst="rect">
            <a:avLst/>
          </a:prstGeom>
        </p:spPr>
        <p:txBody>
          <a:bodyPr wrap="none">
            <a:spAutoFit/>
          </a:bodyPr>
          <a:lstStyle/>
          <a:p>
            <a:r>
              <a:rPr lang="pt-BR" sz="1500" b="1" dirty="0"/>
              <a:t>Resposta 1a):</a:t>
            </a:r>
            <a:r>
              <a:rPr lang="pt-BR" sz="1500" dirty="0"/>
              <a:t> _ _ _ _ _ _ _ _ _</a:t>
            </a:r>
            <a:endParaRPr lang="pt-BR" dirty="0"/>
          </a:p>
        </p:txBody>
      </p:sp>
      <p:sp>
        <p:nvSpPr>
          <p:cNvPr id="14" name="Retângulo 13"/>
          <p:cNvSpPr/>
          <p:nvPr/>
        </p:nvSpPr>
        <p:spPr>
          <a:xfrm>
            <a:off x="7247681" y="4852568"/>
            <a:ext cx="1117614" cy="369332"/>
          </a:xfrm>
          <a:prstGeom prst="rect">
            <a:avLst/>
          </a:prstGeom>
        </p:spPr>
        <p:txBody>
          <a:bodyPr wrap="none">
            <a:spAutoFit/>
          </a:bodyPr>
          <a:lstStyle/>
          <a:p>
            <a:r>
              <a:rPr lang="pt-BR" b="1" dirty="0">
                <a:solidFill>
                  <a:srgbClr val="FF0000"/>
                </a:solidFill>
              </a:rPr>
              <a:t>6.857  km</a:t>
            </a:r>
            <a:endParaRPr lang="pt-BR" dirty="0">
              <a:solidFill>
                <a:srgbClr val="FF0000"/>
              </a:solidFill>
            </a:endParaRPr>
          </a:p>
        </p:txBody>
      </p:sp>
      <p:sp>
        <p:nvSpPr>
          <p:cNvPr id="15" name="Retângulo 14"/>
          <p:cNvSpPr/>
          <p:nvPr/>
        </p:nvSpPr>
        <p:spPr>
          <a:xfrm>
            <a:off x="118889" y="5301208"/>
            <a:ext cx="11580415" cy="854080"/>
          </a:xfrm>
          <a:prstGeom prst="rect">
            <a:avLst/>
          </a:prstGeom>
        </p:spPr>
        <p:txBody>
          <a:bodyPr wrap="square">
            <a:spAutoFit/>
          </a:bodyPr>
          <a:lstStyle/>
          <a:p>
            <a:pPr algn="just">
              <a:lnSpc>
                <a:spcPct val="110000"/>
              </a:lnSpc>
            </a:pPr>
            <a:r>
              <a:rPr lang="pt-BR" sz="1500" b="1" dirty="0">
                <a:latin typeface="Arial" pitchFamily="34" charset="0"/>
                <a:cs typeface="Arial" pitchFamily="34" charset="0"/>
              </a:rPr>
              <a:t>Pergunta 1b) (0,5 ponto)</a:t>
            </a:r>
            <a:r>
              <a:rPr lang="pt-BR" sz="1500" dirty="0">
                <a:latin typeface="Arial" pitchFamily="34" charset="0"/>
                <a:cs typeface="Arial" pitchFamily="34" charset="0"/>
              </a:rPr>
              <a:t> </a:t>
            </a:r>
            <a:r>
              <a:rPr lang="pt-BR" sz="1500" dirty="0" err="1">
                <a:latin typeface="Arial" pitchFamily="34" charset="0"/>
                <a:cs typeface="Arial" pitchFamily="34" charset="0"/>
              </a:rPr>
              <a:t>Assuã</a:t>
            </a:r>
            <a:r>
              <a:rPr lang="pt-BR" sz="1500" dirty="0">
                <a:latin typeface="Arial" pitchFamily="34" charset="0"/>
                <a:cs typeface="Arial" pitchFamily="34" charset="0"/>
              </a:rPr>
              <a:t>, antiga </a:t>
            </a:r>
            <a:r>
              <a:rPr lang="pt-BR" sz="1500" dirty="0" err="1">
                <a:latin typeface="Arial" pitchFamily="34" charset="0"/>
                <a:cs typeface="Arial" pitchFamily="34" charset="0"/>
              </a:rPr>
              <a:t>Syene</a:t>
            </a:r>
            <a:r>
              <a:rPr lang="pt-BR" sz="1500" dirty="0">
                <a:latin typeface="Arial" pitchFamily="34" charset="0"/>
                <a:cs typeface="Arial" pitchFamily="34" charset="0"/>
              </a:rPr>
              <a:t>, tem latitude 24,1º Norte, o que é muito próximo de 23,4° que é a latitude do Trópico de Câncer. Pergunta: Em aproximadamente qual dia e mês do ano o Sol incide no fundo do poço em </a:t>
            </a:r>
            <a:r>
              <a:rPr lang="pt-BR" sz="1500" dirty="0" err="1">
                <a:latin typeface="Arial" pitchFamily="34" charset="0"/>
                <a:cs typeface="Arial" pitchFamily="34" charset="0"/>
              </a:rPr>
              <a:t>Assuã</a:t>
            </a:r>
            <a:r>
              <a:rPr lang="pt-BR" sz="1500" dirty="0">
                <a:latin typeface="Arial" pitchFamily="34" charset="0"/>
                <a:cs typeface="Arial" pitchFamily="34" charset="0"/>
              </a:rPr>
              <a:t>? Dica: olhe a figura da próxima questão.</a:t>
            </a:r>
          </a:p>
        </p:txBody>
      </p:sp>
      <p:sp>
        <p:nvSpPr>
          <p:cNvPr id="16" name="Retângulo 15"/>
          <p:cNvSpPr/>
          <p:nvPr/>
        </p:nvSpPr>
        <p:spPr>
          <a:xfrm>
            <a:off x="1847081" y="5849564"/>
            <a:ext cx="9289032" cy="553998"/>
          </a:xfrm>
          <a:prstGeom prst="rect">
            <a:avLst/>
          </a:prstGeom>
        </p:spPr>
        <p:txBody>
          <a:bodyPr wrap="square">
            <a:spAutoFit/>
          </a:bodyPr>
          <a:lstStyle/>
          <a:p>
            <a:pPr algn="just"/>
            <a:r>
              <a:rPr lang="pt-BR" sz="1500" dirty="0">
                <a:solidFill>
                  <a:srgbClr val="FF0000"/>
                </a:solidFill>
                <a:latin typeface="Arial" panose="020B0604020202020204" pitchFamily="34" charset="0"/>
                <a:cs typeface="Arial" panose="020B0604020202020204" pitchFamily="34" charset="0"/>
              </a:rPr>
              <a:t>Comentários: Nesta latitude, aproximadamente sobre o trópico de Câncer, o Sol só ficará a pino no Solstício de verão do Hemisfério Norte, ou seja, em junho, por volta do dia 22.</a:t>
            </a:r>
          </a:p>
        </p:txBody>
      </p:sp>
      <p:sp>
        <p:nvSpPr>
          <p:cNvPr id="17" name="Retângulo 16"/>
          <p:cNvSpPr/>
          <p:nvPr/>
        </p:nvSpPr>
        <p:spPr>
          <a:xfrm>
            <a:off x="2297601" y="6370212"/>
            <a:ext cx="2822055" cy="369332"/>
          </a:xfrm>
          <a:prstGeom prst="rect">
            <a:avLst/>
          </a:prstGeom>
        </p:spPr>
        <p:txBody>
          <a:bodyPr wrap="none">
            <a:spAutoFit/>
          </a:bodyPr>
          <a:lstStyle/>
          <a:p>
            <a:r>
              <a:rPr lang="pt-BR" b="1" dirty="0">
                <a:solidFill>
                  <a:srgbClr val="FF0000"/>
                </a:solidFill>
              </a:rPr>
              <a:t>Aproximadamente em 22/6</a:t>
            </a:r>
            <a:endParaRPr lang="pt-BR" dirty="0">
              <a:solidFill>
                <a:srgbClr val="FF0000"/>
              </a:solidFill>
            </a:endParaRPr>
          </a:p>
        </p:txBody>
      </p:sp>
      <p:sp>
        <p:nvSpPr>
          <p:cNvPr id="18" name="Retângulo 17"/>
          <p:cNvSpPr/>
          <p:nvPr/>
        </p:nvSpPr>
        <p:spPr>
          <a:xfrm>
            <a:off x="1127001" y="6453336"/>
            <a:ext cx="4146841" cy="323165"/>
          </a:xfrm>
          <a:prstGeom prst="rect">
            <a:avLst/>
          </a:prstGeom>
        </p:spPr>
        <p:txBody>
          <a:bodyPr wrap="none">
            <a:spAutoFit/>
          </a:bodyPr>
          <a:lstStyle/>
          <a:p>
            <a:r>
              <a:rPr lang="pt-BR" sz="1500" b="1" dirty="0"/>
              <a:t>Resposta 1b):</a:t>
            </a:r>
            <a:r>
              <a:rPr lang="pt-BR" sz="1500" dirty="0"/>
              <a:t>_ _ _ _ _ _ _ _ _ _ _ _ _ _ _ _ _ _ _ _ _</a:t>
            </a:r>
          </a:p>
        </p:txBody>
      </p:sp>
      <p:sp>
        <p:nvSpPr>
          <p:cNvPr id="19" name="Retângulo 18"/>
          <p:cNvSpPr/>
          <p:nvPr/>
        </p:nvSpPr>
        <p:spPr>
          <a:xfrm>
            <a:off x="4943425" y="3043132"/>
            <a:ext cx="3672408" cy="307777"/>
          </a:xfrm>
          <a:prstGeom prst="rect">
            <a:avLst/>
          </a:prstGeom>
        </p:spPr>
        <p:txBody>
          <a:bodyPr wrap="square">
            <a:spAutoFit/>
          </a:bodyPr>
          <a:lstStyle/>
          <a:p>
            <a:r>
              <a:rPr lang="pt-BR" sz="1400" i="1" dirty="0">
                <a:latin typeface="Arial" pitchFamily="34" charset="0"/>
                <a:cs typeface="Arial" pitchFamily="34" charset="0"/>
              </a:rPr>
              <a:t>Dica: você só precisa de uma regra de três.</a:t>
            </a:r>
            <a:endParaRPr lang="pt-BR" sz="1400" dirty="0"/>
          </a:p>
        </p:txBody>
      </p:sp>
    </p:spTree>
    <p:extLst>
      <p:ext uri="{BB962C8B-B14F-4D97-AF65-F5344CB8AC3E}">
        <p14:creationId xmlns:p14="http://schemas.microsoft.com/office/powerpoint/2010/main" val="14722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889" y="104859"/>
            <a:ext cx="7920880" cy="1495922"/>
          </a:xfrm>
          <a:prstGeom prst="rect">
            <a:avLst/>
          </a:prstGeom>
        </p:spPr>
        <p:txBody>
          <a:bodyPr wrap="square">
            <a:spAutoFit/>
          </a:bodyPr>
          <a:lstStyle/>
          <a:p>
            <a:pPr algn="just">
              <a:lnSpc>
                <a:spcPct val="114000"/>
              </a:lnSpc>
            </a:pPr>
            <a:r>
              <a:rPr lang="pt-BR" sz="1600" b="1" dirty="0">
                <a:latin typeface="Arial" panose="020B0604020202020204" pitchFamily="34" charset="0"/>
                <a:cs typeface="Arial" panose="020B0604020202020204" pitchFamily="34" charset="0"/>
              </a:rPr>
              <a:t>Questão 2) (1 ponto) </a:t>
            </a:r>
            <a:r>
              <a:rPr lang="pt-BR" sz="1600" dirty="0">
                <a:latin typeface="Arial" panose="020B0604020202020204" pitchFamily="34" charset="0"/>
                <a:cs typeface="Arial" panose="020B0604020202020204" pitchFamily="34" charset="0"/>
              </a:rPr>
              <a:t>O Sol, visto da Terra, se desloca, aparentemente, pelas constelações zodiacais contidas na esfera celeste, sobre uma linha imaginária chamada eclíptica. A expansão do plano do equador terrestre até a esfera celeste define o equador celeste. Eclíptica e Equador tem o mesmo centro, e estão inclinadas entre si de 23,5 graus, logo, se cruzam. Veja a ilustração abaixo.</a:t>
            </a:r>
          </a:p>
        </p:txBody>
      </p:sp>
      <p:sp>
        <p:nvSpPr>
          <p:cNvPr id="4" name="Retângulo 3"/>
          <p:cNvSpPr/>
          <p:nvPr/>
        </p:nvSpPr>
        <p:spPr>
          <a:xfrm>
            <a:off x="118889" y="1540200"/>
            <a:ext cx="7920880" cy="1495922"/>
          </a:xfrm>
          <a:prstGeom prst="rect">
            <a:avLst/>
          </a:prstGeom>
        </p:spPr>
        <p:txBody>
          <a:bodyPr wrap="square">
            <a:spAutoFit/>
          </a:bodyPr>
          <a:lstStyle/>
          <a:p>
            <a:pPr algn="just">
              <a:lnSpc>
                <a:spcPct val="114000"/>
              </a:lnSpc>
            </a:pPr>
            <a:r>
              <a:rPr lang="pt-BR" sz="1600" b="1" dirty="0">
                <a:latin typeface="Arial" panose="020B0604020202020204" pitchFamily="34" charset="0"/>
                <a:cs typeface="Arial" panose="020B0604020202020204" pitchFamily="34" charset="0"/>
              </a:rPr>
              <a:t>Pergunta 2a) (0,5 ponto)</a:t>
            </a:r>
            <a:r>
              <a:rPr lang="pt-BR" sz="1600" dirty="0">
                <a:latin typeface="Arial" panose="020B0604020202020204" pitchFamily="34" charset="0"/>
                <a:cs typeface="Arial" panose="020B0604020202020204" pitchFamily="34" charset="0"/>
              </a:rPr>
              <a:t> Quando o Sol está na intersecção da eclíptica com o Equador celeste (pontos B (20/03 em 2013) ou D (22/09 em 2013)) dizemos que está ocorrendo o Equinócio. Neste dia o Sol nasce exatamente no ponto cardeal leste para qualquer observador. De quantas horas é a duração da noite quando o Sol está nos Equinócios?</a:t>
            </a:r>
          </a:p>
        </p:txBody>
      </p:sp>
      <p:sp>
        <p:nvSpPr>
          <p:cNvPr id="5" name="Retângulo 4"/>
          <p:cNvSpPr/>
          <p:nvPr/>
        </p:nvSpPr>
        <p:spPr>
          <a:xfrm>
            <a:off x="118889" y="2907260"/>
            <a:ext cx="8031562" cy="881780"/>
          </a:xfrm>
          <a:prstGeom prst="rect">
            <a:avLst/>
          </a:prstGeom>
        </p:spPr>
        <p:txBody>
          <a:bodyPr wrap="square">
            <a:spAutoFit/>
          </a:bodyPr>
          <a:lstStyle/>
          <a:p>
            <a:pPr algn="just">
              <a:lnSpc>
                <a:spcPct val="114000"/>
              </a:lnSpc>
            </a:pPr>
            <a:r>
              <a:rPr lang="pt-BR" sz="1500" dirty="0">
                <a:solidFill>
                  <a:srgbClr val="FF0000"/>
                </a:solidFill>
                <a:latin typeface="Arial" panose="020B0604020202020204" pitchFamily="34" charset="0"/>
                <a:cs typeface="Arial" panose="020B0604020202020204" pitchFamily="34" charset="0"/>
              </a:rPr>
              <a:t>Comentários: Devido à inclinação do eixo de rotação da Terra em relação à perpendicular ao plano da órbita, somente nestas datas, Equinócios, a noite e a parte diurna do dia duram 12 horas cada.</a:t>
            </a:r>
          </a:p>
        </p:txBody>
      </p:sp>
      <p:sp>
        <p:nvSpPr>
          <p:cNvPr id="6" name="Retângulo 5"/>
          <p:cNvSpPr/>
          <p:nvPr/>
        </p:nvSpPr>
        <p:spPr>
          <a:xfrm>
            <a:off x="118889" y="3681309"/>
            <a:ext cx="2719014" cy="323165"/>
          </a:xfrm>
          <a:prstGeom prst="rect">
            <a:avLst/>
          </a:prstGeom>
        </p:spPr>
        <p:txBody>
          <a:bodyPr wrap="none">
            <a:spAutoFit/>
          </a:bodyPr>
          <a:lstStyle/>
          <a:p>
            <a:r>
              <a:rPr lang="pt-BR" sz="1500" b="1" dirty="0">
                <a:latin typeface="Arial" pitchFamily="34" charset="0"/>
                <a:cs typeface="Arial" pitchFamily="34" charset="0"/>
              </a:rPr>
              <a:t>Resposta 2a)</a:t>
            </a:r>
            <a:r>
              <a:rPr lang="pt-BR" sz="1500" dirty="0">
                <a:latin typeface="Arial" pitchFamily="34" charset="0"/>
                <a:cs typeface="Arial" pitchFamily="34" charset="0"/>
              </a:rPr>
              <a:t>: _ _ _ _ _ _ _ _</a:t>
            </a:r>
          </a:p>
        </p:txBody>
      </p:sp>
      <p:sp>
        <p:nvSpPr>
          <p:cNvPr id="7" name="Retângulo 6"/>
          <p:cNvSpPr/>
          <p:nvPr/>
        </p:nvSpPr>
        <p:spPr>
          <a:xfrm>
            <a:off x="1544337" y="3635732"/>
            <a:ext cx="1133644" cy="369332"/>
          </a:xfrm>
          <a:prstGeom prst="rect">
            <a:avLst/>
          </a:prstGeom>
        </p:spPr>
        <p:txBody>
          <a:bodyPr wrap="none">
            <a:spAutoFit/>
          </a:bodyPr>
          <a:lstStyle/>
          <a:p>
            <a:r>
              <a:rPr lang="pt-BR" b="1" dirty="0">
                <a:solidFill>
                  <a:srgbClr val="FF0000"/>
                </a:solidFill>
                <a:latin typeface="Arial" pitchFamily="34" charset="0"/>
                <a:cs typeface="Arial" pitchFamily="34" charset="0"/>
              </a:rPr>
              <a:t>12 horas</a:t>
            </a:r>
            <a:endParaRPr lang="pt-BR"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339" y="2420888"/>
            <a:ext cx="3618684" cy="363536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118889" y="4028624"/>
            <a:ext cx="8064896" cy="1776640"/>
          </a:xfrm>
          <a:prstGeom prst="rect">
            <a:avLst/>
          </a:prstGeom>
        </p:spPr>
        <p:txBody>
          <a:bodyPr wrap="square">
            <a:spAutoFit/>
          </a:bodyPr>
          <a:lstStyle/>
          <a:p>
            <a:pPr algn="just">
              <a:lnSpc>
                <a:spcPct val="114000"/>
              </a:lnSpc>
            </a:pPr>
            <a:r>
              <a:rPr lang="pt-BR" sz="1600" b="1" dirty="0">
                <a:latin typeface="Arial" panose="020B0604020202020204" pitchFamily="34" charset="0"/>
                <a:cs typeface="Arial" panose="020B0604020202020204" pitchFamily="34" charset="0"/>
              </a:rPr>
              <a:t>Pergunta 2b) (0,5 ponto)</a:t>
            </a:r>
            <a:r>
              <a:rPr lang="pt-BR" sz="1600" dirty="0">
                <a:latin typeface="Arial" panose="020B0604020202020204" pitchFamily="34" charset="0"/>
                <a:cs typeface="Arial" panose="020B0604020202020204" pitchFamily="34" charset="0"/>
              </a:rPr>
              <a:t> Quando o Sol está nos pontos A (21/12 em 2013) ou C (21/06 em 2013) dizemos que está ocorrendo o Solstício e o Sol está a pino nos Trópicos de Capricórnio e de Câncer, respectivamente. O Sol sempre passa pelos pontos A, B, C, D quase nas mesmas datas. Quando o Sol está no ponto A, Solstício de dezembro, qual estação do ano está se iniciando no hemisfério sul? Dica: O Sol nasce e se põe mais ao Sul e a noite é a mais curta do ano.</a:t>
            </a:r>
          </a:p>
        </p:txBody>
      </p:sp>
      <p:sp>
        <p:nvSpPr>
          <p:cNvPr id="9" name="Retângulo 8"/>
          <p:cNvSpPr/>
          <p:nvPr/>
        </p:nvSpPr>
        <p:spPr>
          <a:xfrm>
            <a:off x="190897" y="5775134"/>
            <a:ext cx="2728632" cy="323165"/>
          </a:xfrm>
          <a:prstGeom prst="rect">
            <a:avLst/>
          </a:prstGeom>
        </p:spPr>
        <p:txBody>
          <a:bodyPr wrap="none">
            <a:spAutoFit/>
          </a:bodyPr>
          <a:lstStyle/>
          <a:p>
            <a:r>
              <a:rPr lang="pt-BR" sz="1500" b="1" dirty="0">
                <a:latin typeface="Arial" pitchFamily="34" charset="0"/>
                <a:cs typeface="Arial" pitchFamily="34" charset="0"/>
              </a:rPr>
              <a:t>Resposta 2b)</a:t>
            </a:r>
            <a:r>
              <a:rPr lang="pt-BR" sz="1500" dirty="0">
                <a:latin typeface="Arial" pitchFamily="34" charset="0"/>
                <a:cs typeface="Arial" pitchFamily="34" charset="0"/>
              </a:rPr>
              <a:t>: _ _ _ _ _ _ _ _</a:t>
            </a:r>
          </a:p>
        </p:txBody>
      </p:sp>
      <p:sp>
        <p:nvSpPr>
          <p:cNvPr id="10" name="Retângulo 9"/>
          <p:cNvSpPr/>
          <p:nvPr/>
        </p:nvSpPr>
        <p:spPr>
          <a:xfrm>
            <a:off x="1814072" y="5733256"/>
            <a:ext cx="877228" cy="369332"/>
          </a:xfrm>
          <a:prstGeom prst="rect">
            <a:avLst/>
          </a:prstGeom>
        </p:spPr>
        <p:txBody>
          <a:bodyPr wrap="none">
            <a:spAutoFit/>
          </a:bodyPr>
          <a:lstStyle/>
          <a:p>
            <a:r>
              <a:rPr lang="pt-BR" b="1" dirty="0">
                <a:solidFill>
                  <a:srgbClr val="FF0000"/>
                </a:solidFill>
                <a:latin typeface="Arial" pitchFamily="34" charset="0"/>
                <a:cs typeface="Arial" pitchFamily="34" charset="0"/>
              </a:rPr>
              <a:t>Verão</a:t>
            </a:r>
            <a:r>
              <a:rPr lang="pt-BR" dirty="0">
                <a:solidFill>
                  <a:srgbClr val="FF0000"/>
                </a:solidFill>
                <a:latin typeface="Arial" pitchFamily="34" charset="0"/>
                <a:cs typeface="Arial" pitchFamily="34" charset="0"/>
              </a:rPr>
              <a:t> </a:t>
            </a:r>
            <a:endParaRPr lang="pt-BR" dirty="0">
              <a:solidFill>
                <a:srgbClr val="FF0000"/>
              </a:solidFill>
            </a:endParaRPr>
          </a:p>
        </p:txBody>
      </p:sp>
    </p:spTree>
    <p:extLst>
      <p:ext uri="{BB962C8B-B14F-4D97-AF65-F5344CB8AC3E}">
        <p14:creationId xmlns:p14="http://schemas.microsoft.com/office/powerpoint/2010/main" val="27852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64089" y="155184"/>
            <a:ext cx="7875679" cy="2632003"/>
          </a:xfrm>
          <a:prstGeom prst="rect">
            <a:avLst/>
          </a:prstGeom>
        </p:spPr>
        <p:txBody>
          <a:bodyPr wrap="square">
            <a:spAutoFit/>
          </a:bodyPr>
          <a:lstStyle/>
          <a:p>
            <a:pPr algn="just">
              <a:lnSpc>
                <a:spcPct val="150000"/>
              </a:lnSpc>
            </a:pPr>
            <a:r>
              <a:rPr lang="pt-BR" sz="1600" b="1" dirty="0">
                <a:latin typeface="Arial" pitchFamily="34" charset="0"/>
                <a:cs typeface="Arial" pitchFamily="34" charset="0"/>
              </a:rPr>
              <a:t>Questão 3) (1 ponto) </a:t>
            </a:r>
            <a:r>
              <a:rPr lang="pt-BR" sz="1600" dirty="0">
                <a:latin typeface="Arial" pitchFamily="34" charset="0"/>
                <a:cs typeface="Arial" pitchFamily="34" charset="0"/>
              </a:rPr>
              <a:t>No problema anterior você tem uma vista externa ao sistema </a:t>
            </a:r>
            <a:r>
              <a:rPr lang="pt-BR" sz="1600" dirty="0" err="1">
                <a:latin typeface="Arial" pitchFamily="34" charset="0"/>
                <a:cs typeface="Arial" pitchFamily="34" charset="0"/>
              </a:rPr>
              <a:t>Sol-Terra</a:t>
            </a:r>
            <a:r>
              <a:rPr lang="pt-BR" sz="1600" dirty="0">
                <a:latin typeface="Arial" pitchFamily="34" charset="0"/>
                <a:cs typeface="Arial" pitchFamily="34" charset="0"/>
              </a:rPr>
              <a:t>, estando esta imóvel. Neste problema você volta à superfície da Terra. A figura esquemática ao lado representa o horizonte de um lugar qualquer do Hemisfério Sul, excluído o Polo Geográfico Sul. O “boneco” no centro do horizonte representa um observador, você, por exemplo. Estão marcados sobre este horizonte várias direções (os tracinhos). A figura e enunciado do problema anterior ajudam a responder esta questão, também.</a:t>
            </a:r>
          </a:p>
        </p:txBody>
      </p:sp>
      <p:sp>
        <p:nvSpPr>
          <p:cNvPr id="4" name="Retângulo 3"/>
          <p:cNvSpPr/>
          <p:nvPr/>
        </p:nvSpPr>
        <p:spPr>
          <a:xfrm>
            <a:off x="190898" y="2924944"/>
            <a:ext cx="6840760" cy="1569660"/>
          </a:xfrm>
          <a:prstGeom prst="rect">
            <a:avLst/>
          </a:prstGeom>
        </p:spPr>
        <p:txBody>
          <a:bodyPr wrap="square">
            <a:spAutoFit/>
          </a:bodyPr>
          <a:lstStyle/>
          <a:p>
            <a:pPr algn="just">
              <a:lnSpc>
                <a:spcPct val="150000"/>
              </a:lnSpc>
            </a:pPr>
            <a:r>
              <a:rPr lang="pt-BR" sz="1600" b="1" dirty="0">
                <a:latin typeface="Arial" pitchFamily="34" charset="0"/>
                <a:cs typeface="Arial" pitchFamily="34" charset="0"/>
              </a:rPr>
              <a:t>Pergunta 3) (0,1 cada acerto) </a:t>
            </a:r>
            <a:r>
              <a:rPr lang="pt-BR" sz="1600" dirty="0">
                <a:latin typeface="Arial" pitchFamily="34" charset="0"/>
                <a:cs typeface="Arial" pitchFamily="34" charset="0"/>
              </a:rPr>
              <a:t>Veja a tabela abaixo e coloque a letra correspondente junto ao tracinho que identifica aquele local ou fenômeno na figura ao lado. Tem tracinho com mais de uma letra. Já fizemos um para você e já ganhou 0,1 ponto.</a:t>
            </a:r>
          </a:p>
        </p:txBody>
      </p:sp>
      <p:sp>
        <p:nvSpPr>
          <p:cNvPr id="5" name="Retângulo 4"/>
          <p:cNvSpPr/>
          <p:nvPr/>
        </p:nvSpPr>
        <p:spPr>
          <a:xfrm>
            <a:off x="190897" y="4509120"/>
            <a:ext cx="4189417" cy="323165"/>
          </a:xfrm>
          <a:prstGeom prst="rect">
            <a:avLst/>
          </a:prstGeom>
        </p:spPr>
        <p:txBody>
          <a:bodyPr wrap="none">
            <a:spAutoFit/>
          </a:bodyPr>
          <a:lstStyle/>
          <a:p>
            <a:r>
              <a:rPr lang="pt-BR" sz="1500" dirty="0">
                <a:solidFill>
                  <a:srgbClr val="FF0000"/>
                </a:solidFill>
              </a:rPr>
              <a:t>Resposta: veja as letras colocadas na figura ao lado.</a:t>
            </a:r>
          </a:p>
        </p:txBody>
      </p:sp>
      <p:graphicFrame>
        <p:nvGraphicFramePr>
          <p:cNvPr id="6" name="Tabela 5"/>
          <p:cNvGraphicFramePr>
            <a:graphicFrameLocks noGrp="1"/>
          </p:cNvGraphicFramePr>
          <p:nvPr>
            <p:extLst>
              <p:ext uri="{D42A27DB-BD31-4B8C-83A1-F6EECF244321}">
                <p14:modId xmlns:p14="http://schemas.microsoft.com/office/powerpoint/2010/main" val="4194133014"/>
              </p:ext>
            </p:extLst>
          </p:nvPr>
        </p:nvGraphicFramePr>
        <p:xfrm>
          <a:off x="1271016" y="5426918"/>
          <a:ext cx="8208913" cy="1229995"/>
        </p:xfrm>
        <a:graphic>
          <a:graphicData uri="http://schemas.openxmlformats.org/drawingml/2006/table">
            <a:tbl>
              <a:tblPr firstRow="1" firstCol="1" bandRow="1"/>
              <a:tblGrid>
                <a:gridCol w="360266">
                  <a:extLst>
                    <a:ext uri="{9D8B030D-6E8A-4147-A177-3AD203B41FA5}">
                      <a16:colId xmlns:a16="http://schemas.microsoft.com/office/drawing/2014/main" val="20000"/>
                    </a:ext>
                  </a:extLst>
                </a:gridCol>
                <a:gridCol w="3494744">
                  <a:extLst>
                    <a:ext uri="{9D8B030D-6E8A-4147-A177-3AD203B41FA5}">
                      <a16:colId xmlns:a16="http://schemas.microsoft.com/office/drawing/2014/main" val="20001"/>
                    </a:ext>
                  </a:extLst>
                </a:gridCol>
                <a:gridCol w="353625">
                  <a:extLst>
                    <a:ext uri="{9D8B030D-6E8A-4147-A177-3AD203B41FA5}">
                      <a16:colId xmlns:a16="http://schemas.microsoft.com/office/drawing/2014/main" val="20002"/>
                    </a:ext>
                  </a:extLst>
                </a:gridCol>
                <a:gridCol w="4000278">
                  <a:extLst>
                    <a:ext uri="{9D8B030D-6E8A-4147-A177-3AD203B41FA5}">
                      <a16:colId xmlns:a16="http://schemas.microsoft.com/office/drawing/2014/main" val="20003"/>
                    </a:ext>
                  </a:extLst>
                </a:gridCol>
              </a:tblGrid>
              <a:tr h="0">
                <a:tc>
                  <a:txBody>
                    <a:bodyPr/>
                    <a:lstStyle/>
                    <a:p>
                      <a:pPr algn="l">
                        <a:lnSpc>
                          <a:spcPct val="115000"/>
                        </a:lnSpc>
                        <a:spcAft>
                          <a:spcPts val="0"/>
                        </a:spcAft>
                      </a:pPr>
                      <a:r>
                        <a:rPr lang="pt-BR" sz="1500" b="1" dirty="0">
                          <a:effectLst/>
                          <a:latin typeface="Arial"/>
                          <a:ea typeface="Calibri"/>
                          <a:cs typeface="Times New Roman"/>
                        </a:rPr>
                        <a:t>S</a:t>
                      </a:r>
                      <a:endParaRPr lang="pt-BR" sz="1500" dirty="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dirty="0">
                          <a:effectLst/>
                          <a:latin typeface="Arial"/>
                          <a:ea typeface="Calibri"/>
                          <a:cs typeface="Times New Roman"/>
                        </a:rPr>
                        <a:t>Direção cardeal Sul.</a:t>
                      </a:r>
                      <a:endParaRPr lang="pt-BR" sz="1500" dirty="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b="1">
                          <a:effectLst/>
                          <a:latin typeface="Arial"/>
                          <a:ea typeface="Calibri"/>
                          <a:cs typeface="Times New Roman"/>
                        </a:rPr>
                        <a:t>B</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a:effectLst/>
                          <a:latin typeface="Arial"/>
                          <a:ea typeface="Calibri"/>
                          <a:cs typeface="Times New Roman"/>
                        </a:rPr>
                        <a:t>Nascer do Sol no solstício de inverno.</a:t>
                      </a:r>
                      <a:endParaRPr lang="pt-BR" sz="150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l">
                        <a:lnSpc>
                          <a:spcPct val="115000"/>
                        </a:lnSpc>
                        <a:spcAft>
                          <a:spcPts val="0"/>
                        </a:spcAft>
                      </a:pPr>
                      <a:r>
                        <a:rPr lang="pt-BR" sz="1500" b="1">
                          <a:effectLst/>
                          <a:latin typeface="Arial"/>
                          <a:ea typeface="Calibri"/>
                          <a:cs typeface="Times New Roman"/>
                        </a:rPr>
                        <a:t>N</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dirty="0">
                          <a:effectLst/>
                          <a:latin typeface="Arial"/>
                          <a:ea typeface="Calibri"/>
                          <a:cs typeface="Times New Roman"/>
                        </a:rPr>
                        <a:t>Direção cardeal Norte</a:t>
                      </a:r>
                      <a:endParaRPr lang="pt-BR" sz="1500" dirty="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b="1">
                          <a:effectLst/>
                          <a:latin typeface="Arial"/>
                          <a:ea typeface="Calibri"/>
                          <a:cs typeface="Times New Roman"/>
                        </a:rPr>
                        <a:t>C</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a:effectLst/>
                          <a:latin typeface="Arial"/>
                          <a:ea typeface="Calibri"/>
                          <a:cs typeface="Times New Roman"/>
                        </a:rPr>
                        <a:t>Ocaso do Sol no solstício de verão.</a:t>
                      </a:r>
                      <a:endParaRPr lang="pt-BR" sz="150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l">
                        <a:lnSpc>
                          <a:spcPct val="115000"/>
                        </a:lnSpc>
                        <a:spcAft>
                          <a:spcPts val="0"/>
                        </a:spcAft>
                      </a:pPr>
                      <a:r>
                        <a:rPr lang="pt-BR" sz="1500" b="1">
                          <a:effectLst/>
                          <a:latin typeface="Arial"/>
                          <a:ea typeface="Calibri"/>
                          <a:cs typeface="Times New Roman"/>
                        </a:rPr>
                        <a:t>L</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dirty="0">
                          <a:effectLst/>
                          <a:latin typeface="Arial"/>
                          <a:ea typeface="Calibri"/>
                          <a:cs typeface="Times New Roman"/>
                        </a:rPr>
                        <a:t>Direção cardeal Leste.</a:t>
                      </a:r>
                      <a:endParaRPr lang="pt-BR" sz="1500" dirty="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b="1">
                          <a:effectLst/>
                          <a:latin typeface="Arial"/>
                          <a:ea typeface="Calibri"/>
                          <a:cs typeface="Times New Roman"/>
                        </a:rPr>
                        <a:t>D</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dirty="0">
                          <a:effectLst/>
                          <a:latin typeface="Arial"/>
                          <a:ea typeface="Calibri"/>
                          <a:cs typeface="Times New Roman"/>
                        </a:rPr>
                        <a:t>Ocaso do Sol no solstício de inverno.</a:t>
                      </a:r>
                      <a:endParaRPr lang="pt-BR" sz="15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l">
                        <a:lnSpc>
                          <a:spcPct val="115000"/>
                        </a:lnSpc>
                        <a:spcAft>
                          <a:spcPts val="0"/>
                        </a:spcAft>
                      </a:pPr>
                      <a:r>
                        <a:rPr lang="pt-BR" sz="1500" b="1">
                          <a:effectLst/>
                          <a:latin typeface="Arial"/>
                          <a:ea typeface="Calibri"/>
                          <a:cs typeface="Times New Roman"/>
                        </a:rPr>
                        <a:t>O</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a:effectLst/>
                          <a:latin typeface="Arial"/>
                          <a:ea typeface="Calibri"/>
                          <a:cs typeface="Times New Roman"/>
                        </a:rPr>
                        <a:t>Direção cardeal Oeste.</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b="1">
                          <a:effectLst/>
                          <a:latin typeface="Arial"/>
                          <a:ea typeface="Calibri"/>
                          <a:cs typeface="Times New Roman"/>
                        </a:rPr>
                        <a:t>E</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a:effectLst/>
                          <a:latin typeface="Arial"/>
                          <a:ea typeface="Calibri"/>
                          <a:cs typeface="Times New Roman"/>
                        </a:rPr>
                        <a:t>Nascer do Sol no equinócio da primavera.</a:t>
                      </a:r>
                      <a:endParaRPr lang="pt-BR" sz="150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l">
                        <a:lnSpc>
                          <a:spcPct val="115000"/>
                        </a:lnSpc>
                        <a:spcAft>
                          <a:spcPts val="0"/>
                        </a:spcAft>
                      </a:pPr>
                      <a:r>
                        <a:rPr lang="pt-BR" sz="1500" b="1">
                          <a:effectLst/>
                          <a:latin typeface="Arial"/>
                          <a:ea typeface="Calibri"/>
                          <a:cs typeface="Times New Roman"/>
                        </a:rPr>
                        <a:t>A</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a:effectLst/>
                          <a:latin typeface="Arial"/>
                          <a:ea typeface="Calibri"/>
                          <a:cs typeface="Times New Roman"/>
                        </a:rPr>
                        <a:t>Nascer do Sol no solstício de verão.</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b="1">
                          <a:effectLst/>
                          <a:latin typeface="Arial"/>
                          <a:ea typeface="Calibri"/>
                          <a:cs typeface="Times New Roman"/>
                        </a:rPr>
                        <a:t>F</a:t>
                      </a:r>
                      <a:endParaRPr lang="pt-BR" sz="1500">
                        <a:effectLst/>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pt-BR" sz="1500" dirty="0">
                          <a:effectLst/>
                          <a:latin typeface="Arial"/>
                          <a:ea typeface="Calibri"/>
                          <a:cs typeface="Times New Roman"/>
                        </a:rPr>
                        <a:t>Ocaso do Sol no equinócio de outono.</a:t>
                      </a:r>
                      <a:endParaRPr lang="pt-BR" sz="15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grpSp>
        <p:nvGrpSpPr>
          <p:cNvPr id="10" name="Grupo 36"/>
          <p:cNvGrpSpPr>
            <a:grpSpLocks/>
          </p:cNvGrpSpPr>
          <p:nvPr/>
        </p:nvGrpSpPr>
        <p:grpSpPr bwMode="auto">
          <a:xfrm>
            <a:off x="7430521" y="2446716"/>
            <a:ext cx="4007566" cy="3369192"/>
            <a:chOff x="0" y="0"/>
            <a:chExt cx="37263" cy="33738"/>
          </a:xfrm>
        </p:grpSpPr>
        <p:grpSp>
          <p:nvGrpSpPr>
            <p:cNvPr id="11" name="Grupo 33"/>
            <p:cNvGrpSpPr>
              <a:grpSpLocks/>
            </p:cNvGrpSpPr>
            <p:nvPr/>
          </p:nvGrpSpPr>
          <p:grpSpPr bwMode="auto">
            <a:xfrm>
              <a:off x="0" y="0"/>
              <a:ext cx="37263" cy="33738"/>
              <a:chOff x="0" y="0"/>
              <a:chExt cx="37263" cy="33738"/>
            </a:xfrm>
          </p:grpSpPr>
          <p:sp>
            <p:nvSpPr>
              <p:cNvPr id="12" name="Caixa de texto 26"/>
              <p:cNvSpPr txBox="1">
                <a:spLocks noChangeArrowheads="1"/>
              </p:cNvSpPr>
              <p:nvPr/>
            </p:nvSpPr>
            <p:spPr bwMode="auto">
              <a:xfrm>
                <a:off x="16086" y="28222"/>
                <a:ext cx="5427" cy="551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100" b="1" i="0" u="none" strike="noStrike" cap="none" normalizeH="0" baseline="0">
                    <a:ln>
                      <a:noFill/>
                    </a:ln>
                    <a:solidFill>
                      <a:schemeClr val="tx1"/>
                    </a:solidFill>
                    <a:effectLst/>
                    <a:latin typeface="Arial" pitchFamily="34" charset="0"/>
                    <a:cs typeface="Arial" pitchFamily="34" charset="0"/>
                  </a:rPr>
                  <a:t>S</a:t>
                </a:r>
                <a:endParaRPr kumimoji="0" lang="pt-BR" sz="1800" b="0" i="0" u="none" strike="noStrike" cap="none" normalizeH="0" baseline="0">
                  <a:ln>
                    <a:noFill/>
                  </a:ln>
                  <a:solidFill>
                    <a:schemeClr val="tx1"/>
                  </a:solidFill>
                  <a:effectLst/>
                  <a:latin typeface="Arial" pitchFamily="34" charset="0"/>
                  <a:cs typeface="Arial" pitchFamily="34" charset="0"/>
                </a:endParaRPr>
              </a:p>
            </p:txBody>
          </p:sp>
          <p:sp>
            <p:nvSpPr>
              <p:cNvPr id="13" name="Elipse 1"/>
              <p:cNvSpPr>
                <a:spLocks noChangeArrowheads="1"/>
              </p:cNvSpPr>
              <p:nvPr/>
            </p:nvSpPr>
            <p:spPr bwMode="auto">
              <a:xfrm>
                <a:off x="2144" y="8805"/>
                <a:ext cx="33090" cy="16741"/>
              </a:xfrm>
              <a:prstGeom prst="ellipse">
                <a:avLst/>
              </a:prstGeom>
              <a:solidFill>
                <a:srgbClr val="BFBFB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pt-BR"/>
              </a:p>
            </p:txBody>
          </p:sp>
          <p:sp>
            <p:nvSpPr>
              <p:cNvPr id="14" name="Arco 3"/>
              <p:cNvSpPr>
                <a:spLocks/>
              </p:cNvSpPr>
              <p:nvPr/>
            </p:nvSpPr>
            <p:spPr bwMode="auto">
              <a:xfrm>
                <a:off x="2144" y="0"/>
                <a:ext cx="33078" cy="32905"/>
              </a:xfrm>
              <a:custGeom>
                <a:avLst/>
                <a:gdLst>
                  <a:gd name="T0" fmla="*/ 127 w 3307715"/>
                  <a:gd name="T1" fmla="*/ 1665679 h 3290570"/>
                  <a:gd name="T2" fmla="*/ 837657 w 3307715"/>
                  <a:gd name="T3" fmla="*/ 214317 h 3290570"/>
                  <a:gd name="T4" fmla="*/ 2509984 w 3307715"/>
                  <a:gd name="T5" fmla="*/ 237595 h 3290570"/>
                  <a:gd name="T6" fmla="*/ 3306353 w 3307715"/>
                  <a:gd name="T7" fmla="*/ 1712057 h 32905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7715" h="3290570" stroke="0">
                    <a:moveTo>
                      <a:pt x="127" y="1665679"/>
                    </a:moveTo>
                    <a:cubicBezTo>
                      <a:pt x="-7343" y="1066226"/>
                      <a:pt x="313533" y="510178"/>
                      <a:pt x="837657" y="214317"/>
                    </a:cubicBezTo>
                    <a:cubicBezTo>
                      <a:pt x="1358260" y="-79556"/>
                      <a:pt x="1997850" y="-70653"/>
                      <a:pt x="2509984" y="237595"/>
                    </a:cubicBezTo>
                    <a:cubicBezTo>
                      <a:pt x="3025692" y="547995"/>
                      <a:pt x="3330815" y="1112924"/>
                      <a:pt x="3306353" y="1712057"/>
                    </a:cubicBezTo>
                    <a:lnTo>
                      <a:pt x="1653858" y="1645285"/>
                    </a:lnTo>
                    <a:lnTo>
                      <a:pt x="127" y="1665679"/>
                    </a:lnTo>
                    <a:close/>
                  </a:path>
                  <a:path w="3307715" h="3290570" fill="none">
                    <a:moveTo>
                      <a:pt x="127" y="1665679"/>
                    </a:moveTo>
                    <a:cubicBezTo>
                      <a:pt x="-7343" y="1066226"/>
                      <a:pt x="313533" y="510178"/>
                      <a:pt x="837657" y="214317"/>
                    </a:cubicBezTo>
                    <a:cubicBezTo>
                      <a:pt x="1358260" y="-79556"/>
                      <a:pt x="1997850" y="-70653"/>
                      <a:pt x="2509984" y="237595"/>
                    </a:cubicBezTo>
                    <a:cubicBezTo>
                      <a:pt x="3025692" y="547995"/>
                      <a:pt x="3330815" y="1112924"/>
                      <a:pt x="3306353" y="1712057"/>
                    </a:cubicBezTo>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pt-BR"/>
              </a:p>
            </p:txBody>
          </p:sp>
          <p:sp>
            <p:nvSpPr>
              <p:cNvPr id="15" name="Elipse 8"/>
              <p:cNvSpPr>
                <a:spLocks noChangeArrowheads="1"/>
              </p:cNvSpPr>
              <p:nvPr/>
            </p:nvSpPr>
            <p:spPr bwMode="auto">
              <a:xfrm>
                <a:off x="18231" y="11514"/>
                <a:ext cx="1007" cy="1048"/>
              </a:xfrm>
              <a:prstGeom prst="ellipse">
                <a:avLst/>
              </a:prstGeom>
              <a:solidFill>
                <a:srgbClr val="0000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pt-BR"/>
              </a:p>
            </p:txBody>
          </p:sp>
          <p:sp>
            <p:nvSpPr>
              <p:cNvPr id="16" name="Triângulo isósceles 10"/>
              <p:cNvSpPr>
                <a:spLocks noChangeArrowheads="1"/>
              </p:cNvSpPr>
              <p:nvPr/>
            </p:nvSpPr>
            <p:spPr bwMode="auto">
              <a:xfrm>
                <a:off x="17949" y="13320"/>
                <a:ext cx="1714" cy="2678"/>
              </a:xfrm>
              <a:prstGeom prst="triangle">
                <a:avLst>
                  <a:gd name="adj" fmla="val 50000"/>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pt-BR"/>
              </a:p>
            </p:txBody>
          </p:sp>
          <p:cxnSp>
            <p:nvCxnSpPr>
              <p:cNvPr id="17" name="Conector reto 11"/>
              <p:cNvCxnSpPr>
                <a:cxnSpLocks noChangeShapeType="1"/>
              </p:cNvCxnSpPr>
              <p:nvPr/>
            </p:nvCxnSpPr>
            <p:spPr bwMode="auto">
              <a:xfrm>
                <a:off x="18683" y="12925"/>
                <a:ext cx="1572" cy="9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Conector reto 13"/>
              <p:cNvCxnSpPr>
                <a:cxnSpLocks noChangeShapeType="1"/>
              </p:cNvCxnSpPr>
              <p:nvPr/>
            </p:nvCxnSpPr>
            <p:spPr bwMode="auto">
              <a:xfrm>
                <a:off x="19078" y="15973"/>
                <a:ext cx="177" cy="15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Conector reto 14"/>
              <p:cNvCxnSpPr>
                <a:cxnSpLocks noChangeShapeType="1"/>
              </p:cNvCxnSpPr>
              <p:nvPr/>
            </p:nvCxnSpPr>
            <p:spPr bwMode="auto">
              <a:xfrm>
                <a:off x="18513" y="15973"/>
                <a:ext cx="0" cy="16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Conector reto 16"/>
              <p:cNvCxnSpPr>
                <a:cxnSpLocks noChangeShapeType="1"/>
              </p:cNvCxnSpPr>
              <p:nvPr/>
            </p:nvCxnSpPr>
            <p:spPr bwMode="auto">
              <a:xfrm flipV="1">
                <a:off x="2878" y="20602"/>
                <a:ext cx="3778" cy="170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 name="Conector reto 17"/>
              <p:cNvCxnSpPr>
                <a:cxnSpLocks noChangeShapeType="1"/>
              </p:cNvCxnSpPr>
              <p:nvPr/>
            </p:nvCxnSpPr>
            <p:spPr bwMode="auto">
              <a:xfrm>
                <a:off x="30649" y="20150"/>
                <a:ext cx="3679" cy="3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Conector reto 19"/>
              <p:cNvCxnSpPr>
                <a:cxnSpLocks noChangeShapeType="1"/>
              </p:cNvCxnSpPr>
              <p:nvPr/>
            </p:nvCxnSpPr>
            <p:spPr bwMode="auto">
              <a:xfrm>
                <a:off x="3160" y="11740"/>
                <a:ext cx="3778" cy="170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Conector reto 20"/>
              <p:cNvCxnSpPr>
                <a:cxnSpLocks noChangeShapeType="1"/>
              </p:cNvCxnSpPr>
              <p:nvPr/>
            </p:nvCxnSpPr>
            <p:spPr bwMode="auto">
              <a:xfrm flipV="1">
                <a:off x="31044" y="11288"/>
                <a:ext cx="3679" cy="3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Conector reto 21"/>
              <p:cNvCxnSpPr>
                <a:cxnSpLocks noChangeShapeType="1"/>
              </p:cNvCxnSpPr>
              <p:nvPr/>
            </p:nvCxnSpPr>
            <p:spPr bwMode="auto">
              <a:xfrm>
                <a:off x="0" y="17272"/>
                <a:ext cx="435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5" name="Conector reto 23"/>
              <p:cNvCxnSpPr>
                <a:cxnSpLocks noChangeShapeType="1"/>
              </p:cNvCxnSpPr>
              <p:nvPr/>
            </p:nvCxnSpPr>
            <p:spPr bwMode="auto">
              <a:xfrm>
                <a:off x="32907" y="17102"/>
                <a:ext cx="435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Conector reto 24"/>
              <p:cNvCxnSpPr>
                <a:cxnSpLocks noChangeShapeType="1"/>
              </p:cNvCxnSpPr>
              <p:nvPr/>
            </p:nvCxnSpPr>
            <p:spPr bwMode="auto">
              <a:xfrm rot="5400000">
                <a:off x="16622" y="25879"/>
                <a:ext cx="427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Conector reto 30"/>
              <p:cNvCxnSpPr>
                <a:cxnSpLocks noChangeShapeType="1"/>
              </p:cNvCxnSpPr>
              <p:nvPr/>
            </p:nvCxnSpPr>
            <p:spPr bwMode="auto">
              <a:xfrm flipH="1">
                <a:off x="17441" y="12925"/>
                <a:ext cx="1283" cy="8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cxnSp>
          <p:nvCxnSpPr>
            <p:cNvPr id="35" name="Conector reto 35"/>
            <p:cNvCxnSpPr>
              <a:cxnSpLocks noChangeShapeType="1"/>
            </p:cNvCxnSpPr>
            <p:nvPr/>
          </p:nvCxnSpPr>
          <p:spPr bwMode="auto">
            <a:xfrm flipH="1">
              <a:off x="18683" y="7620"/>
              <a:ext cx="75" cy="236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sp>
        <p:nvSpPr>
          <p:cNvPr id="7" name="Retângulo 6"/>
          <p:cNvSpPr/>
          <p:nvPr/>
        </p:nvSpPr>
        <p:spPr>
          <a:xfrm>
            <a:off x="9275776" y="2875006"/>
            <a:ext cx="336952" cy="369332"/>
          </a:xfrm>
          <a:prstGeom prst="rect">
            <a:avLst/>
          </a:prstGeom>
        </p:spPr>
        <p:txBody>
          <a:bodyPr wrap="none">
            <a:spAutoFit/>
          </a:bodyPr>
          <a:lstStyle/>
          <a:p>
            <a:r>
              <a:rPr lang="pt-BR" b="1" dirty="0">
                <a:solidFill>
                  <a:srgbClr val="FF0000"/>
                </a:solidFill>
              </a:rPr>
              <a:t>N</a:t>
            </a:r>
            <a:endParaRPr lang="pt-BR" dirty="0">
              <a:solidFill>
                <a:srgbClr val="FF0000"/>
              </a:solidFill>
            </a:endParaRPr>
          </a:p>
        </p:txBody>
      </p:sp>
      <p:sp>
        <p:nvSpPr>
          <p:cNvPr id="8" name="Retângulo 7"/>
          <p:cNvSpPr/>
          <p:nvPr/>
        </p:nvSpPr>
        <p:spPr>
          <a:xfrm>
            <a:off x="10426292" y="3938457"/>
            <a:ext cx="282450" cy="369332"/>
          </a:xfrm>
          <a:prstGeom prst="rect">
            <a:avLst/>
          </a:prstGeom>
        </p:spPr>
        <p:txBody>
          <a:bodyPr wrap="none">
            <a:spAutoFit/>
          </a:bodyPr>
          <a:lstStyle/>
          <a:p>
            <a:r>
              <a:rPr lang="pt-BR" b="1" dirty="0">
                <a:solidFill>
                  <a:srgbClr val="FF0000"/>
                </a:solidFill>
              </a:rPr>
              <a:t>L</a:t>
            </a:r>
            <a:endParaRPr lang="pt-BR" dirty="0">
              <a:solidFill>
                <a:srgbClr val="FF0000"/>
              </a:solidFill>
            </a:endParaRPr>
          </a:p>
        </p:txBody>
      </p:sp>
      <p:sp>
        <p:nvSpPr>
          <p:cNvPr id="9" name="Retângulo 8"/>
          <p:cNvSpPr/>
          <p:nvPr/>
        </p:nvSpPr>
        <p:spPr>
          <a:xfrm>
            <a:off x="8081846" y="3986891"/>
            <a:ext cx="340158" cy="369332"/>
          </a:xfrm>
          <a:prstGeom prst="rect">
            <a:avLst/>
          </a:prstGeom>
        </p:spPr>
        <p:txBody>
          <a:bodyPr wrap="none">
            <a:spAutoFit/>
          </a:bodyPr>
          <a:lstStyle/>
          <a:p>
            <a:r>
              <a:rPr lang="pt-BR" b="1" dirty="0">
                <a:solidFill>
                  <a:srgbClr val="FF0000"/>
                </a:solidFill>
              </a:rPr>
              <a:t>O</a:t>
            </a:r>
            <a:endParaRPr lang="pt-BR" dirty="0">
              <a:solidFill>
                <a:srgbClr val="FF0000"/>
              </a:solidFill>
            </a:endParaRPr>
          </a:p>
        </p:txBody>
      </p:sp>
      <p:sp>
        <p:nvSpPr>
          <p:cNvPr id="27" name="Retângulo 26"/>
          <p:cNvSpPr/>
          <p:nvPr/>
        </p:nvSpPr>
        <p:spPr>
          <a:xfrm rot="19546675">
            <a:off x="10480334" y="4294286"/>
            <a:ext cx="492860" cy="369332"/>
          </a:xfrm>
          <a:prstGeom prst="rect">
            <a:avLst/>
          </a:prstGeom>
        </p:spPr>
        <p:txBody>
          <a:bodyPr wrap="square">
            <a:spAutoFit/>
          </a:bodyPr>
          <a:lstStyle/>
          <a:p>
            <a:r>
              <a:rPr lang="pt-BR" b="1" dirty="0">
                <a:solidFill>
                  <a:srgbClr val="FF0000"/>
                </a:solidFill>
              </a:rPr>
              <a:t>A</a:t>
            </a:r>
            <a:endParaRPr lang="pt-BR" dirty="0">
              <a:solidFill>
                <a:srgbClr val="FF0000"/>
              </a:solidFill>
            </a:endParaRPr>
          </a:p>
        </p:txBody>
      </p:sp>
      <p:sp>
        <p:nvSpPr>
          <p:cNvPr id="28" name="Retângulo 27"/>
          <p:cNvSpPr/>
          <p:nvPr/>
        </p:nvSpPr>
        <p:spPr>
          <a:xfrm rot="18624542">
            <a:off x="10559625" y="3552784"/>
            <a:ext cx="360040" cy="369332"/>
          </a:xfrm>
          <a:prstGeom prst="rect">
            <a:avLst/>
          </a:prstGeom>
        </p:spPr>
        <p:txBody>
          <a:bodyPr wrap="square">
            <a:spAutoFit/>
          </a:bodyPr>
          <a:lstStyle/>
          <a:p>
            <a:r>
              <a:rPr lang="pt-BR" b="1" dirty="0">
                <a:solidFill>
                  <a:srgbClr val="FF0000"/>
                </a:solidFill>
              </a:rPr>
              <a:t>B</a:t>
            </a:r>
            <a:endParaRPr lang="pt-BR" dirty="0">
              <a:solidFill>
                <a:srgbClr val="FF0000"/>
              </a:solidFill>
            </a:endParaRPr>
          </a:p>
        </p:txBody>
      </p:sp>
      <p:sp>
        <p:nvSpPr>
          <p:cNvPr id="29" name="Retângulo 28"/>
          <p:cNvSpPr/>
          <p:nvPr/>
        </p:nvSpPr>
        <p:spPr>
          <a:xfrm rot="18832224">
            <a:off x="8040345" y="4392408"/>
            <a:ext cx="432048" cy="369332"/>
          </a:xfrm>
          <a:prstGeom prst="rect">
            <a:avLst/>
          </a:prstGeom>
        </p:spPr>
        <p:txBody>
          <a:bodyPr wrap="square">
            <a:spAutoFit/>
          </a:bodyPr>
          <a:lstStyle/>
          <a:p>
            <a:r>
              <a:rPr lang="pt-BR" b="1" dirty="0">
                <a:solidFill>
                  <a:srgbClr val="FF0000"/>
                </a:solidFill>
              </a:rPr>
              <a:t>C</a:t>
            </a:r>
            <a:endParaRPr lang="pt-BR" dirty="0">
              <a:solidFill>
                <a:srgbClr val="FF0000"/>
              </a:solidFill>
            </a:endParaRPr>
          </a:p>
        </p:txBody>
      </p:sp>
      <p:sp>
        <p:nvSpPr>
          <p:cNvPr id="31" name="Retângulo 30"/>
          <p:cNvSpPr/>
          <p:nvPr/>
        </p:nvSpPr>
        <p:spPr>
          <a:xfrm rot="2121228">
            <a:off x="8049157" y="3519480"/>
            <a:ext cx="432048" cy="369332"/>
          </a:xfrm>
          <a:prstGeom prst="rect">
            <a:avLst/>
          </a:prstGeom>
        </p:spPr>
        <p:txBody>
          <a:bodyPr wrap="square">
            <a:spAutoFit/>
          </a:bodyPr>
          <a:lstStyle/>
          <a:p>
            <a:r>
              <a:rPr lang="pt-BR" b="1" dirty="0">
                <a:solidFill>
                  <a:srgbClr val="FF0000"/>
                </a:solidFill>
              </a:rPr>
              <a:t>D</a:t>
            </a:r>
            <a:endParaRPr lang="pt-BR" dirty="0">
              <a:solidFill>
                <a:srgbClr val="FF0000"/>
              </a:solidFill>
            </a:endParaRPr>
          </a:p>
        </p:txBody>
      </p:sp>
      <p:sp>
        <p:nvSpPr>
          <p:cNvPr id="32" name="Retângulo 31"/>
          <p:cNvSpPr/>
          <p:nvPr/>
        </p:nvSpPr>
        <p:spPr>
          <a:xfrm>
            <a:off x="10587867" y="3940101"/>
            <a:ext cx="461986" cy="369332"/>
          </a:xfrm>
          <a:prstGeom prst="rect">
            <a:avLst/>
          </a:prstGeom>
        </p:spPr>
        <p:txBody>
          <a:bodyPr wrap="none">
            <a:spAutoFit/>
          </a:bodyPr>
          <a:lstStyle/>
          <a:p>
            <a:r>
              <a:rPr lang="pt-BR" b="1" dirty="0">
                <a:solidFill>
                  <a:srgbClr val="FF0000"/>
                </a:solidFill>
              </a:rPr>
              <a:t>,  E</a:t>
            </a:r>
            <a:endParaRPr lang="pt-BR" dirty="0">
              <a:solidFill>
                <a:srgbClr val="FF0000"/>
              </a:solidFill>
            </a:endParaRPr>
          </a:p>
        </p:txBody>
      </p:sp>
      <p:sp>
        <p:nvSpPr>
          <p:cNvPr id="33" name="Retângulo 32"/>
          <p:cNvSpPr/>
          <p:nvPr/>
        </p:nvSpPr>
        <p:spPr>
          <a:xfrm>
            <a:off x="7846663" y="3994232"/>
            <a:ext cx="330027" cy="369332"/>
          </a:xfrm>
          <a:prstGeom prst="rect">
            <a:avLst/>
          </a:prstGeom>
        </p:spPr>
        <p:txBody>
          <a:bodyPr wrap="none">
            <a:spAutoFit/>
          </a:bodyPr>
          <a:lstStyle/>
          <a:p>
            <a:r>
              <a:rPr lang="pt-BR" b="1" dirty="0">
                <a:solidFill>
                  <a:srgbClr val="FF0000"/>
                </a:solidFill>
              </a:rPr>
              <a:t>F,</a:t>
            </a:r>
            <a:endParaRPr lang="pt-BR" dirty="0">
              <a:solidFill>
                <a:srgbClr val="FF0000"/>
              </a:solidFill>
            </a:endParaRPr>
          </a:p>
        </p:txBody>
      </p:sp>
    </p:spTree>
    <p:extLst>
      <p:ext uri="{BB962C8B-B14F-4D97-AF65-F5344CB8AC3E}">
        <p14:creationId xmlns:p14="http://schemas.microsoft.com/office/powerpoint/2010/main" val="33929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7" grpId="0"/>
      <p:bldP spid="28" grpId="0"/>
      <p:bldP spid="29"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49665"/>
            <a:ext cx="5688632" cy="3119637"/>
          </a:xfrm>
          <a:prstGeom prst="rect">
            <a:avLst/>
          </a:prstGeom>
        </p:spPr>
        <p:txBody>
          <a:bodyPr wrap="square">
            <a:spAutoFit/>
          </a:bodyPr>
          <a:lstStyle/>
          <a:p>
            <a:pPr algn="just">
              <a:lnSpc>
                <a:spcPct val="110000"/>
              </a:lnSpc>
            </a:pPr>
            <a:r>
              <a:rPr lang="pt-BR" sz="1500" b="1" dirty="0">
                <a:latin typeface="Arial" pitchFamily="34" charset="0"/>
                <a:cs typeface="Arial" pitchFamily="34" charset="0"/>
              </a:rPr>
              <a:t>Questão 4) (1 ponto) </a:t>
            </a:r>
            <a:r>
              <a:rPr lang="pt-BR" sz="1500" dirty="0">
                <a:latin typeface="Arial" pitchFamily="34" charset="0"/>
                <a:cs typeface="Arial" pitchFamily="34" charset="0"/>
              </a:rPr>
              <a:t>No famoso livro "O Pequeno Príncipe" de Antoine de Saint-Exupéry, o Pequeno Príncipe habita, por algum tempo, o minúsculo asteroide B-612, o qual teria, aparentemente, cerca de 1 m de diâmetro. Contudo, para que o pequeno príncipe não sinta qualquer desconforto sobre ele, o seu peso (P</a:t>
            </a:r>
            <a:r>
              <a:rPr lang="pt-BR" sz="1500" b="1" baseline="-25000" dirty="0">
                <a:latin typeface="Arial" pitchFamily="34" charset="0"/>
                <a:cs typeface="Arial" pitchFamily="34" charset="0"/>
              </a:rPr>
              <a:t>A</a:t>
            </a:r>
            <a:r>
              <a:rPr lang="pt-BR" sz="1500" dirty="0">
                <a:latin typeface="Arial" pitchFamily="34" charset="0"/>
                <a:cs typeface="Arial" pitchFamily="34" charset="0"/>
              </a:rPr>
              <a:t>) no asteroide, deveria ser o mesmo peso (P</a:t>
            </a:r>
            <a:r>
              <a:rPr lang="pt-BR" sz="1500" b="1" baseline="-25000" dirty="0">
                <a:latin typeface="Arial" pitchFamily="34" charset="0"/>
                <a:cs typeface="Arial" pitchFamily="34" charset="0"/>
              </a:rPr>
              <a:t>T</a:t>
            </a:r>
            <a:r>
              <a:rPr lang="pt-BR" sz="1500" dirty="0">
                <a:latin typeface="Arial" pitchFamily="34" charset="0"/>
                <a:cs typeface="Arial" pitchFamily="34" charset="0"/>
              </a:rPr>
              <a:t>) que tinha sobre a Terra, ou seja, P</a:t>
            </a:r>
            <a:r>
              <a:rPr lang="pt-BR" sz="1500" b="1" baseline="-25000" dirty="0">
                <a:latin typeface="Arial" pitchFamily="34" charset="0"/>
                <a:cs typeface="Arial" pitchFamily="34" charset="0"/>
              </a:rPr>
              <a:t>A</a:t>
            </a:r>
            <a:r>
              <a:rPr lang="pt-BR" sz="1500" dirty="0">
                <a:latin typeface="Arial" pitchFamily="34" charset="0"/>
                <a:cs typeface="Arial" pitchFamily="34" charset="0"/>
              </a:rPr>
              <a:t> = P</a:t>
            </a:r>
            <a:r>
              <a:rPr lang="pt-BR" sz="1500" b="1" baseline="-25000" dirty="0">
                <a:latin typeface="Arial" pitchFamily="34" charset="0"/>
                <a:cs typeface="Arial" pitchFamily="34" charset="0"/>
              </a:rPr>
              <a:t>T</a:t>
            </a:r>
            <a:r>
              <a:rPr lang="pt-BR" sz="1500" b="1" dirty="0">
                <a:latin typeface="Arial" pitchFamily="34" charset="0"/>
                <a:cs typeface="Arial" pitchFamily="34" charset="0"/>
              </a:rPr>
              <a:t>. </a:t>
            </a:r>
            <a:r>
              <a:rPr lang="pt-BR" sz="1500" dirty="0">
                <a:latin typeface="Arial" pitchFamily="34" charset="0"/>
                <a:cs typeface="Arial" pitchFamily="34" charset="0"/>
              </a:rPr>
              <a:t>Mas como você sabe o peso, P = mg (m é a massa do Pequeno Príncipe e g a aceleração gravitacional local), é a resultante da força gravitacional, </a:t>
            </a:r>
            <a:r>
              <a:rPr lang="pt-BR" sz="1500" dirty="0" err="1">
                <a:latin typeface="Arial" pitchFamily="34" charset="0"/>
                <a:cs typeface="Arial" pitchFamily="34" charset="0"/>
              </a:rPr>
              <a:t>F</a:t>
            </a:r>
            <a:r>
              <a:rPr lang="pt-BR" sz="1500" baseline="-25000" dirty="0" err="1">
                <a:latin typeface="Arial" pitchFamily="34" charset="0"/>
                <a:cs typeface="Arial" pitchFamily="34" charset="0"/>
              </a:rPr>
              <a:t>g</a:t>
            </a:r>
            <a:r>
              <a:rPr lang="pt-BR" sz="1500" dirty="0">
                <a:latin typeface="Arial" pitchFamily="34" charset="0"/>
                <a:cs typeface="Arial" pitchFamily="34" charset="0"/>
              </a:rPr>
              <a:t>, entre o astro e o Pequeno Príncipe, ou seja, P = </a:t>
            </a:r>
            <a:r>
              <a:rPr lang="pt-BR" sz="1500" dirty="0" err="1">
                <a:latin typeface="Arial" pitchFamily="34" charset="0"/>
                <a:cs typeface="Arial" pitchFamily="34" charset="0"/>
              </a:rPr>
              <a:t>F</a:t>
            </a:r>
            <a:r>
              <a:rPr lang="pt-BR" sz="1500" baseline="-25000" dirty="0" err="1">
                <a:latin typeface="Arial" pitchFamily="34" charset="0"/>
                <a:cs typeface="Arial" pitchFamily="34" charset="0"/>
              </a:rPr>
              <a:t>g</a:t>
            </a:r>
            <a:r>
              <a:rPr lang="pt-BR" sz="1500" dirty="0">
                <a:latin typeface="Arial" pitchFamily="34" charset="0"/>
                <a:cs typeface="Arial" pitchFamily="34" charset="0"/>
              </a:rPr>
              <a:t> = G M</a:t>
            </a:r>
            <a:r>
              <a:rPr lang="pt-BR" sz="1500" b="1" baseline="-25000" dirty="0">
                <a:latin typeface="Arial" pitchFamily="34" charset="0"/>
                <a:cs typeface="Arial" pitchFamily="34" charset="0"/>
              </a:rPr>
              <a:t> </a:t>
            </a:r>
            <a:r>
              <a:rPr lang="pt-BR" sz="1500" dirty="0" err="1">
                <a:latin typeface="Arial" pitchFamily="34" charset="0"/>
                <a:cs typeface="Arial" pitchFamily="34" charset="0"/>
              </a:rPr>
              <a:t>m</a:t>
            </a:r>
            <a:r>
              <a:rPr lang="pt-BR" sz="1500" b="1" dirty="0">
                <a:latin typeface="Arial" pitchFamily="34" charset="0"/>
                <a:cs typeface="Arial" pitchFamily="34" charset="0"/>
              </a:rPr>
              <a:t> / </a:t>
            </a:r>
            <a:r>
              <a:rPr lang="pt-BR" sz="1500" dirty="0">
                <a:latin typeface="Arial" pitchFamily="34" charset="0"/>
                <a:cs typeface="Arial" pitchFamily="34" charset="0"/>
              </a:rPr>
              <a:t>R</a:t>
            </a:r>
            <a:r>
              <a:rPr lang="pt-BR" sz="1500" b="1" baseline="30000" dirty="0">
                <a:latin typeface="Arial" pitchFamily="34" charset="0"/>
                <a:cs typeface="Arial" pitchFamily="34" charset="0"/>
              </a:rPr>
              <a:t>2</a:t>
            </a:r>
            <a:r>
              <a:rPr lang="pt-BR" sz="1500" b="1" dirty="0">
                <a:latin typeface="Arial" pitchFamily="34" charset="0"/>
                <a:cs typeface="Arial" pitchFamily="34" charset="0"/>
              </a:rPr>
              <a:t>, </a:t>
            </a:r>
            <a:r>
              <a:rPr lang="pt-BR" sz="1500" dirty="0">
                <a:latin typeface="Arial" pitchFamily="34" charset="0"/>
                <a:cs typeface="Arial" pitchFamily="34" charset="0"/>
              </a:rPr>
              <a:t>onde M é a massa e R o raio da Terra ou do asteroide e G a constante da gravitação universal.</a:t>
            </a:r>
          </a:p>
        </p:txBody>
      </p:sp>
      <p:pic>
        <p:nvPicPr>
          <p:cNvPr id="4098"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951537" y="178474"/>
            <a:ext cx="2151434" cy="309197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09653" y="3273868"/>
            <a:ext cx="11640170" cy="600164"/>
          </a:xfrm>
          <a:prstGeom prst="rect">
            <a:avLst/>
          </a:prstGeom>
        </p:spPr>
        <p:txBody>
          <a:bodyPr wrap="square">
            <a:spAutoFit/>
          </a:bodyPr>
          <a:lstStyle/>
          <a:p>
            <a:pPr algn="just">
              <a:lnSpc>
                <a:spcPct val="110000"/>
              </a:lnSpc>
            </a:pPr>
            <a:r>
              <a:rPr lang="pt-BR" sz="1500" b="1" dirty="0">
                <a:latin typeface="Arial" pitchFamily="34" charset="0"/>
                <a:cs typeface="Arial" pitchFamily="34" charset="0"/>
              </a:rPr>
              <a:t>Pergunta 4a) (0,5 ponto)</a:t>
            </a:r>
            <a:r>
              <a:rPr lang="pt-BR" sz="1500" dirty="0">
                <a:latin typeface="Arial" pitchFamily="34" charset="0"/>
                <a:cs typeface="Arial" pitchFamily="34" charset="0"/>
              </a:rPr>
              <a:t> Calcule a massa M do asteroide B-612 para que o Pequeno Príncipe tenha lá, o mesmo peso que aqui na Terra.</a:t>
            </a:r>
          </a:p>
        </p:txBody>
      </p:sp>
      <p:sp>
        <p:nvSpPr>
          <p:cNvPr id="5" name="Retângulo 4"/>
          <p:cNvSpPr/>
          <p:nvPr/>
        </p:nvSpPr>
        <p:spPr>
          <a:xfrm>
            <a:off x="118889" y="3789040"/>
            <a:ext cx="11665296" cy="600164"/>
          </a:xfrm>
          <a:prstGeom prst="rect">
            <a:avLst/>
          </a:prstGeom>
        </p:spPr>
        <p:txBody>
          <a:bodyPr wrap="square">
            <a:spAutoFit/>
          </a:bodyPr>
          <a:lstStyle/>
          <a:p>
            <a:pPr algn="just">
              <a:lnSpc>
                <a:spcPct val="110000"/>
              </a:lnSpc>
            </a:pPr>
            <a:r>
              <a:rPr lang="pt-BR" sz="1500" dirty="0">
                <a:latin typeface="Arial" pitchFamily="34" charset="0"/>
                <a:cs typeface="Arial" pitchFamily="34" charset="0"/>
              </a:rPr>
              <a:t>Dados: Massa da Terra: 6 x 10</a:t>
            </a:r>
            <a:r>
              <a:rPr lang="pt-BR" sz="1500" baseline="30000" dirty="0">
                <a:latin typeface="Arial" pitchFamily="34" charset="0"/>
                <a:cs typeface="Arial" pitchFamily="34" charset="0"/>
              </a:rPr>
              <a:t>24</a:t>
            </a:r>
            <a:r>
              <a:rPr lang="pt-BR" sz="1500" dirty="0">
                <a:latin typeface="Arial" pitchFamily="34" charset="0"/>
                <a:cs typeface="Arial" pitchFamily="34" charset="0"/>
              </a:rPr>
              <a:t> kg, Raio da Terra (simplificadamente): 6.000 km. Nos cálculos G será cancelada. Dica: você só tem que fazer uma única conta.</a:t>
            </a:r>
          </a:p>
        </p:txBody>
      </p:sp>
      <mc:AlternateContent xmlns:mc="http://schemas.openxmlformats.org/markup-compatibility/2006" xmlns:a14="http://schemas.microsoft.com/office/drawing/2010/main">
        <mc:Choice Requires="a14">
          <p:sp>
            <p:nvSpPr>
              <p:cNvPr id="7" name="Retângulo 6"/>
              <p:cNvSpPr/>
              <p:nvPr/>
            </p:nvSpPr>
            <p:spPr>
              <a:xfrm>
                <a:off x="118889" y="4331896"/>
                <a:ext cx="11559954" cy="652486"/>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Sejam: </a:t>
                </a:r>
                <a14:m>
                  <m:oMath xmlns:m="http://schemas.openxmlformats.org/officeDocument/2006/math">
                    <m:sSub>
                      <m:sSubPr>
                        <m:ctrlPr>
                          <a:rPr lang="pt-BR" sz="1500" i="1">
                            <a:solidFill>
                              <a:srgbClr val="FF0000"/>
                            </a:solidFill>
                            <a:latin typeface="Cambria Math" panose="02040503050406030204" pitchFamily="18" charset="0"/>
                          </a:rPr>
                        </m:ctrlPr>
                      </m:sSubPr>
                      <m:e>
                        <m:r>
                          <m:rPr>
                            <m:nor/>
                          </m:rPr>
                          <a:rPr lang="pt-BR" sz="1500">
                            <a:solidFill>
                              <a:srgbClr val="FF0000"/>
                            </a:solidFill>
                            <a:latin typeface="Arial" pitchFamily="34" charset="0"/>
                            <a:cs typeface="Arial" pitchFamily="34" charset="0"/>
                          </a:rPr>
                          <m:t>P</m:t>
                        </m:r>
                      </m:e>
                      <m:sub>
                        <m:r>
                          <m:rPr>
                            <m:nor/>
                          </m:rPr>
                          <a:rPr lang="pt-BR" sz="1500">
                            <a:solidFill>
                              <a:srgbClr val="FF0000"/>
                            </a:solidFill>
                            <a:latin typeface="Arial" pitchFamily="34" charset="0"/>
                            <a:cs typeface="Arial" pitchFamily="34" charset="0"/>
                          </a:rPr>
                          <m:t>A</m:t>
                        </m:r>
                      </m:sub>
                    </m:sSub>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r>
                      <m:rPr>
                        <m:nor/>
                      </m:rPr>
                      <a:rPr lang="pt-BR" sz="1500">
                        <a:solidFill>
                          <a:srgbClr val="FF0000"/>
                        </a:solidFill>
                        <a:latin typeface="Arial" pitchFamily="34" charset="0"/>
                        <a:cs typeface="Arial" pitchFamily="34" charset="0"/>
                      </a:rPr>
                      <m:t> </m:t>
                    </m:r>
                    <m:sSub>
                      <m:sSubPr>
                        <m:ctrlPr>
                          <a:rPr lang="pt-BR" sz="1500" i="1">
                            <a:solidFill>
                              <a:srgbClr val="FF0000"/>
                            </a:solidFill>
                            <a:latin typeface="Cambria Math" panose="02040503050406030204" pitchFamily="18" charset="0"/>
                          </a:rPr>
                        </m:ctrlPr>
                      </m:sSubPr>
                      <m:e>
                        <m:r>
                          <m:rPr>
                            <m:nor/>
                          </m:rPr>
                          <a:rPr lang="pt-BR" sz="1500">
                            <a:solidFill>
                              <a:srgbClr val="FF0000"/>
                            </a:solidFill>
                            <a:latin typeface="Arial" pitchFamily="34" charset="0"/>
                            <a:cs typeface="Arial" pitchFamily="34" charset="0"/>
                          </a:rPr>
                          <m:t>P</m:t>
                        </m:r>
                      </m:e>
                      <m:sub>
                        <m:r>
                          <m:rPr>
                            <m:nor/>
                          </m:rPr>
                          <a:rPr lang="pt-BR" sz="1500">
                            <a:solidFill>
                              <a:srgbClr val="FF0000"/>
                            </a:solidFill>
                            <a:latin typeface="Arial" pitchFamily="34" charset="0"/>
                            <a:cs typeface="Arial" pitchFamily="34" charset="0"/>
                          </a:rPr>
                          <m:t>T</m:t>
                        </m:r>
                      </m:sub>
                    </m:sSub>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peso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do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pr</m:t>
                    </m:r>
                    <m:r>
                      <m:rPr>
                        <m:nor/>
                      </m:rPr>
                      <a:rPr lang="pt-BR" sz="1500">
                        <a:solidFill>
                          <a:srgbClr val="FF0000"/>
                        </a:solidFill>
                        <a:latin typeface="Arial" pitchFamily="34" charset="0"/>
                        <a:cs typeface="Arial" pitchFamily="34" charset="0"/>
                      </a:rPr>
                      <m:t>í</m:t>
                    </m:r>
                    <m:r>
                      <m:rPr>
                        <m:nor/>
                      </m:rPr>
                      <a:rPr lang="pt-BR" sz="1500">
                        <a:solidFill>
                          <a:srgbClr val="FF0000"/>
                        </a:solidFill>
                        <a:latin typeface="Arial" pitchFamily="34" charset="0"/>
                        <a:cs typeface="Arial" pitchFamily="34" charset="0"/>
                      </a:rPr>
                      <m:t>ncipe</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no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Asteroide</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na</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Terra</m:t>
                    </m:r>
                    <m:r>
                      <m:rPr>
                        <m:nor/>
                      </m:rPr>
                      <a:rPr lang="pt-BR" sz="1500">
                        <a:solidFill>
                          <a:srgbClr val="FF0000"/>
                        </a:solidFill>
                        <a:latin typeface="Arial" pitchFamily="34" charset="0"/>
                        <a:cs typeface="Arial" pitchFamily="34" charset="0"/>
                      </a:rPr>
                      <m:t>, </m:t>
                    </m:r>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𝐴</m:t>
                        </m:r>
                      </m:sub>
                    </m:sSub>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 </m:t>
                        </m:r>
                        <m:r>
                          <a:rPr lang="pt-BR" sz="1500" i="1">
                            <a:solidFill>
                              <a:srgbClr val="FF0000"/>
                            </a:solidFill>
                            <a:latin typeface="Cambria Math"/>
                          </a:rPr>
                          <m:t>𝑅</m:t>
                        </m:r>
                      </m:e>
                      <m:sub>
                        <m:r>
                          <a:rPr lang="pt-BR" sz="1500" i="1">
                            <a:solidFill>
                              <a:srgbClr val="FF0000"/>
                            </a:solidFill>
                            <a:latin typeface="Cambria Math"/>
                          </a:rPr>
                          <m:t>𝐴</m:t>
                        </m:r>
                      </m:sub>
                    </m:sSub>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massa</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raio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do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Asteroide</m:t>
                    </m:r>
                    <m:r>
                      <m:rPr>
                        <m:nor/>
                      </m:rPr>
                      <a:rPr lang="pt-BR" sz="1500">
                        <a:solidFill>
                          <a:srgbClr val="FF0000"/>
                        </a:solidFill>
                        <a:latin typeface="Arial" pitchFamily="34" charset="0"/>
                        <a:cs typeface="Arial" pitchFamily="34" charset="0"/>
                      </a:rPr>
                      <m:t>,</m:t>
                    </m:r>
                  </m:oMath>
                </a14:m>
                <a:r>
                  <a:rPr lang="pt-BR" sz="1500" dirty="0">
                    <a:solidFill>
                      <a:srgbClr val="FF0000"/>
                    </a:solidFill>
                    <a:latin typeface="Arial" pitchFamily="34" charset="0"/>
                    <a:cs typeface="Arial" pitchFamily="34" charset="0"/>
                  </a:rPr>
                  <a:t> </a:t>
                </a:r>
                <a14:m>
                  <m:oMath xmlns:m="http://schemas.openxmlformats.org/officeDocument/2006/math">
                    <m:sSub>
                      <m:sSubPr>
                        <m:ctrlPr>
                          <a:rPr lang="pt-BR" sz="1500" i="1" smtClean="0">
                            <a:solidFill>
                              <a:srgbClr val="FF0000"/>
                            </a:solidFill>
                            <a:latin typeface="Cambria Math" panose="02040503050406030204" pitchFamily="18" charset="0"/>
                          </a:rPr>
                        </m:ctrlPr>
                      </m:sSubPr>
                      <m:e>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M</m:t>
                        </m:r>
                      </m:e>
                      <m:sub>
                        <m:r>
                          <m:rPr>
                            <m:nor/>
                          </m:rPr>
                          <a:rPr lang="pt-BR" sz="1500">
                            <a:solidFill>
                              <a:srgbClr val="FF0000"/>
                            </a:solidFill>
                            <a:latin typeface="Arial" pitchFamily="34" charset="0"/>
                            <a:cs typeface="Arial" pitchFamily="34" charset="0"/>
                          </a:rPr>
                          <m:t>T</m:t>
                        </m:r>
                      </m:sub>
                    </m:sSub>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sSub>
                      <m:sSubPr>
                        <m:ctrlPr>
                          <a:rPr lang="pt-BR" sz="1500" i="1">
                            <a:solidFill>
                              <a:srgbClr val="FF0000"/>
                            </a:solidFill>
                            <a:latin typeface="Cambria Math" panose="02040503050406030204" pitchFamily="18" charset="0"/>
                          </a:rPr>
                        </m:ctrlPr>
                      </m:sSubPr>
                      <m:e>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R</m:t>
                        </m:r>
                      </m:e>
                      <m:sub>
                        <m:r>
                          <m:rPr>
                            <m:nor/>
                          </m:rPr>
                          <a:rPr lang="pt-BR" sz="1500">
                            <a:solidFill>
                              <a:srgbClr val="FF0000"/>
                            </a:solidFill>
                            <a:latin typeface="Arial" pitchFamily="34" charset="0"/>
                            <a:cs typeface="Arial" pitchFamily="34" charset="0"/>
                          </a:rPr>
                          <m:t>T</m:t>
                        </m:r>
                      </m:sub>
                    </m:sSub>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massa</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raio</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da</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Terra</m:t>
                    </m:r>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e</m:t>
                    </m:r>
                    <m:r>
                      <m:rPr>
                        <m:nor/>
                      </m:rPr>
                      <a:rPr lang="pt-BR" sz="1500">
                        <a:solidFill>
                          <a:srgbClr val="FF0000"/>
                        </a:solidFill>
                        <a:latin typeface="Arial" pitchFamily="34" charset="0"/>
                        <a:cs typeface="Arial" pitchFamily="34" charset="0"/>
                      </a:rPr>
                      <m:t> </m:t>
                    </m:r>
                    <m:sSub>
                      <m:sSubPr>
                        <m:ctrlPr>
                          <a:rPr lang="pt-BR" sz="1500" i="1">
                            <a:solidFill>
                              <a:srgbClr val="FF0000"/>
                            </a:solidFill>
                            <a:latin typeface="Cambria Math" panose="02040503050406030204" pitchFamily="18" charset="0"/>
                          </a:rPr>
                        </m:ctrlPr>
                      </m:sSubPr>
                      <m:e>
                        <m:r>
                          <m:rPr>
                            <m:nor/>
                          </m:rPr>
                          <a:rPr lang="pt-BR" sz="1500">
                            <a:solidFill>
                              <a:srgbClr val="FF0000"/>
                            </a:solidFill>
                            <a:latin typeface="Arial" pitchFamily="34" charset="0"/>
                            <a:cs typeface="Arial" pitchFamily="34" charset="0"/>
                          </a:rPr>
                          <m:t> </m:t>
                        </m:r>
                        <m:r>
                          <m:rPr>
                            <m:nor/>
                          </m:rPr>
                          <a:rPr lang="pt-BR" sz="1500">
                            <a:solidFill>
                              <a:srgbClr val="FF0000"/>
                            </a:solidFill>
                            <a:latin typeface="Arial" pitchFamily="34" charset="0"/>
                            <a:cs typeface="Arial" pitchFamily="34" charset="0"/>
                          </a:rPr>
                          <m:t>m</m:t>
                        </m:r>
                      </m:e>
                      <m:sub>
                        <m:r>
                          <m:rPr>
                            <m:nor/>
                          </m:rPr>
                          <a:rPr lang="pt-BR" sz="1500">
                            <a:solidFill>
                              <a:srgbClr val="FF0000"/>
                            </a:solidFill>
                            <a:latin typeface="Arial" pitchFamily="34" charset="0"/>
                            <a:cs typeface="Arial" pitchFamily="34" charset="0"/>
                          </a:rPr>
                          <m:t>p</m:t>
                        </m:r>
                      </m:sub>
                    </m:sSub>
                    <m:r>
                      <m:rPr>
                        <m:nor/>
                      </m:rPr>
                      <a:rPr lang="pt-BR" sz="1500">
                        <a:solidFill>
                          <a:srgbClr val="FF0000"/>
                        </a:solidFill>
                        <a:latin typeface="Arial" pitchFamily="34" charset="0"/>
                        <a:cs typeface="Arial" pitchFamily="34" charset="0"/>
                      </a:rPr>
                      <m:t> </m:t>
                    </m:r>
                    <m:r>
                      <m:rPr>
                        <m:sty m:val="p"/>
                      </m:rPr>
                      <a:rPr lang="pt-BR" sz="1500">
                        <a:solidFill>
                          <a:srgbClr val="FF0000"/>
                        </a:solidFill>
                        <a:latin typeface="Cambria Math"/>
                      </a:rPr>
                      <m:t>a</m:t>
                    </m:r>
                    <m:r>
                      <a:rPr lang="pt-BR" sz="1500">
                        <a:solidFill>
                          <a:srgbClr val="FF0000"/>
                        </a:solidFill>
                        <a:latin typeface="Cambria Math"/>
                      </a:rPr>
                      <m:t> </m:t>
                    </m:r>
                    <m:r>
                      <m:rPr>
                        <m:sty m:val="p"/>
                      </m:rPr>
                      <a:rPr lang="pt-BR" sz="1500">
                        <a:solidFill>
                          <a:srgbClr val="FF0000"/>
                        </a:solidFill>
                        <a:latin typeface="Cambria Math"/>
                      </a:rPr>
                      <m:t>massa</m:t>
                    </m:r>
                    <m:r>
                      <a:rPr lang="pt-BR" sz="1500">
                        <a:solidFill>
                          <a:srgbClr val="FF0000"/>
                        </a:solidFill>
                        <a:latin typeface="Cambria Math"/>
                      </a:rPr>
                      <m:t> </m:t>
                    </m:r>
                    <m:r>
                      <m:rPr>
                        <m:sty m:val="p"/>
                      </m:rPr>
                      <a:rPr lang="pt-BR" sz="1500">
                        <a:solidFill>
                          <a:srgbClr val="FF0000"/>
                        </a:solidFill>
                        <a:latin typeface="Cambria Math"/>
                      </a:rPr>
                      <m:t>do</m:t>
                    </m:r>
                    <m:r>
                      <a:rPr lang="pt-BR" sz="1500">
                        <a:solidFill>
                          <a:srgbClr val="FF0000"/>
                        </a:solidFill>
                        <a:latin typeface="Cambria Math"/>
                      </a:rPr>
                      <m:t> </m:t>
                    </m:r>
                    <m:r>
                      <m:rPr>
                        <m:sty m:val="p"/>
                      </m:rPr>
                      <a:rPr lang="pt-BR" sz="1500">
                        <a:solidFill>
                          <a:srgbClr val="FF0000"/>
                        </a:solidFill>
                        <a:latin typeface="Cambria Math"/>
                      </a:rPr>
                      <m:t>pr</m:t>
                    </m:r>
                    <m:r>
                      <a:rPr lang="pt-BR" sz="1500">
                        <a:solidFill>
                          <a:srgbClr val="FF0000"/>
                        </a:solidFill>
                        <a:latin typeface="Cambria Math"/>
                      </a:rPr>
                      <m:t>í</m:t>
                    </m:r>
                    <m:r>
                      <m:rPr>
                        <m:sty m:val="p"/>
                      </m:rPr>
                      <a:rPr lang="pt-BR" sz="1500">
                        <a:solidFill>
                          <a:srgbClr val="FF0000"/>
                        </a:solidFill>
                        <a:latin typeface="Cambria Math"/>
                      </a:rPr>
                      <m:t>ncipe</m:t>
                    </m:r>
                    <m:r>
                      <a:rPr lang="pt-BR" sz="1500">
                        <a:solidFill>
                          <a:srgbClr val="FF0000"/>
                        </a:solidFill>
                        <a:latin typeface="Cambria Math"/>
                      </a:rPr>
                      <m:t>.</m:t>
                    </m:r>
                  </m:oMath>
                </a14:m>
                <a:endParaRPr lang="pt-BR" sz="1500"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118889" y="4331896"/>
                <a:ext cx="11559954" cy="652486"/>
              </a:xfrm>
              <a:prstGeom prst="rect">
                <a:avLst/>
              </a:prstGeom>
              <a:blipFill>
                <a:blip r:embed="rId3"/>
                <a:stretch>
                  <a:fillRect l="-211" b="-18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93061" y="5073388"/>
                <a:ext cx="1676485"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1500" i="1" smtClean="0">
                              <a:solidFill>
                                <a:srgbClr val="FF0000"/>
                              </a:solidFill>
                              <a:latin typeface="Cambria Math" panose="02040503050406030204" pitchFamily="18" charset="0"/>
                            </a:rPr>
                          </m:ctrlPr>
                        </m:sSubPr>
                        <m:e>
                          <m:r>
                            <a:rPr lang="pt-BR" sz="1500" i="1">
                              <a:solidFill>
                                <a:srgbClr val="FF0000"/>
                              </a:solidFill>
                              <a:latin typeface="Cambria Math"/>
                            </a:rPr>
                            <m:t>𝑃</m:t>
                          </m:r>
                        </m:e>
                        <m:sub>
                          <m:r>
                            <a:rPr lang="pt-BR" sz="1500" i="1">
                              <a:solidFill>
                                <a:srgbClr val="FF0000"/>
                              </a:solidFill>
                              <a:latin typeface="Cambria Math"/>
                            </a:rPr>
                            <m:t>𝐴</m:t>
                          </m:r>
                        </m:sub>
                      </m:sSub>
                      <m:r>
                        <a:rPr lang="pt-BR" sz="1500" i="1">
                          <a:solidFill>
                            <a:srgbClr val="FF0000"/>
                          </a:solidFill>
                          <a:latin typeface="Cambria Math"/>
                        </a:rPr>
                        <m:t>=</m:t>
                      </m:r>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𝑃</m:t>
                          </m:r>
                        </m:e>
                        <m:sub>
                          <m:r>
                            <a:rPr lang="pt-BR" sz="1500" i="1">
                              <a:solidFill>
                                <a:srgbClr val="FF0000"/>
                              </a:solidFill>
                              <a:latin typeface="Cambria Math"/>
                            </a:rPr>
                            <m:t>𝑇</m:t>
                          </m:r>
                        </m:sub>
                      </m:sSub>
                      <m:r>
                        <a:rPr lang="pt-BR" sz="1500" i="1">
                          <a:solidFill>
                            <a:srgbClr val="FF0000"/>
                          </a:solidFill>
                          <a:latin typeface="Cambria Math"/>
                        </a:rPr>
                        <m:t>    </m:t>
                      </m:r>
                      <m:r>
                        <m:rPr>
                          <m:nor/>
                        </m:rPr>
                        <a:rPr lang="pt-BR" sz="1500">
                          <a:solidFill>
                            <a:srgbClr val="FF0000"/>
                          </a:solidFill>
                        </a:rPr>
                        <m:t>ou</m:t>
                      </m:r>
                      <m:r>
                        <m:rPr>
                          <m:nor/>
                        </m:rPr>
                        <a:rPr lang="pt-BR" sz="1500">
                          <a:solidFill>
                            <a:srgbClr val="FF0000"/>
                          </a:solidFill>
                        </a:rPr>
                        <m:t> </m:t>
                      </m:r>
                      <m:r>
                        <m:rPr>
                          <m:nor/>
                        </m:rPr>
                        <a:rPr lang="pt-BR" sz="1500">
                          <a:solidFill>
                            <a:srgbClr val="FF0000"/>
                          </a:solidFill>
                        </a:rPr>
                        <m:t>seja</m:t>
                      </m:r>
                      <m:r>
                        <m:rPr>
                          <m:nor/>
                        </m:rPr>
                        <a:rPr lang="pt-BR" sz="1500">
                          <a:solidFill>
                            <a:srgbClr val="FF0000"/>
                          </a:solidFill>
                        </a:rPr>
                        <m:t>:</m:t>
                      </m:r>
                    </m:oMath>
                  </m:oMathPara>
                </a14:m>
                <a:endParaRPr lang="pt-BR" sz="1500"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93061" y="5073388"/>
                <a:ext cx="1676485" cy="323165"/>
              </a:xfrm>
              <a:prstGeom prst="rect">
                <a:avLst/>
              </a:prstGeom>
              <a:blipFill>
                <a:blip r:embed="rId4"/>
                <a:stretch>
                  <a:fillRect b="-566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1599315" y="4974424"/>
                <a:ext cx="3383683" cy="597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𝐺</m:t>
                      </m:r>
                      <m:f>
                        <m:fPr>
                          <m:ctrlPr>
                            <a:rPr lang="pt-BR" sz="1500" i="1">
                              <a:solidFill>
                                <a:srgbClr val="FF0000"/>
                              </a:solidFill>
                              <a:latin typeface="Cambria Math" panose="02040503050406030204" pitchFamily="18" charset="0"/>
                            </a:rPr>
                          </m:ctrlPr>
                        </m:fPr>
                        <m:num>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𝐴</m:t>
                              </m:r>
                            </m:sub>
                          </m:sSub>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𝑚</m:t>
                              </m:r>
                            </m:e>
                            <m:sub>
                              <m:r>
                                <a:rPr lang="pt-BR" sz="1500" i="1">
                                  <a:solidFill>
                                    <a:srgbClr val="FF0000"/>
                                  </a:solidFill>
                                  <a:latin typeface="Cambria Math"/>
                                </a:rPr>
                                <m:t>𝑝</m:t>
                              </m:r>
                            </m:sub>
                          </m:sSub>
                        </m:num>
                        <m:den>
                          <m:sSubSup>
                            <m:sSubSupPr>
                              <m:ctrlPr>
                                <a:rPr lang="pt-BR" sz="1500" i="1">
                                  <a:solidFill>
                                    <a:srgbClr val="FF0000"/>
                                  </a:solidFill>
                                  <a:latin typeface="Cambria Math" panose="02040503050406030204" pitchFamily="18" charset="0"/>
                                </a:rPr>
                              </m:ctrlPr>
                            </m:sSubSupPr>
                            <m:e>
                              <m:r>
                                <a:rPr lang="pt-BR" sz="1500" i="1">
                                  <a:solidFill>
                                    <a:srgbClr val="FF0000"/>
                                  </a:solidFill>
                                  <a:latin typeface="Cambria Math"/>
                                </a:rPr>
                                <m:t>𝑅</m:t>
                              </m:r>
                            </m:e>
                            <m:sub>
                              <m:r>
                                <a:rPr lang="pt-BR" sz="1500" i="1">
                                  <a:solidFill>
                                    <a:srgbClr val="FF0000"/>
                                  </a:solidFill>
                                  <a:latin typeface="Cambria Math"/>
                                </a:rPr>
                                <m:t>𝐴</m:t>
                              </m:r>
                            </m:sub>
                            <m:sup>
                              <m:r>
                                <a:rPr lang="pt-BR" sz="1500" i="1">
                                  <a:solidFill>
                                    <a:srgbClr val="FF0000"/>
                                  </a:solidFill>
                                  <a:latin typeface="Cambria Math"/>
                                </a:rPr>
                                <m:t>2</m:t>
                              </m:r>
                            </m:sup>
                          </m:sSubSup>
                        </m:den>
                      </m:f>
                      <m:r>
                        <a:rPr lang="pt-BR" sz="1500" i="1">
                          <a:solidFill>
                            <a:srgbClr val="FF0000"/>
                          </a:solidFill>
                          <a:latin typeface="Cambria Math"/>
                        </a:rPr>
                        <m:t>=</m:t>
                      </m:r>
                      <m:r>
                        <a:rPr lang="pt-BR" sz="1500" i="1">
                          <a:solidFill>
                            <a:srgbClr val="FF0000"/>
                          </a:solidFill>
                          <a:latin typeface="Cambria Math"/>
                        </a:rPr>
                        <m:t>𝐺</m:t>
                      </m:r>
                      <m:f>
                        <m:fPr>
                          <m:ctrlPr>
                            <a:rPr lang="pt-BR" sz="1500" i="1">
                              <a:solidFill>
                                <a:srgbClr val="FF0000"/>
                              </a:solidFill>
                              <a:latin typeface="Cambria Math" panose="02040503050406030204" pitchFamily="18" charset="0"/>
                            </a:rPr>
                          </m:ctrlPr>
                        </m:fPr>
                        <m:num>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𝑇</m:t>
                              </m:r>
                            </m:sub>
                          </m:sSub>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𝑚</m:t>
                              </m:r>
                            </m:e>
                            <m:sub>
                              <m:r>
                                <a:rPr lang="pt-BR" sz="1500" i="1">
                                  <a:solidFill>
                                    <a:srgbClr val="FF0000"/>
                                  </a:solidFill>
                                  <a:latin typeface="Cambria Math"/>
                                </a:rPr>
                                <m:t>𝑝</m:t>
                              </m:r>
                            </m:sub>
                          </m:sSub>
                        </m:num>
                        <m:den>
                          <m:sSubSup>
                            <m:sSubSupPr>
                              <m:ctrlPr>
                                <a:rPr lang="pt-BR" sz="1500" i="1">
                                  <a:solidFill>
                                    <a:srgbClr val="FF0000"/>
                                  </a:solidFill>
                                  <a:latin typeface="Cambria Math" panose="02040503050406030204" pitchFamily="18" charset="0"/>
                                </a:rPr>
                              </m:ctrlPr>
                            </m:sSubSupPr>
                            <m:e>
                              <m:r>
                                <a:rPr lang="pt-BR" sz="1500" i="1">
                                  <a:solidFill>
                                    <a:srgbClr val="FF0000"/>
                                  </a:solidFill>
                                  <a:latin typeface="Cambria Math"/>
                                </a:rPr>
                                <m:t>𝑅</m:t>
                              </m:r>
                            </m:e>
                            <m:sub>
                              <m:r>
                                <a:rPr lang="pt-BR" sz="1500" i="1">
                                  <a:solidFill>
                                    <a:srgbClr val="FF0000"/>
                                  </a:solidFill>
                                  <a:latin typeface="Cambria Math"/>
                                </a:rPr>
                                <m:t>𝑇</m:t>
                              </m:r>
                            </m:sub>
                            <m:sup>
                              <m:r>
                                <a:rPr lang="pt-BR" sz="1500" i="1">
                                  <a:solidFill>
                                    <a:srgbClr val="FF0000"/>
                                  </a:solidFill>
                                  <a:latin typeface="Cambria Math"/>
                                </a:rPr>
                                <m:t>2</m:t>
                              </m:r>
                            </m:sup>
                          </m:sSubSup>
                        </m:den>
                      </m:f>
                      <m:r>
                        <a:rPr lang="pt-BR" sz="1500" i="1">
                          <a:solidFill>
                            <a:srgbClr val="FF0000"/>
                          </a:solidFill>
                          <a:latin typeface="Cambria Math"/>
                        </a:rPr>
                        <m:t>, </m:t>
                      </m:r>
                      <m:r>
                        <m:rPr>
                          <m:nor/>
                        </m:rPr>
                        <a:rPr lang="pt-BR" sz="1500" b="0" i="0" smtClean="0">
                          <a:solidFill>
                            <a:srgbClr val="FF0000"/>
                          </a:solidFill>
                        </a:rPr>
                        <m:t> </m:t>
                      </m:r>
                      <m:r>
                        <m:rPr>
                          <m:nor/>
                        </m:rPr>
                        <a:rPr lang="pt-BR" sz="1500">
                          <a:solidFill>
                            <a:srgbClr val="FF0000"/>
                          </a:solidFill>
                        </a:rPr>
                        <m:t>simplificando</m:t>
                      </m:r>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1599315" y="4974424"/>
                <a:ext cx="3383683" cy="59779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4827141" y="4974424"/>
                <a:ext cx="2200667" cy="589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 </m:t>
                      </m:r>
                      <m:f>
                        <m:fPr>
                          <m:ctrlPr>
                            <a:rPr lang="pt-BR" sz="1500" i="1">
                              <a:solidFill>
                                <a:srgbClr val="FF0000"/>
                              </a:solidFill>
                              <a:latin typeface="Cambria Math" panose="02040503050406030204" pitchFamily="18" charset="0"/>
                            </a:rPr>
                          </m:ctrlPr>
                        </m:fPr>
                        <m:num>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𝐴</m:t>
                              </m:r>
                            </m:sub>
                          </m:sSub>
                        </m:num>
                        <m:den>
                          <m:sSubSup>
                            <m:sSubSupPr>
                              <m:ctrlPr>
                                <a:rPr lang="pt-BR" sz="1500" i="1">
                                  <a:solidFill>
                                    <a:srgbClr val="FF0000"/>
                                  </a:solidFill>
                                  <a:latin typeface="Cambria Math" panose="02040503050406030204" pitchFamily="18" charset="0"/>
                                </a:rPr>
                              </m:ctrlPr>
                            </m:sSubSupPr>
                            <m:e>
                              <m:r>
                                <a:rPr lang="pt-BR" sz="1500" i="1">
                                  <a:solidFill>
                                    <a:srgbClr val="FF0000"/>
                                  </a:solidFill>
                                  <a:latin typeface="Cambria Math"/>
                                </a:rPr>
                                <m:t>𝑅</m:t>
                              </m:r>
                            </m:e>
                            <m:sub>
                              <m:r>
                                <a:rPr lang="pt-BR" sz="1500" i="1">
                                  <a:solidFill>
                                    <a:srgbClr val="FF0000"/>
                                  </a:solidFill>
                                  <a:latin typeface="Cambria Math"/>
                                </a:rPr>
                                <m:t>𝐴</m:t>
                              </m:r>
                            </m:sub>
                            <m:sup>
                              <m:r>
                                <a:rPr lang="pt-BR" sz="1500" i="1">
                                  <a:solidFill>
                                    <a:srgbClr val="FF0000"/>
                                  </a:solidFill>
                                  <a:latin typeface="Cambria Math"/>
                                </a:rPr>
                                <m:t>2</m:t>
                              </m:r>
                            </m:sup>
                          </m:sSubSup>
                        </m:den>
                      </m:f>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𝑇</m:t>
                              </m:r>
                            </m:sub>
                          </m:sSub>
                        </m:num>
                        <m:den>
                          <m:sSubSup>
                            <m:sSubSupPr>
                              <m:ctrlPr>
                                <a:rPr lang="pt-BR" sz="1500" i="1">
                                  <a:solidFill>
                                    <a:srgbClr val="FF0000"/>
                                  </a:solidFill>
                                  <a:latin typeface="Cambria Math" panose="02040503050406030204" pitchFamily="18" charset="0"/>
                                </a:rPr>
                              </m:ctrlPr>
                            </m:sSubSupPr>
                            <m:e>
                              <m:r>
                                <a:rPr lang="pt-BR" sz="1500" i="1">
                                  <a:solidFill>
                                    <a:srgbClr val="FF0000"/>
                                  </a:solidFill>
                                  <a:latin typeface="Cambria Math"/>
                                </a:rPr>
                                <m:t>𝑅</m:t>
                              </m:r>
                            </m:e>
                            <m:sub>
                              <m:r>
                                <a:rPr lang="pt-BR" sz="1500" i="1">
                                  <a:solidFill>
                                    <a:srgbClr val="FF0000"/>
                                  </a:solidFill>
                                  <a:latin typeface="Cambria Math"/>
                                </a:rPr>
                                <m:t>𝑇</m:t>
                              </m:r>
                            </m:sub>
                            <m:sup>
                              <m:r>
                                <a:rPr lang="pt-BR" sz="1500" i="1">
                                  <a:solidFill>
                                    <a:srgbClr val="FF0000"/>
                                  </a:solidFill>
                                  <a:latin typeface="Cambria Math"/>
                                </a:rPr>
                                <m:t>2</m:t>
                              </m:r>
                            </m:sup>
                          </m:sSubSup>
                        </m:den>
                      </m:f>
                      <m:r>
                        <a:rPr lang="pt-BR" sz="1500" i="1">
                          <a:solidFill>
                            <a:srgbClr val="FF0000"/>
                          </a:solidFill>
                          <a:latin typeface="Cambria Math"/>
                        </a:rPr>
                        <m:t> </m:t>
                      </m:r>
                      <m:r>
                        <m:rPr>
                          <m:nor/>
                        </m:rPr>
                        <a:rPr lang="pt-BR" sz="1500">
                          <a:solidFill>
                            <a:srgbClr val="FF0000"/>
                          </a:solidFill>
                        </a:rPr>
                        <m:t>e</m:t>
                      </m:r>
                      <m:r>
                        <m:rPr>
                          <m:nor/>
                        </m:rPr>
                        <a:rPr lang="pt-BR" sz="1500">
                          <a:solidFill>
                            <a:srgbClr val="FF0000"/>
                          </a:solidFill>
                        </a:rPr>
                        <m:t>, </m:t>
                      </m:r>
                      <m:r>
                        <m:rPr>
                          <m:nor/>
                        </m:rPr>
                        <a:rPr lang="pt-BR" sz="1500">
                          <a:solidFill>
                            <a:srgbClr val="FF0000"/>
                          </a:solidFill>
                        </a:rPr>
                        <m:t>finalmente</m:t>
                      </m:r>
                      <m:r>
                        <m:rPr>
                          <m:nor/>
                        </m:rPr>
                        <a:rPr lang="pt-BR" sz="1500">
                          <a:solidFill>
                            <a:srgbClr val="FF0000"/>
                          </a:solidFill>
                        </a:rPr>
                        <m:t>:</m:t>
                      </m:r>
                    </m:oMath>
                  </m:oMathPara>
                </a14:m>
                <a:endParaRPr lang="pt-BR" sz="1500"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4827141" y="4974424"/>
                <a:ext cx="2200667" cy="58907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6851496" y="4948680"/>
                <a:ext cx="3231397" cy="640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1500" i="1" smtClean="0">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𝐴</m:t>
                          </m:r>
                        </m:sub>
                      </m:sSub>
                      <m:r>
                        <a:rPr lang="pt-BR" sz="1500" i="1">
                          <a:solidFill>
                            <a:srgbClr val="FF0000"/>
                          </a:solidFill>
                          <a:latin typeface="Cambria Math"/>
                        </a:rPr>
                        <m:t>=</m:t>
                      </m:r>
                      <m:sSub>
                        <m:sSubPr>
                          <m:ctrlPr>
                            <a:rPr lang="pt-BR" sz="1500" i="1">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𝑇</m:t>
                          </m:r>
                        </m:sub>
                      </m:sSub>
                      <m:f>
                        <m:fPr>
                          <m:ctrlPr>
                            <a:rPr lang="pt-BR" sz="1500" i="1">
                              <a:solidFill>
                                <a:srgbClr val="FF0000"/>
                              </a:solidFill>
                              <a:latin typeface="Cambria Math" panose="02040503050406030204" pitchFamily="18" charset="0"/>
                            </a:rPr>
                          </m:ctrlPr>
                        </m:fPr>
                        <m:num>
                          <m:sSubSup>
                            <m:sSubSupPr>
                              <m:ctrlPr>
                                <a:rPr lang="pt-BR" sz="1500" i="1">
                                  <a:solidFill>
                                    <a:srgbClr val="FF0000"/>
                                  </a:solidFill>
                                  <a:latin typeface="Cambria Math" panose="02040503050406030204" pitchFamily="18" charset="0"/>
                                </a:rPr>
                              </m:ctrlPr>
                            </m:sSubSupPr>
                            <m:e>
                              <m:r>
                                <a:rPr lang="pt-BR" sz="1500" i="1">
                                  <a:solidFill>
                                    <a:srgbClr val="FF0000"/>
                                  </a:solidFill>
                                  <a:latin typeface="Cambria Math"/>
                                </a:rPr>
                                <m:t>𝑅</m:t>
                              </m:r>
                            </m:e>
                            <m:sub>
                              <m:r>
                                <a:rPr lang="pt-BR" sz="1500" i="1">
                                  <a:solidFill>
                                    <a:srgbClr val="FF0000"/>
                                  </a:solidFill>
                                  <a:latin typeface="Cambria Math"/>
                                </a:rPr>
                                <m:t>𝐴</m:t>
                              </m:r>
                            </m:sub>
                            <m:sup>
                              <m:r>
                                <a:rPr lang="pt-BR" sz="1500" i="1">
                                  <a:solidFill>
                                    <a:srgbClr val="FF0000"/>
                                  </a:solidFill>
                                  <a:latin typeface="Cambria Math"/>
                                </a:rPr>
                                <m:t>2</m:t>
                              </m:r>
                            </m:sup>
                          </m:sSubSup>
                        </m:num>
                        <m:den>
                          <m:sSubSup>
                            <m:sSubSupPr>
                              <m:ctrlPr>
                                <a:rPr lang="pt-BR" sz="1500" i="1">
                                  <a:solidFill>
                                    <a:srgbClr val="FF0000"/>
                                  </a:solidFill>
                                  <a:latin typeface="Cambria Math" panose="02040503050406030204" pitchFamily="18" charset="0"/>
                                </a:rPr>
                              </m:ctrlPr>
                            </m:sSubSupPr>
                            <m:e>
                              <m:r>
                                <a:rPr lang="pt-BR" sz="1500" i="1">
                                  <a:solidFill>
                                    <a:srgbClr val="FF0000"/>
                                  </a:solidFill>
                                  <a:latin typeface="Cambria Math"/>
                                </a:rPr>
                                <m:t>𝑅</m:t>
                              </m:r>
                            </m:e>
                            <m:sub>
                              <m:r>
                                <a:rPr lang="pt-BR" sz="1500" i="1">
                                  <a:solidFill>
                                    <a:srgbClr val="FF0000"/>
                                  </a:solidFill>
                                  <a:latin typeface="Cambria Math"/>
                                </a:rPr>
                                <m:t>𝑇</m:t>
                              </m:r>
                            </m:sub>
                            <m:sup>
                              <m:r>
                                <a:rPr lang="pt-BR" sz="1500" i="1">
                                  <a:solidFill>
                                    <a:srgbClr val="FF0000"/>
                                  </a:solidFill>
                                  <a:latin typeface="Cambria Math"/>
                                </a:rPr>
                                <m:t>2</m:t>
                              </m:r>
                            </m:sup>
                          </m:sSubSup>
                        </m:den>
                      </m:f>
                      <m:r>
                        <m:rPr>
                          <m:nor/>
                        </m:rPr>
                        <a:rPr lang="pt-BR" sz="1500">
                          <a:solidFill>
                            <a:srgbClr val="FF0000"/>
                          </a:solidFill>
                        </a:rPr>
                        <m:t>. </m:t>
                      </m:r>
                      <m:r>
                        <m:rPr>
                          <m:nor/>
                        </m:rPr>
                        <a:rPr lang="pt-BR" sz="1500">
                          <a:solidFill>
                            <a:srgbClr val="FF0000"/>
                          </a:solidFill>
                        </a:rPr>
                        <m:t>Substituindo</m:t>
                      </m:r>
                      <m:r>
                        <m:rPr>
                          <m:nor/>
                        </m:rPr>
                        <a:rPr lang="pt-BR" sz="1500">
                          <a:solidFill>
                            <a:srgbClr val="FF0000"/>
                          </a:solidFill>
                        </a:rPr>
                        <m:t> </m:t>
                      </m:r>
                      <m:r>
                        <m:rPr>
                          <m:nor/>
                        </m:rPr>
                        <a:rPr lang="pt-BR" sz="1500">
                          <a:solidFill>
                            <a:srgbClr val="FF0000"/>
                          </a:solidFill>
                        </a:rPr>
                        <m:t>os</m:t>
                      </m:r>
                      <m:r>
                        <m:rPr>
                          <m:nor/>
                        </m:rPr>
                        <a:rPr lang="pt-BR" sz="1500">
                          <a:solidFill>
                            <a:srgbClr val="FF0000"/>
                          </a:solidFill>
                        </a:rPr>
                        <m:t> </m:t>
                      </m:r>
                      <m:r>
                        <m:rPr>
                          <m:nor/>
                        </m:rPr>
                        <a:rPr lang="pt-BR" sz="1500">
                          <a:solidFill>
                            <a:srgbClr val="FF0000"/>
                          </a:solidFill>
                        </a:rPr>
                        <m:t>valores</m:t>
                      </m:r>
                      <m:r>
                        <m:rPr>
                          <m:nor/>
                        </m:rPr>
                        <a:rPr lang="pt-BR" sz="1500">
                          <a:solidFill>
                            <a:srgbClr val="FF0000"/>
                          </a:solidFill>
                        </a:rPr>
                        <m:t>:</m:t>
                      </m:r>
                    </m:oMath>
                  </m:oMathPara>
                </a14:m>
                <a:endParaRPr lang="pt-BR" sz="1500"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6851496" y="4948680"/>
                <a:ext cx="3231397" cy="640560"/>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89801" y="5620613"/>
                <a:ext cx="3314176" cy="594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1500" i="1" smtClean="0">
                              <a:solidFill>
                                <a:srgbClr val="FF0000"/>
                              </a:solidFill>
                              <a:latin typeface="Cambria Math" panose="02040503050406030204" pitchFamily="18" charset="0"/>
                            </a:rPr>
                          </m:ctrlPr>
                        </m:sSubPr>
                        <m:e>
                          <m:r>
                            <a:rPr lang="pt-BR" sz="1500" i="1">
                              <a:solidFill>
                                <a:srgbClr val="FF0000"/>
                              </a:solidFill>
                              <a:latin typeface="Cambria Math"/>
                            </a:rPr>
                            <m:t>𝑀</m:t>
                          </m:r>
                        </m:e>
                        <m:sub>
                          <m:r>
                            <a:rPr lang="pt-BR" sz="1500" i="1">
                              <a:solidFill>
                                <a:srgbClr val="FF0000"/>
                              </a:solidFill>
                              <a:latin typeface="Cambria Math"/>
                            </a:rPr>
                            <m:t>𝐴</m:t>
                          </m:r>
                        </m:sub>
                      </m:sSub>
                      <m:r>
                        <a:rPr lang="en-US" sz="1500" i="1">
                          <a:solidFill>
                            <a:srgbClr val="FF0000"/>
                          </a:solidFill>
                          <a:latin typeface="Cambria Math"/>
                        </a:rPr>
                        <m:t>=6×</m:t>
                      </m:r>
                      <m:sSup>
                        <m:sSupPr>
                          <m:ctrlPr>
                            <a:rPr lang="pt-BR" sz="1500" i="1">
                              <a:solidFill>
                                <a:srgbClr val="FF0000"/>
                              </a:solidFill>
                              <a:latin typeface="Cambria Math" panose="02040503050406030204" pitchFamily="18" charset="0"/>
                            </a:rPr>
                          </m:ctrlPr>
                        </m:sSupPr>
                        <m:e>
                          <m:r>
                            <a:rPr lang="en-US" sz="1500" i="1">
                              <a:solidFill>
                                <a:srgbClr val="FF0000"/>
                              </a:solidFill>
                              <a:latin typeface="Cambria Math"/>
                            </a:rPr>
                            <m:t>10</m:t>
                          </m:r>
                        </m:e>
                        <m:sup>
                          <m:r>
                            <a:rPr lang="en-US" sz="1500" i="1">
                              <a:solidFill>
                                <a:srgbClr val="FF0000"/>
                              </a:solidFill>
                              <a:latin typeface="Cambria Math"/>
                            </a:rPr>
                            <m:t>24</m:t>
                          </m:r>
                        </m:sup>
                      </m:sSup>
                      <m:r>
                        <m:rPr>
                          <m:nor/>
                        </m:rPr>
                        <a:rPr lang="en-US" sz="1500">
                          <a:solidFill>
                            <a:srgbClr val="FF0000"/>
                          </a:solidFill>
                        </a:rPr>
                        <m:t>kg</m:t>
                      </m:r>
                      <m:r>
                        <a:rPr lang="en-US" sz="1500" i="1">
                          <a:solidFill>
                            <a:srgbClr val="FF0000"/>
                          </a:solidFill>
                          <a:latin typeface="Cambria Math"/>
                        </a:rPr>
                        <m:t>×</m:t>
                      </m:r>
                      <m:f>
                        <m:fPr>
                          <m:ctrlPr>
                            <a:rPr lang="pt-BR" sz="1500" i="1">
                              <a:solidFill>
                                <a:srgbClr val="FF0000"/>
                              </a:solidFill>
                              <a:latin typeface="Cambria Math" panose="02040503050406030204" pitchFamily="18" charset="0"/>
                            </a:rPr>
                          </m:ctrlPr>
                        </m:fPr>
                        <m:num>
                          <m:sSup>
                            <m:sSupPr>
                              <m:ctrlPr>
                                <a:rPr lang="pt-BR" sz="1500" i="1">
                                  <a:solidFill>
                                    <a:srgbClr val="FF0000"/>
                                  </a:solidFill>
                                  <a:latin typeface="Cambria Math" panose="02040503050406030204" pitchFamily="18" charset="0"/>
                                </a:rPr>
                              </m:ctrlPr>
                            </m:sSupPr>
                            <m:e>
                              <m:d>
                                <m:dPr>
                                  <m:ctrlPr>
                                    <a:rPr lang="pt-BR" sz="1500" i="1">
                                      <a:solidFill>
                                        <a:srgbClr val="FF0000"/>
                                      </a:solidFill>
                                      <a:latin typeface="Cambria Math" panose="02040503050406030204" pitchFamily="18" charset="0"/>
                                    </a:rPr>
                                  </m:ctrlPr>
                                </m:dPr>
                                <m:e>
                                  <m:r>
                                    <a:rPr lang="en-US" sz="1500" i="1">
                                      <a:solidFill>
                                        <a:srgbClr val="FF0000"/>
                                      </a:solidFill>
                                      <a:latin typeface="Cambria Math"/>
                                    </a:rPr>
                                    <m:t>1/2 </m:t>
                                  </m:r>
                                  <m:r>
                                    <a:rPr lang="pt-BR" sz="1500" i="1">
                                      <a:solidFill>
                                        <a:srgbClr val="FF0000"/>
                                      </a:solidFill>
                                      <a:latin typeface="Cambria Math"/>
                                    </a:rPr>
                                    <m:t>𝑚</m:t>
                                  </m:r>
                                </m:e>
                              </m:d>
                            </m:e>
                            <m:sup>
                              <m:r>
                                <a:rPr lang="en-US" sz="1500" i="1">
                                  <a:solidFill>
                                    <a:srgbClr val="FF0000"/>
                                  </a:solidFill>
                                  <a:latin typeface="Cambria Math"/>
                                </a:rPr>
                                <m:t>2</m:t>
                              </m:r>
                            </m:sup>
                          </m:sSup>
                        </m:num>
                        <m:den>
                          <m:sSup>
                            <m:sSupPr>
                              <m:ctrlPr>
                                <a:rPr lang="pt-BR" sz="1500" i="1">
                                  <a:solidFill>
                                    <a:srgbClr val="FF0000"/>
                                  </a:solidFill>
                                  <a:latin typeface="Cambria Math" panose="02040503050406030204" pitchFamily="18" charset="0"/>
                                </a:rPr>
                              </m:ctrlPr>
                            </m:sSupPr>
                            <m:e>
                              <m:d>
                                <m:dPr>
                                  <m:ctrlPr>
                                    <a:rPr lang="pt-BR" sz="1500" i="1">
                                      <a:solidFill>
                                        <a:srgbClr val="FF0000"/>
                                      </a:solidFill>
                                      <a:latin typeface="Cambria Math" panose="02040503050406030204" pitchFamily="18" charset="0"/>
                                    </a:rPr>
                                  </m:ctrlPr>
                                </m:dPr>
                                <m:e>
                                  <m:r>
                                    <a:rPr lang="en-US" sz="1500" i="1">
                                      <a:solidFill>
                                        <a:srgbClr val="FF0000"/>
                                      </a:solidFill>
                                      <a:latin typeface="Cambria Math"/>
                                    </a:rPr>
                                    <m:t>6.000.000 </m:t>
                                  </m:r>
                                  <m:r>
                                    <a:rPr lang="pt-BR" sz="1500" i="1">
                                      <a:solidFill>
                                        <a:srgbClr val="FF0000"/>
                                      </a:solidFill>
                                      <a:latin typeface="Cambria Math"/>
                                    </a:rPr>
                                    <m:t>𝑚</m:t>
                                  </m:r>
                                </m:e>
                              </m:d>
                            </m:e>
                            <m:sup>
                              <m:r>
                                <a:rPr lang="en-US" sz="1500" i="1">
                                  <a:solidFill>
                                    <a:srgbClr val="FF0000"/>
                                  </a:solidFill>
                                  <a:latin typeface="Cambria Math"/>
                                </a:rPr>
                                <m:t>2</m:t>
                              </m:r>
                            </m:sup>
                          </m:sSup>
                        </m:den>
                      </m:f>
                      <m:r>
                        <a:rPr lang="en-US" sz="1500" i="1">
                          <a:solidFill>
                            <a:srgbClr val="FF0000"/>
                          </a:solidFill>
                          <a:latin typeface="Cambria Math"/>
                        </a:rPr>
                        <m:t>=</m:t>
                      </m:r>
                    </m:oMath>
                  </m:oMathPara>
                </a14:m>
                <a:endParaRPr lang="pt-BR" sz="1500" dirty="0">
                  <a:solidFill>
                    <a:srgbClr val="FF0000"/>
                  </a:solidFill>
                </a:endParaRPr>
              </a:p>
            </p:txBody>
          </p:sp>
        </mc:Choice>
        <mc:Fallback xmlns="">
          <p:sp>
            <p:nvSpPr>
              <p:cNvPr id="12" name="Retângulo 11"/>
              <p:cNvSpPr>
                <a:spLocks noRot="1" noChangeAspect="1" noMove="1" noResize="1" noEditPoints="1" noAdjustHandles="1" noChangeArrowheads="1" noChangeShapeType="1" noTextEdit="1"/>
              </p:cNvSpPr>
              <p:nvPr/>
            </p:nvSpPr>
            <p:spPr>
              <a:xfrm>
                <a:off x="89801" y="5620613"/>
                <a:ext cx="3314176" cy="594137"/>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3174852" y="5589240"/>
                <a:ext cx="1743875" cy="611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sSup>
                            <m:sSupPr>
                              <m:ctrlPr>
                                <a:rPr lang="pt-BR" sz="1500" i="1">
                                  <a:solidFill>
                                    <a:srgbClr val="FF0000"/>
                                  </a:solidFill>
                                  <a:latin typeface="Cambria Math" panose="02040503050406030204" pitchFamily="18" charset="0"/>
                                </a:rPr>
                              </m:ctrlPr>
                            </m:sSupPr>
                            <m:e>
                              <m:r>
                                <a:rPr lang="en-US" sz="1500" i="1">
                                  <a:solidFill>
                                    <a:srgbClr val="FF0000"/>
                                  </a:solidFill>
                                  <a:latin typeface="Cambria Math"/>
                                </a:rPr>
                                <m:t>(6/4 )×10</m:t>
                              </m:r>
                            </m:e>
                            <m:sup>
                              <m:r>
                                <a:rPr lang="en-US" sz="1500" i="1">
                                  <a:solidFill>
                                    <a:srgbClr val="FF0000"/>
                                  </a:solidFill>
                                  <a:latin typeface="Cambria Math"/>
                                </a:rPr>
                                <m:t>24</m:t>
                              </m:r>
                            </m:sup>
                          </m:sSup>
                        </m:num>
                        <m:den>
                          <m:r>
                            <a:rPr lang="en-US" sz="1500" i="1">
                              <a:solidFill>
                                <a:srgbClr val="FF0000"/>
                              </a:solidFill>
                              <a:latin typeface="Cambria Math"/>
                            </a:rPr>
                            <m:t>36×</m:t>
                          </m:r>
                          <m:sSup>
                            <m:sSupPr>
                              <m:ctrlPr>
                                <a:rPr lang="pt-BR" sz="1500" i="1">
                                  <a:solidFill>
                                    <a:srgbClr val="FF0000"/>
                                  </a:solidFill>
                                  <a:latin typeface="Cambria Math" panose="02040503050406030204" pitchFamily="18" charset="0"/>
                                </a:rPr>
                              </m:ctrlPr>
                            </m:sSupPr>
                            <m:e>
                              <m:r>
                                <a:rPr lang="en-US" sz="1500" i="1">
                                  <a:solidFill>
                                    <a:srgbClr val="FF0000"/>
                                  </a:solidFill>
                                  <a:latin typeface="Cambria Math"/>
                                </a:rPr>
                                <m:t>10</m:t>
                              </m:r>
                            </m:e>
                            <m:sup>
                              <m:r>
                                <a:rPr lang="en-US" sz="1500" i="1">
                                  <a:solidFill>
                                    <a:srgbClr val="FF0000"/>
                                  </a:solidFill>
                                  <a:latin typeface="Cambria Math"/>
                                </a:rPr>
                                <m:t>12</m:t>
                              </m:r>
                            </m:sup>
                          </m:sSup>
                        </m:den>
                      </m:f>
                      <m:r>
                        <m:rPr>
                          <m:nor/>
                        </m:rPr>
                        <a:rPr lang="en-US" sz="1500">
                          <a:solidFill>
                            <a:srgbClr val="FF0000"/>
                          </a:solidFill>
                        </a:rPr>
                        <m:t>kg</m:t>
                      </m:r>
                      <m:r>
                        <a:rPr lang="en-US" sz="1500" i="1">
                          <a:solidFill>
                            <a:srgbClr val="FF0000"/>
                          </a:solidFill>
                          <a:latin typeface="Cambria Math"/>
                        </a:rPr>
                        <m:t>=</m:t>
                      </m:r>
                    </m:oMath>
                  </m:oMathPara>
                </a14:m>
                <a:endParaRPr lang="pt-BR" sz="1500"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3174852" y="5589240"/>
                <a:ext cx="1743875" cy="611771"/>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4697603" y="5640209"/>
                <a:ext cx="1456937" cy="524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r>
                            <a:rPr lang="en-US" sz="1500" i="1">
                              <a:solidFill>
                                <a:srgbClr val="FF0000"/>
                              </a:solidFill>
                              <a:latin typeface="Cambria Math"/>
                            </a:rPr>
                            <m:t>1</m:t>
                          </m:r>
                        </m:num>
                        <m:den>
                          <m:r>
                            <a:rPr lang="en-US" sz="1500" i="1">
                              <a:solidFill>
                                <a:srgbClr val="FF0000"/>
                              </a:solidFill>
                              <a:latin typeface="Cambria Math"/>
                            </a:rPr>
                            <m:t>24</m:t>
                          </m:r>
                        </m:den>
                      </m:f>
                      <m:r>
                        <a:rPr lang="en-US" sz="1500" i="1">
                          <a:solidFill>
                            <a:srgbClr val="FF0000"/>
                          </a:solidFill>
                          <a:latin typeface="Cambria Math"/>
                        </a:rPr>
                        <m:t>×</m:t>
                      </m:r>
                      <m:sSup>
                        <m:sSupPr>
                          <m:ctrlPr>
                            <a:rPr lang="pt-BR" sz="1500" i="1">
                              <a:solidFill>
                                <a:srgbClr val="FF0000"/>
                              </a:solidFill>
                              <a:latin typeface="Cambria Math" panose="02040503050406030204" pitchFamily="18" charset="0"/>
                            </a:rPr>
                          </m:ctrlPr>
                        </m:sSupPr>
                        <m:e>
                          <m:r>
                            <a:rPr lang="en-US" sz="1500" i="1">
                              <a:solidFill>
                                <a:srgbClr val="FF0000"/>
                              </a:solidFill>
                              <a:latin typeface="Cambria Math"/>
                            </a:rPr>
                            <m:t>10</m:t>
                          </m:r>
                        </m:e>
                        <m:sup>
                          <m:r>
                            <a:rPr lang="en-US" sz="1500" i="1">
                              <a:solidFill>
                                <a:srgbClr val="FF0000"/>
                              </a:solidFill>
                              <a:latin typeface="Cambria Math"/>
                            </a:rPr>
                            <m:t>12</m:t>
                          </m:r>
                        </m:sup>
                      </m:sSup>
                      <m:r>
                        <a:rPr lang="pt-BR" sz="1500" i="1">
                          <a:solidFill>
                            <a:srgbClr val="FF0000"/>
                          </a:solidFill>
                          <a:latin typeface="Cambria Math"/>
                        </a:rPr>
                        <m:t> </m:t>
                      </m:r>
                      <m:r>
                        <m:rPr>
                          <m:nor/>
                        </m:rPr>
                        <a:rPr lang="en-US" sz="1500">
                          <a:solidFill>
                            <a:srgbClr val="FF0000"/>
                          </a:solidFill>
                        </a:rPr>
                        <m:t>kg</m:t>
                      </m:r>
                      <m:r>
                        <a:rPr lang="en-US" sz="1500" i="1">
                          <a:solidFill>
                            <a:srgbClr val="FF0000"/>
                          </a:solidFill>
                          <a:latin typeface="Cambria Math"/>
                        </a:rPr>
                        <m:t>=</m:t>
                      </m:r>
                    </m:oMath>
                  </m:oMathPara>
                </a14:m>
                <a:endParaRPr lang="pt-BR" sz="1500"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4697603" y="5640209"/>
                <a:ext cx="1456937" cy="524503"/>
              </a:xfrm>
              <a:prstGeom prst="rect">
                <a:avLst/>
              </a:prstGeom>
              <a:blipFill>
                <a:blip r:embed="rId10"/>
                <a:stretch>
                  <a:fillRect b="-348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5994457" y="5745454"/>
                <a:ext cx="1878528" cy="344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smtClean="0">
                          <a:solidFill>
                            <a:srgbClr val="FF0000"/>
                          </a:solidFill>
                          <a:latin typeface="Cambria Math"/>
                        </a:rPr>
                        <m:t>0,04167×</m:t>
                      </m:r>
                      <m:sSup>
                        <m:sSupPr>
                          <m:ctrlPr>
                            <a:rPr lang="pt-BR" sz="1500" i="1">
                              <a:solidFill>
                                <a:srgbClr val="FF0000"/>
                              </a:solidFill>
                              <a:latin typeface="Cambria Math" panose="02040503050406030204" pitchFamily="18" charset="0"/>
                            </a:rPr>
                          </m:ctrlPr>
                        </m:sSupPr>
                        <m:e>
                          <m:r>
                            <a:rPr lang="en-US" sz="1500" i="1">
                              <a:solidFill>
                                <a:srgbClr val="FF0000"/>
                              </a:solidFill>
                              <a:latin typeface="Cambria Math"/>
                            </a:rPr>
                            <m:t>10</m:t>
                          </m:r>
                        </m:e>
                        <m:sup>
                          <m:r>
                            <a:rPr lang="en-US" sz="1500" i="1">
                              <a:solidFill>
                                <a:srgbClr val="FF0000"/>
                              </a:solidFill>
                              <a:latin typeface="Cambria Math"/>
                            </a:rPr>
                            <m:t>12</m:t>
                          </m:r>
                        </m:sup>
                      </m:sSup>
                      <m:r>
                        <m:rPr>
                          <m:nor/>
                        </m:rPr>
                        <a:rPr lang="en-US" sz="1500">
                          <a:solidFill>
                            <a:srgbClr val="FF0000"/>
                          </a:solidFill>
                        </a:rPr>
                        <m:t>kg</m:t>
                      </m:r>
                      <m:r>
                        <a:rPr lang="en-US" sz="1500" i="1">
                          <a:solidFill>
                            <a:srgbClr val="FF0000"/>
                          </a:solidFill>
                          <a:latin typeface="Cambria Math"/>
                        </a:rPr>
                        <m:t>=</m:t>
                      </m:r>
                    </m:oMath>
                  </m:oMathPara>
                </a14:m>
                <a:endParaRPr lang="pt-BR" sz="1500"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5994457" y="5745454"/>
                <a:ext cx="1878528" cy="344453"/>
              </a:xfrm>
              <a:prstGeom prst="rect">
                <a:avLst/>
              </a:prstGeom>
              <a:blipFill>
                <a:blip r:embed="rId11"/>
                <a:stretch>
                  <a:fillRect b="-175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7794657" y="5745454"/>
                <a:ext cx="1469248" cy="344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smtClean="0">
                          <a:solidFill>
                            <a:srgbClr val="FF0000"/>
                          </a:solidFill>
                          <a:latin typeface="Cambria Math"/>
                        </a:rPr>
                        <m:t>4,167×</m:t>
                      </m:r>
                      <m:sSup>
                        <m:sSupPr>
                          <m:ctrlPr>
                            <a:rPr lang="pt-BR" sz="1500" i="1">
                              <a:solidFill>
                                <a:srgbClr val="FF0000"/>
                              </a:solidFill>
                              <a:latin typeface="Cambria Math" panose="02040503050406030204" pitchFamily="18" charset="0"/>
                            </a:rPr>
                          </m:ctrlPr>
                        </m:sSupPr>
                        <m:e>
                          <m:r>
                            <a:rPr lang="en-US" sz="1500" i="1">
                              <a:solidFill>
                                <a:srgbClr val="FF0000"/>
                              </a:solidFill>
                              <a:latin typeface="Cambria Math"/>
                            </a:rPr>
                            <m:t>10</m:t>
                          </m:r>
                        </m:e>
                        <m:sup>
                          <m:r>
                            <a:rPr lang="en-US" sz="1500" i="1">
                              <a:solidFill>
                                <a:srgbClr val="FF0000"/>
                              </a:solidFill>
                              <a:latin typeface="Cambria Math"/>
                            </a:rPr>
                            <m:t>10</m:t>
                          </m:r>
                        </m:sup>
                      </m:sSup>
                      <m:r>
                        <m:rPr>
                          <m:nor/>
                        </m:rPr>
                        <a:rPr lang="en-US" sz="1500">
                          <a:solidFill>
                            <a:srgbClr val="FF0000"/>
                          </a:solidFill>
                        </a:rPr>
                        <m:t>kg</m:t>
                      </m:r>
                    </m:oMath>
                  </m:oMathPara>
                </a14:m>
                <a:endParaRPr lang="pt-BR" sz="1500"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7794657" y="5745454"/>
                <a:ext cx="1469248" cy="344453"/>
              </a:xfrm>
              <a:prstGeom prst="rect">
                <a:avLst/>
              </a:prstGeom>
              <a:blipFill>
                <a:blip r:embed="rId12"/>
                <a:stretch>
                  <a:fillRect b="-1754"/>
                </a:stretch>
              </a:blipFill>
            </p:spPr>
            <p:txBody>
              <a:bodyPr/>
              <a:lstStyle/>
              <a:p>
                <a:r>
                  <a:rPr lang="pt-BR">
                    <a:noFill/>
                  </a:rPr>
                  <a:t> </a:t>
                </a:r>
              </a:p>
            </p:txBody>
          </p:sp>
        </mc:Fallback>
      </mc:AlternateContent>
      <p:sp>
        <p:nvSpPr>
          <p:cNvPr id="17" name="Retângulo 16"/>
          <p:cNvSpPr/>
          <p:nvPr/>
        </p:nvSpPr>
        <p:spPr>
          <a:xfrm>
            <a:off x="1199009" y="6426420"/>
            <a:ext cx="3484800" cy="323165"/>
          </a:xfrm>
          <a:prstGeom prst="rect">
            <a:avLst/>
          </a:prstGeom>
        </p:spPr>
        <p:txBody>
          <a:bodyPr wrap="none">
            <a:spAutoFit/>
          </a:bodyPr>
          <a:lstStyle/>
          <a:p>
            <a:r>
              <a:rPr lang="pt-BR" sz="1500" b="1" dirty="0"/>
              <a:t>Resposta 4a): </a:t>
            </a:r>
            <a:r>
              <a:rPr lang="pt-BR" sz="1500" dirty="0"/>
              <a:t>_ _ _ _ _ _ _ _ _ _ _ _ _ _ _ _</a:t>
            </a:r>
          </a:p>
        </p:txBody>
      </p:sp>
      <mc:AlternateContent xmlns:mc="http://schemas.openxmlformats.org/markup-compatibility/2006" xmlns:a14="http://schemas.microsoft.com/office/drawing/2010/main">
        <mc:Choice Requires="a14">
          <p:sp>
            <p:nvSpPr>
              <p:cNvPr id="18" name="Retângulo 17"/>
              <p:cNvSpPr/>
              <p:nvPr/>
            </p:nvSpPr>
            <p:spPr>
              <a:xfrm>
                <a:off x="2369596" y="6381328"/>
                <a:ext cx="2103460" cy="3284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1500" b="1" i="1" smtClean="0">
                              <a:solidFill>
                                <a:srgbClr val="FF0000"/>
                              </a:solidFill>
                              <a:latin typeface="Cambria Math" panose="02040503050406030204" pitchFamily="18" charset="0"/>
                            </a:rPr>
                          </m:ctrlPr>
                        </m:sSubPr>
                        <m:e>
                          <m:r>
                            <a:rPr lang="pt-BR" sz="1500" b="1" i="1">
                              <a:solidFill>
                                <a:srgbClr val="FF0000"/>
                              </a:solidFill>
                              <a:latin typeface="Cambria Math"/>
                            </a:rPr>
                            <m:t>𝑴</m:t>
                          </m:r>
                        </m:e>
                        <m:sub>
                          <m:r>
                            <a:rPr lang="pt-BR" sz="1500" b="1" i="1">
                              <a:solidFill>
                                <a:srgbClr val="FF0000"/>
                              </a:solidFill>
                              <a:latin typeface="Cambria Math"/>
                            </a:rPr>
                            <m:t>𝑨</m:t>
                          </m:r>
                        </m:sub>
                      </m:sSub>
                      <m:r>
                        <a:rPr lang="pt-BR" sz="1500" b="1" i="1">
                          <a:solidFill>
                            <a:srgbClr val="FF0000"/>
                          </a:solidFill>
                          <a:latin typeface="Cambria Math"/>
                        </a:rPr>
                        <m:t>=</m:t>
                      </m:r>
                      <m:r>
                        <a:rPr lang="pt-BR" sz="1500" b="1" i="1">
                          <a:solidFill>
                            <a:srgbClr val="FF0000"/>
                          </a:solidFill>
                          <a:latin typeface="Cambria Math"/>
                        </a:rPr>
                        <m:t>𝟒</m:t>
                      </m:r>
                      <m:r>
                        <a:rPr lang="pt-BR" sz="1500" b="1" i="1">
                          <a:solidFill>
                            <a:srgbClr val="FF0000"/>
                          </a:solidFill>
                          <a:latin typeface="Cambria Math"/>
                        </a:rPr>
                        <m:t>,</m:t>
                      </m:r>
                      <m:r>
                        <a:rPr lang="pt-BR" sz="1500" b="1" i="1">
                          <a:solidFill>
                            <a:srgbClr val="FF0000"/>
                          </a:solidFill>
                          <a:latin typeface="Cambria Math"/>
                        </a:rPr>
                        <m:t>𝟏𝟔𝟕</m:t>
                      </m:r>
                      <m:r>
                        <a:rPr lang="pt-BR" sz="1500" b="1" i="1">
                          <a:solidFill>
                            <a:srgbClr val="FF0000"/>
                          </a:solidFill>
                          <a:latin typeface="Cambria Math"/>
                        </a:rPr>
                        <m:t>×</m:t>
                      </m:r>
                      <m:sSup>
                        <m:sSupPr>
                          <m:ctrlPr>
                            <a:rPr lang="pt-BR" sz="1500" b="1" i="1">
                              <a:solidFill>
                                <a:srgbClr val="FF0000"/>
                              </a:solidFill>
                              <a:latin typeface="Cambria Math" panose="02040503050406030204" pitchFamily="18" charset="0"/>
                            </a:rPr>
                          </m:ctrlPr>
                        </m:sSupPr>
                        <m:e>
                          <m:r>
                            <a:rPr lang="pt-BR" sz="1500" b="1" i="1">
                              <a:solidFill>
                                <a:srgbClr val="FF0000"/>
                              </a:solidFill>
                              <a:latin typeface="Cambria Math"/>
                            </a:rPr>
                            <m:t>𝟏𝟎</m:t>
                          </m:r>
                        </m:e>
                        <m:sup>
                          <m:r>
                            <a:rPr lang="pt-BR" sz="1500" b="1" i="1">
                              <a:solidFill>
                                <a:srgbClr val="FF0000"/>
                              </a:solidFill>
                              <a:latin typeface="Cambria Math"/>
                            </a:rPr>
                            <m:t>𝟏𝟎</m:t>
                          </m:r>
                        </m:sup>
                      </m:sSup>
                      <m:r>
                        <m:rPr>
                          <m:nor/>
                        </m:rPr>
                        <a:rPr lang="pt-BR" sz="1500" b="1">
                          <a:solidFill>
                            <a:srgbClr val="FF0000"/>
                          </a:solidFill>
                        </a:rPr>
                        <m:t>kg</m:t>
                      </m:r>
                    </m:oMath>
                  </m:oMathPara>
                </a14:m>
                <a:endParaRPr lang="pt-BR" sz="1500"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2369596" y="6381328"/>
                <a:ext cx="2103460" cy="328423"/>
              </a:xfrm>
              <a:prstGeom prst="rect">
                <a:avLst/>
              </a:prstGeom>
              <a:blipFill>
                <a:blip r:embed="rId13"/>
                <a:stretch>
                  <a:fillRect b="-5556"/>
                </a:stretch>
              </a:blipFill>
            </p:spPr>
            <p:txBody>
              <a:bodyPr/>
              <a:lstStyle/>
              <a:p>
                <a:r>
                  <a:rPr lang="pt-BR">
                    <a:noFill/>
                  </a:rPr>
                  <a:t> </a:t>
                </a:r>
              </a:p>
            </p:txBody>
          </p:sp>
        </mc:Fallback>
      </mc:AlternateContent>
    </p:spTree>
    <p:extLst>
      <p:ext uri="{BB962C8B-B14F-4D97-AF65-F5344CB8AC3E}">
        <p14:creationId xmlns:p14="http://schemas.microsoft.com/office/powerpoint/2010/main" val="37352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ppt_x"/>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0969"/>
            <a:ext cx="7920880" cy="881780"/>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Pergunta 4b) (0,5 ponto) </a:t>
            </a:r>
            <a:r>
              <a:rPr lang="pt-BR" sz="1500" dirty="0">
                <a:latin typeface="Arial" pitchFamily="34" charset="0"/>
                <a:cs typeface="Arial" pitchFamily="34" charset="0"/>
              </a:rPr>
              <a:t>Use o resultado anterior e calcule quantas vezes a densidade (d</a:t>
            </a:r>
            <a:r>
              <a:rPr lang="pt-BR" sz="1500" b="1" baseline="-25000" dirty="0">
                <a:latin typeface="Arial" pitchFamily="34" charset="0"/>
                <a:cs typeface="Arial" pitchFamily="34" charset="0"/>
              </a:rPr>
              <a:t>a</a:t>
            </a:r>
            <a:r>
              <a:rPr lang="pt-BR" sz="1500" dirty="0">
                <a:latin typeface="Arial" pitchFamily="34" charset="0"/>
                <a:cs typeface="Arial" pitchFamily="34" charset="0"/>
              </a:rPr>
              <a:t>) do asteroide B-612 é maior do que a densidade típica de uma estrela Anã Branca (</a:t>
            </a:r>
            <a:r>
              <a:rPr lang="pt-BR" sz="1500" dirty="0" err="1">
                <a:latin typeface="Arial" pitchFamily="34" charset="0"/>
                <a:cs typeface="Arial" pitchFamily="34" charset="0"/>
              </a:rPr>
              <a:t>d</a:t>
            </a:r>
            <a:r>
              <a:rPr lang="pt-BR" sz="1500" baseline="-25000" dirty="0" err="1">
                <a:latin typeface="Arial" pitchFamily="34" charset="0"/>
                <a:cs typeface="Arial" pitchFamily="34" charset="0"/>
              </a:rPr>
              <a:t>AB</a:t>
            </a:r>
            <a:r>
              <a:rPr lang="pt-BR" sz="1500" dirty="0">
                <a:latin typeface="Arial" pitchFamily="34" charset="0"/>
                <a:cs typeface="Arial" pitchFamily="34" charset="0"/>
              </a:rPr>
              <a:t>) cuja densidade é aproximadamente 1 x 10</a:t>
            </a:r>
            <a:r>
              <a:rPr lang="pt-BR" sz="1500" b="1" baseline="30000" dirty="0">
                <a:latin typeface="Arial" pitchFamily="34" charset="0"/>
                <a:cs typeface="Arial" pitchFamily="34" charset="0"/>
              </a:rPr>
              <a:t>9</a:t>
            </a:r>
            <a:r>
              <a:rPr lang="pt-BR" sz="1500" b="1" dirty="0">
                <a:latin typeface="Arial" pitchFamily="34" charset="0"/>
                <a:cs typeface="Arial" pitchFamily="34" charset="0"/>
              </a:rPr>
              <a:t> </a:t>
            </a:r>
            <a:r>
              <a:rPr lang="pt-BR" sz="1500" dirty="0">
                <a:latin typeface="Arial" pitchFamily="34" charset="0"/>
                <a:cs typeface="Arial" pitchFamily="34" charset="0"/>
              </a:rPr>
              <a:t>kg m</a:t>
            </a:r>
            <a:r>
              <a:rPr lang="pt-BR" sz="1500" b="1" baseline="30000" dirty="0">
                <a:latin typeface="Arial" pitchFamily="34" charset="0"/>
                <a:cs typeface="Arial" pitchFamily="34" charset="0"/>
              </a:rPr>
              <a:t>-3</a:t>
            </a:r>
            <a:r>
              <a:rPr lang="pt-BR" sz="1500" dirty="0">
                <a:latin typeface="Arial" pitchFamily="34" charset="0"/>
                <a:cs typeface="Arial" pitchFamily="34" charset="0"/>
              </a:rPr>
              <a:t>, ou seja, calcule a razão: d</a:t>
            </a:r>
            <a:r>
              <a:rPr lang="pt-BR" sz="1500" b="1" baseline="-25000" dirty="0">
                <a:latin typeface="Arial" pitchFamily="34" charset="0"/>
                <a:cs typeface="Arial" pitchFamily="34" charset="0"/>
              </a:rPr>
              <a:t>a</a:t>
            </a:r>
            <a:r>
              <a:rPr lang="pt-BR" sz="1500" b="1" dirty="0">
                <a:latin typeface="Arial" pitchFamily="34" charset="0"/>
                <a:cs typeface="Arial" pitchFamily="34" charset="0"/>
              </a:rPr>
              <a:t> / </a:t>
            </a:r>
            <a:r>
              <a:rPr lang="pt-BR" sz="1500" dirty="0" err="1">
                <a:latin typeface="Arial" pitchFamily="34" charset="0"/>
                <a:cs typeface="Arial" pitchFamily="34" charset="0"/>
              </a:rPr>
              <a:t>d</a:t>
            </a:r>
            <a:r>
              <a:rPr lang="pt-BR" sz="1500" baseline="-25000" dirty="0" err="1">
                <a:latin typeface="Arial" pitchFamily="34" charset="0"/>
                <a:cs typeface="Arial" pitchFamily="34" charset="0"/>
              </a:rPr>
              <a:t>AB</a:t>
            </a:r>
            <a:r>
              <a:rPr lang="pt-BR" sz="1500" dirty="0">
                <a:latin typeface="Arial" pitchFamily="34" charset="0"/>
                <a:cs typeface="Arial" pitchFamily="34" charset="0"/>
              </a:rPr>
              <a:t>.</a:t>
            </a:r>
          </a:p>
        </p:txBody>
      </p:sp>
      <p:sp>
        <p:nvSpPr>
          <p:cNvPr id="4" name="Retângulo 3"/>
          <p:cNvSpPr/>
          <p:nvPr/>
        </p:nvSpPr>
        <p:spPr>
          <a:xfrm>
            <a:off x="197345" y="1185180"/>
            <a:ext cx="7914431" cy="881780"/>
          </a:xfrm>
          <a:prstGeom prst="rect">
            <a:avLst/>
          </a:prstGeom>
        </p:spPr>
        <p:txBody>
          <a:bodyPr wrap="square">
            <a:spAutoFit/>
          </a:bodyPr>
          <a:lstStyle/>
          <a:p>
            <a:pPr algn="just">
              <a:lnSpc>
                <a:spcPct val="114000"/>
              </a:lnSpc>
            </a:pPr>
            <a:r>
              <a:rPr lang="pt-BR" sz="1500" dirty="0">
                <a:latin typeface="Arial" pitchFamily="34" charset="0"/>
                <a:cs typeface="Arial" pitchFamily="34" charset="0"/>
              </a:rPr>
              <a:t>Anãs Brancas são estrelas degeneradas que não possuem mais fusão nuclear, têm massa máxima de 1,4 x Massa do Sol e diâmetro similar ao da Terra. São mantidas pela pressão de degenerescência dos elétrons. A mais próxima ao Sol é a companheira de Sirius.</a:t>
            </a:r>
          </a:p>
        </p:txBody>
      </p:sp>
      <p:sp>
        <p:nvSpPr>
          <p:cNvPr id="5" name="Retângulo 4"/>
          <p:cNvSpPr/>
          <p:nvPr/>
        </p:nvSpPr>
        <p:spPr>
          <a:xfrm>
            <a:off x="190897" y="2409692"/>
            <a:ext cx="9515380" cy="323165"/>
          </a:xfrm>
          <a:prstGeom prst="rect">
            <a:avLst/>
          </a:prstGeom>
        </p:spPr>
        <p:txBody>
          <a:bodyPr wrap="square">
            <a:spAutoFit/>
          </a:bodyPr>
          <a:lstStyle/>
          <a:p>
            <a:r>
              <a:rPr lang="pt-BR" sz="1500" dirty="0">
                <a:solidFill>
                  <a:srgbClr val="FF0000"/>
                </a:solidFill>
                <a:latin typeface="Arial" pitchFamily="34" charset="0"/>
                <a:cs typeface="Arial" pitchFamily="34" charset="0"/>
              </a:rPr>
              <a:t>Calculando a densidade do Asteroide (M</a:t>
            </a:r>
            <a:r>
              <a:rPr lang="pt-BR" sz="1500" baseline="-25000" dirty="0">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V</a:t>
            </a:r>
            <a:r>
              <a:rPr lang="pt-BR" sz="1500" baseline="-25000" dirty="0">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e </a:t>
            </a:r>
            <a:r>
              <a:rPr lang="pt-BR" sz="1500" dirty="0" err="1">
                <a:solidFill>
                  <a:srgbClr val="FF0000"/>
                </a:solidFill>
                <a:latin typeface="Arial" pitchFamily="34" charset="0"/>
                <a:cs typeface="Arial" pitchFamily="34" charset="0"/>
              </a:rPr>
              <a:t>d</a:t>
            </a:r>
            <a:r>
              <a:rPr lang="pt-BR" sz="1500" baseline="-25000" dirty="0" err="1">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representam a massa, volume e a densidade do Asteroide),</a:t>
            </a:r>
          </a:p>
        </p:txBody>
      </p:sp>
      <p:sp>
        <p:nvSpPr>
          <p:cNvPr id="6" name="Retângulo 5"/>
          <p:cNvSpPr/>
          <p:nvPr/>
        </p:nvSpPr>
        <p:spPr>
          <a:xfrm>
            <a:off x="190897" y="2031573"/>
            <a:ext cx="1680268" cy="323165"/>
          </a:xfrm>
          <a:prstGeom prst="rect">
            <a:avLst/>
          </a:prstGeom>
        </p:spPr>
        <p:txBody>
          <a:bodyPr wrap="none">
            <a:spAutoFit/>
          </a:bodyPr>
          <a:lstStyle/>
          <a:p>
            <a:r>
              <a:rPr lang="pt-BR" sz="1500" dirty="0">
                <a:latin typeface="Arial" pitchFamily="34" charset="0"/>
                <a:cs typeface="Arial" pitchFamily="34" charset="0"/>
              </a:rPr>
              <a:t>Dado: use π = 3. </a:t>
            </a:r>
          </a:p>
        </p:txBody>
      </p:sp>
      <p:sp>
        <p:nvSpPr>
          <p:cNvPr id="7" name="Retângulo 6"/>
          <p:cNvSpPr/>
          <p:nvPr/>
        </p:nvSpPr>
        <p:spPr>
          <a:xfrm>
            <a:off x="1797779" y="2016720"/>
            <a:ext cx="1149674"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Resolução:</a:t>
            </a:r>
          </a:p>
        </p:txBody>
      </p:sp>
      <mc:AlternateContent xmlns:mc="http://schemas.openxmlformats.org/markup-compatibility/2006" xmlns:a14="http://schemas.microsoft.com/office/drawing/2010/main">
        <mc:Choice Requires="a14">
          <p:sp>
            <p:nvSpPr>
              <p:cNvPr id="8" name="Retângulo 7"/>
              <p:cNvSpPr/>
              <p:nvPr/>
            </p:nvSpPr>
            <p:spPr>
              <a:xfrm>
                <a:off x="197345" y="2919396"/>
                <a:ext cx="134030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a:rPr>
                            <m:t>𝑑</m:t>
                          </m:r>
                        </m:e>
                        <m:sub>
                          <m:r>
                            <a:rPr lang="pt-BR" i="1">
                              <a:solidFill>
                                <a:srgbClr val="FF0000"/>
                              </a:solidFill>
                              <a:latin typeface="Cambria Math"/>
                            </a:rPr>
                            <m:t>𝐴</m:t>
                          </m:r>
                        </m:sub>
                      </m:sSub>
                      <m:r>
                        <a:rPr lang="en-US" i="1">
                          <a:solidFill>
                            <a:srgbClr val="FF0000"/>
                          </a:solidFill>
                          <a:latin typeface="Cambria Math"/>
                        </a:rPr>
                        <m:t>=</m:t>
                      </m:r>
                      <m:f>
                        <m:fPr>
                          <m:ctrlPr>
                            <a:rPr lang="pt-BR" i="1">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𝑀</m:t>
                              </m:r>
                            </m:e>
                            <m:sub>
                              <m:r>
                                <a:rPr lang="pt-BR" i="1">
                                  <a:solidFill>
                                    <a:srgbClr val="FF0000"/>
                                  </a:solidFill>
                                  <a:latin typeface="Cambria Math"/>
                                </a:rPr>
                                <m:t>𝐴</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𝑉</m:t>
                              </m:r>
                            </m:e>
                            <m:sub>
                              <m:r>
                                <a:rPr lang="pt-BR" i="1">
                                  <a:solidFill>
                                    <a:srgbClr val="FF0000"/>
                                  </a:solidFill>
                                  <a:latin typeface="Cambria Math"/>
                                </a:rPr>
                                <m:t>𝐴</m:t>
                              </m:r>
                            </m:sub>
                          </m:sSub>
                        </m:den>
                      </m:f>
                      <m:r>
                        <a:rPr lang="pt-BR" b="0" i="1" smtClean="0">
                          <a:solidFill>
                            <a:srgbClr val="FF0000"/>
                          </a:solidFill>
                          <a:latin typeface="Cambria Math"/>
                        </a:rPr>
                        <m:t>=</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197345" y="2919396"/>
                <a:ext cx="1340303" cy="656205"/>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1334984" y="2919396"/>
                <a:ext cx="1042208" cy="833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𝑀</m:t>
                              </m:r>
                            </m:e>
                            <m:sub>
                              <m:r>
                                <a:rPr lang="pt-BR" i="1">
                                  <a:solidFill>
                                    <a:srgbClr val="FF0000"/>
                                  </a:solidFill>
                                  <a:latin typeface="Cambria Math"/>
                                </a:rPr>
                                <m:t>𝐴</m:t>
                              </m:r>
                            </m:sub>
                          </m:sSub>
                        </m:num>
                        <m:den>
                          <m:f>
                            <m:fPr>
                              <m:ctrlPr>
                                <a:rPr lang="pt-BR" i="1">
                                  <a:solidFill>
                                    <a:srgbClr val="FF0000"/>
                                  </a:solidFill>
                                  <a:latin typeface="Cambria Math" panose="02040503050406030204" pitchFamily="18" charset="0"/>
                                </a:rPr>
                              </m:ctrlPr>
                            </m:fPr>
                            <m:num>
                              <m:r>
                                <a:rPr lang="en-US" i="1">
                                  <a:solidFill>
                                    <a:srgbClr val="FF0000"/>
                                  </a:solidFill>
                                  <a:latin typeface="Cambria Math"/>
                                </a:rPr>
                                <m:t>4</m:t>
                              </m:r>
                            </m:num>
                            <m:den>
                              <m:r>
                                <a:rPr lang="en-US" i="1">
                                  <a:solidFill>
                                    <a:srgbClr val="FF0000"/>
                                  </a:solidFill>
                                  <a:latin typeface="Cambria Math"/>
                                </a:rPr>
                                <m:t>3</m:t>
                              </m:r>
                            </m:den>
                          </m:f>
                          <m:r>
                            <a:rPr lang="pt-BR" i="1">
                              <a:solidFill>
                                <a:srgbClr val="FF0000"/>
                              </a:solidFill>
                              <a:latin typeface="Cambria Math"/>
                            </a:rPr>
                            <m:t>𝜋</m:t>
                          </m:r>
                          <m:sSubSup>
                            <m:sSubSupPr>
                              <m:ctrlPr>
                                <a:rPr lang="pt-BR" i="1">
                                  <a:solidFill>
                                    <a:srgbClr val="FF0000"/>
                                  </a:solidFill>
                                  <a:latin typeface="Cambria Math" panose="02040503050406030204" pitchFamily="18" charset="0"/>
                                </a:rPr>
                              </m:ctrlPr>
                            </m:sSubSupPr>
                            <m:e>
                              <m:r>
                                <a:rPr lang="pt-BR" i="1">
                                  <a:solidFill>
                                    <a:srgbClr val="FF0000"/>
                                  </a:solidFill>
                                  <a:latin typeface="Cambria Math"/>
                                </a:rPr>
                                <m:t>𝑅</m:t>
                              </m:r>
                            </m:e>
                            <m:sub>
                              <m:r>
                                <a:rPr lang="pt-BR" i="1">
                                  <a:solidFill>
                                    <a:srgbClr val="FF0000"/>
                                  </a:solidFill>
                                  <a:latin typeface="Cambria Math"/>
                                </a:rPr>
                                <m:t>𝐴</m:t>
                              </m:r>
                            </m:sub>
                            <m:sup>
                              <m:r>
                                <a:rPr lang="en-US" i="1">
                                  <a:solidFill>
                                    <a:srgbClr val="FF0000"/>
                                  </a:solidFill>
                                  <a:latin typeface="Cambria Math"/>
                                </a:rPr>
                                <m:t>3</m:t>
                              </m:r>
                            </m:sup>
                          </m:sSubSup>
                        </m:den>
                      </m:f>
                      <m:r>
                        <a:rPr lang="en-US" i="1">
                          <a:solidFill>
                            <a:srgbClr val="FF0000"/>
                          </a:solidFill>
                          <a:latin typeface="Cambria Math"/>
                        </a:rPr>
                        <m:t>=</m:t>
                      </m:r>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1334984" y="2919396"/>
                <a:ext cx="1042208" cy="833370"/>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2207121" y="2852936"/>
                <a:ext cx="2161426" cy="9662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en-US" i="1">
                              <a:solidFill>
                                <a:srgbClr val="FF0000"/>
                              </a:solidFill>
                              <a:latin typeface="Cambria Math"/>
                            </a:rPr>
                            <m:t>4,167×</m:t>
                          </m:r>
                          <m:sSup>
                            <m:sSupPr>
                              <m:ctrlPr>
                                <a:rPr lang="pt-BR" i="1">
                                  <a:solidFill>
                                    <a:srgbClr val="FF0000"/>
                                  </a:solidFill>
                                  <a:latin typeface="Cambria Math" panose="02040503050406030204" pitchFamily="18" charset="0"/>
                                </a:rPr>
                              </m:ctrlPr>
                            </m:sSupPr>
                            <m:e>
                              <m:r>
                                <a:rPr lang="en-US" i="1">
                                  <a:solidFill>
                                    <a:srgbClr val="FF0000"/>
                                  </a:solidFill>
                                  <a:latin typeface="Cambria Math"/>
                                </a:rPr>
                                <m:t>10</m:t>
                              </m:r>
                            </m:e>
                            <m:sup>
                              <m:r>
                                <a:rPr lang="en-US" i="1">
                                  <a:solidFill>
                                    <a:srgbClr val="FF0000"/>
                                  </a:solidFill>
                                  <a:latin typeface="Cambria Math"/>
                                </a:rPr>
                                <m:t>10</m:t>
                              </m:r>
                            </m:sup>
                          </m:sSup>
                          <m:r>
                            <m:rPr>
                              <m:nor/>
                            </m:rPr>
                            <a:rPr lang="en-US">
                              <a:solidFill>
                                <a:srgbClr val="FF0000"/>
                              </a:solidFill>
                            </a:rPr>
                            <m:t>kg</m:t>
                          </m:r>
                        </m:num>
                        <m:den>
                          <m:f>
                            <m:fPr>
                              <m:ctrlPr>
                                <a:rPr lang="pt-BR" i="1">
                                  <a:solidFill>
                                    <a:srgbClr val="FF0000"/>
                                  </a:solidFill>
                                  <a:latin typeface="Cambria Math" panose="02040503050406030204" pitchFamily="18" charset="0"/>
                                </a:rPr>
                              </m:ctrlPr>
                            </m:fPr>
                            <m:num>
                              <m:r>
                                <a:rPr lang="en-US" i="1">
                                  <a:solidFill>
                                    <a:srgbClr val="FF0000"/>
                                  </a:solidFill>
                                  <a:latin typeface="Cambria Math"/>
                                </a:rPr>
                                <m:t>4</m:t>
                              </m:r>
                            </m:num>
                            <m:den>
                              <m:r>
                                <a:rPr lang="en-US" i="1">
                                  <a:solidFill>
                                    <a:srgbClr val="FF0000"/>
                                  </a:solidFill>
                                  <a:latin typeface="Cambria Math"/>
                                </a:rPr>
                                <m:t>3</m:t>
                              </m:r>
                            </m:den>
                          </m:f>
                          <m:r>
                            <a:rPr lang="en-US" i="1">
                              <a:solidFill>
                                <a:srgbClr val="FF0000"/>
                              </a:solidFill>
                              <a:latin typeface="Cambria Math"/>
                            </a:rPr>
                            <m:t> × 3 × </m:t>
                          </m:r>
                          <m:sSup>
                            <m:sSupPr>
                              <m:ctrlPr>
                                <a:rPr lang="pt-BR" i="1">
                                  <a:solidFill>
                                    <a:srgbClr val="FF0000"/>
                                  </a:solidFill>
                                  <a:latin typeface="Cambria Math" panose="02040503050406030204" pitchFamily="18" charset="0"/>
                                </a:rPr>
                              </m:ctrlPr>
                            </m:sSupPr>
                            <m:e>
                              <m:d>
                                <m:dPr>
                                  <m:ctrlPr>
                                    <a:rPr lang="pt-BR" i="1">
                                      <a:solidFill>
                                        <a:srgbClr val="FF0000"/>
                                      </a:solidFill>
                                      <a:latin typeface="Cambria Math" panose="02040503050406030204" pitchFamily="18" charset="0"/>
                                    </a:rPr>
                                  </m:ctrlPr>
                                </m:dPr>
                                <m:e>
                                  <m:f>
                                    <m:fPr>
                                      <m:ctrlPr>
                                        <a:rPr lang="pt-BR" i="1">
                                          <a:solidFill>
                                            <a:srgbClr val="FF0000"/>
                                          </a:solidFill>
                                          <a:latin typeface="Cambria Math" panose="02040503050406030204" pitchFamily="18" charset="0"/>
                                        </a:rPr>
                                      </m:ctrlPr>
                                    </m:fPr>
                                    <m:num>
                                      <m:r>
                                        <a:rPr lang="en-US" i="1">
                                          <a:solidFill>
                                            <a:srgbClr val="FF0000"/>
                                          </a:solidFill>
                                          <a:latin typeface="Cambria Math"/>
                                        </a:rPr>
                                        <m:t>1</m:t>
                                      </m:r>
                                    </m:num>
                                    <m:den>
                                      <m:r>
                                        <a:rPr lang="en-US" i="1">
                                          <a:solidFill>
                                            <a:srgbClr val="FF0000"/>
                                          </a:solidFill>
                                          <a:latin typeface="Cambria Math"/>
                                        </a:rPr>
                                        <m:t>2</m:t>
                                      </m:r>
                                    </m:den>
                                  </m:f>
                                  <m:r>
                                    <a:rPr lang="pt-BR" i="1">
                                      <a:solidFill>
                                        <a:srgbClr val="FF0000"/>
                                      </a:solidFill>
                                      <a:latin typeface="Cambria Math"/>
                                    </a:rPr>
                                    <m:t>𝑚</m:t>
                                  </m:r>
                                </m:e>
                              </m:d>
                            </m:e>
                            <m:sup>
                              <m:r>
                                <a:rPr lang="en-US" i="1">
                                  <a:solidFill>
                                    <a:srgbClr val="FF0000"/>
                                  </a:solidFill>
                                  <a:latin typeface="Cambria Math"/>
                                </a:rPr>
                                <m:t>3</m:t>
                              </m:r>
                            </m:sup>
                          </m:sSup>
                        </m:den>
                      </m:f>
                      <m:r>
                        <a:rPr lang="en-US" i="1">
                          <a:solidFill>
                            <a:srgbClr val="FF0000"/>
                          </a:solidFill>
                          <a:latin typeface="Cambria Math"/>
                        </a:rPr>
                        <m:t>=</m:t>
                      </m:r>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2207121" y="2852936"/>
                <a:ext cx="2161426" cy="966290"/>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4154560" y="2910584"/>
                <a:ext cx="1843646" cy="612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8,334×</m:t>
                      </m:r>
                      <m:sSup>
                        <m:sSupPr>
                          <m:ctrlPr>
                            <a:rPr lang="pt-BR" i="1">
                              <a:solidFill>
                                <a:srgbClr val="FF0000"/>
                              </a:solidFill>
                              <a:latin typeface="Cambria Math" panose="02040503050406030204" pitchFamily="18" charset="0"/>
                            </a:rPr>
                          </m:ctrlPr>
                        </m:sSupPr>
                        <m:e>
                          <m:r>
                            <a:rPr lang="en-US" i="1">
                              <a:solidFill>
                                <a:srgbClr val="FF0000"/>
                              </a:solidFill>
                              <a:latin typeface="Cambria Math"/>
                            </a:rPr>
                            <m:t>10</m:t>
                          </m:r>
                        </m:e>
                        <m:sup>
                          <m:r>
                            <a:rPr lang="en-US" i="1">
                              <a:solidFill>
                                <a:srgbClr val="FF0000"/>
                              </a:solidFill>
                              <a:latin typeface="Cambria Math"/>
                            </a:rPr>
                            <m:t>10</m:t>
                          </m:r>
                        </m:sup>
                      </m:sSup>
                      <m:f>
                        <m:fPr>
                          <m:ctrlPr>
                            <a:rPr lang="pt-BR" i="1">
                              <a:solidFill>
                                <a:srgbClr val="FF0000"/>
                              </a:solidFill>
                              <a:latin typeface="Cambria Math" panose="02040503050406030204" pitchFamily="18" charset="0"/>
                            </a:rPr>
                          </m:ctrlPr>
                        </m:fPr>
                        <m:num>
                          <m:r>
                            <m:rPr>
                              <m:nor/>
                            </m:rPr>
                            <a:rPr lang="en-US">
                              <a:solidFill>
                                <a:srgbClr val="FF0000"/>
                              </a:solidFill>
                            </a:rPr>
                            <m:t>kg</m:t>
                          </m:r>
                        </m:num>
                        <m:den>
                          <m:sSup>
                            <m:sSupPr>
                              <m:ctrlPr>
                                <a:rPr lang="pt-BR" i="1">
                                  <a:solidFill>
                                    <a:srgbClr val="FF0000"/>
                                  </a:solidFill>
                                  <a:latin typeface="Cambria Math" panose="02040503050406030204" pitchFamily="18" charset="0"/>
                                </a:rPr>
                              </m:ctrlPr>
                            </m:sSupPr>
                            <m:e>
                              <m:r>
                                <m:rPr>
                                  <m:nor/>
                                </m:rPr>
                                <a:rPr lang="en-US">
                                  <a:solidFill>
                                    <a:srgbClr val="FF0000"/>
                                  </a:solidFill>
                                </a:rPr>
                                <m:t>m</m:t>
                              </m:r>
                            </m:e>
                            <m:sup>
                              <m:r>
                                <a:rPr lang="en-US" i="1">
                                  <a:solidFill>
                                    <a:srgbClr val="FF0000"/>
                                  </a:solidFill>
                                  <a:latin typeface="Cambria Math"/>
                                </a:rPr>
                                <m:t>3</m:t>
                              </m:r>
                            </m:sup>
                          </m:sSup>
                        </m:den>
                      </m:f>
                    </m:oMath>
                  </m:oMathPara>
                </a14:m>
                <a:endParaRPr lang="pt-BR"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4154560" y="2910584"/>
                <a:ext cx="1843646" cy="612988"/>
              </a:xfrm>
              <a:prstGeom prst="rect">
                <a:avLst/>
              </a:prstGeom>
              <a:blipFill>
                <a:blip r:embed="rId5"/>
                <a:stretch>
                  <a:fillRect/>
                </a:stretch>
              </a:blipFill>
            </p:spPr>
            <p:txBody>
              <a:bodyPr/>
              <a:lstStyle/>
              <a:p>
                <a:r>
                  <a:rPr lang="pt-BR">
                    <a:noFill/>
                  </a:rPr>
                  <a:t> </a:t>
                </a:r>
              </a:p>
            </p:txBody>
          </p:sp>
        </mc:Fallback>
      </mc:AlternateContent>
      <p:sp>
        <p:nvSpPr>
          <p:cNvPr id="12" name="Retângulo 11"/>
          <p:cNvSpPr/>
          <p:nvPr/>
        </p:nvSpPr>
        <p:spPr>
          <a:xfrm>
            <a:off x="262905" y="3933056"/>
            <a:ext cx="2757486" cy="323165"/>
          </a:xfrm>
          <a:prstGeom prst="rect">
            <a:avLst/>
          </a:prstGeom>
        </p:spPr>
        <p:txBody>
          <a:bodyPr wrap="none">
            <a:spAutoFit/>
          </a:bodyPr>
          <a:lstStyle/>
          <a:p>
            <a:r>
              <a:rPr lang="pt-BR" sz="1500" dirty="0">
                <a:solidFill>
                  <a:srgbClr val="FF0000"/>
                </a:solidFill>
                <a:latin typeface="Arial" pitchFamily="34" charset="0"/>
                <a:cs typeface="Arial" pitchFamily="34" charset="0"/>
              </a:rPr>
              <a:t>Calculando a razão solicitada:</a:t>
            </a:r>
          </a:p>
        </p:txBody>
      </p:sp>
      <mc:AlternateContent xmlns:mc="http://schemas.openxmlformats.org/markup-compatibility/2006" xmlns:a14="http://schemas.microsoft.com/office/drawing/2010/main">
        <mc:Choice Requires="a14">
          <p:sp>
            <p:nvSpPr>
              <p:cNvPr id="13" name="Retângulo 12"/>
              <p:cNvSpPr/>
              <p:nvPr/>
            </p:nvSpPr>
            <p:spPr>
              <a:xfrm>
                <a:off x="262905" y="4565672"/>
                <a:ext cx="835422" cy="6635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𝑑</m:t>
                              </m:r>
                            </m:e>
                            <m:sub>
                              <m:r>
                                <a:rPr lang="pt-BR" i="1">
                                  <a:solidFill>
                                    <a:srgbClr val="FF0000"/>
                                  </a:solidFill>
                                  <a:latin typeface="Cambria Math"/>
                                </a:rPr>
                                <m:t>𝐴</m:t>
                              </m:r>
                            </m:sub>
                          </m:sSub>
                        </m:num>
                        <m:den>
                          <m:sSub>
                            <m:sSubPr>
                              <m:ctrlPr>
                                <a:rPr lang="pt-BR" i="1">
                                  <a:solidFill>
                                    <a:srgbClr val="FF0000"/>
                                  </a:solidFill>
                                  <a:latin typeface="Cambria Math" panose="02040503050406030204" pitchFamily="18" charset="0"/>
                                </a:rPr>
                              </m:ctrlPr>
                            </m:sSubPr>
                            <m:e>
                              <m:r>
                                <a:rPr lang="pt-BR" i="1">
                                  <a:solidFill>
                                    <a:srgbClr val="FF0000"/>
                                  </a:solidFill>
                                  <a:latin typeface="Cambria Math"/>
                                </a:rPr>
                                <m:t>𝑑</m:t>
                              </m:r>
                            </m:e>
                            <m:sub>
                              <m:r>
                                <a:rPr lang="pt-BR" i="1">
                                  <a:solidFill>
                                    <a:srgbClr val="FF0000"/>
                                  </a:solidFill>
                                  <a:latin typeface="Cambria Math"/>
                                </a:rPr>
                                <m:t>𝐴𝐵</m:t>
                              </m:r>
                            </m:sub>
                          </m:sSub>
                        </m:den>
                      </m:f>
                      <m:r>
                        <a:rPr lang="en-US" i="1">
                          <a:solidFill>
                            <a:srgbClr val="FF0000"/>
                          </a:solidFill>
                          <a:latin typeface="Cambria Math"/>
                        </a:rPr>
                        <m:t>=</m:t>
                      </m:r>
                    </m:oMath>
                  </m:oMathPara>
                </a14:m>
                <a:endParaRPr lang="pt-BR"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262905" y="4565672"/>
                <a:ext cx="835422" cy="663580"/>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947070" y="4365104"/>
                <a:ext cx="2132187" cy="1064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en-US" i="1">
                              <a:solidFill>
                                <a:srgbClr val="FF0000"/>
                              </a:solidFill>
                              <a:latin typeface="Cambria Math"/>
                            </a:rPr>
                            <m:t>8,334 ×</m:t>
                          </m:r>
                          <m:sSup>
                            <m:sSupPr>
                              <m:ctrlPr>
                                <a:rPr lang="pt-BR" i="1">
                                  <a:solidFill>
                                    <a:srgbClr val="FF0000"/>
                                  </a:solidFill>
                                  <a:latin typeface="Cambria Math" panose="02040503050406030204" pitchFamily="18" charset="0"/>
                                </a:rPr>
                              </m:ctrlPr>
                            </m:sSupPr>
                            <m:e>
                              <m:r>
                                <a:rPr lang="en-US" i="1">
                                  <a:solidFill>
                                    <a:srgbClr val="FF0000"/>
                                  </a:solidFill>
                                  <a:latin typeface="Cambria Math"/>
                                </a:rPr>
                                <m:t>10</m:t>
                              </m:r>
                            </m:e>
                            <m:sup>
                              <m:r>
                                <a:rPr lang="en-US" i="1">
                                  <a:solidFill>
                                    <a:srgbClr val="FF0000"/>
                                  </a:solidFill>
                                  <a:latin typeface="Cambria Math"/>
                                </a:rPr>
                                <m:t>10</m:t>
                              </m:r>
                            </m:sup>
                          </m:sSup>
                          <m:f>
                            <m:fPr>
                              <m:ctrlPr>
                                <a:rPr lang="pt-BR" i="1">
                                  <a:solidFill>
                                    <a:srgbClr val="FF0000"/>
                                  </a:solidFill>
                                  <a:latin typeface="Cambria Math" panose="02040503050406030204" pitchFamily="18" charset="0"/>
                                </a:rPr>
                              </m:ctrlPr>
                            </m:fPr>
                            <m:num>
                              <m:r>
                                <m:rPr>
                                  <m:nor/>
                                </m:rPr>
                                <a:rPr lang="en-US">
                                  <a:solidFill>
                                    <a:srgbClr val="FF0000"/>
                                  </a:solidFill>
                                </a:rPr>
                                <m:t>kg</m:t>
                              </m:r>
                            </m:num>
                            <m:den>
                              <m:sSup>
                                <m:sSupPr>
                                  <m:ctrlPr>
                                    <a:rPr lang="pt-BR" i="1">
                                      <a:solidFill>
                                        <a:srgbClr val="FF0000"/>
                                      </a:solidFill>
                                      <a:latin typeface="Cambria Math" panose="02040503050406030204" pitchFamily="18" charset="0"/>
                                    </a:rPr>
                                  </m:ctrlPr>
                                </m:sSupPr>
                                <m:e>
                                  <m:r>
                                    <m:rPr>
                                      <m:nor/>
                                    </m:rPr>
                                    <a:rPr lang="en-US">
                                      <a:solidFill>
                                        <a:srgbClr val="FF0000"/>
                                      </a:solidFill>
                                    </a:rPr>
                                    <m:t>m</m:t>
                                  </m:r>
                                </m:e>
                                <m:sup>
                                  <m:r>
                                    <a:rPr lang="en-US" i="1">
                                      <a:solidFill>
                                        <a:srgbClr val="FF0000"/>
                                      </a:solidFill>
                                      <a:latin typeface="Cambria Math"/>
                                    </a:rPr>
                                    <m:t>3</m:t>
                                  </m:r>
                                </m:sup>
                              </m:sSup>
                            </m:den>
                          </m:f>
                        </m:num>
                        <m:den>
                          <m:r>
                            <a:rPr lang="en-US" i="1">
                              <a:solidFill>
                                <a:srgbClr val="FF0000"/>
                              </a:solidFill>
                              <a:latin typeface="Cambria Math"/>
                            </a:rPr>
                            <m:t>1×</m:t>
                          </m:r>
                          <m:sSup>
                            <m:sSupPr>
                              <m:ctrlPr>
                                <a:rPr lang="pt-BR" i="1">
                                  <a:solidFill>
                                    <a:srgbClr val="FF0000"/>
                                  </a:solidFill>
                                  <a:latin typeface="Cambria Math" panose="02040503050406030204" pitchFamily="18" charset="0"/>
                                </a:rPr>
                              </m:ctrlPr>
                            </m:sSupPr>
                            <m:e>
                              <m:r>
                                <a:rPr lang="en-US" i="1">
                                  <a:solidFill>
                                    <a:srgbClr val="FF0000"/>
                                  </a:solidFill>
                                  <a:latin typeface="Cambria Math"/>
                                </a:rPr>
                                <m:t>10</m:t>
                              </m:r>
                            </m:e>
                            <m:sup>
                              <m:r>
                                <a:rPr lang="en-US" i="1">
                                  <a:solidFill>
                                    <a:srgbClr val="FF0000"/>
                                  </a:solidFill>
                                  <a:latin typeface="Cambria Math"/>
                                </a:rPr>
                                <m:t>9</m:t>
                              </m:r>
                            </m:sup>
                          </m:sSup>
                          <m:f>
                            <m:fPr>
                              <m:ctrlPr>
                                <a:rPr lang="pt-BR" i="1">
                                  <a:solidFill>
                                    <a:srgbClr val="FF0000"/>
                                  </a:solidFill>
                                  <a:latin typeface="Cambria Math" panose="02040503050406030204" pitchFamily="18" charset="0"/>
                                </a:rPr>
                              </m:ctrlPr>
                            </m:fPr>
                            <m:num>
                              <m:r>
                                <m:rPr>
                                  <m:nor/>
                                </m:rPr>
                                <a:rPr lang="en-US">
                                  <a:solidFill>
                                    <a:srgbClr val="FF0000"/>
                                  </a:solidFill>
                                </a:rPr>
                                <m:t>kg</m:t>
                              </m:r>
                            </m:num>
                            <m:den>
                              <m:sSup>
                                <m:sSupPr>
                                  <m:ctrlPr>
                                    <a:rPr lang="pt-BR" i="1">
                                      <a:solidFill>
                                        <a:srgbClr val="FF0000"/>
                                      </a:solidFill>
                                      <a:latin typeface="Cambria Math" panose="02040503050406030204" pitchFamily="18" charset="0"/>
                                    </a:rPr>
                                  </m:ctrlPr>
                                </m:sSupPr>
                                <m:e>
                                  <m:r>
                                    <m:rPr>
                                      <m:nor/>
                                    </m:rPr>
                                    <a:rPr lang="en-US">
                                      <a:solidFill>
                                        <a:srgbClr val="FF0000"/>
                                      </a:solidFill>
                                    </a:rPr>
                                    <m:t>m</m:t>
                                  </m:r>
                                </m:e>
                                <m:sup>
                                  <m:r>
                                    <a:rPr lang="en-US" i="1">
                                      <a:solidFill>
                                        <a:srgbClr val="FF0000"/>
                                      </a:solidFill>
                                      <a:latin typeface="Cambria Math"/>
                                    </a:rPr>
                                    <m:t>3</m:t>
                                  </m:r>
                                </m:sup>
                              </m:sSup>
                            </m:den>
                          </m:f>
                        </m:den>
                      </m:f>
                      <m:r>
                        <a:rPr lang="en-US" i="1">
                          <a:solidFill>
                            <a:srgbClr val="FF0000"/>
                          </a:solidFill>
                          <a:latin typeface="Cambria Math"/>
                        </a:rPr>
                        <m:t>=</m:t>
                      </m:r>
                    </m:oMath>
                  </m:oMathPara>
                </a14:m>
                <a:endParaRPr lang="pt-BR" dirty="0">
                  <a:solidFill>
                    <a:srgbClr val="FF0000"/>
                  </a:solidFill>
                </a:endParaRPr>
              </a:p>
            </p:txBody>
          </p:sp>
        </mc:Choice>
        <mc:Fallback xmlns="">
          <p:sp>
            <p:nvSpPr>
              <p:cNvPr id="14" name="Retângulo 13"/>
              <p:cNvSpPr>
                <a:spLocks noRot="1" noChangeAspect="1" noMove="1" noResize="1" noEditPoints="1" noAdjustHandles="1" noChangeArrowheads="1" noChangeShapeType="1" noTextEdit="1"/>
              </p:cNvSpPr>
              <p:nvPr/>
            </p:nvSpPr>
            <p:spPr>
              <a:xfrm>
                <a:off x="947070" y="4365104"/>
                <a:ext cx="2132187" cy="1064715"/>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p:cNvSpPr/>
              <p:nvPr/>
            </p:nvSpPr>
            <p:spPr>
              <a:xfrm>
                <a:off x="2897160" y="4712796"/>
                <a:ext cx="7986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83,34</m:t>
                      </m:r>
                    </m:oMath>
                  </m:oMathPara>
                </a14:m>
                <a:endParaRPr lang="pt-BR"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2897160" y="4712796"/>
                <a:ext cx="798616" cy="369332"/>
              </a:xfrm>
              <a:prstGeom prst="rect">
                <a:avLst/>
              </a:prstGeom>
              <a:blipFill>
                <a:blip r:embed="rId8"/>
                <a:stretch>
                  <a:fillRect/>
                </a:stretch>
              </a:blipFill>
            </p:spPr>
            <p:txBody>
              <a:bodyPr/>
              <a:lstStyle/>
              <a:p>
                <a:r>
                  <a:rPr lang="pt-BR">
                    <a:noFill/>
                  </a:rPr>
                  <a:t> </a:t>
                </a:r>
              </a:p>
            </p:txBody>
          </p:sp>
        </mc:Fallback>
      </mc:AlternateContent>
      <p:sp>
        <p:nvSpPr>
          <p:cNvPr id="16" name="Retângulo 15"/>
          <p:cNvSpPr/>
          <p:nvPr/>
        </p:nvSpPr>
        <p:spPr>
          <a:xfrm>
            <a:off x="262905" y="5445224"/>
            <a:ext cx="11449272" cy="618631"/>
          </a:xfrm>
          <a:prstGeom prst="rect">
            <a:avLst/>
          </a:prstGeom>
        </p:spPr>
        <p:txBody>
          <a:bodyPr wrap="square">
            <a:spAutoFit/>
          </a:bodyPr>
          <a:lstStyle/>
          <a:p>
            <a:pPr algn="just">
              <a:lnSpc>
                <a:spcPct val="114000"/>
              </a:lnSpc>
            </a:pPr>
            <a:r>
              <a:rPr lang="pt-BR" sz="1500" i="1" dirty="0">
                <a:solidFill>
                  <a:srgbClr val="FF0000"/>
                </a:solidFill>
                <a:latin typeface="Arial" pitchFamily="34" charset="0"/>
                <a:cs typeface="Arial" pitchFamily="34" charset="0"/>
              </a:rPr>
              <a:t>Comentário: Seria, portanto, impossível existir tal asteroide, pois seria 83,34 vezes mais denso do que uma estrela Anã Branca! Aceita-se respostas aproximadas neste item e no anterior.</a:t>
            </a:r>
            <a:endParaRPr lang="pt-BR" sz="1500" dirty="0">
              <a:solidFill>
                <a:srgbClr val="FF0000"/>
              </a:solidFill>
              <a:latin typeface="Arial" pitchFamily="34" charset="0"/>
              <a:cs typeface="Arial" pitchFamily="34" charset="0"/>
            </a:endParaRPr>
          </a:p>
        </p:txBody>
      </p:sp>
      <p:sp>
        <p:nvSpPr>
          <p:cNvPr id="17" name="Retângulo 16"/>
          <p:cNvSpPr/>
          <p:nvPr/>
        </p:nvSpPr>
        <p:spPr>
          <a:xfrm>
            <a:off x="1199009" y="6418203"/>
            <a:ext cx="4663456" cy="323165"/>
          </a:xfrm>
          <a:prstGeom prst="rect">
            <a:avLst/>
          </a:prstGeom>
        </p:spPr>
        <p:txBody>
          <a:bodyPr wrap="none">
            <a:spAutoFit/>
          </a:bodyPr>
          <a:lstStyle/>
          <a:p>
            <a:r>
              <a:rPr lang="pt-BR" sz="1500" b="1" dirty="0">
                <a:latin typeface="Arial" pitchFamily="34" charset="0"/>
                <a:cs typeface="Arial" pitchFamily="34" charset="0"/>
              </a:rPr>
              <a:t>Resposta 4b): </a:t>
            </a:r>
            <a:r>
              <a:rPr lang="pt-BR" sz="1500" dirty="0">
                <a:latin typeface="Arial" pitchFamily="34" charset="0"/>
                <a:cs typeface="Arial" pitchFamily="34" charset="0"/>
              </a:rPr>
              <a:t>_ _ _ _ _ _ _ _ _ _ _ _ _ _ _ _ _ _ _ _</a:t>
            </a:r>
            <a:endParaRPr lang="pt-BR" dirty="0"/>
          </a:p>
        </p:txBody>
      </p:sp>
      <mc:AlternateContent xmlns:mc="http://schemas.openxmlformats.org/markup-compatibility/2006" xmlns:a14="http://schemas.microsoft.com/office/drawing/2010/main">
        <mc:Choice Requires="a14">
          <p:sp>
            <p:nvSpPr>
              <p:cNvPr id="18" name="Retângulo 17"/>
              <p:cNvSpPr/>
              <p:nvPr/>
            </p:nvSpPr>
            <p:spPr>
              <a:xfrm>
                <a:off x="2528254" y="6093296"/>
                <a:ext cx="3151247" cy="56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b="1" i="1" smtClean="0">
                              <a:solidFill>
                                <a:srgbClr val="FF0000"/>
                              </a:solidFill>
                              <a:latin typeface="Cambria Math" panose="02040503050406030204" pitchFamily="18" charset="0"/>
                            </a:rPr>
                          </m:ctrlPr>
                        </m:fPr>
                        <m:num>
                          <m:sSub>
                            <m:sSubPr>
                              <m:ctrlPr>
                                <a:rPr lang="pt-BR" sz="1500" b="1" i="1">
                                  <a:solidFill>
                                    <a:srgbClr val="FF0000"/>
                                  </a:solidFill>
                                  <a:latin typeface="Cambria Math" panose="02040503050406030204" pitchFamily="18" charset="0"/>
                                </a:rPr>
                              </m:ctrlPr>
                            </m:sSubPr>
                            <m:e>
                              <m:r>
                                <a:rPr lang="pt-BR" sz="1500" b="1" i="1">
                                  <a:solidFill>
                                    <a:srgbClr val="FF0000"/>
                                  </a:solidFill>
                                  <a:latin typeface="Cambria Math"/>
                                </a:rPr>
                                <m:t>𝐝</m:t>
                              </m:r>
                            </m:e>
                            <m:sub>
                              <m:r>
                                <a:rPr lang="pt-BR" sz="1500" b="1" i="1">
                                  <a:solidFill>
                                    <a:srgbClr val="FF0000"/>
                                  </a:solidFill>
                                  <a:latin typeface="Cambria Math"/>
                                </a:rPr>
                                <m:t>𝐀</m:t>
                              </m:r>
                            </m:sub>
                          </m:sSub>
                        </m:num>
                        <m:den>
                          <m:sSub>
                            <m:sSubPr>
                              <m:ctrlPr>
                                <a:rPr lang="pt-BR" sz="1500" b="1" i="1">
                                  <a:solidFill>
                                    <a:srgbClr val="FF0000"/>
                                  </a:solidFill>
                                  <a:latin typeface="Cambria Math" panose="02040503050406030204" pitchFamily="18" charset="0"/>
                                </a:rPr>
                              </m:ctrlPr>
                            </m:sSubPr>
                            <m:e>
                              <m:r>
                                <a:rPr lang="pt-BR" sz="1500" b="1" i="1">
                                  <a:solidFill>
                                    <a:srgbClr val="FF0000"/>
                                  </a:solidFill>
                                  <a:latin typeface="Cambria Math"/>
                                </a:rPr>
                                <m:t>𝐝</m:t>
                              </m:r>
                            </m:e>
                            <m:sub>
                              <m:r>
                                <a:rPr lang="pt-BR" sz="1500" b="1" i="1">
                                  <a:solidFill>
                                    <a:srgbClr val="FF0000"/>
                                  </a:solidFill>
                                  <a:latin typeface="Cambria Math"/>
                                </a:rPr>
                                <m:t>𝐀𝐁</m:t>
                              </m:r>
                            </m:sub>
                          </m:sSub>
                        </m:den>
                      </m:f>
                      <m:r>
                        <a:rPr lang="pt-BR" sz="1500" b="1">
                          <a:solidFill>
                            <a:srgbClr val="FF0000"/>
                          </a:solidFill>
                          <a:latin typeface="Cambria Math"/>
                        </a:rPr>
                        <m:t>=</m:t>
                      </m:r>
                      <m:r>
                        <a:rPr lang="pt-BR" sz="1500" b="1" i="1">
                          <a:solidFill>
                            <a:srgbClr val="FF0000"/>
                          </a:solidFill>
                          <a:latin typeface="Cambria Math"/>
                        </a:rPr>
                        <m:t>𝟖𝟑</m:t>
                      </m:r>
                      <m:r>
                        <a:rPr lang="pt-BR" sz="1500" b="1">
                          <a:solidFill>
                            <a:srgbClr val="FF0000"/>
                          </a:solidFill>
                          <a:latin typeface="Cambria Math"/>
                        </a:rPr>
                        <m:t>,</m:t>
                      </m:r>
                      <m:r>
                        <a:rPr lang="pt-BR" sz="1500" b="1" i="1">
                          <a:solidFill>
                            <a:srgbClr val="FF0000"/>
                          </a:solidFill>
                          <a:latin typeface="Cambria Math"/>
                        </a:rPr>
                        <m:t>𝟑𝟒</m:t>
                      </m:r>
                      <m:r>
                        <a:rPr lang="pt-BR" sz="1500" b="1">
                          <a:solidFill>
                            <a:srgbClr val="FF0000"/>
                          </a:solidFill>
                          <a:latin typeface="Cambria Math"/>
                        </a:rPr>
                        <m:t> </m:t>
                      </m:r>
                      <m:r>
                        <a:rPr lang="pt-BR" sz="1500" b="1" i="1">
                          <a:solidFill>
                            <a:srgbClr val="FF0000"/>
                          </a:solidFill>
                          <a:latin typeface="Cambria Math"/>
                        </a:rPr>
                        <m:t>𝐨𝐮</m:t>
                      </m:r>
                      <m:r>
                        <a:rPr lang="pt-BR" sz="1500" b="1">
                          <a:solidFill>
                            <a:srgbClr val="FF0000"/>
                          </a:solidFill>
                          <a:latin typeface="Cambria Math"/>
                        </a:rPr>
                        <m:t> </m:t>
                      </m:r>
                      <m:r>
                        <a:rPr lang="pt-BR" sz="1500" b="1" i="1">
                          <a:solidFill>
                            <a:srgbClr val="FF0000"/>
                          </a:solidFill>
                          <a:latin typeface="Cambria Math"/>
                        </a:rPr>
                        <m:t>𝟖𝟑</m:t>
                      </m:r>
                      <m:r>
                        <a:rPr lang="pt-BR" sz="1500" b="1">
                          <a:solidFill>
                            <a:srgbClr val="FF0000"/>
                          </a:solidFill>
                          <a:latin typeface="Cambria Math"/>
                        </a:rPr>
                        <m:t>,</m:t>
                      </m:r>
                      <m:r>
                        <a:rPr lang="pt-BR" sz="1500" b="1" i="1">
                          <a:solidFill>
                            <a:srgbClr val="FF0000"/>
                          </a:solidFill>
                          <a:latin typeface="Cambria Math"/>
                        </a:rPr>
                        <m:t>𝟑</m:t>
                      </m:r>
                      <m:r>
                        <a:rPr lang="pt-BR" sz="1500" b="1">
                          <a:solidFill>
                            <a:srgbClr val="FF0000"/>
                          </a:solidFill>
                          <a:latin typeface="Cambria Math"/>
                        </a:rPr>
                        <m:t> </m:t>
                      </m:r>
                      <m:r>
                        <a:rPr lang="pt-BR" sz="1500" b="1" i="1">
                          <a:solidFill>
                            <a:srgbClr val="FF0000"/>
                          </a:solidFill>
                          <a:latin typeface="Cambria Math"/>
                        </a:rPr>
                        <m:t>𝐨𝐮</m:t>
                      </m:r>
                      <m:r>
                        <a:rPr lang="pt-BR" sz="1500" b="1">
                          <a:solidFill>
                            <a:srgbClr val="FF0000"/>
                          </a:solidFill>
                          <a:latin typeface="Cambria Math"/>
                        </a:rPr>
                        <m:t> </m:t>
                      </m:r>
                      <m:r>
                        <a:rPr lang="pt-BR" sz="1500" b="1" i="1">
                          <a:solidFill>
                            <a:srgbClr val="FF0000"/>
                          </a:solidFill>
                          <a:latin typeface="Cambria Math"/>
                        </a:rPr>
                        <m:t>𝐚𝐢𝐧𝐝𝐚</m:t>
                      </m:r>
                      <m:r>
                        <a:rPr lang="pt-BR" sz="1500" b="1">
                          <a:solidFill>
                            <a:srgbClr val="FF0000"/>
                          </a:solidFill>
                          <a:latin typeface="Cambria Math"/>
                        </a:rPr>
                        <m:t> </m:t>
                      </m:r>
                      <m:r>
                        <a:rPr lang="pt-BR" sz="1500" b="1" i="1">
                          <a:solidFill>
                            <a:srgbClr val="FF0000"/>
                          </a:solidFill>
                          <a:latin typeface="Cambria Math"/>
                        </a:rPr>
                        <m:t>𝟖𝟑</m:t>
                      </m:r>
                    </m:oMath>
                  </m:oMathPara>
                </a14:m>
                <a:endParaRPr lang="pt-BR" sz="1500"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2528254" y="6093296"/>
                <a:ext cx="3151247" cy="568554"/>
              </a:xfrm>
              <a:prstGeom prst="rect">
                <a:avLst/>
              </a:prstGeom>
              <a:blipFill>
                <a:blip r:embed="rId9"/>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5887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1+#ppt_w/2"/>
                                          </p:val>
                                        </p:tav>
                                        <p:tav tm="100000">
                                          <p:val>
                                            <p:strVal val="#ppt_x"/>
                                          </p:val>
                                        </p:tav>
                                      </p:tavLst>
                                    </p:anim>
                                    <p:anim calcmode="lin" valueType="num">
                                      <p:cBhvr additive="base">
                                        <p:cTn id="75" dur="500" fill="hold"/>
                                        <p:tgtEl>
                                          <p:spTgt spid="18"/>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1107996"/>
          </a:xfrm>
          <a:prstGeom prst="rect">
            <a:avLst/>
          </a:prstGeom>
        </p:spPr>
        <p:txBody>
          <a:bodyPr wrap="square">
            <a:spAutoFit/>
          </a:bodyPr>
          <a:lstStyle/>
          <a:p>
            <a:pPr algn="just">
              <a:lnSpc>
                <a:spcPct val="110000"/>
              </a:lnSpc>
            </a:pPr>
            <a:r>
              <a:rPr lang="pt-BR" sz="1500" b="1" dirty="0">
                <a:latin typeface="Arial" panose="020B0604020202020204" pitchFamily="34" charset="0"/>
                <a:cs typeface="Arial" pitchFamily="34" charset="0"/>
              </a:rPr>
              <a:t>Questão 5)  (1 ponto)</a:t>
            </a:r>
            <a:r>
              <a:rPr lang="pt-BR" sz="1500" dirty="0">
                <a:latin typeface="Arial" pitchFamily="34" charset="0"/>
                <a:cs typeface="Arial" pitchFamily="34" charset="0"/>
              </a:rPr>
              <a:t> O Sol é uma estrela isolada, mas a maioria delas são binárias, ou seja, ambas giram em torno do baricentro do sistema. As binárias também obedecem à terceira lei de Kepler T</a:t>
            </a:r>
            <a:r>
              <a:rPr lang="pt-BR" sz="1500" baseline="30000" dirty="0">
                <a:latin typeface="Arial" pitchFamily="34" charset="0"/>
                <a:cs typeface="Arial" pitchFamily="34" charset="0"/>
              </a:rPr>
              <a:t>2</a:t>
            </a:r>
            <a:r>
              <a:rPr lang="pt-BR" sz="1500" dirty="0">
                <a:latin typeface="Arial" pitchFamily="34" charset="0"/>
                <a:cs typeface="Arial" pitchFamily="34" charset="0"/>
              </a:rPr>
              <a:t> = k D</a:t>
            </a:r>
            <a:r>
              <a:rPr lang="pt-BR" sz="1500" baseline="30000" dirty="0">
                <a:latin typeface="Arial" pitchFamily="34" charset="0"/>
                <a:cs typeface="Arial" pitchFamily="34" charset="0"/>
              </a:rPr>
              <a:t>3</a:t>
            </a:r>
            <a:r>
              <a:rPr lang="pt-BR" sz="1500" dirty="0">
                <a:latin typeface="Arial" pitchFamily="34" charset="0"/>
                <a:cs typeface="Arial" pitchFamily="34" charset="0"/>
              </a:rPr>
              <a:t>, onde T é o período e D a distância média ao centro do sistema.</a:t>
            </a:r>
          </a:p>
        </p:txBody>
      </p:sp>
      <p:sp>
        <p:nvSpPr>
          <p:cNvPr id="4" name="Retângulo 3"/>
          <p:cNvSpPr/>
          <p:nvPr/>
        </p:nvSpPr>
        <p:spPr>
          <a:xfrm>
            <a:off x="202995" y="1268760"/>
            <a:ext cx="8019464" cy="1107996"/>
          </a:xfrm>
          <a:prstGeom prst="rect">
            <a:avLst/>
          </a:prstGeom>
        </p:spPr>
        <p:txBody>
          <a:bodyPr wrap="square">
            <a:spAutoFit/>
          </a:bodyPr>
          <a:lstStyle/>
          <a:p>
            <a:pPr algn="just">
              <a:lnSpc>
                <a:spcPct val="110000"/>
              </a:lnSpc>
            </a:pPr>
            <a:r>
              <a:rPr lang="pt-BR" sz="1500" b="1" dirty="0">
                <a:latin typeface="Arial" panose="020B0604020202020204" pitchFamily="34" charset="0"/>
                <a:cs typeface="Arial" panose="020B0604020202020204" pitchFamily="34" charset="0"/>
              </a:rPr>
              <a:t>Pergunta 5a) (0,5 ponto)</a:t>
            </a:r>
            <a:r>
              <a:rPr lang="pt-BR" sz="1500" dirty="0">
                <a:latin typeface="Arial" pitchFamily="34" charset="0"/>
                <a:cs typeface="Arial" pitchFamily="34" charset="0"/>
              </a:rPr>
              <a:t> A figura ao lado mostra as órbitas das estrelas A e B de um sistema binário, as quais, obrigatoriamente, compartilham um dos focos das elipses das suas órbitas. Suponha que num certo instante a estrela A esteja no ponto A indicado pela seta na figura. Faça um </a:t>
            </a:r>
            <a:r>
              <a:rPr lang="pt-BR" sz="1500" b="1" dirty="0">
                <a:latin typeface="Arial" panose="020B0604020202020204" pitchFamily="34" charset="0"/>
                <a:cs typeface="Arial" panose="020B0604020202020204" pitchFamily="34" charset="0"/>
              </a:rPr>
              <a:t>X</a:t>
            </a:r>
            <a:r>
              <a:rPr lang="pt-BR" sz="1500" dirty="0">
                <a:latin typeface="Arial" panose="020B0604020202020204" pitchFamily="34" charset="0"/>
                <a:cs typeface="Arial" panose="020B0604020202020204" pitchFamily="34" charset="0"/>
              </a:rPr>
              <a:t> onde estará a estrela B neste mesmo instante.</a:t>
            </a:r>
          </a:p>
        </p:txBody>
      </p:sp>
      <p:pic>
        <p:nvPicPr>
          <p:cNvPr id="5122" name="Picture 2" descr="binarias_2"/>
          <p:cNvPicPr>
            <a:picLocks noChangeAspect="1" noChangeArrowheads="1"/>
          </p:cNvPicPr>
          <p:nvPr/>
        </p:nvPicPr>
        <p:blipFill>
          <a:blip r:embed="rId2">
            <a:lum contrast="52000"/>
            <a:extLst>
              <a:ext uri="{28A0092B-C50C-407E-A947-70E740481C1C}">
                <a14:useLocalDpi xmlns:a14="http://schemas.microsoft.com/office/drawing/2010/main" val="0"/>
              </a:ext>
            </a:extLst>
          </a:blip>
          <a:srcRect/>
          <a:stretch>
            <a:fillRect/>
          </a:stretch>
        </p:blipFill>
        <p:spPr bwMode="auto">
          <a:xfrm>
            <a:off x="6239569" y="2466109"/>
            <a:ext cx="5400600" cy="3675021"/>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02995" y="2753052"/>
            <a:ext cx="5964566" cy="1107996"/>
          </a:xfrm>
          <a:prstGeom prst="rect">
            <a:avLst/>
          </a:prstGeom>
        </p:spPr>
        <p:txBody>
          <a:bodyPr wrap="square">
            <a:spAutoFit/>
          </a:bodyPr>
          <a:lstStyle/>
          <a:p>
            <a:pPr algn="just">
              <a:lnSpc>
                <a:spcPct val="110000"/>
              </a:lnSpc>
            </a:pPr>
            <a:r>
              <a:rPr lang="pt-BR" sz="1500" dirty="0">
                <a:solidFill>
                  <a:srgbClr val="FF0000"/>
                </a:solidFill>
                <a:latin typeface="Arial" panose="020B0604020202020204" pitchFamily="34" charset="0"/>
                <a:cs typeface="Arial" pitchFamily="34" charset="0"/>
              </a:rPr>
              <a:t>Assinalamos o X na figura. Fizemos uma linha tracejada para indicar que o ponto X está passando obrigatoriamente pelo baricentro, ou seja, foco das elipses. A linha tracejada não era necessária para a resposta.</a:t>
            </a:r>
          </a:p>
        </p:txBody>
      </p:sp>
      <p:sp>
        <p:nvSpPr>
          <p:cNvPr id="6" name="Retângulo 5"/>
          <p:cNvSpPr/>
          <p:nvPr/>
        </p:nvSpPr>
        <p:spPr>
          <a:xfrm>
            <a:off x="190897" y="2457763"/>
            <a:ext cx="1051891"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a:t>
            </a:r>
            <a:endParaRPr lang="pt-BR" sz="1500" dirty="0">
              <a:solidFill>
                <a:srgbClr val="FF0000"/>
              </a:solidFill>
            </a:endParaRPr>
          </a:p>
        </p:txBody>
      </p:sp>
      <p:cxnSp>
        <p:nvCxnSpPr>
          <p:cNvPr id="8" name="Conector reto 7"/>
          <p:cNvCxnSpPr/>
          <p:nvPr/>
        </p:nvCxnSpPr>
        <p:spPr>
          <a:xfrm flipH="1">
            <a:off x="8687841" y="3360886"/>
            <a:ext cx="1224136" cy="179630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8543825" y="4941168"/>
            <a:ext cx="277950" cy="430887"/>
          </a:xfrm>
          <a:prstGeom prst="rect">
            <a:avLst/>
          </a:prstGeom>
        </p:spPr>
        <p:txBody>
          <a:bodyPr wrap="square">
            <a:spAutoFit/>
          </a:bodyPr>
          <a:lstStyle/>
          <a:p>
            <a:r>
              <a:rPr lang="pt-BR" sz="2200" b="1" dirty="0">
                <a:solidFill>
                  <a:srgbClr val="FF0000"/>
                </a:solidFill>
              </a:rPr>
              <a:t>X</a:t>
            </a:r>
            <a:endParaRPr lang="pt-BR" sz="2200" dirty="0">
              <a:solidFill>
                <a:srgbClr val="FF0000"/>
              </a:solidFill>
            </a:endParaRPr>
          </a:p>
        </p:txBody>
      </p:sp>
      <p:sp>
        <p:nvSpPr>
          <p:cNvPr id="15" name="Retângulo 14"/>
          <p:cNvSpPr/>
          <p:nvPr/>
        </p:nvSpPr>
        <p:spPr>
          <a:xfrm>
            <a:off x="216162" y="3943072"/>
            <a:ext cx="5951399" cy="854080"/>
          </a:xfrm>
          <a:prstGeom prst="rect">
            <a:avLst/>
          </a:prstGeom>
        </p:spPr>
        <p:txBody>
          <a:bodyPr wrap="square">
            <a:spAutoFit/>
          </a:bodyPr>
          <a:lstStyle/>
          <a:p>
            <a:pPr algn="just">
              <a:lnSpc>
                <a:spcPct val="110000"/>
              </a:lnSpc>
            </a:pPr>
            <a:r>
              <a:rPr lang="pt-BR" sz="1500" b="1" dirty="0">
                <a:latin typeface="Arial" panose="020B0604020202020204" pitchFamily="34" charset="0"/>
                <a:cs typeface="Arial" pitchFamily="34" charset="0"/>
              </a:rPr>
              <a:t>Pergunta 5b) (0,5 ponto)</a:t>
            </a:r>
            <a:r>
              <a:rPr lang="pt-BR" sz="1500" dirty="0">
                <a:latin typeface="Arial" pitchFamily="34" charset="0"/>
                <a:cs typeface="Arial" pitchFamily="34" charset="0"/>
              </a:rPr>
              <a:t> Pelo exame da figura ao lado diga qual das estrelas tem maior massa e justifique sua resposta. Justificativa errada perde todos os pontos deste item.</a:t>
            </a:r>
          </a:p>
        </p:txBody>
      </p:sp>
      <p:sp>
        <p:nvSpPr>
          <p:cNvPr id="16" name="Retângulo 15"/>
          <p:cNvSpPr/>
          <p:nvPr/>
        </p:nvSpPr>
        <p:spPr>
          <a:xfrm>
            <a:off x="186874" y="5167208"/>
            <a:ext cx="5908679" cy="854080"/>
          </a:xfrm>
          <a:prstGeom prst="rect">
            <a:avLst/>
          </a:prstGeom>
        </p:spPr>
        <p:txBody>
          <a:bodyPr wrap="square">
            <a:spAutoFit/>
          </a:bodyPr>
          <a:lstStyle/>
          <a:p>
            <a:pPr algn="just">
              <a:lnSpc>
                <a:spcPct val="110000"/>
              </a:lnSpc>
            </a:pPr>
            <a:r>
              <a:rPr lang="pt-BR" sz="1500" dirty="0">
                <a:solidFill>
                  <a:srgbClr val="FF0000"/>
                </a:solidFill>
                <a:latin typeface="Arial" panose="020B0604020202020204" pitchFamily="34" charset="0"/>
                <a:cs typeface="Arial" pitchFamily="34" charset="0"/>
              </a:rPr>
              <a:t>A de maior massa é a estrela A, pois tem a menor órbita. Ou, a estrela de maior massa é a </a:t>
            </a:r>
            <a:r>
              <a:rPr lang="pt-BR" sz="1500" dirty="0" err="1">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pois sendo </a:t>
            </a:r>
            <a:r>
              <a:rPr lang="pt-BR" sz="1500" dirty="0" err="1">
                <a:solidFill>
                  <a:srgbClr val="FF0000"/>
                </a:solidFill>
                <a:latin typeface="Arial" pitchFamily="34" charset="0"/>
                <a:cs typeface="Arial" pitchFamily="34" charset="0"/>
              </a:rPr>
              <a:t>r</a:t>
            </a:r>
            <a:r>
              <a:rPr lang="pt-BR" sz="1500" baseline="-25000" dirty="0" err="1">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&lt; </a:t>
            </a:r>
            <a:r>
              <a:rPr lang="pt-BR" sz="1500" dirty="0" err="1">
                <a:solidFill>
                  <a:srgbClr val="FF0000"/>
                </a:solidFill>
                <a:latin typeface="Arial" pitchFamily="34" charset="0"/>
                <a:cs typeface="Arial" pitchFamily="34" charset="0"/>
              </a:rPr>
              <a:t>r</a:t>
            </a:r>
            <a:r>
              <a:rPr lang="pt-BR" sz="1500" baseline="-25000" dirty="0" err="1">
                <a:solidFill>
                  <a:srgbClr val="FF0000"/>
                </a:solidFill>
                <a:latin typeface="Arial" pitchFamily="34" charset="0"/>
                <a:cs typeface="Arial" pitchFamily="34" charset="0"/>
              </a:rPr>
              <a:t>B</a:t>
            </a:r>
            <a:r>
              <a:rPr lang="pt-BR" sz="1500" dirty="0">
                <a:solidFill>
                  <a:srgbClr val="FF0000"/>
                </a:solidFill>
                <a:latin typeface="Arial" pitchFamily="34" charset="0"/>
                <a:cs typeface="Arial" pitchFamily="34" charset="0"/>
              </a:rPr>
              <a:t>, então </a:t>
            </a:r>
            <a:r>
              <a:rPr lang="pt-BR" sz="1500" dirty="0" err="1">
                <a:solidFill>
                  <a:srgbClr val="FF0000"/>
                </a:solidFill>
                <a:latin typeface="Arial" pitchFamily="34" charset="0"/>
                <a:cs typeface="Arial" pitchFamily="34" charset="0"/>
              </a:rPr>
              <a:t>m</a:t>
            </a:r>
            <a:r>
              <a:rPr lang="pt-BR" sz="1500" baseline="-25000" dirty="0" err="1">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&gt; </a:t>
            </a:r>
            <a:r>
              <a:rPr lang="pt-BR" sz="1500" dirty="0" err="1">
                <a:solidFill>
                  <a:srgbClr val="FF0000"/>
                </a:solidFill>
                <a:latin typeface="Arial" pitchFamily="34" charset="0"/>
                <a:cs typeface="Arial" pitchFamily="34" charset="0"/>
              </a:rPr>
              <a:t>m</a:t>
            </a:r>
            <a:r>
              <a:rPr lang="pt-BR" sz="1500" baseline="-25000" dirty="0" err="1">
                <a:solidFill>
                  <a:srgbClr val="FF0000"/>
                </a:solidFill>
                <a:latin typeface="Arial" pitchFamily="34" charset="0"/>
                <a:cs typeface="Arial" pitchFamily="34" charset="0"/>
              </a:rPr>
              <a:t>B</a:t>
            </a:r>
            <a:r>
              <a:rPr lang="pt-BR" sz="1500" dirty="0">
                <a:solidFill>
                  <a:srgbClr val="FF0000"/>
                </a:solidFill>
                <a:latin typeface="Arial" pitchFamily="34" charset="0"/>
                <a:cs typeface="Arial" pitchFamily="34" charset="0"/>
              </a:rPr>
              <a:t> para que </a:t>
            </a:r>
            <a:r>
              <a:rPr lang="pt-BR" sz="1500" dirty="0" err="1">
                <a:solidFill>
                  <a:srgbClr val="FF0000"/>
                </a:solidFill>
                <a:latin typeface="Arial" pitchFamily="34" charset="0"/>
                <a:cs typeface="Arial" pitchFamily="34" charset="0"/>
              </a:rPr>
              <a:t>m</a:t>
            </a:r>
            <a:r>
              <a:rPr lang="pt-BR" sz="1500" baseline="-25000" dirty="0" err="1">
                <a:solidFill>
                  <a:srgbClr val="FF0000"/>
                </a:solidFill>
                <a:latin typeface="Arial" pitchFamily="34" charset="0"/>
                <a:cs typeface="Arial" pitchFamily="34" charset="0"/>
              </a:rPr>
              <a:t>A</a:t>
            </a:r>
            <a:r>
              <a:rPr lang="pt-BR" sz="1500" baseline="-25000" dirty="0">
                <a:solidFill>
                  <a:srgbClr val="FF0000"/>
                </a:solidFill>
                <a:latin typeface="Arial" pitchFamily="34" charset="0"/>
                <a:cs typeface="Arial" pitchFamily="34" charset="0"/>
              </a:rPr>
              <a:t> </a:t>
            </a:r>
            <a:r>
              <a:rPr lang="pt-BR" sz="1500" dirty="0" err="1">
                <a:solidFill>
                  <a:srgbClr val="FF0000"/>
                </a:solidFill>
                <a:latin typeface="Arial" pitchFamily="34" charset="0"/>
                <a:cs typeface="Arial" pitchFamily="34" charset="0"/>
              </a:rPr>
              <a:t>r</a:t>
            </a:r>
            <a:r>
              <a:rPr lang="pt-BR" sz="1500" baseline="-25000" dirty="0" err="1">
                <a:solidFill>
                  <a:srgbClr val="FF0000"/>
                </a:solidFill>
                <a:latin typeface="Arial" pitchFamily="34" charset="0"/>
                <a:cs typeface="Arial" pitchFamily="34" charset="0"/>
              </a:rPr>
              <a:t>A</a:t>
            </a:r>
            <a:r>
              <a:rPr lang="pt-BR" sz="1500" dirty="0">
                <a:solidFill>
                  <a:srgbClr val="FF0000"/>
                </a:solidFill>
                <a:latin typeface="Arial" pitchFamily="34" charset="0"/>
                <a:cs typeface="Arial" pitchFamily="34" charset="0"/>
              </a:rPr>
              <a:t> = </a:t>
            </a:r>
            <a:r>
              <a:rPr lang="pt-BR" sz="1500" dirty="0" err="1">
                <a:solidFill>
                  <a:srgbClr val="FF0000"/>
                </a:solidFill>
                <a:latin typeface="Arial" pitchFamily="34" charset="0"/>
                <a:cs typeface="Arial" pitchFamily="34" charset="0"/>
              </a:rPr>
              <a:t>m</a:t>
            </a:r>
            <a:r>
              <a:rPr lang="pt-BR" sz="1500" baseline="-25000" dirty="0" err="1">
                <a:solidFill>
                  <a:srgbClr val="FF0000"/>
                </a:solidFill>
                <a:latin typeface="Arial" pitchFamily="34" charset="0"/>
                <a:cs typeface="Arial" pitchFamily="34" charset="0"/>
              </a:rPr>
              <a:t>B</a:t>
            </a:r>
            <a:r>
              <a:rPr lang="pt-BR" sz="1500" baseline="-25000" dirty="0">
                <a:solidFill>
                  <a:srgbClr val="FF0000"/>
                </a:solidFill>
                <a:latin typeface="Arial" pitchFamily="34" charset="0"/>
                <a:cs typeface="Arial" pitchFamily="34" charset="0"/>
              </a:rPr>
              <a:t> </a:t>
            </a:r>
            <a:r>
              <a:rPr lang="pt-BR" sz="1500" dirty="0" err="1">
                <a:solidFill>
                  <a:srgbClr val="FF0000"/>
                </a:solidFill>
                <a:latin typeface="Arial" pitchFamily="34" charset="0"/>
                <a:cs typeface="Arial" pitchFamily="34" charset="0"/>
              </a:rPr>
              <a:t>r</a:t>
            </a:r>
            <a:r>
              <a:rPr lang="pt-BR" sz="1500" baseline="-25000" dirty="0" err="1">
                <a:solidFill>
                  <a:srgbClr val="FF0000"/>
                </a:solidFill>
                <a:latin typeface="Arial" pitchFamily="34" charset="0"/>
                <a:cs typeface="Arial" pitchFamily="34" charset="0"/>
              </a:rPr>
              <a:t>B</a:t>
            </a:r>
            <a:r>
              <a:rPr lang="pt-BR" sz="1500" dirty="0">
                <a:solidFill>
                  <a:srgbClr val="FF0000"/>
                </a:solidFill>
                <a:latin typeface="Arial" pitchFamily="34" charset="0"/>
                <a:cs typeface="Arial" pitchFamily="34" charset="0"/>
              </a:rPr>
              <a:t> conforme escrito na figura.</a:t>
            </a:r>
          </a:p>
        </p:txBody>
      </p:sp>
      <p:sp>
        <p:nvSpPr>
          <p:cNvPr id="17" name="Retângulo 16"/>
          <p:cNvSpPr/>
          <p:nvPr/>
        </p:nvSpPr>
        <p:spPr>
          <a:xfrm>
            <a:off x="186874" y="4834027"/>
            <a:ext cx="1104790"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 </a:t>
            </a:r>
            <a:endParaRPr lang="pt-BR" sz="1500" dirty="0"/>
          </a:p>
        </p:txBody>
      </p:sp>
      <p:sp>
        <p:nvSpPr>
          <p:cNvPr id="18" name="Retângulo 17"/>
          <p:cNvSpPr/>
          <p:nvPr/>
        </p:nvSpPr>
        <p:spPr>
          <a:xfrm>
            <a:off x="1199009" y="6357961"/>
            <a:ext cx="2632452" cy="323165"/>
          </a:xfrm>
          <a:prstGeom prst="rect">
            <a:avLst/>
          </a:prstGeom>
        </p:spPr>
        <p:txBody>
          <a:bodyPr wrap="none">
            <a:spAutoFit/>
          </a:bodyPr>
          <a:lstStyle/>
          <a:p>
            <a:r>
              <a:rPr lang="pt-BR" sz="1500" b="1" dirty="0">
                <a:latin typeface="Arial" pitchFamily="34" charset="0"/>
                <a:cs typeface="Arial" pitchFamily="34" charset="0"/>
              </a:rPr>
              <a:t>Resposta 5b): </a:t>
            </a:r>
            <a:r>
              <a:rPr lang="pt-BR" sz="1500" dirty="0">
                <a:latin typeface="Arial" pitchFamily="34" charset="0"/>
                <a:cs typeface="Arial" pitchFamily="34" charset="0"/>
              </a:rPr>
              <a:t>_ _ _ _ _ _ _ </a:t>
            </a:r>
          </a:p>
        </p:txBody>
      </p:sp>
      <p:sp>
        <p:nvSpPr>
          <p:cNvPr id="19" name="Retângulo 18"/>
          <p:cNvSpPr/>
          <p:nvPr/>
        </p:nvSpPr>
        <p:spPr>
          <a:xfrm>
            <a:off x="2540974" y="6309320"/>
            <a:ext cx="1240468" cy="369332"/>
          </a:xfrm>
          <a:prstGeom prst="rect">
            <a:avLst/>
          </a:prstGeom>
        </p:spPr>
        <p:txBody>
          <a:bodyPr wrap="none">
            <a:spAutoFit/>
          </a:bodyPr>
          <a:lstStyle/>
          <a:p>
            <a:r>
              <a:rPr lang="pt-BR" b="1" dirty="0">
                <a:solidFill>
                  <a:srgbClr val="FF0000"/>
                </a:solidFill>
                <a:latin typeface="Arial" pitchFamily="34" charset="0"/>
                <a:cs typeface="Arial" pitchFamily="34" charset="0"/>
              </a:rPr>
              <a:t>Estrela A</a:t>
            </a:r>
            <a:r>
              <a:rPr lang="pt-BR" dirty="0">
                <a:solidFill>
                  <a:srgbClr val="FF0000"/>
                </a:solidFill>
                <a:latin typeface="Arial" pitchFamily="34" charset="0"/>
                <a:cs typeface="Arial" pitchFamily="34" charset="0"/>
              </a:rPr>
              <a:t> </a:t>
            </a:r>
          </a:p>
        </p:txBody>
      </p:sp>
    </p:spTree>
    <p:extLst>
      <p:ext uri="{BB962C8B-B14F-4D97-AF65-F5344CB8AC3E}">
        <p14:creationId xmlns:p14="http://schemas.microsoft.com/office/powerpoint/2010/main" val="32546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45085"/>
            <a:ext cx="7992888" cy="2197525"/>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Questão 6) (1 ponto)</a:t>
            </a:r>
            <a:r>
              <a:rPr lang="pt-BR" sz="1500" dirty="0">
                <a:latin typeface="Arial" pitchFamily="34" charset="0"/>
                <a:cs typeface="Arial" pitchFamily="34" charset="0"/>
              </a:rPr>
              <a:t> </a:t>
            </a:r>
            <a:r>
              <a:rPr lang="pt-BR" sz="1500" i="1" dirty="0">
                <a:latin typeface="Arial" pitchFamily="34" charset="0"/>
                <a:cs typeface="Arial" pitchFamily="34" charset="0"/>
              </a:rPr>
              <a:t>Antes de ler o enunciado, leia as perguntas. Isso pode ajudá-lo.</a:t>
            </a:r>
            <a:r>
              <a:rPr lang="pt-BR" sz="1500" dirty="0">
                <a:latin typeface="Arial" pitchFamily="34" charset="0"/>
                <a:cs typeface="Arial" pitchFamily="34" charset="0"/>
              </a:rPr>
              <a:t> Foguetes são veículos destinados ao transporte de cargas e pessoas ao espaço.  Dependendo da quantidade de combustível utilizado e da tecnologia embarcada, podem atingir a velocidade de 28.000 km/h e colocar satélites em órbita da Terra, conforme ilustrado na figura abaixo.  Tais foguetes são chamados foguetes orbitais.  Há foguetes cujo apogeu (altitude máxima alcançada por um foguete) é superior a 300 km, mas a velocidade orbital de 28.000 km/h não é alcançada.  Por isso, retornam à superfície terrestre, atraídos pela gravidade.  É importante enfatizar que a mesma força da gravidade que traz os</a:t>
            </a:r>
          </a:p>
        </p:txBody>
      </p:sp>
      <p:pic>
        <p:nvPicPr>
          <p:cNvPr id="6146" name="Picture 2" descr="28000_traç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3063" y="3717032"/>
            <a:ext cx="5605098" cy="244827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18889" y="3861048"/>
            <a:ext cx="5688632" cy="2197525"/>
          </a:xfrm>
          <a:prstGeom prst="rect">
            <a:avLst/>
          </a:prstGeom>
        </p:spPr>
        <p:txBody>
          <a:bodyPr wrap="square">
            <a:spAutoFit/>
          </a:bodyPr>
          <a:lstStyle/>
          <a:p>
            <a:pPr algn="just">
              <a:lnSpc>
                <a:spcPct val="114000"/>
              </a:lnSpc>
            </a:pPr>
            <a:r>
              <a:rPr lang="pt-BR" sz="1500" dirty="0">
                <a:latin typeface="Arial" pitchFamily="34" charset="0"/>
                <a:cs typeface="Arial" pitchFamily="34" charset="0"/>
              </a:rPr>
              <a:t>Os foguetes </a:t>
            </a:r>
            <a:r>
              <a:rPr lang="pt-BR" sz="1500" dirty="0" err="1">
                <a:latin typeface="Arial" pitchFamily="34" charset="0"/>
                <a:cs typeface="Arial" pitchFamily="34" charset="0"/>
              </a:rPr>
              <a:t>suborbitais</a:t>
            </a:r>
            <a:r>
              <a:rPr lang="pt-BR" sz="1500" dirty="0">
                <a:latin typeface="Arial" pitchFamily="34" charset="0"/>
                <a:cs typeface="Arial" pitchFamily="34" charset="0"/>
              </a:rPr>
              <a:t> são também utilizados para realizar experimentos em ambiente de </a:t>
            </a:r>
            <a:r>
              <a:rPr lang="pt-BR" sz="1500" dirty="0" err="1">
                <a:latin typeface="Arial" pitchFamily="34" charset="0"/>
                <a:cs typeface="Arial" pitchFamily="34" charset="0"/>
              </a:rPr>
              <a:t>microgravidade</a:t>
            </a:r>
            <a:r>
              <a:rPr lang="pt-BR" sz="1500" dirty="0">
                <a:latin typeface="Arial" pitchFamily="34" charset="0"/>
                <a:cs typeface="Arial" pitchFamily="34" charset="0"/>
              </a:rPr>
              <a:t>, que permitem o desenvolvimento de novos materiais e medicamentos.  </a:t>
            </a:r>
            <a:r>
              <a:rPr lang="pt-BR" sz="1500" dirty="0" err="1">
                <a:latin typeface="Arial" pitchFamily="34" charset="0"/>
                <a:cs typeface="Arial" pitchFamily="34" charset="0"/>
              </a:rPr>
              <a:t>Microgravidade</a:t>
            </a:r>
            <a:r>
              <a:rPr lang="pt-BR" sz="1500" dirty="0">
                <a:latin typeface="Arial" pitchFamily="34" charset="0"/>
                <a:cs typeface="Arial" pitchFamily="34" charset="0"/>
              </a:rPr>
              <a:t> é um ambiente no qual os efeitos da atração gravitacional terrestre são reduzidos, em função do movimento de queda livre.  Nos voos </a:t>
            </a:r>
            <a:r>
              <a:rPr lang="pt-BR" sz="1500" dirty="0" err="1">
                <a:latin typeface="Arial" pitchFamily="34" charset="0"/>
                <a:cs typeface="Arial" pitchFamily="34" charset="0"/>
              </a:rPr>
              <a:t>suborbitais</a:t>
            </a:r>
            <a:r>
              <a:rPr lang="pt-BR" sz="1500" dirty="0">
                <a:latin typeface="Arial" pitchFamily="34" charset="0"/>
                <a:cs typeface="Arial" pitchFamily="34" charset="0"/>
              </a:rPr>
              <a:t> essa condição é observada em altitudes superiores a 100 km, desde que a gravidade seja a única força atuante sobre o foguete.</a:t>
            </a:r>
          </a:p>
        </p:txBody>
      </p:sp>
      <p:sp>
        <p:nvSpPr>
          <p:cNvPr id="5" name="Retângulo 4"/>
          <p:cNvSpPr/>
          <p:nvPr/>
        </p:nvSpPr>
        <p:spPr>
          <a:xfrm>
            <a:off x="118889" y="2230535"/>
            <a:ext cx="11593288" cy="1671227"/>
          </a:xfrm>
          <a:prstGeom prst="rect">
            <a:avLst/>
          </a:prstGeom>
        </p:spPr>
        <p:txBody>
          <a:bodyPr wrap="square">
            <a:spAutoFit/>
          </a:bodyPr>
          <a:lstStyle/>
          <a:p>
            <a:pPr algn="just">
              <a:lnSpc>
                <a:spcPct val="114000"/>
              </a:lnSpc>
            </a:pPr>
            <a:r>
              <a:rPr lang="pt-BR" sz="1500" dirty="0">
                <a:latin typeface="Arial" pitchFamily="34" charset="0"/>
                <a:cs typeface="Arial" pitchFamily="34" charset="0"/>
              </a:rPr>
              <a:t>foguetes </a:t>
            </a:r>
            <a:r>
              <a:rPr lang="pt-BR" sz="1500" dirty="0" err="1">
                <a:latin typeface="Arial" pitchFamily="34" charset="0"/>
                <a:cs typeface="Arial" pitchFamily="34" charset="0"/>
              </a:rPr>
              <a:t>suborbitais</a:t>
            </a:r>
            <a:r>
              <a:rPr lang="pt-BR" sz="1500" dirty="0">
                <a:latin typeface="Arial" pitchFamily="34" charset="0"/>
                <a:cs typeface="Arial" pitchFamily="34" charset="0"/>
              </a:rPr>
              <a:t> de volta à superfície terrestre é a responsável por manter os satélites em suas órbitas.  O fato de os satélites não caírem como os foguetes </a:t>
            </a:r>
            <a:r>
              <a:rPr lang="pt-BR" sz="1500" dirty="0" err="1">
                <a:latin typeface="Arial" pitchFamily="34" charset="0"/>
                <a:cs typeface="Arial" pitchFamily="34" charset="0"/>
              </a:rPr>
              <a:t>suborbitais</a:t>
            </a:r>
            <a:r>
              <a:rPr lang="pt-BR" sz="1500" dirty="0">
                <a:latin typeface="Arial" pitchFamily="34" charset="0"/>
                <a:cs typeface="Arial" pitchFamily="34" charset="0"/>
              </a:rPr>
              <a:t> deve-se à sua velocidade de 28.000 km/h, cuja direção é paralela à superfície da Terra, conforme ilustrado na figura ao lado.  Portanto, é a combinação velocidade e gravidade que mantêm mais de mil satélites operando na órbita da Terra, em altitudes que variam de 300 km a 35.800 km.</a:t>
            </a:r>
          </a:p>
          <a:p>
            <a:pPr algn="just">
              <a:lnSpc>
                <a:spcPct val="114000"/>
              </a:lnSpc>
            </a:pPr>
            <a:r>
              <a:rPr lang="pt-BR" sz="1500" dirty="0">
                <a:latin typeface="Arial" pitchFamily="34" charset="0"/>
                <a:cs typeface="Arial" pitchFamily="34" charset="0"/>
              </a:rPr>
              <a:t>Apesar de não conseguirem orbitar a Terra, os foguetes </a:t>
            </a:r>
            <a:r>
              <a:rPr lang="pt-BR" sz="1500" dirty="0" err="1">
                <a:latin typeface="Arial" pitchFamily="34" charset="0"/>
                <a:cs typeface="Arial" pitchFamily="34" charset="0"/>
              </a:rPr>
              <a:t>suborbitais</a:t>
            </a:r>
            <a:r>
              <a:rPr lang="pt-BR" sz="1500" dirty="0">
                <a:latin typeface="Arial" pitchFamily="34" charset="0"/>
                <a:cs typeface="Arial" pitchFamily="34" charset="0"/>
              </a:rPr>
              <a:t> são muito úteis para realizar medições na atmosfera terrestre e para testar novos materiais e dispositivos que, no futuro, podem ser aplicados a foguetes orbitais e a satélites.</a:t>
            </a:r>
          </a:p>
        </p:txBody>
      </p:sp>
    </p:spTree>
    <p:extLst>
      <p:ext uri="{BB962C8B-B14F-4D97-AF65-F5344CB8AC3E}">
        <p14:creationId xmlns:p14="http://schemas.microsoft.com/office/powerpoint/2010/main" val="299257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423"/>
            <a:ext cx="7996846" cy="1144929"/>
          </a:xfrm>
          <a:prstGeom prst="rect">
            <a:avLst/>
          </a:prstGeom>
        </p:spPr>
        <p:txBody>
          <a:bodyPr wrap="square">
            <a:spAutoFit/>
          </a:bodyPr>
          <a:lstStyle/>
          <a:p>
            <a:pPr algn="just">
              <a:lnSpc>
                <a:spcPct val="114000"/>
              </a:lnSpc>
            </a:pPr>
            <a:r>
              <a:rPr lang="pt-BR" sz="1500" dirty="0">
                <a:latin typeface="Arial" pitchFamily="34" charset="0"/>
                <a:cs typeface="Arial" pitchFamily="34" charset="0"/>
              </a:rPr>
              <a:t>O Instituto de Aeronáutica e Espaço (IAE), localizado na cidade de São José dos Campos, SP, desenvolve uma família de foguetes, tais como: VS-30, VSB-30 e VS-40.  Lá também é desenvolvido o Veículo Lançador de Satélites (VLS-1). A tabela abaixo apresenta valores aproximados para algumas características dos foguetes brasileiros.</a:t>
            </a:r>
          </a:p>
        </p:txBody>
      </p:sp>
      <p:graphicFrame>
        <p:nvGraphicFramePr>
          <p:cNvPr id="5" name="Tabela 4"/>
          <p:cNvGraphicFramePr>
            <a:graphicFrameLocks noGrp="1"/>
          </p:cNvGraphicFramePr>
          <p:nvPr>
            <p:extLst>
              <p:ext uri="{D42A27DB-BD31-4B8C-83A1-F6EECF244321}">
                <p14:modId xmlns:p14="http://schemas.microsoft.com/office/powerpoint/2010/main" val="4019002790"/>
              </p:ext>
            </p:extLst>
          </p:nvPr>
        </p:nvGraphicFramePr>
        <p:xfrm>
          <a:off x="190897" y="1279132"/>
          <a:ext cx="7690558" cy="1329692"/>
        </p:xfrm>
        <a:graphic>
          <a:graphicData uri="http://schemas.openxmlformats.org/drawingml/2006/table">
            <a:tbl>
              <a:tblPr firstRow="1" firstCol="1" bandRow="1"/>
              <a:tblGrid>
                <a:gridCol w="909394">
                  <a:extLst>
                    <a:ext uri="{9D8B030D-6E8A-4147-A177-3AD203B41FA5}">
                      <a16:colId xmlns:a16="http://schemas.microsoft.com/office/drawing/2014/main" val="20000"/>
                    </a:ext>
                  </a:extLst>
                </a:gridCol>
                <a:gridCol w="918997">
                  <a:extLst>
                    <a:ext uri="{9D8B030D-6E8A-4147-A177-3AD203B41FA5}">
                      <a16:colId xmlns:a16="http://schemas.microsoft.com/office/drawing/2014/main" val="20001"/>
                    </a:ext>
                  </a:extLst>
                </a:gridCol>
                <a:gridCol w="1644522">
                  <a:extLst>
                    <a:ext uri="{9D8B030D-6E8A-4147-A177-3AD203B41FA5}">
                      <a16:colId xmlns:a16="http://schemas.microsoft.com/office/drawing/2014/main" val="20002"/>
                    </a:ext>
                  </a:extLst>
                </a:gridCol>
                <a:gridCol w="2676984">
                  <a:extLst>
                    <a:ext uri="{9D8B030D-6E8A-4147-A177-3AD203B41FA5}">
                      <a16:colId xmlns:a16="http://schemas.microsoft.com/office/drawing/2014/main" val="20003"/>
                    </a:ext>
                  </a:extLst>
                </a:gridCol>
                <a:gridCol w="1540661">
                  <a:extLst>
                    <a:ext uri="{9D8B030D-6E8A-4147-A177-3AD203B41FA5}">
                      <a16:colId xmlns:a16="http://schemas.microsoft.com/office/drawing/2014/main" val="20004"/>
                    </a:ext>
                  </a:extLst>
                </a:gridCol>
              </a:tblGrid>
              <a:tr h="0">
                <a:tc>
                  <a:txBody>
                    <a:bodyPr/>
                    <a:lstStyle/>
                    <a:p>
                      <a:pPr algn="ctr">
                        <a:lnSpc>
                          <a:spcPct val="115000"/>
                        </a:lnSpc>
                        <a:spcAft>
                          <a:spcPts val="1000"/>
                        </a:spcAft>
                      </a:pPr>
                      <a:r>
                        <a:rPr lang="pt-BR" sz="1600" b="1" dirty="0">
                          <a:effectLst/>
                          <a:latin typeface="Arial"/>
                          <a:ea typeface="Calibri"/>
                          <a:cs typeface="Times New Roman"/>
                        </a:rPr>
                        <a:t>Veículo</a:t>
                      </a:r>
                      <a:endParaRPr lang="pt-B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600" b="1">
                          <a:effectLst/>
                          <a:latin typeface="Arial"/>
                          <a:ea typeface="Calibri"/>
                          <a:cs typeface="Times New Roman"/>
                        </a:rPr>
                        <a:t>Apogeu (km)</a:t>
                      </a:r>
                      <a:endParaRPr lang="pt-B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600" b="1">
                          <a:effectLst/>
                          <a:latin typeface="Arial"/>
                          <a:ea typeface="Calibri"/>
                          <a:cs typeface="Times New Roman"/>
                        </a:rPr>
                        <a:t>Massa da carga-útil (kg)</a:t>
                      </a:r>
                      <a:endParaRPr lang="pt-B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600" b="1">
                          <a:effectLst/>
                          <a:latin typeface="Arial"/>
                          <a:ea typeface="Calibri"/>
                          <a:cs typeface="Times New Roman"/>
                        </a:rPr>
                        <a:t>Massa de propelente (kg)</a:t>
                      </a:r>
                      <a:endParaRPr lang="pt-B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600" b="1" dirty="0">
                          <a:effectLst/>
                          <a:latin typeface="Arial"/>
                          <a:ea typeface="Calibri"/>
                          <a:cs typeface="Times New Roman"/>
                        </a:rPr>
                        <a:t>Massa estrutural (kg)</a:t>
                      </a:r>
                      <a:endParaRPr lang="pt-B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Bef>
                          <a:spcPts val="300"/>
                        </a:spcBef>
                        <a:spcAft>
                          <a:spcPts val="1000"/>
                        </a:spcAft>
                      </a:pPr>
                      <a:r>
                        <a:rPr lang="pt-BR" sz="1600" b="1">
                          <a:effectLst/>
                          <a:latin typeface="Arial"/>
                          <a:ea typeface="Calibri"/>
                          <a:cs typeface="Times New Roman"/>
                        </a:rPr>
                        <a:t>VS-30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140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300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900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dirty="0">
                          <a:effectLst/>
                          <a:latin typeface="Arial"/>
                          <a:ea typeface="Calibri"/>
                          <a:cs typeface="Times New Roman"/>
                        </a:rPr>
                        <a:t>300</a:t>
                      </a:r>
                      <a:endParaRPr lang="pt-B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15000"/>
                        </a:lnSpc>
                        <a:spcBef>
                          <a:spcPts val="300"/>
                        </a:spcBef>
                        <a:spcAft>
                          <a:spcPts val="1000"/>
                        </a:spcAft>
                      </a:pPr>
                      <a:r>
                        <a:rPr lang="pt-BR" sz="1600" b="1">
                          <a:effectLst/>
                          <a:latin typeface="Arial"/>
                          <a:ea typeface="Calibri"/>
                          <a:cs typeface="Times New Roman"/>
                        </a:rPr>
                        <a:t>VSB-30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260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400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1.500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dirty="0">
                          <a:effectLst/>
                          <a:latin typeface="Arial"/>
                          <a:ea typeface="Calibri"/>
                          <a:cs typeface="Times New Roman"/>
                        </a:rPr>
                        <a:t>750</a:t>
                      </a:r>
                      <a:endParaRPr lang="pt-B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15000"/>
                        </a:lnSpc>
                        <a:spcBef>
                          <a:spcPts val="300"/>
                        </a:spcBef>
                        <a:spcAft>
                          <a:spcPts val="1000"/>
                        </a:spcAft>
                      </a:pPr>
                      <a:r>
                        <a:rPr lang="pt-BR" sz="1600" b="1">
                          <a:effectLst/>
                          <a:latin typeface="Arial"/>
                          <a:ea typeface="Calibri"/>
                          <a:cs typeface="Times New Roman"/>
                        </a:rPr>
                        <a:t>VS-40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640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a:effectLst/>
                          <a:latin typeface="Arial"/>
                          <a:ea typeface="Calibri"/>
                          <a:cs typeface="Times New Roman"/>
                        </a:rPr>
                        <a:t>500</a:t>
                      </a:r>
                      <a:endParaRPr lang="pt-B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dirty="0">
                          <a:effectLst/>
                          <a:latin typeface="Arial"/>
                          <a:ea typeface="Calibri"/>
                          <a:cs typeface="Times New Roman"/>
                        </a:rPr>
                        <a:t>5.000</a:t>
                      </a:r>
                      <a:endParaRPr lang="pt-B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1000"/>
                        </a:spcAft>
                      </a:pPr>
                      <a:r>
                        <a:rPr lang="pt-BR" sz="1600" dirty="0">
                          <a:effectLst/>
                          <a:latin typeface="Arial"/>
                          <a:ea typeface="Calibri"/>
                          <a:cs typeface="Times New Roman"/>
                        </a:rPr>
                        <a:t>1.250</a:t>
                      </a:r>
                      <a:endParaRPr lang="pt-B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tângulo 5"/>
          <p:cNvSpPr/>
          <p:nvPr/>
        </p:nvSpPr>
        <p:spPr>
          <a:xfrm>
            <a:off x="135481" y="2771692"/>
            <a:ext cx="11593288" cy="600164"/>
          </a:xfrm>
          <a:prstGeom prst="rect">
            <a:avLst/>
          </a:prstGeom>
        </p:spPr>
        <p:txBody>
          <a:bodyPr wrap="square">
            <a:spAutoFit/>
          </a:bodyPr>
          <a:lstStyle/>
          <a:p>
            <a:pPr algn="just">
              <a:lnSpc>
                <a:spcPct val="110000"/>
              </a:lnSpc>
            </a:pPr>
            <a:r>
              <a:rPr lang="pt-BR" sz="1500" b="1" dirty="0">
                <a:latin typeface="Arial" pitchFamily="34" charset="0"/>
                <a:cs typeface="Arial" pitchFamily="34" charset="0"/>
              </a:rPr>
              <a:t>Pergunta 6a) (0,5 ponto)</a:t>
            </a:r>
            <a:r>
              <a:rPr lang="pt-BR" sz="1500" dirty="0">
                <a:latin typeface="Arial" pitchFamily="34" charset="0"/>
                <a:cs typeface="Arial" pitchFamily="34" charset="0"/>
              </a:rPr>
              <a:t> Supondo que no tempo de permanência acima dos 100 km a carga-útil esteja em um ambiente de </a:t>
            </a:r>
            <a:r>
              <a:rPr lang="pt-BR" sz="1500" dirty="0" err="1">
                <a:latin typeface="Arial" pitchFamily="34" charset="0"/>
                <a:cs typeface="Arial" pitchFamily="34" charset="0"/>
              </a:rPr>
              <a:t>microgravidade</a:t>
            </a:r>
            <a:r>
              <a:rPr lang="pt-BR" sz="1500" dirty="0">
                <a:latin typeface="Arial" pitchFamily="34" charset="0"/>
                <a:cs typeface="Arial" pitchFamily="34" charset="0"/>
              </a:rPr>
              <a:t>, qual dos foguetes apresentados na tabela acima oferece o maior tempo de </a:t>
            </a:r>
            <a:r>
              <a:rPr lang="pt-BR" sz="1500" dirty="0" err="1">
                <a:latin typeface="Arial" pitchFamily="34" charset="0"/>
                <a:cs typeface="Arial" pitchFamily="34" charset="0"/>
              </a:rPr>
              <a:t>microgravidade</a:t>
            </a:r>
            <a:r>
              <a:rPr lang="pt-BR" sz="1500" dirty="0">
                <a:latin typeface="Arial" pitchFamily="34" charset="0"/>
                <a:cs typeface="Arial" pitchFamily="34" charset="0"/>
              </a:rPr>
              <a:t>?</a:t>
            </a:r>
          </a:p>
        </p:txBody>
      </p:sp>
      <p:sp>
        <p:nvSpPr>
          <p:cNvPr id="7" name="Retângulo 6"/>
          <p:cNvSpPr/>
          <p:nvPr/>
        </p:nvSpPr>
        <p:spPr>
          <a:xfrm>
            <a:off x="118889" y="3582252"/>
            <a:ext cx="11665296" cy="854080"/>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Como todos os foguetes apresentados na tabela ultrapassam a altitude de 100 km, o que apresentará maior tempo de </a:t>
            </a:r>
            <a:r>
              <a:rPr lang="pt-BR" sz="1500" dirty="0" err="1">
                <a:solidFill>
                  <a:srgbClr val="FF0000"/>
                </a:solidFill>
                <a:latin typeface="Arial" pitchFamily="34" charset="0"/>
                <a:cs typeface="Arial" pitchFamily="34" charset="0"/>
              </a:rPr>
              <a:t>microgravidade</a:t>
            </a:r>
            <a:r>
              <a:rPr lang="pt-BR" sz="1500" dirty="0">
                <a:solidFill>
                  <a:srgbClr val="FF0000"/>
                </a:solidFill>
                <a:latin typeface="Arial" pitchFamily="34" charset="0"/>
                <a:cs typeface="Arial" pitchFamily="34" charset="0"/>
              </a:rPr>
              <a:t> é aquele que atingir a maior altitude (apogeu).  A partir da tabela conclui-se que o VS-40 é o veículo que possibilita o maior tempo de </a:t>
            </a:r>
            <a:r>
              <a:rPr lang="pt-BR" sz="1500" dirty="0" err="1">
                <a:solidFill>
                  <a:srgbClr val="FF0000"/>
                </a:solidFill>
                <a:latin typeface="Arial" pitchFamily="34" charset="0"/>
                <a:cs typeface="Arial" pitchFamily="34" charset="0"/>
              </a:rPr>
              <a:t>microgravidade</a:t>
            </a:r>
            <a:r>
              <a:rPr lang="pt-BR" sz="1500" dirty="0">
                <a:solidFill>
                  <a:srgbClr val="FF0000"/>
                </a:solidFill>
                <a:latin typeface="Arial" pitchFamily="34" charset="0"/>
                <a:cs typeface="Arial" pitchFamily="34" charset="0"/>
              </a:rPr>
              <a:t>.</a:t>
            </a:r>
          </a:p>
        </p:txBody>
      </p:sp>
      <p:sp>
        <p:nvSpPr>
          <p:cNvPr id="8" name="Retângulo 7"/>
          <p:cNvSpPr/>
          <p:nvPr/>
        </p:nvSpPr>
        <p:spPr>
          <a:xfrm>
            <a:off x="153953" y="3292640"/>
            <a:ext cx="1116011" cy="369332"/>
          </a:xfrm>
          <a:prstGeom prst="rect">
            <a:avLst/>
          </a:prstGeom>
        </p:spPr>
        <p:txBody>
          <a:bodyPr wrap="none">
            <a:spAutoFit/>
          </a:bodyPr>
          <a:lstStyle/>
          <a:p>
            <a:r>
              <a:rPr lang="pt-BR" sz="1500" dirty="0">
                <a:solidFill>
                  <a:srgbClr val="FF0000"/>
                </a:solidFill>
                <a:latin typeface="Arial" pitchFamily="34" charset="0"/>
                <a:cs typeface="Arial" pitchFamily="34" charset="0"/>
              </a:rPr>
              <a:t>Resposta:</a:t>
            </a:r>
            <a:r>
              <a:rPr lang="pt-BR" dirty="0">
                <a:latin typeface="Arial" pitchFamily="34" charset="0"/>
                <a:cs typeface="Arial" pitchFamily="34" charset="0"/>
              </a:rPr>
              <a:t> </a:t>
            </a:r>
            <a:endParaRPr lang="pt-BR" dirty="0"/>
          </a:p>
        </p:txBody>
      </p:sp>
      <p:sp>
        <p:nvSpPr>
          <p:cNvPr id="9" name="Retângulo 8"/>
          <p:cNvSpPr/>
          <p:nvPr/>
        </p:nvSpPr>
        <p:spPr>
          <a:xfrm>
            <a:off x="113535" y="4451517"/>
            <a:ext cx="2569934" cy="323165"/>
          </a:xfrm>
          <a:prstGeom prst="rect">
            <a:avLst/>
          </a:prstGeom>
        </p:spPr>
        <p:txBody>
          <a:bodyPr wrap="none">
            <a:spAutoFit/>
          </a:bodyPr>
          <a:lstStyle/>
          <a:p>
            <a:r>
              <a:rPr lang="pt-BR" sz="1500" b="1" dirty="0">
                <a:latin typeface="Arial" pitchFamily="34" charset="0"/>
                <a:cs typeface="Arial" pitchFamily="34" charset="0"/>
              </a:rPr>
              <a:t>Resposta 6a):</a:t>
            </a:r>
            <a:r>
              <a:rPr lang="pt-BR" sz="1500" dirty="0">
                <a:latin typeface="Arial" pitchFamily="34" charset="0"/>
                <a:cs typeface="Arial" pitchFamily="34" charset="0"/>
              </a:rPr>
              <a:t> _ _ _ _ _ _ _</a:t>
            </a:r>
          </a:p>
        </p:txBody>
      </p:sp>
      <p:sp>
        <p:nvSpPr>
          <p:cNvPr id="10" name="Retângulo 9"/>
          <p:cNvSpPr/>
          <p:nvPr/>
        </p:nvSpPr>
        <p:spPr>
          <a:xfrm>
            <a:off x="1625703" y="4426881"/>
            <a:ext cx="753732"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VS-40</a:t>
            </a:r>
            <a:endParaRPr lang="pt-BR" sz="1600" dirty="0">
              <a:solidFill>
                <a:srgbClr val="FF0000"/>
              </a:solidFill>
            </a:endParaRPr>
          </a:p>
        </p:txBody>
      </p:sp>
      <p:sp>
        <p:nvSpPr>
          <p:cNvPr id="11" name="Retângulo 10"/>
          <p:cNvSpPr/>
          <p:nvPr/>
        </p:nvSpPr>
        <p:spPr>
          <a:xfrm>
            <a:off x="118889" y="4788344"/>
            <a:ext cx="11665296" cy="854080"/>
          </a:xfrm>
          <a:prstGeom prst="rect">
            <a:avLst/>
          </a:prstGeom>
        </p:spPr>
        <p:txBody>
          <a:bodyPr wrap="square">
            <a:spAutoFit/>
          </a:bodyPr>
          <a:lstStyle/>
          <a:p>
            <a:pPr algn="just">
              <a:lnSpc>
                <a:spcPct val="110000"/>
              </a:lnSpc>
            </a:pPr>
            <a:r>
              <a:rPr lang="pt-BR" sz="1500" b="1" dirty="0">
                <a:latin typeface="Arial" pitchFamily="34" charset="0"/>
                <a:cs typeface="Arial" pitchFamily="34" charset="0"/>
              </a:rPr>
              <a:t>Pergunta 6b) (0,5 ponto)</a:t>
            </a:r>
            <a:r>
              <a:rPr lang="pt-BR" sz="1500" dirty="0">
                <a:latin typeface="Arial" pitchFamily="34" charset="0"/>
                <a:cs typeface="Arial" pitchFamily="34" charset="0"/>
              </a:rPr>
              <a:t> Se a relação entre a massa de propelente e a massa estrutural fosse o único parâmetro utilizado para determinar a eficiência de um foguete, qual dos foguetes apresentados na tabela é o menos eficiente, ou seja, possui a menor relação massa de propelente/massa estrutural?</a:t>
            </a:r>
          </a:p>
        </p:txBody>
      </p:sp>
      <p:sp>
        <p:nvSpPr>
          <p:cNvPr id="12" name="Retângulo 11"/>
          <p:cNvSpPr/>
          <p:nvPr/>
        </p:nvSpPr>
        <p:spPr>
          <a:xfrm>
            <a:off x="1127000" y="5600882"/>
            <a:ext cx="10585177" cy="854080"/>
          </a:xfrm>
          <a:prstGeom prst="rect">
            <a:avLst/>
          </a:prstGeom>
        </p:spPr>
        <p:txBody>
          <a:bodyPr wrap="square">
            <a:spAutoFit/>
          </a:bodyPr>
          <a:lstStyle/>
          <a:p>
            <a:pPr algn="just">
              <a:lnSpc>
                <a:spcPct val="110000"/>
              </a:lnSpc>
            </a:pPr>
            <a:r>
              <a:rPr lang="pt-BR" sz="1500" dirty="0">
                <a:solidFill>
                  <a:srgbClr val="FF0000"/>
                </a:solidFill>
                <a:latin typeface="Arial" pitchFamily="34" charset="0"/>
                <a:cs typeface="Arial" pitchFamily="34" charset="0"/>
              </a:rPr>
              <a:t>A partir dos resultados apresentados na tabela, observa-se que o VSB-30 é o menos eficiente nesse quesito, uma vez que a razão entre a massa de propelente e a massa estrutural é igual a dois (1.500 / 750 = 2). O aluno não precisa apresentar os cálculos para o VS-30 (900/300 = 3) e para o VS-40 (5.000/1.250 = 4).</a:t>
            </a:r>
          </a:p>
        </p:txBody>
      </p:sp>
      <p:sp>
        <p:nvSpPr>
          <p:cNvPr id="13" name="Retângulo 12"/>
          <p:cNvSpPr/>
          <p:nvPr/>
        </p:nvSpPr>
        <p:spPr>
          <a:xfrm>
            <a:off x="118889" y="5593909"/>
            <a:ext cx="1104790" cy="323165"/>
          </a:xfrm>
          <a:prstGeom prst="rect">
            <a:avLst/>
          </a:prstGeom>
        </p:spPr>
        <p:txBody>
          <a:bodyPr wrap="none">
            <a:spAutoFit/>
          </a:bodyPr>
          <a:lstStyle/>
          <a:p>
            <a:r>
              <a:rPr lang="pt-BR" sz="1500" dirty="0">
                <a:solidFill>
                  <a:srgbClr val="FF0000"/>
                </a:solidFill>
                <a:latin typeface="Arial" pitchFamily="34" charset="0"/>
                <a:cs typeface="Arial" pitchFamily="34" charset="0"/>
              </a:rPr>
              <a:t>Resposta: </a:t>
            </a:r>
            <a:endParaRPr lang="pt-BR" sz="1500" dirty="0"/>
          </a:p>
        </p:txBody>
      </p:sp>
      <p:sp>
        <p:nvSpPr>
          <p:cNvPr id="14" name="Retângulo 13"/>
          <p:cNvSpPr/>
          <p:nvPr/>
        </p:nvSpPr>
        <p:spPr>
          <a:xfrm>
            <a:off x="1127001" y="6457292"/>
            <a:ext cx="2632452" cy="323165"/>
          </a:xfrm>
          <a:prstGeom prst="rect">
            <a:avLst/>
          </a:prstGeom>
        </p:spPr>
        <p:txBody>
          <a:bodyPr wrap="none">
            <a:spAutoFit/>
          </a:bodyPr>
          <a:lstStyle/>
          <a:p>
            <a:r>
              <a:rPr lang="pt-BR" sz="1500" b="1" dirty="0">
                <a:latin typeface="Arial" pitchFamily="34" charset="0"/>
                <a:cs typeface="Arial" pitchFamily="34" charset="0"/>
              </a:rPr>
              <a:t>Resposta 6b):</a:t>
            </a:r>
            <a:r>
              <a:rPr lang="pt-BR" sz="1500" dirty="0">
                <a:latin typeface="Arial" pitchFamily="34" charset="0"/>
                <a:cs typeface="Arial" pitchFamily="34" charset="0"/>
              </a:rPr>
              <a:t> _ _ _ _ _ _ _ </a:t>
            </a:r>
          </a:p>
        </p:txBody>
      </p:sp>
      <p:sp>
        <p:nvSpPr>
          <p:cNvPr id="15" name="Retângulo 14"/>
          <p:cNvSpPr/>
          <p:nvPr/>
        </p:nvSpPr>
        <p:spPr>
          <a:xfrm>
            <a:off x="2648753" y="6444100"/>
            <a:ext cx="859531" cy="323165"/>
          </a:xfrm>
          <a:prstGeom prst="rect">
            <a:avLst/>
          </a:prstGeom>
        </p:spPr>
        <p:txBody>
          <a:bodyPr wrap="none">
            <a:spAutoFit/>
          </a:bodyPr>
          <a:lstStyle/>
          <a:p>
            <a:r>
              <a:rPr lang="pt-BR" sz="1500" b="1" dirty="0">
                <a:solidFill>
                  <a:srgbClr val="FF0000"/>
                </a:solidFill>
                <a:latin typeface="Arial" pitchFamily="34" charset="0"/>
                <a:cs typeface="Arial" pitchFamily="34" charset="0"/>
              </a:rPr>
              <a:t>VSB-30</a:t>
            </a:r>
            <a:endParaRPr lang="pt-BR" sz="1500" dirty="0">
              <a:solidFill>
                <a:srgbClr val="FF0000"/>
              </a:solidFill>
            </a:endParaRPr>
          </a:p>
        </p:txBody>
      </p:sp>
    </p:spTree>
    <p:extLst>
      <p:ext uri="{BB962C8B-B14F-4D97-AF65-F5344CB8AC3E}">
        <p14:creationId xmlns:p14="http://schemas.microsoft.com/office/powerpoint/2010/main" val="1553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3" grpId="0"/>
      <p:bldP spid="15"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5231</Words>
  <Application>Microsoft Office PowerPoint</Application>
  <PresentationFormat>Personalizar</PresentationFormat>
  <Paragraphs>283</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Calibri</vt:lpstr>
      <vt:lpstr>Cambria Math</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João Canalle</cp:lastModifiedBy>
  <cp:revision>49</cp:revision>
  <dcterms:created xsi:type="dcterms:W3CDTF">2020-07-28T12:26:47Z</dcterms:created>
  <dcterms:modified xsi:type="dcterms:W3CDTF">2020-08-08T00:29:46Z</dcterms:modified>
</cp:coreProperties>
</file>