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5"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5E8"/>
    <a:srgbClr val="94C8ED"/>
    <a:srgbClr val="0078A2"/>
    <a:srgbClr val="0E4D3C"/>
    <a:srgbClr val="0E113C"/>
    <a:srgbClr val="00823B"/>
    <a:srgbClr val="DBD68B"/>
    <a:srgbClr val="F9F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30" d="100"/>
          <a:sy n="130" d="100"/>
        </p:scale>
        <p:origin x="-2462" y="-19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988240A-EBEB-4E01-B6F0-2BDCE506776E}" type="datetimeFigureOut">
              <a:rPr lang="pt-BR" smtClean="0"/>
              <a:t>29/08/2020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748DE78-2655-4AAF-B06E-C92214E992AF}" type="slidenum">
              <a:rPr lang="pt-BR" smtClean="0"/>
              <a:t>‹nº›</a:t>
            </a:fld>
            <a:endParaRPr lang="pt-BR"/>
          </a:p>
        </p:txBody>
      </p:sp>
    </p:spTree>
    <p:extLst>
      <p:ext uri="{BB962C8B-B14F-4D97-AF65-F5344CB8AC3E}">
        <p14:creationId xmlns:p14="http://schemas.microsoft.com/office/powerpoint/2010/main" val="286994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988240A-EBEB-4E01-B6F0-2BDCE506776E}" type="datetimeFigureOut">
              <a:rPr lang="pt-BR" smtClean="0"/>
              <a:t>29/08/2020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748DE78-2655-4AAF-B06E-C92214E992AF}" type="slidenum">
              <a:rPr lang="pt-BR" smtClean="0"/>
              <a:t>‹nº›</a:t>
            </a:fld>
            <a:endParaRPr lang="pt-BR"/>
          </a:p>
        </p:txBody>
      </p:sp>
    </p:spTree>
    <p:extLst>
      <p:ext uri="{BB962C8B-B14F-4D97-AF65-F5344CB8AC3E}">
        <p14:creationId xmlns:p14="http://schemas.microsoft.com/office/powerpoint/2010/main" val="176548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988240A-EBEB-4E01-B6F0-2BDCE506776E}" type="datetimeFigureOut">
              <a:rPr lang="pt-BR" smtClean="0"/>
              <a:t>29/08/2020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748DE78-2655-4AAF-B06E-C92214E992AF}" type="slidenum">
              <a:rPr lang="pt-BR" smtClean="0"/>
              <a:t>‹nº›</a:t>
            </a:fld>
            <a:endParaRPr lang="pt-BR"/>
          </a:p>
        </p:txBody>
      </p:sp>
    </p:spTree>
    <p:extLst>
      <p:ext uri="{BB962C8B-B14F-4D97-AF65-F5344CB8AC3E}">
        <p14:creationId xmlns:p14="http://schemas.microsoft.com/office/powerpoint/2010/main" val="309796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988240A-EBEB-4E01-B6F0-2BDCE506776E}" type="datetimeFigureOut">
              <a:rPr lang="pt-BR" smtClean="0"/>
              <a:t>29/08/2020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748DE78-2655-4AAF-B06E-C92214E992AF}" type="slidenum">
              <a:rPr lang="pt-BR" smtClean="0"/>
              <a:t>‹nº›</a:t>
            </a:fld>
            <a:endParaRPr lang="pt-BR"/>
          </a:p>
        </p:txBody>
      </p:sp>
    </p:spTree>
    <p:extLst>
      <p:ext uri="{BB962C8B-B14F-4D97-AF65-F5344CB8AC3E}">
        <p14:creationId xmlns:p14="http://schemas.microsoft.com/office/powerpoint/2010/main" val="229018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E988240A-EBEB-4E01-B6F0-2BDCE506776E}" type="datetimeFigureOut">
              <a:rPr lang="pt-BR" smtClean="0"/>
              <a:t>29/08/2020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748DE78-2655-4AAF-B06E-C92214E992AF}" type="slidenum">
              <a:rPr lang="pt-BR" smtClean="0"/>
              <a:t>‹nº›</a:t>
            </a:fld>
            <a:endParaRPr lang="pt-BR"/>
          </a:p>
        </p:txBody>
      </p:sp>
    </p:spTree>
    <p:extLst>
      <p:ext uri="{BB962C8B-B14F-4D97-AF65-F5344CB8AC3E}">
        <p14:creationId xmlns:p14="http://schemas.microsoft.com/office/powerpoint/2010/main" val="188926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988240A-EBEB-4E01-B6F0-2BDCE506776E}" type="datetimeFigureOut">
              <a:rPr lang="pt-BR" smtClean="0"/>
              <a:t>29/08/2020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748DE78-2655-4AAF-B06E-C92214E992AF}" type="slidenum">
              <a:rPr lang="pt-BR" smtClean="0"/>
              <a:t>‹nº›</a:t>
            </a:fld>
            <a:endParaRPr lang="pt-BR"/>
          </a:p>
        </p:txBody>
      </p:sp>
    </p:spTree>
    <p:extLst>
      <p:ext uri="{BB962C8B-B14F-4D97-AF65-F5344CB8AC3E}">
        <p14:creationId xmlns:p14="http://schemas.microsoft.com/office/powerpoint/2010/main" val="51028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988240A-EBEB-4E01-B6F0-2BDCE506776E}" type="datetimeFigureOut">
              <a:rPr lang="pt-BR" smtClean="0"/>
              <a:t>29/08/2020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748DE78-2655-4AAF-B06E-C92214E992AF}" type="slidenum">
              <a:rPr lang="pt-BR" smtClean="0"/>
              <a:t>‹nº›</a:t>
            </a:fld>
            <a:endParaRPr lang="pt-BR"/>
          </a:p>
        </p:txBody>
      </p:sp>
    </p:spTree>
    <p:extLst>
      <p:ext uri="{BB962C8B-B14F-4D97-AF65-F5344CB8AC3E}">
        <p14:creationId xmlns:p14="http://schemas.microsoft.com/office/powerpoint/2010/main" val="258151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988240A-EBEB-4E01-B6F0-2BDCE506776E}" type="datetimeFigureOut">
              <a:rPr lang="pt-BR" smtClean="0"/>
              <a:t>29/08/2020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748DE78-2655-4AAF-B06E-C92214E992AF}" type="slidenum">
              <a:rPr lang="pt-BR" smtClean="0"/>
              <a:t>‹nº›</a:t>
            </a:fld>
            <a:endParaRPr lang="pt-BR"/>
          </a:p>
        </p:txBody>
      </p:sp>
    </p:spTree>
    <p:extLst>
      <p:ext uri="{BB962C8B-B14F-4D97-AF65-F5344CB8AC3E}">
        <p14:creationId xmlns:p14="http://schemas.microsoft.com/office/powerpoint/2010/main" val="347334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8240A-EBEB-4E01-B6F0-2BDCE506776E}" type="datetimeFigureOut">
              <a:rPr lang="pt-BR" smtClean="0"/>
              <a:t>29/08/2020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748DE78-2655-4AAF-B06E-C92214E992AF}" type="slidenum">
              <a:rPr lang="pt-BR" smtClean="0"/>
              <a:t>‹nº›</a:t>
            </a:fld>
            <a:endParaRPr lang="pt-BR"/>
          </a:p>
        </p:txBody>
      </p:sp>
    </p:spTree>
    <p:extLst>
      <p:ext uri="{BB962C8B-B14F-4D97-AF65-F5344CB8AC3E}">
        <p14:creationId xmlns:p14="http://schemas.microsoft.com/office/powerpoint/2010/main" val="177475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E988240A-EBEB-4E01-B6F0-2BDCE506776E}" type="datetimeFigureOut">
              <a:rPr lang="pt-BR" smtClean="0"/>
              <a:t>29/08/2020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748DE78-2655-4AAF-B06E-C92214E992AF}" type="slidenum">
              <a:rPr lang="pt-BR" smtClean="0"/>
              <a:t>‹nº›</a:t>
            </a:fld>
            <a:endParaRPr lang="pt-BR"/>
          </a:p>
        </p:txBody>
      </p:sp>
    </p:spTree>
    <p:extLst>
      <p:ext uri="{BB962C8B-B14F-4D97-AF65-F5344CB8AC3E}">
        <p14:creationId xmlns:p14="http://schemas.microsoft.com/office/powerpoint/2010/main" val="326602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E988240A-EBEB-4E01-B6F0-2BDCE506776E}" type="datetimeFigureOut">
              <a:rPr lang="pt-BR" smtClean="0"/>
              <a:t>29/08/2020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748DE78-2655-4AAF-B06E-C92214E992AF}" type="slidenum">
              <a:rPr lang="pt-BR" smtClean="0"/>
              <a:t>‹nº›</a:t>
            </a:fld>
            <a:endParaRPr lang="pt-BR"/>
          </a:p>
        </p:txBody>
      </p:sp>
    </p:spTree>
    <p:extLst>
      <p:ext uri="{BB962C8B-B14F-4D97-AF65-F5344CB8AC3E}">
        <p14:creationId xmlns:p14="http://schemas.microsoft.com/office/powerpoint/2010/main" val="400048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BD68B"/>
            </a:gs>
            <a:gs pos="51000">
              <a:srgbClr val="F9F9EE"/>
            </a:gs>
            <a:gs pos="100000">
              <a:srgbClr val="DBD68B"/>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8240A-EBEB-4E01-B6F0-2BDCE506776E}" type="datetimeFigureOut">
              <a:rPr lang="pt-BR" smtClean="0"/>
              <a:t>29/08/2020</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8DE78-2655-4AAF-B06E-C92214E992AF}" type="slidenum">
              <a:rPr lang="pt-BR" smtClean="0"/>
              <a:t>‹nº›</a:t>
            </a:fld>
            <a:endParaRPr lang="pt-BR"/>
          </a:p>
        </p:txBody>
      </p:sp>
      <p:sp>
        <p:nvSpPr>
          <p:cNvPr id="7" name="Retângulo 6"/>
          <p:cNvSpPr/>
          <p:nvPr userDrawn="1"/>
        </p:nvSpPr>
        <p:spPr>
          <a:xfrm>
            <a:off x="-42529" y="5954734"/>
            <a:ext cx="1446028" cy="882000"/>
          </a:xfrm>
          <a:prstGeom prst="rect">
            <a:avLst/>
          </a:prstGeom>
          <a:blipFill dpi="0" rotWithShape="1">
            <a:blip r:embed="rId13">
              <a:alphaModFix amt="9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userDrawn="1"/>
        </p:nvSpPr>
        <p:spPr>
          <a:xfrm>
            <a:off x="10353130" y="5773479"/>
            <a:ext cx="1975711" cy="1188811"/>
          </a:xfrm>
          <a:prstGeom prst="rect">
            <a:avLst/>
          </a:prstGeom>
          <a:blipFill dpi="0" rotWithShape="1">
            <a:blip r:embed="rId14">
              <a:alphaModFix amt="9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71393107"/>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3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4.png"/><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46" y="2595153"/>
            <a:ext cx="7255828" cy="4815409"/>
          </a:xfrm>
          <a:prstGeom prst="rect">
            <a:avLst/>
          </a:prstGeom>
        </p:spPr>
      </p:pic>
      <p:sp>
        <p:nvSpPr>
          <p:cNvPr id="6" name="CaixaDeTexto 5"/>
          <p:cNvSpPr txBox="1"/>
          <p:nvPr/>
        </p:nvSpPr>
        <p:spPr>
          <a:xfrm>
            <a:off x="2485112" y="135327"/>
            <a:ext cx="6040589" cy="2954655"/>
          </a:xfrm>
          <a:prstGeom prst="rect">
            <a:avLst/>
          </a:prstGeom>
          <a:noFill/>
        </p:spPr>
        <p:txBody>
          <a:bodyPr wrap="square" rtlCol="0">
            <a:spAutoFit/>
          </a:bodyPr>
          <a:lstStyle/>
          <a:p>
            <a:pPr algn="ctr"/>
            <a:r>
              <a:rPr lang="pt-BR" sz="4400" b="1" dirty="0">
                <a:solidFill>
                  <a:srgbClr val="0E4D3C"/>
                </a:solidFill>
                <a:effectLst>
                  <a:outerShdw blurRad="38100" dist="38100" dir="2700000" algn="tl">
                    <a:srgbClr val="000000">
                      <a:alpha val="43137"/>
                    </a:srgbClr>
                  </a:outerShdw>
                </a:effectLst>
              </a:rPr>
              <a:t>GABARITO COMENTADO </a:t>
            </a:r>
          </a:p>
          <a:p>
            <a:pPr algn="ctr"/>
            <a:r>
              <a:rPr lang="pt-BR" sz="4400" b="1" dirty="0">
                <a:solidFill>
                  <a:srgbClr val="0E4D3C"/>
                </a:solidFill>
                <a:effectLst>
                  <a:outerShdw blurRad="38100" dist="38100" dir="2700000" algn="tl">
                    <a:srgbClr val="000000">
                      <a:alpha val="43137"/>
                    </a:srgbClr>
                  </a:outerShdw>
                </a:effectLst>
              </a:rPr>
              <a:t>DA PROVA</a:t>
            </a:r>
          </a:p>
          <a:p>
            <a:pPr algn="ctr"/>
            <a:endParaRPr lang="pt-BR" sz="4400" b="1" dirty="0">
              <a:solidFill>
                <a:srgbClr val="0E4D3C"/>
              </a:solidFill>
              <a:effectLst>
                <a:outerShdw blurRad="38100" dist="38100" dir="2700000" algn="tl">
                  <a:srgbClr val="000000">
                    <a:alpha val="43137"/>
                  </a:srgbClr>
                </a:outerShdw>
              </a:effectLst>
            </a:endParaRPr>
          </a:p>
          <a:p>
            <a:pPr algn="ctr"/>
            <a:r>
              <a:rPr lang="pt-BR" sz="5400" b="1" dirty="0">
                <a:solidFill>
                  <a:srgbClr val="0E4D3C"/>
                </a:solidFill>
                <a:effectLst>
                  <a:outerShdw blurRad="38100" dist="38100" dir="2700000" algn="tl">
                    <a:srgbClr val="000000">
                      <a:alpha val="43137"/>
                    </a:srgbClr>
                  </a:outerShdw>
                </a:effectLst>
              </a:rPr>
              <a:t>OBA 2017 - NÍVEL 4</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25" y="3727269"/>
            <a:ext cx="3942102" cy="2518084"/>
          </a:xfrm>
          <a:prstGeom prst="rect">
            <a:avLst/>
          </a:prstGeom>
        </p:spPr>
      </p:pic>
    </p:spTree>
    <p:extLst>
      <p:ext uri="{BB962C8B-B14F-4D97-AF65-F5344CB8AC3E}">
        <p14:creationId xmlns:p14="http://schemas.microsoft.com/office/powerpoint/2010/main" val="109465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96FF8079-14B7-4D83-B77B-53B653FC5449}"/>
              </a:ext>
            </a:extLst>
          </p:cNvPr>
          <p:cNvSpPr txBox="1"/>
          <p:nvPr/>
        </p:nvSpPr>
        <p:spPr>
          <a:xfrm>
            <a:off x="164592" y="219684"/>
            <a:ext cx="8313583" cy="1391599"/>
          </a:xfrm>
          <a:prstGeom prst="rect">
            <a:avLst/>
          </a:prstGeom>
          <a:noFill/>
        </p:spPr>
        <p:txBody>
          <a:bodyPr wrap="square">
            <a:spAutoFit/>
          </a:bodyPr>
          <a:lstStyle/>
          <a:p>
            <a:pPr algn="just">
              <a:lnSpc>
                <a:spcPct val="114000"/>
              </a:lnSpc>
            </a:pPr>
            <a:r>
              <a:rPr lang="pt-PT" sz="1500" b="1" dirty="0">
                <a:solidFill>
                  <a:schemeClr val="bg1"/>
                </a:solidFill>
                <a:effectLst/>
                <a:latin typeface="Arial" panose="020B0604020202020204" pitchFamily="34" charset="0"/>
                <a:ea typeface="Times New Roman" panose="02020603050405020304" pitchFamily="18" charset="0"/>
              </a:rPr>
              <a:t>Pergunta 6a) </a:t>
            </a:r>
            <a:r>
              <a:rPr lang="pt-PT" sz="1500" dirty="0">
                <a:solidFill>
                  <a:schemeClr val="bg1"/>
                </a:solidFill>
                <a:effectLst/>
                <a:latin typeface="Arial" panose="020B0604020202020204" pitchFamily="34" charset="0"/>
                <a:ea typeface="Times New Roman" panose="02020603050405020304" pitchFamily="18" charset="0"/>
              </a:rPr>
              <a:t>No Hemisfério Norte, bem próximo do Polo Celeste Norte existe a estrela Polar. Localize, aproximadamente, o Polo Celeste Sul na figura </a:t>
            </a:r>
            <a:r>
              <a:rPr lang="pt-PT" sz="1500" dirty="0">
                <a:solidFill>
                  <a:schemeClr val="bg1"/>
                </a:solidFill>
                <a:latin typeface="Arial" panose="020B0604020202020204" pitchFamily="34" charset="0"/>
                <a:ea typeface="Times New Roman" panose="02020603050405020304" pitchFamily="18" charset="0"/>
              </a:rPr>
              <a:t>abaixo</a:t>
            </a:r>
            <a:r>
              <a:rPr lang="pt-PT" sz="1500" dirty="0">
                <a:solidFill>
                  <a:schemeClr val="bg1"/>
                </a:solidFill>
                <a:effectLst/>
                <a:latin typeface="Arial" panose="020B0604020202020204" pitchFamily="34" charset="0"/>
                <a:ea typeface="Times New Roman" panose="02020603050405020304" pitchFamily="18" charset="0"/>
              </a:rPr>
              <a:t>: prolongue, para baixo, 4,5 vezes a distância entre a estrela mais brilhante da Constelação do Cruzeiro do Sul e a terceira mais brilhante desta constelação. Faça um </a:t>
            </a:r>
            <a:r>
              <a:rPr lang="pt-PT" sz="1500" b="1" dirty="0">
                <a:solidFill>
                  <a:schemeClr val="bg1"/>
                </a:solidFill>
                <a:effectLst/>
                <a:latin typeface="Arial" panose="020B0604020202020204" pitchFamily="34" charset="0"/>
                <a:ea typeface="Times New Roman" panose="02020603050405020304" pitchFamily="18" charset="0"/>
              </a:rPr>
              <a:t>X</a:t>
            </a:r>
            <a:r>
              <a:rPr lang="pt-PT" sz="1500" dirty="0">
                <a:solidFill>
                  <a:schemeClr val="bg1"/>
                </a:solidFill>
                <a:effectLst/>
                <a:latin typeface="Arial" panose="020B0604020202020204" pitchFamily="34" charset="0"/>
                <a:ea typeface="Times New Roman" panose="02020603050405020304" pitchFamily="18" charset="0"/>
              </a:rPr>
              <a:t> no local do Polo Celeste Sul. Em torno deste ponto “gira o céu”.</a:t>
            </a:r>
            <a:endParaRPr lang="pt-BR" sz="1500" dirty="0">
              <a:solidFill>
                <a:schemeClr val="bg1"/>
              </a:solidFill>
            </a:endParaRPr>
          </a:p>
        </p:txBody>
      </p:sp>
      <p:sp>
        <p:nvSpPr>
          <p:cNvPr id="9" name="CaixaDeTexto 8">
            <a:extLst>
              <a:ext uri="{FF2B5EF4-FFF2-40B4-BE49-F238E27FC236}">
                <a16:creationId xmlns:a16="http://schemas.microsoft.com/office/drawing/2014/main" id="{FAED1BEA-74CE-4E1B-98DC-5EE5E346D0CF}"/>
              </a:ext>
            </a:extLst>
          </p:cNvPr>
          <p:cNvSpPr txBox="1"/>
          <p:nvPr/>
        </p:nvSpPr>
        <p:spPr>
          <a:xfrm>
            <a:off x="154663" y="1583178"/>
            <a:ext cx="8254015" cy="618631"/>
          </a:xfrm>
          <a:prstGeom prst="rect">
            <a:avLst/>
          </a:prstGeom>
          <a:noFill/>
        </p:spPr>
        <p:txBody>
          <a:bodyPr wrap="square">
            <a:spAutoFit/>
          </a:bodyPr>
          <a:lstStyle/>
          <a:p>
            <a:pPr algn="just">
              <a:lnSpc>
                <a:spcPct val="114000"/>
              </a:lnSpc>
            </a:pPr>
            <a:r>
              <a:rPr lang="pt-PT" sz="1500" b="1" dirty="0">
                <a:solidFill>
                  <a:schemeClr val="bg1"/>
                </a:solidFill>
                <a:effectLst/>
                <a:latin typeface="Arial" panose="020B0604020202020204" pitchFamily="34" charset="0"/>
                <a:ea typeface="Times New Roman" panose="02020603050405020304" pitchFamily="18" charset="0"/>
              </a:rPr>
              <a:t>Pergunta 6b) </a:t>
            </a:r>
            <a:r>
              <a:rPr lang="pt-PT" sz="1500" dirty="0">
                <a:solidFill>
                  <a:schemeClr val="bg1"/>
                </a:solidFill>
                <a:effectLst/>
                <a:latin typeface="Arial" panose="020B0604020202020204" pitchFamily="34" charset="0"/>
                <a:ea typeface="Times New Roman" panose="02020603050405020304" pitchFamily="18" charset="0"/>
              </a:rPr>
              <a:t>Desenhe sobre a figura </a:t>
            </a:r>
            <a:r>
              <a:rPr lang="pt-PT" sz="1500" dirty="0">
                <a:solidFill>
                  <a:schemeClr val="bg1"/>
                </a:solidFill>
                <a:latin typeface="Arial" panose="020B0604020202020204" pitchFamily="34" charset="0"/>
                <a:ea typeface="Times New Roman" panose="02020603050405020304" pitchFamily="18" charset="0"/>
              </a:rPr>
              <a:t>abaixo</a:t>
            </a:r>
            <a:r>
              <a:rPr lang="pt-PT" sz="1500" dirty="0">
                <a:solidFill>
                  <a:schemeClr val="bg1"/>
                </a:solidFill>
                <a:effectLst/>
                <a:latin typeface="Arial" panose="020B0604020202020204" pitchFamily="34" charset="0"/>
                <a:ea typeface="Times New Roman" panose="02020603050405020304" pitchFamily="18" charset="0"/>
              </a:rPr>
              <a:t>, a área da constelação do Cruzeiro do Sul, onde ela estava, aproximadamente, 3h antes.</a:t>
            </a:r>
            <a:endParaRPr lang="pt-BR" sz="1500" dirty="0">
              <a:solidFill>
                <a:schemeClr val="bg1"/>
              </a:solidFill>
            </a:endParaRPr>
          </a:p>
        </p:txBody>
      </p:sp>
      <p:sp>
        <p:nvSpPr>
          <p:cNvPr id="13" name="CaixaDeTexto 12">
            <a:extLst>
              <a:ext uri="{FF2B5EF4-FFF2-40B4-BE49-F238E27FC236}">
                <a16:creationId xmlns:a16="http://schemas.microsoft.com/office/drawing/2014/main" id="{353DAE28-461B-4F3A-949C-3BDCC331C89F}"/>
              </a:ext>
            </a:extLst>
          </p:cNvPr>
          <p:cNvSpPr txBox="1"/>
          <p:nvPr/>
        </p:nvSpPr>
        <p:spPr>
          <a:xfrm>
            <a:off x="163808" y="2231130"/>
            <a:ext cx="5240296" cy="1671227"/>
          </a:xfrm>
          <a:prstGeom prst="rect">
            <a:avLst/>
          </a:prstGeom>
          <a:noFill/>
        </p:spPr>
        <p:txBody>
          <a:bodyPr wrap="square">
            <a:spAutoFit/>
          </a:bodyPr>
          <a:lstStyle/>
          <a:p>
            <a:pPr algn="just">
              <a:lnSpc>
                <a:spcPct val="114000"/>
              </a:lnSpc>
              <a:spcBef>
                <a:spcPts val="3000"/>
              </a:spcBef>
              <a:spcAft>
                <a:spcPts val="3000"/>
              </a:spcAft>
            </a:pPr>
            <a:r>
              <a:rPr lang="pt-PT" sz="1500" b="1" dirty="0">
                <a:solidFill>
                  <a:schemeClr val="bg1"/>
                </a:solidFill>
                <a:effectLst/>
                <a:latin typeface="Arial" panose="020B0604020202020204" pitchFamily="34" charset="0"/>
                <a:ea typeface="Times New Roman" panose="02020603050405020304" pitchFamily="18" charset="0"/>
              </a:rPr>
              <a:t>Pergunta 6c) </a:t>
            </a:r>
            <a:r>
              <a:rPr lang="pt-PT" sz="1500" dirty="0">
                <a:solidFill>
                  <a:schemeClr val="bg1"/>
                </a:solidFill>
                <a:effectLst/>
                <a:latin typeface="Arial" panose="020B0604020202020204" pitchFamily="34" charset="0"/>
                <a:ea typeface="Times New Roman" panose="02020603050405020304" pitchFamily="18" charset="0"/>
              </a:rPr>
              <a:t>O Planeta extrassolar mais próximo à Terra orbita a estrela Próxima Centauro, a </a:t>
            </a:r>
            <a:r>
              <a:rPr lang="pt-PT" sz="1500" dirty="0">
                <a:solidFill>
                  <a:schemeClr val="bg1"/>
                </a:solidFill>
                <a:latin typeface="Arial" panose="020B0604020202020204" pitchFamily="34" charset="0"/>
                <a:ea typeface="Times New Roman" panose="02020603050405020304" pitchFamily="18" charset="0"/>
              </a:rPr>
              <a:t>qual fica no sistema triplo que contém a estrela Alfa (a mais brilhante) da constelação do Centauro, a qual “envolve” a constelação do Cruzeiro do Sul. Faça uma seta indicando a Alfa do Centauro (</a:t>
            </a:r>
            <a:r>
              <a:rPr lang="pt-PT" sz="1500" b="1" dirty="0">
                <a:solidFill>
                  <a:schemeClr val="bg1"/>
                </a:solidFill>
                <a:latin typeface="Arial" panose="020B0604020202020204" pitchFamily="34" charset="0"/>
                <a:ea typeface="Times New Roman" panose="02020603050405020304" pitchFamily="18" charset="0"/>
              </a:rPr>
              <a:t>→</a:t>
            </a:r>
            <a:r>
              <a:rPr lang="pt-PT" sz="1500" dirty="0">
                <a:solidFill>
                  <a:schemeClr val="bg1"/>
                </a:solidFill>
                <a:latin typeface="Arial" panose="020B0604020202020204" pitchFamily="34" charset="0"/>
                <a:ea typeface="Times New Roman" panose="02020603050405020304" pitchFamily="18" charset="0"/>
              </a:rPr>
              <a:t>).</a:t>
            </a:r>
            <a:endParaRPr lang="pt-BR" sz="1500" dirty="0">
              <a:solidFill>
                <a:schemeClr val="bg1"/>
              </a:solidFill>
            </a:endParaRPr>
          </a:p>
        </p:txBody>
      </p:sp>
      <p:sp>
        <p:nvSpPr>
          <p:cNvPr id="16" name="CaixaDeTexto 15">
            <a:extLst>
              <a:ext uri="{FF2B5EF4-FFF2-40B4-BE49-F238E27FC236}">
                <a16:creationId xmlns:a16="http://schemas.microsoft.com/office/drawing/2014/main" id="{1E380EF9-CC60-497E-8A92-E3ECB35CABAC}"/>
              </a:ext>
            </a:extLst>
          </p:cNvPr>
          <p:cNvSpPr txBox="1"/>
          <p:nvPr/>
        </p:nvSpPr>
        <p:spPr>
          <a:xfrm>
            <a:off x="118301" y="3862579"/>
            <a:ext cx="5249227" cy="1144929"/>
          </a:xfrm>
          <a:prstGeom prst="rect">
            <a:avLst/>
          </a:prstGeom>
          <a:noFill/>
        </p:spPr>
        <p:txBody>
          <a:bodyPr wrap="square">
            <a:spAutoFit/>
          </a:bodyPr>
          <a:lstStyle/>
          <a:p>
            <a:pPr algn="just">
              <a:lnSpc>
                <a:spcPct val="114000"/>
              </a:lnSpc>
            </a:pPr>
            <a:r>
              <a:rPr lang="pt-PT" sz="1500" b="1" dirty="0">
                <a:solidFill>
                  <a:schemeClr val="bg1"/>
                </a:solidFill>
                <a:effectLst/>
                <a:latin typeface="Arial" panose="020B0604020202020204" pitchFamily="34" charset="0"/>
                <a:ea typeface="Times New Roman" panose="02020603050405020304" pitchFamily="18" charset="0"/>
              </a:rPr>
              <a:t>Pergunta 6d) </a:t>
            </a:r>
            <a:r>
              <a:rPr lang="pt-PT" sz="1500" dirty="0">
                <a:solidFill>
                  <a:schemeClr val="bg1"/>
                </a:solidFill>
                <a:effectLst/>
                <a:latin typeface="Arial" panose="020B0604020202020204" pitchFamily="34" charset="0"/>
                <a:ea typeface="Times New Roman" panose="02020603050405020304" pitchFamily="18" charset="0"/>
              </a:rPr>
              <a:t>Em quantas horas o Cruzeiro do Sul (e todas as demais estrelas) da imagem </a:t>
            </a:r>
            <a:r>
              <a:rPr lang="pt-PT" sz="1500" dirty="0">
                <a:solidFill>
                  <a:schemeClr val="bg1"/>
                </a:solidFill>
                <a:latin typeface="Arial" panose="020B0604020202020204" pitchFamily="34" charset="0"/>
                <a:ea typeface="Times New Roman" panose="02020603050405020304" pitchFamily="18" charset="0"/>
              </a:rPr>
              <a:t>abaixo</a:t>
            </a:r>
            <a:r>
              <a:rPr lang="pt-PT" sz="1500" dirty="0">
                <a:solidFill>
                  <a:schemeClr val="bg1"/>
                </a:solidFill>
                <a:effectLst/>
                <a:latin typeface="Arial" panose="020B0604020202020204" pitchFamily="34" charset="0"/>
                <a:ea typeface="Times New Roman" panose="02020603050405020304" pitchFamily="18" charset="0"/>
              </a:rPr>
              <a:t> voltará exatamente ao mesmo lugar? Em 24h00min00seg (dia solar) ou em 23h56min04seg (dia sideral)?</a:t>
            </a:r>
            <a:endParaRPr lang="pt-BR" sz="1500" dirty="0">
              <a:solidFill>
                <a:schemeClr val="bg1"/>
              </a:solidFill>
            </a:endParaRPr>
          </a:p>
        </p:txBody>
      </p:sp>
      <p:sp>
        <p:nvSpPr>
          <p:cNvPr id="19" name="CaixaDeTexto 18">
            <a:extLst>
              <a:ext uri="{FF2B5EF4-FFF2-40B4-BE49-F238E27FC236}">
                <a16:creationId xmlns:a16="http://schemas.microsoft.com/office/drawing/2014/main" id="{AA4D296F-512F-4BD7-BC30-192358107913}"/>
              </a:ext>
            </a:extLst>
          </p:cNvPr>
          <p:cNvSpPr txBox="1"/>
          <p:nvPr/>
        </p:nvSpPr>
        <p:spPr>
          <a:xfrm>
            <a:off x="81725" y="5015297"/>
            <a:ext cx="5404675" cy="523220"/>
          </a:xfrm>
          <a:prstGeom prst="rect">
            <a:avLst/>
          </a:prstGeom>
          <a:noFill/>
        </p:spPr>
        <p:txBody>
          <a:bodyPr wrap="square">
            <a:spAutoFit/>
          </a:bodyPr>
          <a:lstStyle/>
          <a:p>
            <a:pPr algn="just"/>
            <a:r>
              <a:rPr lang="pt-PT" sz="1400" i="1" dirty="0">
                <a:solidFill>
                  <a:srgbClr val="FF0000"/>
                </a:solidFill>
                <a:effectLst/>
                <a:latin typeface="Arial" panose="020B0604020202020204" pitchFamily="34" charset="0"/>
                <a:ea typeface="Times New Roman" panose="02020603050405020304" pitchFamily="18" charset="0"/>
              </a:rPr>
              <a:t>Obs. Em 23h56min04seg, pois este é o período de rotação da Terra em relação às estrelas.</a:t>
            </a:r>
            <a:endParaRPr lang="pt-BR" sz="1400" dirty="0"/>
          </a:p>
        </p:txBody>
      </p:sp>
      <p:sp>
        <p:nvSpPr>
          <p:cNvPr id="21" name="CaixaDeTexto 20">
            <a:extLst>
              <a:ext uri="{FF2B5EF4-FFF2-40B4-BE49-F238E27FC236}">
                <a16:creationId xmlns:a16="http://schemas.microsoft.com/office/drawing/2014/main" id="{BDBF5517-6CEF-414D-9105-8D58D511EF91}"/>
              </a:ext>
            </a:extLst>
          </p:cNvPr>
          <p:cNvSpPr txBox="1"/>
          <p:nvPr/>
        </p:nvSpPr>
        <p:spPr>
          <a:xfrm>
            <a:off x="106663" y="5573081"/>
            <a:ext cx="3752105" cy="307777"/>
          </a:xfrm>
          <a:prstGeom prst="rect">
            <a:avLst/>
          </a:prstGeom>
          <a:noFill/>
        </p:spPr>
        <p:txBody>
          <a:bodyPr wrap="square">
            <a:spAutoFit/>
          </a:bodyPr>
          <a:lstStyle/>
          <a:p>
            <a:r>
              <a:rPr lang="pt-PT" sz="1400" b="1" dirty="0">
                <a:solidFill>
                  <a:schemeClr val="bg1"/>
                </a:solidFill>
                <a:effectLst/>
                <a:latin typeface="Arial" panose="020B0604020202020204" pitchFamily="34" charset="0"/>
                <a:ea typeface="Times New Roman" panose="02020603050405020304" pitchFamily="18" charset="0"/>
              </a:rPr>
              <a:t>Resposta 6d): _ _ _ _ _ _ _ _ _ _ _ _ _ _ </a:t>
            </a:r>
            <a:endParaRPr lang="pt-BR" sz="1400" dirty="0">
              <a:solidFill>
                <a:schemeClr val="bg1"/>
              </a:solidFill>
            </a:endParaRPr>
          </a:p>
        </p:txBody>
      </p:sp>
      <p:sp>
        <p:nvSpPr>
          <p:cNvPr id="23" name="CaixaDeTexto 22">
            <a:extLst>
              <a:ext uri="{FF2B5EF4-FFF2-40B4-BE49-F238E27FC236}">
                <a16:creationId xmlns:a16="http://schemas.microsoft.com/office/drawing/2014/main" id="{C8B64DED-BC37-4E92-B942-737473662981}"/>
              </a:ext>
            </a:extLst>
          </p:cNvPr>
          <p:cNvSpPr txBox="1"/>
          <p:nvPr/>
        </p:nvSpPr>
        <p:spPr>
          <a:xfrm>
            <a:off x="1366136" y="5536505"/>
            <a:ext cx="2936289" cy="307777"/>
          </a:xfrm>
          <a:prstGeom prst="rect">
            <a:avLst/>
          </a:prstGeom>
          <a:noFill/>
        </p:spPr>
        <p:txBody>
          <a:bodyPr wrap="square">
            <a:spAutoFit/>
          </a:bodyPr>
          <a:lstStyle/>
          <a:p>
            <a:r>
              <a:rPr lang="pt-PT" sz="1400" b="1" dirty="0">
                <a:solidFill>
                  <a:srgbClr val="FF0000"/>
                </a:solidFill>
                <a:effectLst/>
                <a:latin typeface="Arial" panose="020B0604020202020204" pitchFamily="34" charset="0"/>
                <a:ea typeface="Times New Roman" panose="02020603050405020304" pitchFamily="18" charset="0"/>
              </a:rPr>
              <a:t>Em 23 h 56 min 4 seg</a:t>
            </a:r>
            <a:endParaRPr lang="pt-BR" sz="1400" dirty="0"/>
          </a:p>
        </p:txBody>
      </p:sp>
      <p:pic>
        <p:nvPicPr>
          <p:cNvPr id="42" name="Imagem 41">
            <a:extLst>
              <a:ext uri="{FF2B5EF4-FFF2-40B4-BE49-F238E27FC236}">
                <a16:creationId xmlns:a16="http://schemas.microsoft.com/office/drawing/2014/main" id="{69283983-E703-4C1E-84BD-05E031926E11}"/>
              </a:ext>
            </a:extLst>
          </p:cNvPr>
          <p:cNvPicPr/>
          <p:nvPr/>
        </p:nvPicPr>
        <p:blipFill rotWithShape="1">
          <a:blip r:embed="rId2" cstate="print">
            <a:extLst>
              <a:ext uri="{28A0092B-C50C-407E-A947-70E740481C1C}">
                <a14:useLocalDpi xmlns:a14="http://schemas.microsoft.com/office/drawing/2010/main" val="0"/>
              </a:ext>
            </a:extLst>
          </a:blip>
          <a:srcRect b="3105"/>
          <a:stretch/>
        </p:blipFill>
        <p:spPr bwMode="auto">
          <a:xfrm>
            <a:off x="5475964" y="2350008"/>
            <a:ext cx="6566684" cy="3581045"/>
          </a:xfrm>
          <a:prstGeom prst="rect">
            <a:avLst/>
          </a:prstGeom>
          <a:noFill/>
          <a:ln w="19050" cap="flat" cmpd="sng" algn="ctr">
            <a:solidFill>
              <a:srgbClr val="000000"/>
            </a:solidFill>
            <a:prstDash val="solid"/>
            <a:miter lim="800000"/>
            <a:headEnd type="none" w="med" len="med"/>
            <a:tailEnd type="none" w="med" len="med"/>
          </a:ln>
          <a:effectLst/>
          <a:extLst>
            <a:ext uri="{53640926-AAD7-44D8-BBD7-CCE9431645EC}">
              <a14:shadowObscured xmlns:a14="http://schemas.microsoft.com/office/drawing/2010/main"/>
            </a:ext>
          </a:extLst>
        </p:spPr>
      </p:pic>
      <p:cxnSp>
        <p:nvCxnSpPr>
          <p:cNvPr id="47" name="Conector de seta reta 968">
            <a:extLst>
              <a:ext uri="{FF2B5EF4-FFF2-40B4-BE49-F238E27FC236}">
                <a16:creationId xmlns:a16="http://schemas.microsoft.com/office/drawing/2014/main" id="{39F2F711-A842-4FC7-8607-ACFD04635299}"/>
              </a:ext>
            </a:extLst>
          </p:cNvPr>
          <p:cNvCxnSpPr/>
          <p:nvPr/>
        </p:nvCxnSpPr>
        <p:spPr>
          <a:xfrm>
            <a:off x="9215228" y="2893499"/>
            <a:ext cx="4972" cy="583126"/>
          </a:xfrm>
          <a:prstGeom prst="straightConnector1">
            <a:avLst/>
          </a:prstGeom>
          <a:ln w="19050">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Conector de seta reta 969">
            <a:extLst>
              <a:ext uri="{FF2B5EF4-FFF2-40B4-BE49-F238E27FC236}">
                <a16:creationId xmlns:a16="http://schemas.microsoft.com/office/drawing/2014/main" id="{3B5ED531-A764-494E-A772-A8C4DE9785ED}"/>
              </a:ext>
            </a:extLst>
          </p:cNvPr>
          <p:cNvCxnSpPr/>
          <p:nvPr/>
        </p:nvCxnSpPr>
        <p:spPr>
          <a:xfrm>
            <a:off x="9217677" y="3445533"/>
            <a:ext cx="1124" cy="5617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Conector de seta reta 970">
            <a:extLst>
              <a:ext uri="{FF2B5EF4-FFF2-40B4-BE49-F238E27FC236}">
                <a16:creationId xmlns:a16="http://schemas.microsoft.com/office/drawing/2014/main" id="{18FF48F6-2570-4405-84B3-D32297CD2DFA}"/>
              </a:ext>
            </a:extLst>
          </p:cNvPr>
          <p:cNvCxnSpPr/>
          <p:nvPr/>
        </p:nvCxnSpPr>
        <p:spPr>
          <a:xfrm>
            <a:off x="9222155" y="3983592"/>
            <a:ext cx="1124" cy="5617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Conector de seta reta 971">
            <a:extLst>
              <a:ext uri="{FF2B5EF4-FFF2-40B4-BE49-F238E27FC236}">
                <a16:creationId xmlns:a16="http://schemas.microsoft.com/office/drawing/2014/main" id="{67B0CCEE-D5FB-4F09-8ACD-8AA34043A40D}"/>
              </a:ext>
            </a:extLst>
          </p:cNvPr>
          <p:cNvCxnSpPr/>
          <p:nvPr/>
        </p:nvCxnSpPr>
        <p:spPr>
          <a:xfrm>
            <a:off x="9224599" y="4528979"/>
            <a:ext cx="1124" cy="5617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ector de seta reta 972">
            <a:extLst>
              <a:ext uri="{FF2B5EF4-FFF2-40B4-BE49-F238E27FC236}">
                <a16:creationId xmlns:a16="http://schemas.microsoft.com/office/drawing/2014/main" id="{093728AC-4D3B-442D-B290-CB5A26F16390}"/>
              </a:ext>
            </a:extLst>
          </p:cNvPr>
          <p:cNvCxnSpPr/>
          <p:nvPr/>
        </p:nvCxnSpPr>
        <p:spPr>
          <a:xfrm>
            <a:off x="9224599" y="5032813"/>
            <a:ext cx="1124" cy="5617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Caixa de texto 59">
            <a:extLst>
              <a:ext uri="{FF2B5EF4-FFF2-40B4-BE49-F238E27FC236}">
                <a16:creationId xmlns:a16="http://schemas.microsoft.com/office/drawing/2014/main" id="{5278B654-CB4C-43C8-AAAE-75606BCE42BD}"/>
              </a:ext>
            </a:extLst>
          </p:cNvPr>
          <p:cNvSpPr txBox="1"/>
          <p:nvPr/>
        </p:nvSpPr>
        <p:spPr>
          <a:xfrm>
            <a:off x="9009420" y="3539021"/>
            <a:ext cx="227785" cy="2702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PT" sz="1200" b="1" dirty="0">
                <a:solidFill>
                  <a:srgbClr val="FF0000"/>
                </a:solidFill>
                <a:effectLst/>
                <a:latin typeface="Times New Roman" panose="02020603050405020304" pitchFamily="18" charset="0"/>
                <a:ea typeface="Times New Roman" panose="02020603050405020304" pitchFamily="18" charset="0"/>
              </a:rPr>
              <a:t>1</a:t>
            </a:r>
            <a:endParaRPr lang="pt-BR" sz="1200" dirty="0">
              <a:effectLst/>
              <a:latin typeface="Times New Roman" panose="02020603050405020304" pitchFamily="18" charset="0"/>
              <a:ea typeface="Times New Roman" panose="02020603050405020304" pitchFamily="18" charset="0"/>
            </a:endParaRPr>
          </a:p>
        </p:txBody>
      </p:sp>
      <p:sp>
        <p:nvSpPr>
          <p:cNvPr id="53" name="Caixa de texto 60">
            <a:extLst>
              <a:ext uri="{FF2B5EF4-FFF2-40B4-BE49-F238E27FC236}">
                <a16:creationId xmlns:a16="http://schemas.microsoft.com/office/drawing/2014/main" id="{9D644130-1DC7-448A-B815-E7B60228C4EF}"/>
              </a:ext>
            </a:extLst>
          </p:cNvPr>
          <p:cNvSpPr txBox="1"/>
          <p:nvPr/>
        </p:nvSpPr>
        <p:spPr>
          <a:xfrm>
            <a:off x="9013902" y="4037560"/>
            <a:ext cx="227785" cy="2702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PT" sz="1200" b="1" dirty="0">
                <a:solidFill>
                  <a:srgbClr val="FF0000"/>
                </a:solidFill>
                <a:effectLst/>
                <a:latin typeface="Times New Roman" panose="02020603050405020304" pitchFamily="18" charset="0"/>
                <a:ea typeface="Times New Roman" panose="02020603050405020304" pitchFamily="18" charset="0"/>
              </a:rPr>
              <a:t>2</a:t>
            </a:r>
            <a:endParaRPr lang="pt-BR" sz="1200" dirty="0">
              <a:effectLst/>
              <a:latin typeface="Times New Roman" panose="02020603050405020304" pitchFamily="18" charset="0"/>
              <a:ea typeface="Times New Roman" panose="02020603050405020304" pitchFamily="18" charset="0"/>
            </a:endParaRPr>
          </a:p>
        </p:txBody>
      </p:sp>
      <p:sp>
        <p:nvSpPr>
          <p:cNvPr id="54" name="Caixa de texto 61">
            <a:extLst>
              <a:ext uri="{FF2B5EF4-FFF2-40B4-BE49-F238E27FC236}">
                <a16:creationId xmlns:a16="http://schemas.microsoft.com/office/drawing/2014/main" id="{350D38A7-820D-4474-92ED-A8888A605254}"/>
              </a:ext>
            </a:extLst>
          </p:cNvPr>
          <p:cNvSpPr txBox="1"/>
          <p:nvPr/>
        </p:nvSpPr>
        <p:spPr>
          <a:xfrm>
            <a:off x="9006570" y="4600888"/>
            <a:ext cx="227785" cy="2702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PT" sz="1200" b="1">
                <a:solidFill>
                  <a:srgbClr val="FF0000"/>
                </a:solidFill>
                <a:effectLst/>
                <a:latin typeface="Times New Roman" panose="02020603050405020304" pitchFamily="18" charset="0"/>
                <a:ea typeface="Times New Roman" panose="02020603050405020304" pitchFamily="18" charset="0"/>
              </a:rPr>
              <a:t>3</a:t>
            </a:r>
            <a:endParaRPr lang="pt-BR" sz="1200">
              <a:effectLst/>
              <a:latin typeface="Times New Roman" panose="02020603050405020304" pitchFamily="18" charset="0"/>
              <a:ea typeface="Times New Roman" panose="02020603050405020304" pitchFamily="18" charset="0"/>
            </a:endParaRPr>
          </a:p>
        </p:txBody>
      </p:sp>
      <p:sp>
        <p:nvSpPr>
          <p:cNvPr id="55" name="Caixa de texto 62">
            <a:extLst>
              <a:ext uri="{FF2B5EF4-FFF2-40B4-BE49-F238E27FC236}">
                <a16:creationId xmlns:a16="http://schemas.microsoft.com/office/drawing/2014/main" id="{8AF3180E-4C1B-4110-B808-71A8FD094DE9}"/>
              </a:ext>
            </a:extLst>
          </p:cNvPr>
          <p:cNvSpPr txBox="1"/>
          <p:nvPr/>
        </p:nvSpPr>
        <p:spPr>
          <a:xfrm>
            <a:off x="9020425" y="5169906"/>
            <a:ext cx="227785" cy="2702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PT" sz="1200" b="1">
                <a:solidFill>
                  <a:srgbClr val="FF0000"/>
                </a:solidFill>
                <a:effectLst/>
                <a:latin typeface="Times New Roman" panose="02020603050405020304" pitchFamily="18" charset="0"/>
                <a:ea typeface="Times New Roman" panose="02020603050405020304" pitchFamily="18" charset="0"/>
              </a:rPr>
              <a:t>4</a:t>
            </a:r>
            <a:endParaRPr lang="pt-BR" sz="1200">
              <a:effectLst/>
              <a:latin typeface="Times New Roman" panose="02020603050405020304" pitchFamily="18" charset="0"/>
              <a:ea typeface="Times New Roman" panose="02020603050405020304" pitchFamily="18" charset="0"/>
            </a:endParaRPr>
          </a:p>
        </p:txBody>
      </p:sp>
      <p:sp>
        <p:nvSpPr>
          <p:cNvPr id="56" name="Caixa de texto 63">
            <a:extLst>
              <a:ext uri="{FF2B5EF4-FFF2-40B4-BE49-F238E27FC236}">
                <a16:creationId xmlns:a16="http://schemas.microsoft.com/office/drawing/2014/main" id="{A134A8E2-19F9-4B23-B479-4950474386FC}"/>
              </a:ext>
            </a:extLst>
          </p:cNvPr>
          <p:cNvSpPr txBox="1"/>
          <p:nvPr/>
        </p:nvSpPr>
        <p:spPr>
          <a:xfrm>
            <a:off x="9087307" y="5647890"/>
            <a:ext cx="295891" cy="37666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PT" sz="1900" b="1" dirty="0">
                <a:solidFill>
                  <a:srgbClr val="FF0000"/>
                </a:solidFill>
                <a:effectLst/>
                <a:ea typeface="Times New Roman" panose="02020603050405020304" pitchFamily="18" charset="0"/>
              </a:rPr>
              <a:t>x</a:t>
            </a:r>
            <a:endParaRPr lang="pt-BR" sz="1200" dirty="0">
              <a:effectLst/>
              <a:latin typeface="Times New Roman" panose="02020603050405020304" pitchFamily="18" charset="0"/>
              <a:ea typeface="Times New Roman" panose="02020603050405020304" pitchFamily="18" charset="0"/>
            </a:endParaRPr>
          </a:p>
        </p:txBody>
      </p:sp>
      <p:cxnSp>
        <p:nvCxnSpPr>
          <p:cNvPr id="44" name="Conector de seta reta 987">
            <a:extLst>
              <a:ext uri="{FF2B5EF4-FFF2-40B4-BE49-F238E27FC236}">
                <a16:creationId xmlns:a16="http://schemas.microsoft.com/office/drawing/2014/main" id="{AB8D274B-AD00-40F9-8C18-8E24F44693EA}"/>
              </a:ext>
            </a:extLst>
          </p:cNvPr>
          <p:cNvCxnSpPr/>
          <p:nvPr/>
        </p:nvCxnSpPr>
        <p:spPr>
          <a:xfrm>
            <a:off x="9229082" y="5587672"/>
            <a:ext cx="5297" cy="216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5" name="Imagem 44">
            <a:extLst>
              <a:ext uri="{FF2B5EF4-FFF2-40B4-BE49-F238E27FC236}">
                <a16:creationId xmlns:a16="http://schemas.microsoft.com/office/drawing/2014/main" id="{BAD1F3FE-A025-4D5B-A013-145A395C3F9B}"/>
              </a:ext>
            </a:extLst>
          </p:cNvPr>
          <p:cNvPicPr/>
          <p:nvPr/>
        </p:nvPicPr>
        <p:blipFill rotWithShape="1">
          <a:blip r:embed="rId3" cstate="print">
            <a:extLst>
              <a:ext uri="{28A0092B-C50C-407E-A947-70E740481C1C}">
                <a14:useLocalDpi xmlns:a14="http://schemas.microsoft.com/office/drawing/2010/main" val="0"/>
              </a:ext>
            </a:extLst>
          </a:blip>
          <a:srcRect l="52087" t="10173" r="35828" b="65048"/>
          <a:stretch/>
        </p:blipFill>
        <p:spPr bwMode="auto">
          <a:xfrm rot="18684626">
            <a:off x="7003914" y="3518517"/>
            <a:ext cx="670908" cy="774069"/>
          </a:xfrm>
          <a:prstGeom prst="rect">
            <a:avLst/>
          </a:prstGeom>
          <a:noFill/>
          <a:ln w="19050" cap="flat" cmpd="sng" algn="ctr">
            <a:solidFill>
              <a:srgbClr val="FF0000"/>
            </a:solidFill>
            <a:prstDash val="solid"/>
            <a:miter lim="800000"/>
            <a:headEnd type="none" w="med" len="med"/>
            <a:tailEnd type="none" w="med" len="med"/>
          </a:ln>
          <a:effectLst/>
          <a:extLst>
            <a:ext uri="{53640926-AAD7-44D8-BBD7-CCE9431645EC}">
              <a14:shadowObscured xmlns:a14="http://schemas.microsoft.com/office/drawing/2010/main"/>
            </a:ext>
          </a:extLst>
        </p:spPr>
      </p:pic>
      <p:cxnSp>
        <p:nvCxnSpPr>
          <p:cNvPr id="46" name="Conector de seta reta 989">
            <a:extLst>
              <a:ext uri="{FF2B5EF4-FFF2-40B4-BE49-F238E27FC236}">
                <a16:creationId xmlns:a16="http://schemas.microsoft.com/office/drawing/2014/main" id="{8C37A517-028C-4C3F-9E93-6815465BBE57}"/>
              </a:ext>
            </a:extLst>
          </p:cNvPr>
          <p:cNvCxnSpPr/>
          <p:nvPr/>
        </p:nvCxnSpPr>
        <p:spPr>
          <a:xfrm>
            <a:off x="7819441" y="3088614"/>
            <a:ext cx="5664" cy="3085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3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ppt_x"/>
                                          </p:val>
                                        </p:tav>
                                        <p:tav tm="100000">
                                          <p:val>
                                            <p:strVal val="#ppt_x"/>
                                          </p:val>
                                        </p:tav>
                                      </p:tavLst>
                                    </p:anim>
                                    <p:anim calcmode="lin" valueType="num">
                                      <p:cBhvr additive="base">
                                        <p:cTn id="36" dur="500" fill="hold"/>
                                        <p:tgtEl>
                                          <p:spTgt spid="5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52" grpId="0"/>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70C31E61-CAA4-4743-98A5-3D0F06BBD22D}"/>
              </a:ext>
            </a:extLst>
          </p:cNvPr>
          <p:cNvSpPr txBox="1"/>
          <p:nvPr/>
        </p:nvSpPr>
        <p:spPr>
          <a:xfrm>
            <a:off x="180975" y="147472"/>
            <a:ext cx="8286750" cy="646331"/>
          </a:xfrm>
          <a:prstGeom prst="rect">
            <a:avLst/>
          </a:prstGeom>
          <a:noFill/>
        </p:spPr>
        <p:txBody>
          <a:bodyPr wrap="square">
            <a:spAutoFit/>
          </a:bodyPr>
          <a:lstStyle/>
          <a:p>
            <a:pPr algn="just"/>
            <a:r>
              <a:rPr lang="pt-BR" sz="1800" b="1" dirty="0">
                <a:solidFill>
                  <a:schemeClr val="bg1"/>
                </a:solidFill>
                <a:effectLst/>
                <a:latin typeface="Arial" panose="020B0604020202020204" pitchFamily="34" charset="0"/>
                <a:ea typeface="Times New Roman" panose="02020603050405020304" pitchFamily="18" charset="0"/>
              </a:rPr>
              <a:t>Questão 7) (1 ponto)</a:t>
            </a:r>
            <a:r>
              <a:rPr lang="pt-BR" sz="1800" dirty="0">
                <a:solidFill>
                  <a:schemeClr val="bg1"/>
                </a:solidFill>
                <a:effectLst/>
                <a:latin typeface="Arial" panose="020B0604020202020204" pitchFamily="34" charset="0"/>
                <a:ea typeface="Times New Roman" panose="02020603050405020304" pitchFamily="18" charset="0"/>
              </a:rPr>
              <a:t> Todo ponto na superfície da Terra é localizado por duas coordenadas, a latitude (tem origem no equador terrestre) (ângulo B na figura</a:t>
            </a:r>
            <a:endParaRPr lang="pt-BR" dirty="0">
              <a:solidFill>
                <a:schemeClr val="bg1"/>
              </a:solidFill>
            </a:endParaRPr>
          </a:p>
        </p:txBody>
      </p:sp>
      <p:grpSp>
        <p:nvGrpSpPr>
          <p:cNvPr id="10" name="Grupo 982">
            <a:extLst>
              <a:ext uri="{FF2B5EF4-FFF2-40B4-BE49-F238E27FC236}">
                <a16:creationId xmlns:a16="http://schemas.microsoft.com/office/drawing/2014/main" id="{E7E80DEF-8576-437C-9C18-0DCDC9F12B9D}"/>
              </a:ext>
            </a:extLst>
          </p:cNvPr>
          <p:cNvGrpSpPr/>
          <p:nvPr/>
        </p:nvGrpSpPr>
        <p:grpSpPr>
          <a:xfrm>
            <a:off x="6254115" y="793803"/>
            <a:ext cx="2213610" cy="1529715"/>
            <a:chOff x="0" y="0"/>
            <a:chExt cx="2215243" cy="1529442"/>
          </a:xfrm>
        </p:grpSpPr>
        <p:grpSp>
          <p:nvGrpSpPr>
            <p:cNvPr id="11" name="Grupo 980">
              <a:extLst>
                <a:ext uri="{FF2B5EF4-FFF2-40B4-BE49-F238E27FC236}">
                  <a16:creationId xmlns:a16="http://schemas.microsoft.com/office/drawing/2014/main" id="{C2A743C0-7972-4440-888A-85061C07F96F}"/>
                </a:ext>
              </a:extLst>
            </p:cNvPr>
            <p:cNvGrpSpPr/>
            <p:nvPr/>
          </p:nvGrpSpPr>
          <p:grpSpPr>
            <a:xfrm>
              <a:off x="0" y="0"/>
              <a:ext cx="2215243" cy="1529442"/>
              <a:chOff x="0" y="0"/>
              <a:chExt cx="2215243" cy="1529442"/>
            </a:xfrm>
          </p:grpSpPr>
          <p:pic>
            <p:nvPicPr>
              <p:cNvPr id="13" name="Imagem 12" descr="Imagem relacionada">
                <a:extLst>
                  <a:ext uri="{FF2B5EF4-FFF2-40B4-BE49-F238E27FC236}">
                    <a16:creationId xmlns:a16="http://schemas.microsoft.com/office/drawing/2014/main" id="{F64C3A99-4A5A-4F3E-B062-2CF3A82481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15243" cy="1529442"/>
              </a:xfrm>
              <a:prstGeom prst="rect">
                <a:avLst/>
              </a:prstGeom>
              <a:noFill/>
              <a:ln>
                <a:noFill/>
              </a:ln>
            </p:spPr>
          </p:pic>
          <p:sp>
            <p:nvSpPr>
              <p:cNvPr id="14" name="Caixa de texto 978">
                <a:extLst>
                  <a:ext uri="{FF2B5EF4-FFF2-40B4-BE49-F238E27FC236}">
                    <a16:creationId xmlns:a16="http://schemas.microsoft.com/office/drawing/2014/main" id="{7E5C9AEE-5450-49F4-A0F2-A53BFC0243D8}"/>
                  </a:ext>
                </a:extLst>
              </p:cNvPr>
              <p:cNvSpPr txBox="1"/>
              <p:nvPr/>
            </p:nvSpPr>
            <p:spPr>
              <a:xfrm>
                <a:off x="1132115" y="593271"/>
                <a:ext cx="321572"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PT" sz="1200" b="1">
                    <a:effectLst/>
                    <a:latin typeface="Arial" panose="020B0604020202020204" pitchFamily="34" charset="0"/>
                    <a:ea typeface="Times New Roman" panose="02020603050405020304" pitchFamily="18" charset="0"/>
                  </a:rPr>
                  <a:t>A</a:t>
                </a:r>
                <a:endParaRPr lang="pt-BR" sz="1200">
                  <a:effectLst/>
                  <a:latin typeface="Times New Roman" panose="02020603050405020304" pitchFamily="18" charset="0"/>
                  <a:ea typeface="Times New Roman" panose="02020603050405020304" pitchFamily="18" charset="0"/>
                </a:endParaRPr>
              </a:p>
            </p:txBody>
          </p:sp>
          <p:sp>
            <p:nvSpPr>
              <p:cNvPr id="15" name="Caixa de texto 979">
                <a:extLst>
                  <a:ext uri="{FF2B5EF4-FFF2-40B4-BE49-F238E27FC236}">
                    <a16:creationId xmlns:a16="http://schemas.microsoft.com/office/drawing/2014/main" id="{D05DB100-3B42-4C2E-BF00-38EC51AD986B}"/>
                  </a:ext>
                </a:extLst>
              </p:cNvPr>
              <p:cNvSpPr txBox="1"/>
              <p:nvPr/>
            </p:nvSpPr>
            <p:spPr>
              <a:xfrm>
                <a:off x="1431472" y="636814"/>
                <a:ext cx="748403" cy="2667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hangingPunct="0">
                  <a:spcAft>
                    <a:spcPts val="0"/>
                  </a:spcAft>
                </a:pPr>
                <a:r>
                  <a:rPr lang="pt-PT" sz="900" b="1">
                    <a:effectLst/>
                    <a:latin typeface="Arial" panose="020B0604020202020204" pitchFamily="34" charset="0"/>
                    <a:ea typeface="Times New Roman" panose="02020603050405020304" pitchFamily="18" charset="0"/>
                  </a:rPr>
                  <a:t>Horizonte</a:t>
                </a:r>
                <a:endParaRPr lang="pt-BR" sz="1200">
                  <a:effectLst/>
                  <a:latin typeface="Times New Roman" panose="02020603050405020304" pitchFamily="18" charset="0"/>
                  <a:ea typeface="Times New Roman" panose="02020603050405020304" pitchFamily="18" charset="0"/>
                </a:endParaRPr>
              </a:p>
            </p:txBody>
          </p:sp>
        </p:grpSp>
        <p:sp>
          <p:nvSpPr>
            <p:cNvPr id="12" name="Caixa de texto 981">
              <a:extLst>
                <a:ext uri="{FF2B5EF4-FFF2-40B4-BE49-F238E27FC236}">
                  <a16:creationId xmlns:a16="http://schemas.microsoft.com/office/drawing/2014/main" id="{A22D3FA2-98E3-4904-BC58-C96395350851}"/>
                </a:ext>
              </a:extLst>
            </p:cNvPr>
            <p:cNvSpPr txBox="1"/>
            <p:nvPr/>
          </p:nvSpPr>
          <p:spPr>
            <a:xfrm>
              <a:off x="1257300" y="27214"/>
              <a:ext cx="733425" cy="2340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hangingPunct="0">
                <a:spcAft>
                  <a:spcPts val="0"/>
                </a:spcAft>
              </a:pPr>
              <a:r>
                <a:rPr lang="pt-PT" sz="800" b="1">
                  <a:effectLst/>
                  <a:latin typeface="Arial Narrow" panose="020B0606020202030204" pitchFamily="34" charset="0"/>
                  <a:ea typeface="Times New Roman" panose="02020603050405020304" pitchFamily="18" charset="0"/>
                </a:rPr>
                <a:t>Estrela Polar</a:t>
              </a:r>
              <a:endParaRPr lang="pt-BR" sz="1200">
                <a:effectLst/>
                <a:latin typeface="Times New Roman" panose="02020603050405020304" pitchFamily="18" charset="0"/>
                <a:ea typeface="Times New Roman" panose="02020603050405020304" pitchFamily="18" charset="0"/>
              </a:endParaRPr>
            </a:p>
          </p:txBody>
        </p:sp>
      </p:grpSp>
      <p:sp>
        <p:nvSpPr>
          <p:cNvPr id="6" name="CaixaDeTexto 5">
            <a:extLst>
              <a:ext uri="{FF2B5EF4-FFF2-40B4-BE49-F238E27FC236}">
                <a16:creationId xmlns:a16="http://schemas.microsoft.com/office/drawing/2014/main" id="{2D01DCDC-334F-4213-A99E-A23B8B6DEC8B}"/>
              </a:ext>
            </a:extLst>
          </p:cNvPr>
          <p:cNvSpPr txBox="1"/>
          <p:nvPr/>
        </p:nvSpPr>
        <p:spPr>
          <a:xfrm>
            <a:off x="180976" y="687496"/>
            <a:ext cx="6037798" cy="1754326"/>
          </a:xfrm>
          <a:prstGeom prst="rect">
            <a:avLst/>
          </a:prstGeom>
          <a:noFill/>
        </p:spPr>
        <p:txBody>
          <a:bodyPr wrap="square" rtlCol="0">
            <a:spAutoFit/>
          </a:bodyPr>
          <a:lstStyle/>
          <a:p>
            <a:pPr algn="just"/>
            <a:r>
              <a:rPr lang="pt-BR" sz="1800" dirty="0">
                <a:solidFill>
                  <a:schemeClr val="bg1"/>
                </a:solidFill>
                <a:effectLst/>
                <a:latin typeface="Arial" panose="020B0604020202020204" pitchFamily="34" charset="0"/>
                <a:ea typeface="Times New Roman" panose="02020603050405020304" pitchFamily="18" charset="0"/>
              </a:rPr>
              <a:t>abaixo) e a longitude (tem origem no meridiano de Greenwich). Numa certa noite o GPS de um navio parou de indicar a latitude local, a qual é necessária para o capitão traçar a rota. O capitão usou o sextante e mediu a elevação (ângulo </a:t>
            </a:r>
            <a:r>
              <a:rPr lang="pt-BR" sz="1800" b="1" dirty="0">
                <a:solidFill>
                  <a:schemeClr val="bg1"/>
                </a:solidFill>
                <a:effectLst/>
                <a:latin typeface="Arial" panose="020B0604020202020204" pitchFamily="34" charset="0"/>
                <a:ea typeface="Times New Roman" panose="02020603050405020304" pitchFamily="18" charset="0"/>
              </a:rPr>
              <a:t>A</a:t>
            </a:r>
            <a:r>
              <a:rPr lang="pt-BR" sz="1800" dirty="0">
                <a:solidFill>
                  <a:schemeClr val="bg1"/>
                </a:solidFill>
                <a:effectLst/>
                <a:latin typeface="Arial" panose="020B0604020202020204" pitchFamily="34" charset="0"/>
                <a:ea typeface="Times New Roman" panose="02020603050405020304" pitchFamily="18" charset="0"/>
              </a:rPr>
              <a:t>) da estrela Polar em relação ao horizonte como indica a imagem ao lado.</a:t>
            </a:r>
            <a:endParaRPr lang="pt-BR" dirty="0"/>
          </a:p>
        </p:txBody>
      </p:sp>
      <p:sp>
        <p:nvSpPr>
          <p:cNvPr id="18" name="CaixaDeTexto 17">
            <a:extLst>
              <a:ext uri="{FF2B5EF4-FFF2-40B4-BE49-F238E27FC236}">
                <a16:creationId xmlns:a16="http://schemas.microsoft.com/office/drawing/2014/main" id="{9998B0B9-ADB8-4C5F-812D-D65EB55869C0}"/>
              </a:ext>
            </a:extLst>
          </p:cNvPr>
          <p:cNvSpPr txBox="1"/>
          <p:nvPr/>
        </p:nvSpPr>
        <p:spPr>
          <a:xfrm>
            <a:off x="190500" y="2402683"/>
            <a:ext cx="8315325" cy="1012585"/>
          </a:xfrm>
          <a:prstGeom prst="rect">
            <a:avLst/>
          </a:prstGeom>
          <a:noFill/>
        </p:spPr>
        <p:txBody>
          <a:bodyPr wrap="square">
            <a:spAutoFit/>
          </a:bodyPr>
          <a:lstStyle/>
          <a:p>
            <a:pPr algn="just" hangingPunct="0">
              <a:lnSpc>
                <a:spcPct val="115000"/>
              </a:lnSpc>
              <a:spcAft>
                <a:spcPts val="0"/>
              </a:spcAft>
            </a:pPr>
            <a:r>
              <a:rPr lang="pt-BR"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Pergunta 7a) (0,8 ponto)</a:t>
            </a:r>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Analise as figuras e assinale a alternativa abaixo que mostra como o capitão obteve a latitude local, </a:t>
            </a:r>
            <a:r>
              <a:rPr lang="pt-BR"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a:t>
            </a:r>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através da medida da elevação </a:t>
            </a:r>
            <a:r>
              <a:rPr lang="pt-BR"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a:t>
            </a:r>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da estrela Polar.</a:t>
            </a:r>
            <a:r>
              <a:rPr lang="pt-BR"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7B32437B-E03A-4D32-8306-04683F9F4719}"/>
                  </a:ext>
                </a:extLst>
              </p:cNvPr>
              <p:cNvSpPr txBox="1"/>
              <p:nvPr/>
            </p:nvSpPr>
            <p:spPr>
              <a:xfrm>
                <a:off x="-353" y="3366517"/>
                <a:ext cx="205740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pt-BR" sz="1600" i="1" smtClean="0">
                              <a:solidFill>
                                <a:schemeClr val="bg1"/>
                              </a:solidFill>
                              <a:latin typeface="Cambria Math" panose="02040503050406030204" pitchFamily="18" charset="0"/>
                            </a:rPr>
                          </m:ctrlPr>
                        </m:dPr>
                        <m:e>
                          <m:r>
                            <a:rPr lang="pt-BR" sz="1600">
                              <a:solidFill>
                                <a:schemeClr val="bg1"/>
                              </a:solidFill>
                              <a:latin typeface="Cambria Math" panose="02040503050406030204" pitchFamily="18" charset="0"/>
                            </a:rPr>
                            <m:t> </m:t>
                          </m:r>
                          <m:r>
                            <a:rPr lang="pt-BR" sz="1600" i="0">
                              <a:solidFill>
                                <a:schemeClr val="bg1"/>
                              </a:solidFill>
                              <a:latin typeface="Cambria Math" panose="02040503050406030204" pitchFamily="18" charset="0"/>
                            </a:rPr>
                            <m:t>  </m:t>
                          </m:r>
                        </m:e>
                      </m:d>
                      <m:r>
                        <a:rPr lang="pt-BR" sz="1600" i="0">
                          <a:solidFill>
                            <a:schemeClr val="bg1"/>
                          </a:solidFill>
                          <a:latin typeface="Cambria Math" panose="02040503050406030204" pitchFamily="18" charset="0"/>
                        </a:rPr>
                        <m:t> </m:t>
                      </m:r>
                      <m:r>
                        <a:rPr lang="pt-BR" sz="1600" i="1">
                          <a:solidFill>
                            <a:schemeClr val="bg1"/>
                          </a:solidFill>
                          <a:latin typeface="Cambria Math" panose="02040503050406030204" pitchFamily="18" charset="0"/>
                        </a:rPr>
                        <m:t>𝐵</m:t>
                      </m:r>
                      <m:r>
                        <a:rPr lang="pt-BR" sz="1600" i="0">
                          <a:solidFill>
                            <a:schemeClr val="bg1"/>
                          </a:solidFill>
                          <a:latin typeface="Cambria Math" panose="02040503050406030204" pitchFamily="18" charset="0"/>
                        </a:rPr>
                        <m:t>=90°+</m:t>
                      </m:r>
                      <m:r>
                        <a:rPr lang="pt-BR" sz="1600" i="1">
                          <a:solidFill>
                            <a:schemeClr val="bg1"/>
                          </a:solidFill>
                          <a:latin typeface="Cambria Math" panose="02040503050406030204" pitchFamily="18" charset="0"/>
                        </a:rPr>
                        <m:t>𝐴</m:t>
                      </m:r>
                      <m:r>
                        <a:rPr lang="pt-BR" sz="1600" i="0">
                          <a:solidFill>
                            <a:schemeClr val="bg1"/>
                          </a:solidFill>
                          <a:latin typeface="Cambria Math" panose="02040503050406030204" pitchFamily="18" charset="0"/>
                        </a:rPr>
                        <m:t> </m:t>
                      </m:r>
                    </m:oMath>
                  </m:oMathPara>
                </a14:m>
                <a:endParaRPr lang="pt-BR" sz="1600" dirty="0">
                  <a:solidFill>
                    <a:schemeClr val="bg1"/>
                  </a:solidFill>
                </a:endParaRPr>
              </a:p>
            </p:txBody>
          </p:sp>
        </mc:Choice>
        <mc:Fallback xmlns="">
          <p:sp>
            <p:nvSpPr>
              <p:cNvPr id="24" name="CaixaDeTexto 23">
                <a:extLst>
                  <a:ext uri="{FF2B5EF4-FFF2-40B4-BE49-F238E27FC236}">
                    <a16:creationId xmlns:a16="http://schemas.microsoft.com/office/drawing/2014/main" id="{7B32437B-E03A-4D32-8306-04683F9F4719}"/>
                  </a:ext>
                </a:extLst>
              </p:cNvPr>
              <p:cNvSpPr txBox="1">
                <a:spLocks noRot="1" noChangeAspect="1" noMove="1" noResize="1" noEditPoints="1" noAdjustHandles="1" noChangeArrowheads="1" noChangeShapeType="1" noTextEdit="1"/>
              </p:cNvSpPr>
              <p:nvPr/>
            </p:nvSpPr>
            <p:spPr>
              <a:xfrm>
                <a:off x="-353" y="3366517"/>
                <a:ext cx="2057400" cy="338554"/>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CaixaDeTexto 25">
                <a:extLst>
                  <a:ext uri="{FF2B5EF4-FFF2-40B4-BE49-F238E27FC236}">
                    <a16:creationId xmlns:a16="http://schemas.microsoft.com/office/drawing/2014/main" id="{7E62E246-E5F0-44D2-B08C-B0EA6DFD157C}"/>
                  </a:ext>
                </a:extLst>
              </p:cNvPr>
              <p:cNvSpPr txBox="1"/>
              <p:nvPr/>
            </p:nvSpPr>
            <p:spPr>
              <a:xfrm>
                <a:off x="55801" y="3724275"/>
                <a:ext cx="241935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pt-BR" sz="1600" i="1" smtClean="0">
                              <a:solidFill>
                                <a:schemeClr val="bg1"/>
                              </a:solidFill>
                              <a:latin typeface="Cambria Math" panose="02040503050406030204" pitchFamily="18" charset="0"/>
                            </a:rPr>
                          </m:ctrlPr>
                        </m:dPr>
                        <m:e>
                          <m:r>
                            <a:rPr lang="pt-BR" sz="1600">
                              <a:solidFill>
                                <a:schemeClr val="bg1"/>
                              </a:solidFill>
                              <a:latin typeface="Cambria Math" panose="02040503050406030204" pitchFamily="18" charset="0"/>
                            </a:rPr>
                            <m:t> </m:t>
                          </m:r>
                          <m:r>
                            <a:rPr lang="pt-BR" sz="1600" i="0">
                              <a:solidFill>
                                <a:schemeClr val="bg1"/>
                              </a:solidFill>
                              <a:latin typeface="Cambria Math" panose="02040503050406030204" pitchFamily="18" charset="0"/>
                            </a:rPr>
                            <m:t>  </m:t>
                          </m:r>
                        </m:e>
                      </m:d>
                      <m:r>
                        <a:rPr lang="pt-BR" sz="1600" i="0">
                          <a:solidFill>
                            <a:schemeClr val="bg1"/>
                          </a:solidFill>
                          <a:latin typeface="Cambria Math" panose="02040503050406030204" pitchFamily="18" charset="0"/>
                        </a:rPr>
                        <m:t> </m:t>
                      </m:r>
                      <m:r>
                        <a:rPr lang="pt-BR" sz="1600" i="1">
                          <a:solidFill>
                            <a:schemeClr val="bg1"/>
                          </a:solidFill>
                          <a:latin typeface="Cambria Math" panose="02040503050406030204" pitchFamily="18" charset="0"/>
                        </a:rPr>
                        <m:t>𝐵</m:t>
                      </m:r>
                      <m:r>
                        <a:rPr lang="pt-BR" sz="1600" i="0">
                          <a:solidFill>
                            <a:schemeClr val="bg1"/>
                          </a:solidFill>
                          <a:latin typeface="Cambria Math" panose="02040503050406030204" pitchFamily="18" charset="0"/>
                        </a:rPr>
                        <m:t>=180°−</m:t>
                      </m:r>
                      <m:r>
                        <a:rPr lang="pt-BR" sz="1600" i="1">
                          <a:solidFill>
                            <a:schemeClr val="bg1"/>
                          </a:solidFill>
                          <a:latin typeface="Cambria Math" panose="02040503050406030204" pitchFamily="18" charset="0"/>
                        </a:rPr>
                        <m:t>𝐴</m:t>
                      </m:r>
                      <m:r>
                        <a:rPr lang="pt-BR" sz="1600" i="0">
                          <a:solidFill>
                            <a:schemeClr val="bg1"/>
                          </a:solidFill>
                          <a:latin typeface="Cambria Math" panose="02040503050406030204" pitchFamily="18" charset="0"/>
                        </a:rPr>
                        <m:t>−</m:t>
                      </m:r>
                      <m:r>
                        <a:rPr lang="pt-BR" sz="1600" i="1">
                          <a:solidFill>
                            <a:schemeClr val="bg1"/>
                          </a:solidFill>
                          <a:latin typeface="Cambria Math" panose="02040503050406030204" pitchFamily="18" charset="0"/>
                        </a:rPr>
                        <m:t>𝐶</m:t>
                      </m:r>
                      <m:r>
                        <a:rPr lang="pt-BR" sz="1600" i="0">
                          <a:solidFill>
                            <a:schemeClr val="bg1"/>
                          </a:solidFill>
                          <a:latin typeface="Cambria Math" panose="02040503050406030204" pitchFamily="18" charset="0"/>
                        </a:rPr>
                        <m:t> </m:t>
                      </m:r>
                    </m:oMath>
                  </m:oMathPara>
                </a14:m>
                <a:endParaRPr lang="pt-BR" sz="1600" dirty="0">
                  <a:solidFill>
                    <a:schemeClr val="bg1"/>
                  </a:solidFill>
                </a:endParaRPr>
              </a:p>
            </p:txBody>
          </p:sp>
        </mc:Choice>
        <mc:Fallback xmlns="">
          <p:sp>
            <p:nvSpPr>
              <p:cNvPr id="26" name="CaixaDeTexto 25">
                <a:extLst>
                  <a:ext uri="{FF2B5EF4-FFF2-40B4-BE49-F238E27FC236}">
                    <a16:creationId xmlns:a16="http://schemas.microsoft.com/office/drawing/2014/main" id="{7E62E246-E5F0-44D2-B08C-B0EA6DFD157C}"/>
                  </a:ext>
                </a:extLst>
              </p:cNvPr>
              <p:cNvSpPr txBox="1">
                <a:spLocks noRot="1" noChangeAspect="1" noMove="1" noResize="1" noEditPoints="1" noAdjustHandles="1" noChangeArrowheads="1" noChangeShapeType="1" noTextEdit="1"/>
              </p:cNvSpPr>
              <p:nvPr/>
            </p:nvSpPr>
            <p:spPr>
              <a:xfrm>
                <a:off x="55801" y="3724275"/>
                <a:ext cx="2419350" cy="338554"/>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8" name="CaixaDeTexto 27">
                <a:extLst>
                  <a:ext uri="{FF2B5EF4-FFF2-40B4-BE49-F238E27FC236}">
                    <a16:creationId xmlns:a16="http://schemas.microsoft.com/office/drawing/2014/main" id="{3A261B8E-06B9-4BDC-8028-ED850E1DEF3B}"/>
                  </a:ext>
                </a:extLst>
              </p:cNvPr>
              <p:cNvSpPr txBox="1"/>
              <p:nvPr/>
            </p:nvSpPr>
            <p:spPr>
              <a:xfrm>
                <a:off x="-1967" y="4062829"/>
                <a:ext cx="2057401"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pt-BR" sz="1600" i="1" smtClean="0">
                              <a:solidFill>
                                <a:schemeClr val="bg1"/>
                              </a:solidFill>
                              <a:latin typeface="Cambria Math" panose="02040503050406030204" pitchFamily="18" charset="0"/>
                            </a:rPr>
                          </m:ctrlPr>
                        </m:dPr>
                        <m:e>
                          <m:r>
                            <a:rPr lang="pt-BR" sz="1600">
                              <a:solidFill>
                                <a:schemeClr val="bg1"/>
                              </a:solidFill>
                              <a:latin typeface="Cambria Math" panose="02040503050406030204" pitchFamily="18" charset="0"/>
                            </a:rPr>
                            <m:t> </m:t>
                          </m:r>
                          <m:r>
                            <a:rPr lang="pt-BR" sz="1600" i="0">
                              <a:solidFill>
                                <a:schemeClr val="bg1"/>
                              </a:solidFill>
                              <a:latin typeface="Cambria Math" panose="02040503050406030204" pitchFamily="18" charset="0"/>
                            </a:rPr>
                            <m:t>  </m:t>
                          </m:r>
                        </m:e>
                      </m:d>
                      <m:r>
                        <a:rPr lang="pt-BR" sz="1600" i="0">
                          <a:solidFill>
                            <a:schemeClr val="bg1"/>
                          </a:solidFill>
                          <a:latin typeface="Cambria Math" panose="02040503050406030204" pitchFamily="18" charset="0"/>
                        </a:rPr>
                        <m:t> </m:t>
                      </m:r>
                      <m:r>
                        <a:rPr lang="pt-BR" sz="1600" i="1">
                          <a:solidFill>
                            <a:schemeClr val="bg1"/>
                          </a:solidFill>
                          <a:latin typeface="Cambria Math" panose="02040503050406030204" pitchFamily="18" charset="0"/>
                        </a:rPr>
                        <m:t>𝐵</m:t>
                      </m:r>
                      <m:r>
                        <a:rPr lang="pt-BR" sz="1600" i="0">
                          <a:solidFill>
                            <a:schemeClr val="bg1"/>
                          </a:solidFill>
                          <a:latin typeface="Cambria Math" panose="02040503050406030204" pitchFamily="18" charset="0"/>
                        </a:rPr>
                        <m:t>=90°−</m:t>
                      </m:r>
                      <m:r>
                        <a:rPr lang="pt-BR" sz="1600" i="1">
                          <a:solidFill>
                            <a:schemeClr val="bg1"/>
                          </a:solidFill>
                          <a:latin typeface="Cambria Math" panose="02040503050406030204" pitchFamily="18" charset="0"/>
                        </a:rPr>
                        <m:t>𝐴</m:t>
                      </m:r>
                      <m:r>
                        <a:rPr lang="pt-BR" sz="1600" i="0">
                          <a:solidFill>
                            <a:schemeClr val="bg1"/>
                          </a:solidFill>
                          <a:latin typeface="Cambria Math" panose="02040503050406030204" pitchFamily="18" charset="0"/>
                        </a:rPr>
                        <m:t> </m:t>
                      </m:r>
                    </m:oMath>
                  </m:oMathPara>
                </a14:m>
                <a:endParaRPr lang="pt-BR" sz="1600" dirty="0">
                  <a:solidFill>
                    <a:schemeClr val="bg1"/>
                  </a:solidFill>
                </a:endParaRPr>
              </a:p>
            </p:txBody>
          </p:sp>
        </mc:Choice>
        <mc:Fallback xmlns="">
          <p:sp>
            <p:nvSpPr>
              <p:cNvPr id="28" name="CaixaDeTexto 27">
                <a:extLst>
                  <a:ext uri="{FF2B5EF4-FFF2-40B4-BE49-F238E27FC236}">
                    <a16:creationId xmlns:a16="http://schemas.microsoft.com/office/drawing/2014/main" id="{3A261B8E-06B9-4BDC-8028-ED850E1DEF3B}"/>
                  </a:ext>
                </a:extLst>
              </p:cNvPr>
              <p:cNvSpPr txBox="1">
                <a:spLocks noRot="1" noChangeAspect="1" noMove="1" noResize="1" noEditPoints="1" noAdjustHandles="1" noChangeArrowheads="1" noChangeShapeType="1" noTextEdit="1"/>
              </p:cNvSpPr>
              <p:nvPr/>
            </p:nvSpPr>
            <p:spPr>
              <a:xfrm>
                <a:off x="-1967" y="4062829"/>
                <a:ext cx="2057401" cy="338554"/>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DF32C4F9-0348-4AA2-B852-2F2C5D0EA0B8}"/>
                  </a:ext>
                </a:extLst>
              </p:cNvPr>
              <p:cNvSpPr txBox="1"/>
              <p:nvPr/>
            </p:nvSpPr>
            <p:spPr>
              <a:xfrm>
                <a:off x="51790" y="4389787"/>
                <a:ext cx="192953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pt-BR" sz="1600" i="1" smtClean="0">
                              <a:solidFill>
                                <a:schemeClr val="bg1"/>
                              </a:solidFill>
                              <a:latin typeface="Cambria Math" panose="02040503050406030204" pitchFamily="18" charset="0"/>
                            </a:rPr>
                          </m:ctrlPr>
                        </m:dPr>
                        <m:e>
                          <m:r>
                            <a:rPr lang="pt-BR" sz="1600">
                              <a:solidFill>
                                <a:schemeClr val="bg1"/>
                              </a:solidFill>
                              <a:latin typeface="Cambria Math" panose="02040503050406030204" pitchFamily="18" charset="0"/>
                            </a:rPr>
                            <m:t> </m:t>
                          </m:r>
                          <m:r>
                            <a:rPr lang="pt-BR" sz="1600" i="0">
                              <a:solidFill>
                                <a:schemeClr val="bg1"/>
                              </a:solidFill>
                              <a:latin typeface="Cambria Math" panose="02040503050406030204" pitchFamily="18" charset="0"/>
                            </a:rPr>
                            <m:t>  </m:t>
                          </m:r>
                        </m:e>
                      </m:d>
                      <m:r>
                        <a:rPr lang="pt-BR" sz="1600" i="0">
                          <a:solidFill>
                            <a:schemeClr val="bg1"/>
                          </a:solidFill>
                          <a:latin typeface="Cambria Math" panose="02040503050406030204" pitchFamily="18" charset="0"/>
                        </a:rPr>
                        <m:t> </m:t>
                      </m:r>
                      <m:r>
                        <a:rPr lang="pt-BR" sz="1600" i="1">
                          <a:solidFill>
                            <a:schemeClr val="bg1"/>
                          </a:solidFill>
                          <a:latin typeface="Cambria Math" panose="02040503050406030204" pitchFamily="18" charset="0"/>
                        </a:rPr>
                        <m:t>𝐵</m:t>
                      </m:r>
                      <m:r>
                        <a:rPr lang="pt-BR" sz="1600" i="0">
                          <a:solidFill>
                            <a:schemeClr val="bg1"/>
                          </a:solidFill>
                          <a:latin typeface="Cambria Math" panose="02040503050406030204" pitchFamily="18" charset="0"/>
                        </a:rPr>
                        <m:t>=90°+</m:t>
                      </m:r>
                      <m:r>
                        <a:rPr lang="pt-BR" sz="1600" i="1">
                          <a:solidFill>
                            <a:schemeClr val="bg1"/>
                          </a:solidFill>
                          <a:latin typeface="Cambria Math" panose="02040503050406030204" pitchFamily="18" charset="0"/>
                        </a:rPr>
                        <m:t>𝐶</m:t>
                      </m:r>
                      <m:r>
                        <a:rPr lang="pt-BR" sz="1600" i="0">
                          <a:solidFill>
                            <a:schemeClr val="bg1"/>
                          </a:solidFill>
                          <a:latin typeface="Cambria Math" panose="02040503050406030204" pitchFamily="18" charset="0"/>
                        </a:rPr>
                        <m:t> </m:t>
                      </m:r>
                    </m:oMath>
                  </m:oMathPara>
                </a14:m>
                <a:endParaRPr lang="pt-BR" sz="1600" dirty="0">
                  <a:solidFill>
                    <a:schemeClr val="bg1"/>
                  </a:solidFill>
                </a:endParaRPr>
              </a:p>
            </p:txBody>
          </p:sp>
        </mc:Choice>
        <mc:Fallback xmlns="">
          <p:sp>
            <p:nvSpPr>
              <p:cNvPr id="30" name="CaixaDeTexto 29">
                <a:extLst>
                  <a:ext uri="{FF2B5EF4-FFF2-40B4-BE49-F238E27FC236}">
                    <a16:creationId xmlns:a16="http://schemas.microsoft.com/office/drawing/2014/main" id="{DF32C4F9-0348-4AA2-B852-2F2C5D0EA0B8}"/>
                  </a:ext>
                </a:extLst>
              </p:cNvPr>
              <p:cNvSpPr txBox="1">
                <a:spLocks noRot="1" noChangeAspect="1" noMove="1" noResize="1" noEditPoints="1" noAdjustHandles="1" noChangeArrowheads="1" noChangeShapeType="1" noTextEdit="1"/>
              </p:cNvSpPr>
              <p:nvPr/>
            </p:nvSpPr>
            <p:spPr>
              <a:xfrm>
                <a:off x="51790" y="4389787"/>
                <a:ext cx="1929539" cy="338554"/>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CaixaDeTexto 31">
                <a:extLst>
                  <a:ext uri="{FF2B5EF4-FFF2-40B4-BE49-F238E27FC236}">
                    <a16:creationId xmlns:a16="http://schemas.microsoft.com/office/drawing/2014/main" id="{EA76B0BA-A1D3-4E67-8266-7B55F9ACDDE5}"/>
                  </a:ext>
                </a:extLst>
              </p:cNvPr>
              <p:cNvSpPr txBox="1"/>
              <p:nvPr/>
            </p:nvSpPr>
            <p:spPr>
              <a:xfrm>
                <a:off x="197885" y="4716745"/>
                <a:ext cx="1257300" cy="338554"/>
              </a:xfrm>
              <a:prstGeom prst="rect">
                <a:avLst/>
              </a:prstGeom>
              <a:noFill/>
            </p:spPr>
            <p:txBody>
              <a:bodyPr wrap="square">
                <a:spAutoFit/>
              </a:bodyPr>
              <a:lstStyle/>
              <a:p>
                <a:pPr algn="just" hangingPunct="0">
                  <a:spcAft>
                    <a:spcPts val="0"/>
                  </a:spcAft>
                </a:pPr>
                <a14:m>
                  <m:oMath xmlns:m="http://schemas.openxmlformats.org/officeDocument/2006/math">
                    <m:d>
                      <m:dPr>
                        <m:ctrlPr>
                          <a:rPr lang="pt-BR" sz="1600" i="1">
                            <a:solidFill>
                              <a:schemeClr val="bg1"/>
                            </a:solidFill>
                            <a:latin typeface="Cambria Math" panose="02040503050406030204" pitchFamily="18" charset="0"/>
                          </a:rPr>
                        </m:ctrlPr>
                      </m:dPr>
                      <m:e>
                        <m:r>
                          <a:rPr lang="pt-BR" sz="1600">
                            <a:solidFill>
                              <a:schemeClr val="bg1"/>
                            </a:solidFill>
                            <a:latin typeface="Cambria Math" panose="02040503050406030204" pitchFamily="18" charset="0"/>
                          </a:rPr>
                          <m:t>   </m:t>
                        </m:r>
                      </m:e>
                    </m:d>
                    <m:r>
                      <a:rPr lang="pt-BR" sz="1600" i="1">
                        <a:solidFill>
                          <a:schemeClr val="bg1"/>
                        </a:solidFill>
                        <a:latin typeface="Cambria Math" panose="02040503050406030204" pitchFamily="18" charset="0"/>
                      </a:rPr>
                      <m:t> </m:t>
                    </m:r>
                    <m:r>
                      <a:rPr lang="pt-BR" sz="160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𝐵</m:t>
                    </m:r>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𝐴</m:t>
                    </m:r>
                  </m:oMath>
                </a14:m>
                <a:r>
                  <a:rPr lang="pt-BR" sz="1600" dirty="0">
                    <a:solidFill>
                      <a:schemeClr val="bg1"/>
                    </a:solidFill>
                    <a:effectLst/>
                    <a:latin typeface="Arial" panose="020B0604020202020204" pitchFamily="34" charset="0"/>
                    <a:ea typeface="Times New Roman" panose="02020603050405020304" pitchFamily="18" charset="0"/>
                  </a:rPr>
                  <a:t> </a:t>
                </a:r>
                <a:endParaRPr lang="pt-BR" sz="16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32" name="CaixaDeTexto 31">
                <a:extLst>
                  <a:ext uri="{FF2B5EF4-FFF2-40B4-BE49-F238E27FC236}">
                    <a16:creationId xmlns:a16="http://schemas.microsoft.com/office/drawing/2014/main" id="{EA76B0BA-A1D3-4E67-8266-7B55F9ACDDE5}"/>
                  </a:ext>
                </a:extLst>
              </p:cNvPr>
              <p:cNvSpPr txBox="1">
                <a:spLocks noRot="1" noChangeAspect="1" noMove="1" noResize="1" noEditPoints="1" noAdjustHandles="1" noChangeArrowheads="1" noChangeShapeType="1" noTextEdit="1"/>
              </p:cNvSpPr>
              <p:nvPr/>
            </p:nvSpPr>
            <p:spPr>
              <a:xfrm>
                <a:off x="197885" y="4716745"/>
                <a:ext cx="1257300" cy="338554"/>
              </a:xfrm>
              <a:prstGeom prst="rect">
                <a:avLst/>
              </a:prstGeom>
              <a:blipFill>
                <a:blip r:embed="rId7"/>
                <a:stretch>
                  <a:fillRect/>
                </a:stretch>
              </a:blipFill>
            </p:spPr>
            <p:txBody>
              <a:bodyPr/>
              <a:lstStyle/>
              <a:p>
                <a:r>
                  <a:rPr lang="pt-BR">
                    <a:noFill/>
                  </a:rPr>
                  <a:t> </a:t>
                </a:r>
              </a:p>
            </p:txBody>
          </p:sp>
        </mc:Fallback>
      </mc:AlternateContent>
      <p:grpSp>
        <p:nvGrpSpPr>
          <p:cNvPr id="38" name="Grupo 1004">
            <a:extLst>
              <a:ext uri="{FF2B5EF4-FFF2-40B4-BE49-F238E27FC236}">
                <a16:creationId xmlns:a16="http://schemas.microsoft.com/office/drawing/2014/main" id="{41032D10-8FBB-4BB5-AF43-4494B1F449EB}"/>
              </a:ext>
            </a:extLst>
          </p:cNvPr>
          <p:cNvGrpSpPr/>
          <p:nvPr/>
        </p:nvGrpSpPr>
        <p:grpSpPr>
          <a:xfrm>
            <a:off x="7921696" y="2937760"/>
            <a:ext cx="4058909" cy="3733592"/>
            <a:chOff x="146661" y="0"/>
            <a:chExt cx="2437201" cy="2239308"/>
          </a:xfrm>
        </p:grpSpPr>
        <p:pic>
          <p:nvPicPr>
            <p:cNvPr id="42" name="Imagem 41" descr="Imagem relacionada">
              <a:extLst>
                <a:ext uri="{FF2B5EF4-FFF2-40B4-BE49-F238E27FC236}">
                  <a16:creationId xmlns:a16="http://schemas.microsoft.com/office/drawing/2014/main" id="{7305F404-9251-476F-A366-8248BBBD4F8A}"/>
                </a:ext>
              </a:extLst>
            </p:cNvPr>
            <p:cNvPicPr/>
            <p:nvPr/>
          </p:nvPicPr>
          <p:blipFill rotWithShape="1">
            <a:blip r:embed="rId8" cstate="print">
              <a:extLst>
                <a:ext uri="{28A0092B-C50C-407E-A947-70E740481C1C}">
                  <a14:useLocalDpi xmlns:a14="http://schemas.microsoft.com/office/drawing/2010/main" val="0"/>
                </a:ext>
              </a:extLst>
            </a:blip>
            <a:srcRect l="58266" t="12782" r="12702" b="13644"/>
            <a:stretch/>
          </p:blipFill>
          <p:spPr bwMode="auto">
            <a:xfrm rot="17889252">
              <a:off x="522534" y="826508"/>
              <a:ext cx="190151" cy="451400"/>
            </a:xfrm>
            <a:prstGeom prst="rect">
              <a:avLst/>
            </a:prstGeom>
            <a:noFill/>
            <a:ln>
              <a:noFill/>
            </a:ln>
            <a:extLst>
              <a:ext uri="{53640926-AAD7-44D8-BBD7-CCE9431645EC}">
                <a14:shadowObscured xmlns:a14="http://schemas.microsoft.com/office/drawing/2010/main"/>
              </a:ext>
            </a:extLst>
          </p:spPr>
        </p:pic>
        <p:grpSp>
          <p:nvGrpSpPr>
            <p:cNvPr id="43" name="Grupo 1006">
              <a:extLst>
                <a:ext uri="{FF2B5EF4-FFF2-40B4-BE49-F238E27FC236}">
                  <a16:creationId xmlns:a16="http://schemas.microsoft.com/office/drawing/2014/main" id="{9FF5CA1E-4C42-4EB8-8979-C0D2A4BD050B}"/>
                </a:ext>
              </a:extLst>
            </p:cNvPr>
            <p:cNvGrpSpPr>
              <a:grpSpLocks noChangeAspect="1"/>
            </p:cNvGrpSpPr>
            <p:nvPr/>
          </p:nvGrpSpPr>
          <p:grpSpPr>
            <a:xfrm>
              <a:off x="146661" y="0"/>
              <a:ext cx="2437201" cy="2239308"/>
              <a:chOff x="146662" y="0"/>
              <a:chExt cx="3266185" cy="3112964"/>
            </a:xfrm>
          </p:grpSpPr>
          <p:sp>
            <p:nvSpPr>
              <p:cNvPr id="44" name="Elipse 43">
                <a:extLst>
                  <a:ext uri="{FF2B5EF4-FFF2-40B4-BE49-F238E27FC236}">
                    <a16:creationId xmlns:a16="http://schemas.microsoft.com/office/drawing/2014/main" id="{52235A78-9096-4706-88A6-0A032D44A2B4}"/>
                  </a:ext>
                </a:extLst>
              </p:cNvPr>
              <p:cNvSpPr/>
              <p:nvPr/>
            </p:nvSpPr>
            <p:spPr>
              <a:xfrm>
                <a:off x="963089" y="1215812"/>
                <a:ext cx="1594756" cy="159475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45" name="Conector reto 44">
                <a:extLst>
                  <a:ext uri="{FF2B5EF4-FFF2-40B4-BE49-F238E27FC236}">
                    <a16:creationId xmlns:a16="http://schemas.microsoft.com/office/drawing/2014/main" id="{E101566C-70A2-46CA-858C-BF9576212468}"/>
                  </a:ext>
                </a:extLst>
              </p:cNvPr>
              <p:cNvCxnSpPr/>
              <p:nvPr/>
            </p:nvCxnSpPr>
            <p:spPr>
              <a:xfrm>
                <a:off x="963089" y="2013192"/>
                <a:ext cx="15947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id="{B2C1A838-05E4-4FEE-97B0-21171E69C4B2}"/>
                  </a:ext>
                </a:extLst>
              </p:cNvPr>
              <p:cNvCxnSpPr/>
              <p:nvPr/>
            </p:nvCxnSpPr>
            <p:spPr>
              <a:xfrm flipH="1">
                <a:off x="184763" y="2013192"/>
                <a:ext cx="778327"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7" name="Conector reto 46">
                <a:extLst>
                  <a:ext uri="{FF2B5EF4-FFF2-40B4-BE49-F238E27FC236}">
                    <a16:creationId xmlns:a16="http://schemas.microsoft.com/office/drawing/2014/main" id="{715DE5C1-9636-43AA-BC27-3D94169D93DC}"/>
                  </a:ext>
                </a:extLst>
              </p:cNvPr>
              <p:cNvCxnSpPr/>
              <p:nvPr/>
            </p:nvCxnSpPr>
            <p:spPr>
              <a:xfrm>
                <a:off x="1752306" y="1215812"/>
                <a:ext cx="8165" cy="15947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Conector reto 47">
                <a:extLst>
                  <a:ext uri="{FF2B5EF4-FFF2-40B4-BE49-F238E27FC236}">
                    <a16:creationId xmlns:a16="http://schemas.microsoft.com/office/drawing/2014/main" id="{F66D5643-A31A-4742-ADA0-AB3BDBEB4FE3}"/>
                  </a:ext>
                </a:extLst>
              </p:cNvPr>
              <p:cNvCxnSpPr/>
              <p:nvPr/>
            </p:nvCxnSpPr>
            <p:spPr>
              <a:xfrm flipH="1" flipV="1">
                <a:off x="146662" y="1101512"/>
                <a:ext cx="1613807" cy="9116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ector reto 48">
                <a:extLst>
                  <a:ext uri="{FF2B5EF4-FFF2-40B4-BE49-F238E27FC236}">
                    <a16:creationId xmlns:a16="http://schemas.microsoft.com/office/drawing/2014/main" id="{EE4D37CD-44AC-48B4-AC39-A7542AC39154}"/>
                  </a:ext>
                </a:extLst>
              </p:cNvPr>
              <p:cNvCxnSpPr/>
              <p:nvPr/>
            </p:nvCxnSpPr>
            <p:spPr>
              <a:xfrm rot="5400000" flipH="1" flipV="1">
                <a:off x="288563" y="1091010"/>
                <a:ext cx="1613533" cy="9112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Conector reto 49">
                <a:extLst>
                  <a:ext uri="{FF2B5EF4-FFF2-40B4-BE49-F238E27FC236}">
                    <a16:creationId xmlns:a16="http://schemas.microsoft.com/office/drawing/2014/main" id="{EE1BC65C-529C-4E00-A2F0-580986DA55C0}"/>
                  </a:ext>
                </a:extLst>
              </p:cNvPr>
              <p:cNvCxnSpPr/>
              <p:nvPr/>
            </p:nvCxnSpPr>
            <p:spPr>
              <a:xfrm>
                <a:off x="1050564" y="54442"/>
                <a:ext cx="7620" cy="159448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Estrela de 5 pontas 75">
                <a:extLst>
                  <a:ext uri="{FF2B5EF4-FFF2-40B4-BE49-F238E27FC236}">
                    <a16:creationId xmlns:a16="http://schemas.microsoft.com/office/drawing/2014/main" id="{2BF300BC-43D2-4F6E-957A-A2B53CE62E26}"/>
                  </a:ext>
                </a:extLst>
              </p:cNvPr>
              <p:cNvSpPr/>
              <p:nvPr/>
            </p:nvSpPr>
            <p:spPr>
              <a:xfrm>
                <a:off x="990305" y="5071"/>
                <a:ext cx="108858" cy="11430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52" name="Caixa de texto 75">
                <a:extLst>
                  <a:ext uri="{FF2B5EF4-FFF2-40B4-BE49-F238E27FC236}">
                    <a16:creationId xmlns:a16="http://schemas.microsoft.com/office/drawing/2014/main" id="{8FDACFE1-BFAC-4A96-9A0C-1C9DACE2857D}"/>
                  </a:ext>
                </a:extLst>
              </p:cNvPr>
              <p:cNvSpPr txBox="1"/>
              <p:nvPr/>
            </p:nvSpPr>
            <p:spPr>
              <a:xfrm>
                <a:off x="1549665" y="587285"/>
                <a:ext cx="1609942" cy="2721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PT" sz="1200" dirty="0">
                    <a:effectLst/>
                    <a:latin typeface="Arial" panose="020B0604020202020204" pitchFamily="34" charset="0"/>
                    <a:ea typeface="Times New Roman" panose="02020603050405020304" pitchFamily="18" charset="0"/>
                  </a:rPr>
                  <a:t>Plano do horizonte</a:t>
                </a:r>
                <a:endParaRPr lang="pt-BR" sz="1200" dirty="0">
                  <a:effectLst/>
                  <a:latin typeface="Times New Roman" panose="02020603050405020304" pitchFamily="18" charset="0"/>
                  <a:ea typeface="Times New Roman" panose="02020603050405020304" pitchFamily="18" charset="0"/>
                </a:endParaRPr>
              </a:p>
            </p:txBody>
          </p:sp>
          <p:sp>
            <p:nvSpPr>
              <p:cNvPr id="53" name="Caixa de texto 10">
                <a:extLst>
                  <a:ext uri="{FF2B5EF4-FFF2-40B4-BE49-F238E27FC236}">
                    <a16:creationId xmlns:a16="http://schemas.microsoft.com/office/drawing/2014/main" id="{43ACBCC1-A011-4EC8-B3FE-0E6E195C30BB}"/>
                  </a:ext>
                </a:extLst>
              </p:cNvPr>
              <p:cNvSpPr txBox="1"/>
              <p:nvPr/>
            </p:nvSpPr>
            <p:spPr>
              <a:xfrm>
                <a:off x="1186363" y="0"/>
                <a:ext cx="1055797" cy="2717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pt-BR" sz="1200" dirty="0">
                    <a:effectLst/>
                    <a:latin typeface="Arial" panose="020B0604020202020204" pitchFamily="34" charset="0"/>
                    <a:ea typeface="Calibri" panose="020F0502020204030204" pitchFamily="34" charset="0"/>
                    <a:cs typeface="Times New Roman" panose="02020603050405020304" pitchFamily="18" charset="0"/>
                  </a:rPr>
                  <a:t>Estrela Polar</a:t>
                </a:r>
                <a:endParaRPr lang="pt-BR" sz="1200" dirty="0">
                  <a:effectLst/>
                  <a:latin typeface="Times New Roman" panose="02020603050405020304" pitchFamily="18" charset="0"/>
                  <a:ea typeface="Times New Roman" panose="02020603050405020304" pitchFamily="18" charset="0"/>
                </a:endParaRPr>
              </a:p>
            </p:txBody>
          </p:sp>
          <p:sp>
            <p:nvSpPr>
              <p:cNvPr id="54" name="Caixa de texto 10">
                <a:extLst>
                  <a:ext uri="{FF2B5EF4-FFF2-40B4-BE49-F238E27FC236}">
                    <a16:creationId xmlns:a16="http://schemas.microsoft.com/office/drawing/2014/main" id="{F208101C-B8D3-488E-8C32-1783F0BF70D6}"/>
                  </a:ext>
                </a:extLst>
              </p:cNvPr>
              <p:cNvSpPr txBox="1"/>
              <p:nvPr/>
            </p:nvSpPr>
            <p:spPr>
              <a:xfrm>
                <a:off x="1017666" y="2841184"/>
                <a:ext cx="1475106" cy="2717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pt-BR" sz="1200" dirty="0">
                    <a:effectLst/>
                    <a:latin typeface="Arial" panose="020B0604020202020204" pitchFamily="34" charset="0"/>
                    <a:ea typeface="Calibri" panose="020F0502020204030204" pitchFamily="34" charset="0"/>
                    <a:cs typeface="Times New Roman" panose="02020603050405020304" pitchFamily="18" charset="0"/>
                  </a:rPr>
                  <a:t>Perfil da Terra</a:t>
                </a:r>
                <a:endParaRPr lang="pt-BR" sz="1200" dirty="0">
                  <a:effectLst/>
                  <a:latin typeface="Times New Roman" panose="02020603050405020304" pitchFamily="18" charset="0"/>
                  <a:ea typeface="Times New Roman" panose="02020603050405020304" pitchFamily="18" charset="0"/>
                </a:endParaRPr>
              </a:p>
            </p:txBody>
          </p:sp>
          <p:sp>
            <p:nvSpPr>
              <p:cNvPr id="55" name="Caixa de texto 10">
                <a:extLst>
                  <a:ext uri="{FF2B5EF4-FFF2-40B4-BE49-F238E27FC236}">
                    <a16:creationId xmlns:a16="http://schemas.microsoft.com/office/drawing/2014/main" id="{EFEE5428-FC8C-417C-AFB7-C45B944087D9}"/>
                  </a:ext>
                </a:extLst>
              </p:cNvPr>
              <p:cNvSpPr txBox="1"/>
              <p:nvPr/>
            </p:nvSpPr>
            <p:spPr>
              <a:xfrm>
                <a:off x="1937743" y="1442371"/>
                <a:ext cx="1475104" cy="2717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pt-BR" sz="1200" dirty="0">
                    <a:effectLst/>
                    <a:latin typeface="Arial" panose="020B0604020202020204" pitchFamily="34" charset="0"/>
                    <a:ea typeface="Calibri" panose="020F0502020204030204" pitchFamily="34" charset="0"/>
                    <a:cs typeface="Times New Roman" panose="02020603050405020304" pitchFamily="18" charset="0"/>
                  </a:rPr>
                  <a:t>Equador terrestre</a:t>
                </a:r>
                <a:endParaRPr lang="pt-BR" sz="1200" dirty="0">
                  <a:effectLst/>
                  <a:latin typeface="Times New Roman" panose="02020603050405020304" pitchFamily="18" charset="0"/>
                  <a:ea typeface="Times New Roman" panose="02020603050405020304" pitchFamily="18" charset="0"/>
                </a:endParaRPr>
              </a:p>
            </p:txBody>
          </p:sp>
          <p:cxnSp>
            <p:nvCxnSpPr>
              <p:cNvPr id="56" name="Conector de seta reta 80">
                <a:extLst>
                  <a:ext uri="{FF2B5EF4-FFF2-40B4-BE49-F238E27FC236}">
                    <a16:creationId xmlns:a16="http://schemas.microsoft.com/office/drawing/2014/main" id="{32F69EDE-D94B-4B9F-BA43-1C061554A21D}"/>
                  </a:ext>
                </a:extLst>
              </p:cNvPr>
              <p:cNvCxnSpPr/>
              <p:nvPr/>
            </p:nvCxnSpPr>
            <p:spPr>
              <a:xfrm flipH="1">
                <a:off x="1997234" y="1648796"/>
                <a:ext cx="43543" cy="36423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7" name="Arco 56">
                <a:extLst>
                  <a:ext uri="{FF2B5EF4-FFF2-40B4-BE49-F238E27FC236}">
                    <a16:creationId xmlns:a16="http://schemas.microsoft.com/office/drawing/2014/main" id="{4E77FB64-E3C1-44B7-908E-083D9F475658}"/>
                  </a:ext>
                </a:extLst>
              </p:cNvPr>
              <p:cNvSpPr/>
              <p:nvPr/>
            </p:nvSpPr>
            <p:spPr>
              <a:xfrm rot="15840008">
                <a:off x="1191140" y="1785388"/>
                <a:ext cx="296503" cy="295092"/>
              </a:xfrm>
              <a:prstGeom prst="arc">
                <a:avLst>
                  <a:gd name="adj1" fmla="val 14816875"/>
                  <a:gd name="adj2" fmla="val 662723"/>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58" name="Arco 57">
                <a:extLst>
                  <a:ext uri="{FF2B5EF4-FFF2-40B4-BE49-F238E27FC236}">
                    <a16:creationId xmlns:a16="http://schemas.microsoft.com/office/drawing/2014/main" id="{2E63F168-5D20-41EC-8378-382B46C03E27}"/>
                  </a:ext>
                </a:extLst>
              </p:cNvPr>
              <p:cNvSpPr/>
              <p:nvPr/>
            </p:nvSpPr>
            <p:spPr>
              <a:xfrm rot="18877119">
                <a:off x="1039312" y="1090954"/>
                <a:ext cx="295909" cy="294640"/>
              </a:xfrm>
              <a:prstGeom prst="arc">
                <a:avLst>
                  <a:gd name="adj1" fmla="val 14816875"/>
                  <a:gd name="adj2" fmla="val 662723"/>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59" name="Arco 58">
                <a:extLst>
                  <a:ext uri="{FF2B5EF4-FFF2-40B4-BE49-F238E27FC236}">
                    <a16:creationId xmlns:a16="http://schemas.microsoft.com/office/drawing/2014/main" id="{D9F0D7B3-D012-43EF-BD7F-409F92E1C16F}"/>
                  </a:ext>
                </a:extLst>
              </p:cNvPr>
              <p:cNvSpPr/>
              <p:nvPr/>
            </p:nvSpPr>
            <p:spPr>
              <a:xfrm rot="17201101">
                <a:off x="831341" y="1274280"/>
                <a:ext cx="295909" cy="294640"/>
              </a:xfrm>
              <a:prstGeom prst="arc">
                <a:avLst>
                  <a:gd name="adj1" fmla="val 13598356"/>
                  <a:gd name="adj2" fmla="val 662723"/>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60" name="Caixa de texto 10">
                <a:extLst>
                  <a:ext uri="{FF2B5EF4-FFF2-40B4-BE49-F238E27FC236}">
                    <a16:creationId xmlns:a16="http://schemas.microsoft.com/office/drawing/2014/main" id="{4F87593C-2835-4317-9A4A-4180C6277608}"/>
                  </a:ext>
                </a:extLst>
              </p:cNvPr>
              <p:cNvSpPr txBox="1"/>
              <p:nvPr/>
            </p:nvSpPr>
            <p:spPr>
              <a:xfrm>
                <a:off x="976496" y="866086"/>
                <a:ext cx="402403" cy="3966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pt-BR" sz="1400" b="1" dirty="0">
                    <a:effectLst/>
                    <a:latin typeface="Arial" panose="020B0604020202020204" pitchFamily="34" charset="0"/>
                    <a:ea typeface="Times New Roman" panose="02020603050405020304" pitchFamily="18" charset="0"/>
                  </a:rPr>
                  <a:t>A</a:t>
                </a:r>
                <a:endParaRPr lang="pt-BR" sz="1400" dirty="0">
                  <a:effectLst/>
                  <a:latin typeface="Times New Roman" panose="02020603050405020304" pitchFamily="18" charset="0"/>
                  <a:ea typeface="Times New Roman" panose="02020603050405020304" pitchFamily="18" charset="0"/>
                </a:endParaRPr>
              </a:p>
            </p:txBody>
          </p:sp>
          <p:sp>
            <p:nvSpPr>
              <p:cNvPr id="61" name="Caixa de texto 10">
                <a:extLst>
                  <a:ext uri="{FF2B5EF4-FFF2-40B4-BE49-F238E27FC236}">
                    <a16:creationId xmlns:a16="http://schemas.microsoft.com/office/drawing/2014/main" id="{6852237C-14A7-40EF-8034-A253246E2807}"/>
                  </a:ext>
                </a:extLst>
              </p:cNvPr>
              <p:cNvSpPr txBox="1"/>
              <p:nvPr/>
            </p:nvSpPr>
            <p:spPr>
              <a:xfrm>
                <a:off x="937449" y="1724498"/>
                <a:ext cx="401955" cy="3590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pt-BR" sz="1400" b="1" dirty="0">
                    <a:effectLst/>
                    <a:latin typeface="Arial" panose="020B0604020202020204" pitchFamily="34" charset="0"/>
                    <a:ea typeface="Times New Roman" panose="02020603050405020304" pitchFamily="18" charset="0"/>
                  </a:rPr>
                  <a:t>B</a:t>
                </a:r>
                <a:endParaRPr lang="pt-BR" sz="1400" dirty="0">
                  <a:effectLst/>
                  <a:latin typeface="Times New Roman" panose="02020603050405020304" pitchFamily="18" charset="0"/>
                  <a:ea typeface="Times New Roman" panose="02020603050405020304" pitchFamily="18" charset="0"/>
                </a:endParaRPr>
              </a:p>
            </p:txBody>
          </p:sp>
          <p:sp>
            <p:nvSpPr>
              <p:cNvPr id="62" name="Caixa de texto 10">
                <a:extLst>
                  <a:ext uri="{FF2B5EF4-FFF2-40B4-BE49-F238E27FC236}">
                    <a16:creationId xmlns:a16="http://schemas.microsoft.com/office/drawing/2014/main" id="{B62AD77B-07BD-4EF7-B154-B82CC18D49B1}"/>
                  </a:ext>
                </a:extLst>
              </p:cNvPr>
              <p:cNvSpPr txBox="1"/>
              <p:nvPr/>
            </p:nvSpPr>
            <p:spPr>
              <a:xfrm>
                <a:off x="618431" y="1050764"/>
                <a:ext cx="401955" cy="3503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pt-BR" sz="1400" b="1" dirty="0">
                    <a:effectLst/>
                    <a:latin typeface="Arial" panose="020B0604020202020204" pitchFamily="34" charset="0"/>
                    <a:ea typeface="Times New Roman" panose="02020603050405020304" pitchFamily="18" charset="0"/>
                  </a:rPr>
                  <a:t>C</a:t>
                </a:r>
                <a:endParaRPr lang="pt-BR" sz="1400" dirty="0">
                  <a:effectLst/>
                  <a:latin typeface="Times New Roman" panose="02020603050405020304" pitchFamily="18" charset="0"/>
                  <a:ea typeface="Times New Roman" panose="02020603050405020304" pitchFamily="18" charset="0"/>
                </a:endParaRPr>
              </a:p>
            </p:txBody>
          </p:sp>
        </p:grpSp>
      </p:grpSp>
      <p:cxnSp>
        <p:nvCxnSpPr>
          <p:cNvPr id="39" name="Conector reto 38">
            <a:extLst>
              <a:ext uri="{FF2B5EF4-FFF2-40B4-BE49-F238E27FC236}">
                <a16:creationId xmlns:a16="http://schemas.microsoft.com/office/drawing/2014/main" id="{77E0D756-0265-4E9F-8823-A2E567F93A80}"/>
              </a:ext>
            </a:extLst>
          </p:cNvPr>
          <p:cNvCxnSpPr/>
          <p:nvPr/>
        </p:nvCxnSpPr>
        <p:spPr>
          <a:xfrm>
            <a:off x="7969045" y="4865380"/>
            <a:ext cx="2072589" cy="500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0" name="Arco 39">
            <a:extLst>
              <a:ext uri="{FF2B5EF4-FFF2-40B4-BE49-F238E27FC236}">
                <a16:creationId xmlns:a16="http://schemas.microsoft.com/office/drawing/2014/main" id="{44E2F2AC-5739-412D-BB64-A0595A4BA922}"/>
              </a:ext>
            </a:extLst>
          </p:cNvPr>
          <p:cNvSpPr/>
          <p:nvPr/>
        </p:nvSpPr>
        <p:spPr>
          <a:xfrm rot="12284633">
            <a:off x="8034518" y="4443653"/>
            <a:ext cx="317349" cy="417956"/>
          </a:xfrm>
          <a:prstGeom prst="arc">
            <a:avLst>
              <a:gd name="adj1" fmla="val 15562119"/>
              <a:gd name="adj2" fmla="val 5860001"/>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41" name="Caixa de texto 1000">
            <a:extLst>
              <a:ext uri="{FF2B5EF4-FFF2-40B4-BE49-F238E27FC236}">
                <a16:creationId xmlns:a16="http://schemas.microsoft.com/office/drawing/2014/main" id="{31DCC8CF-D512-46C2-B29D-848FAD9D9E5C}"/>
              </a:ext>
            </a:extLst>
          </p:cNvPr>
          <p:cNvSpPr txBox="1"/>
          <p:nvPr/>
        </p:nvSpPr>
        <p:spPr>
          <a:xfrm>
            <a:off x="7677376" y="4395967"/>
            <a:ext cx="499826" cy="3891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pt-PT" sz="1400" b="1" dirty="0">
                <a:solidFill>
                  <a:srgbClr val="FF0000"/>
                </a:solidFill>
                <a:effectLst/>
                <a:latin typeface="Arial" panose="020B0604020202020204" pitchFamily="34" charset="0"/>
                <a:ea typeface="Times New Roman" panose="02020603050405020304" pitchFamily="18" charset="0"/>
              </a:rPr>
              <a:t>B</a:t>
            </a:r>
            <a:endParaRPr lang="pt-BR" sz="1400" dirty="0">
              <a:effectLst/>
              <a:latin typeface="Times New Roman" panose="02020603050405020304" pitchFamily="18" charset="0"/>
              <a:ea typeface="Times New Roman" panose="02020603050405020304" pitchFamily="18" charset="0"/>
            </a:endParaRPr>
          </a:p>
        </p:txBody>
      </p:sp>
      <p:sp>
        <p:nvSpPr>
          <p:cNvPr id="37" name="Caixa de texto 90">
            <a:extLst>
              <a:ext uri="{FF2B5EF4-FFF2-40B4-BE49-F238E27FC236}">
                <a16:creationId xmlns:a16="http://schemas.microsoft.com/office/drawing/2014/main" id="{B2142ED4-7F7A-4682-83F7-0AA4B85CAA19}"/>
              </a:ext>
            </a:extLst>
          </p:cNvPr>
          <p:cNvSpPr txBox="1"/>
          <p:nvPr/>
        </p:nvSpPr>
        <p:spPr>
          <a:xfrm rot="18078307">
            <a:off x="7731522" y="3970297"/>
            <a:ext cx="433734" cy="4337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PT" sz="1400" b="1" dirty="0">
                <a:solidFill>
                  <a:srgbClr val="FF0000"/>
                </a:solidFill>
                <a:effectLst/>
                <a:latin typeface="Arial" panose="020B0604020202020204" pitchFamily="34" charset="0"/>
                <a:ea typeface="Times New Roman" panose="02020603050405020304" pitchFamily="18" charset="0"/>
              </a:rPr>
              <a:t>X</a:t>
            </a:r>
            <a:endParaRPr lang="pt-BR" sz="1400" dirty="0">
              <a:effectLst/>
              <a:latin typeface="Times New Roman" panose="02020603050405020304" pitchFamily="18" charset="0"/>
              <a:ea typeface="Times New Roman" panose="02020603050405020304" pitchFamily="18" charset="0"/>
            </a:endParaRPr>
          </a:p>
        </p:txBody>
      </p:sp>
      <p:sp>
        <p:nvSpPr>
          <p:cNvPr id="64" name="CaixaDeTexto 63">
            <a:extLst>
              <a:ext uri="{FF2B5EF4-FFF2-40B4-BE49-F238E27FC236}">
                <a16:creationId xmlns:a16="http://schemas.microsoft.com/office/drawing/2014/main" id="{EA1D3460-E760-4CF8-BE67-2D32324F466D}"/>
              </a:ext>
            </a:extLst>
          </p:cNvPr>
          <p:cNvSpPr txBox="1"/>
          <p:nvPr/>
        </p:nvSpPr>
        <p:spPr>
          <a:xfrm>
            <a:off x="200025" y="5171086"/>
            <a:ext cx="7334250" cy="584775"/>
          </a:xfrm>
          <a:prstGeom prst="rect">
            <a:avLst/>
          </a:prstGeom>
          <a:noFill/>
        </p:spPr>
        <p:txBody>
          <a:bodyPr wrap="square">
            <a:spAutoFit/>
          </a:bodyPr>
          <a:lstStyle/>
          <a:p>
            <a:pPr algn="just"/>
            <a:r>
              <a:rPr lang="pt-BR" sz="1600" b="1" dirty="0">
                <a:solidFill>
                  <a:schemeClr val="bg1"/>
                </a:solidFill>
                <a:effectLst/>
                <a:latin typeface="Arial" panose="020B0604020202020204" pitchFamily="34" charset="0"/>
                <a:ea typeface="Times New Roman" panose="02020603050405020304" pitchFamily="18" charset="0"/>
              </a:rPr>
              <a:t>Pergunta 7b) (0,2 ponto)</a:t>
            </a:r>
            <a:r>
              <a:rPr lang="pt-BR" sz="1600" dirty="0">
                <a:solidFill>
                  <a:schemeClr val="bg1"/>
                </a:solidFill>
                <a:effectLst/>
                <a:latin typeface="Arial" panose="020B0604020202020204" pitchFamily="34" charset="0"/>
                <a:ea typeface="Times New Roman" panose="02020603050405020304" pitchFamily="18" charset="0"/>
              </a:rPr>
              <a:t> Faça um </a:t>
            </a:r>
            <a:r>
              <a:rPr lang="pt-BR" sz="1600" b="1" dirty="0">
                <a:solidFill>
                  <a:schemeClr val="bg1"/>
                </a:solidFill>
                <a:effectLst/>
                <a:latin typeface="Arial" panose="020B0604020202020204" pitchFamily="34" charset="0"/>
                <a:ea typeface="Times New Roman" panose="02020603050405020304" pitchFamily="18" charset="0"/>
              </a:rPr>
              <a:t>X</a:t>
            </a:r>
            <a:r>
              <a:rPr lang="pt-BR" sz="1600" dirty="0">
                <a:solidFill>
                  <a:schemeClr val="bg1"/>
                </a:solidFill>
                <a:effectLst/>
                <a:latin typeface="Arial" panose="020B0604020202020204" pitchFamily="34" charset="0"/>
                <a:ea typeface="Times New Roman" panose="02020603050405020304" pitchFamily="18" charset="0"/>
              </a:rPr>
              <a:t> no local onde está o zênite do “capitão” mostrado na figura ao lado.</a:t>
            </a:r>
            <a:endParaRPr lang="pt-BR" sz="1600" dirty="0">
              <a:solidFill>
                <a:schemeClr val="bg1"/>
              </a:solidFill>
            </a:endParaRPr>
          </a:p>
        </p:txBody>
      </p:sp>
      <p:sp>
        <p:nvSpPr>
          <p:cNvPr id="65" name="Retângulo 64">
            <a:extLst>
              <a:ext uri="{FF2B5EF4-FFF2-40B4-BE49-F238E27FC236}">
                <a16:creationId xmlns:a16="http://schemas.microsoft.com/office/drawing/2014/main" id="{60A9CA03-31E6-4C70-B8AA-1709395FC62F}"/>
              </a:ext>
            </a:extLst>
          </p:cNvPr>
          <p:cNvSpPr/>
          <p:nvPr/>
        </p:nvSpPr>
        <p:spPr>
          <a:xfrm>
            <a:off x="3905180" y="3478075"/>
            <a:ext cx="1838325" cy="1251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6" name="CaixaDeTexto 65">
            <a:extLst>
              <a:ext uri="{FF2B5EF4-FFF2-40B4-BE49-F238E27FC236}">
                <a16:creationId xmlns:a16="http://schemas.microsoft.com/office/drawing/2014/main" id="{35A9D146-F968-4831-A4BF-6C4FEB8CC296}"/>
              </a:ext>
            </a:extLst>
          </p:cNvPr>
          <p:cNvSpPr txBox="1"/>
          <p:nvPr/>
        </p:nvSpPr>
        <p:spPr>
          <a:xfrm>
            <a:off x="3979285" y="3555648"/>
            <a:ext cx="1850015" cy="1077218"/>
          </a:xfrm>
          <a:prstGeom prst="rect">
            <a:avLst/>
          </a:prstGeom>
          <a:noFill/>
        </p:spPr>
        <p:txBody>
          <a:bodyPr wrap="square">
            <a:spAutoFit/>
          </a:bodyPr>
          <a:lstStyle/>
          <a:p>
            <a:pPr hangingPunct="0">
              <a:spcAft>
                <a:spcPts val="0"/>
              </a:spcAft>
            </a:pPr>
            <a:r>
              <a:rPr lang="pt-PT" sz="1600" i="1" dirty="0">
                <a:solidFill>
                  <a:srgbClr val="FF0000"/>
                </a:solidFill>
                <a:effectLst/>
                <a:latin typeface="Arial" panose="020B0604020202020204" pitchFamily="34" charset="0"/>
                <a:ea typeface="Times New Roman" panose="02020603050405020304" pitchFamily="18" charset="0"/>
              </a:rPr>
              <a:t>Note que:</a:t>
            </a:r>
            <a:endParaRPr lang="pt-BR" sz="1600" dirty="0">
              <a:effectLst/>
              <a:latin typeface="Times New Roman" panose="02020603050405020304" pitchFamily="18" charset="0"/>
              <a:ea typeface="Times New Roman" panose="02020603050405020304" pitchFamily="18" charset="0"/>
            </a:endParaRPr>
          </a:p>
          <a:p>
            <a:pPr hangingPunct="0">
              <a:spcAft>
                <a:spcPts val="0"/>
              </a:spcAft>
            </a:pPr>
            <a:r>
              <a:rPr lang="pt-PT" sz="1600" i="1" dirty="0">
                <a:solidFill>
                  <a:srgbClr val="FF0000"/>
                </a:solidFill>
                <a:effectLst/>
                <a:latin typeface="Arial" panose="020B0604020202020204" pitchFamily="34" charset="0"/>
                <a:ea typeface="Times New Roman" panose="02020603050405020304" pitchFamily="18" charset="0"/>
              </a:rPr>
              <a:t>A + C = 90º e</a:t>
            </a:r>
            <a:endParaRPr lang="pt-BR" sz="1600" dirty="0">
              <a:effectLst/>
              <a:latin typeface="Times New Roman" panose="02020603050405020304" pitchFamily="18" charset="0"/>
              <a:ea typeface="Times New Roman" panose="02020603050405020304" pitchFamily="18" charset="0"/>
            </a:endParaRPr>
          </a:p>
          <a:p>
            <a:pPr hangingPunct="0">
              <a:spcAft>
                <a:spcPts val="0"/>
              </a:spcAft>
            </a:pPr>
            <a:r>
              <a:rPr lang="pt-PT" sz="1600" i="1" dirty="0">
                <a:solidFill>
                  <a:srgbClr val="FF0000"/>
                </a:solidFill>
                <a:effectLst/>
                <a:latin typeface="Arial" panose="020B0604020202020204" pitchFamily="34" charset="0"/>
                <a:ea typeface="Times New Roman" panose="02020603050405020304" pitchFamily="18" charset="0"/>
              </a:rPr>
              <a:t>B + C = 90º, logo</a:t>
            </a:r>
            <a:endParaRPr lang="pt-BR" sz="1600" dirty="0">
              <a:effectLst/>
              <a:latin typeface="Times New Roman" panose="02020603050405020304" pitchFamily="18" charset="0"/>
              <a:ea typeface="Times New Roman" panose="02020603050405020304" pitchFamily="18" charset="0"/>
            </a:endParaRPr>
          </a:p>
          <a:p>
            <a:pPr hangingPunct="0">
              <a:spcAft>
                <a:spcPts val="0"/>
              </a:spcAft>
            </a:pPr>
            <a:r>
              <a:rPr lang="pt-PT" sz="1600" i="1" dirty="0">
                <a:solidFill>
                  <a:srgbClr val="FF0000"/>
                </a:solidFill>
                <a:effectLst/>
                <a:latin typeface="Arial" panose="020B0604020202020204" pitchFamily="34" charset="0"/>
                <a:ea typeface="Times New Roman" panose="02020603050405020304" pitchFamily="18" charset="0"/>
              </a:rPr>
              <a:t>B = A</a:t>
            </a:r>
            <a:endParaRPr lang="pt-BR" sz="1600" dirty="0">
              <a:effectLst/>
              <a:latin typeface="Times New Roman" panose="02020603050405020304" pitchFamily="18" charset="0"/>
              <a:ea typeface="Times New Roman" panose="02020603050405020304" pitchFamily="18" charset="0"/>
            </a:endParaRPr>
          </a:p>
        </p:txBody>
      </p:sp>
      <p:sp>
        <p:nvSpPr>
          <p:cNvPr id="69" name="CaixaDeTexto 68">
            <a:extLst>
              <a:ext uri="{FF2B5EF4-FFF2-40B4-BE49-F238E27FC236}">
                <a16:creationId xmlns:a16="http://schemas.microsoft.com/office/drawing/2014/main" id="{A9C8AC15-A974-4CFB-B21E-14D70AF10B9C}"/>
              </a:ext>
            </a:extLst>
          </p:cNvPr>
          <p:cNvSpPr txBox="1"/>
          <p:nvPr/>
        </p:nvSpPr>
        <p:spPr>
          <a:xfrm>
            <a:off x="1393682" y="5819995"/>
            <a:ext cx="5873893" cy="584775"/>
          </a:xfrm>
          <a:prstGeom prst="rect">
            <a:avLst/>
          </a:prstGeom>
          <a:noFill/>
        </p:spPr>
        <p:txBody>
          <a:bodyPr wrap="square">
            <a:spAutoFit/>
          </a:bodyPr>
          <a:lstStyle/>
          <a:p>
            <a:pPr algn="just" hangingPunct="0">
              <a:spcAft>
                <a:spcPts val="0"/>
              </a:spcAft>
            </a:pPr>
            <a:r>
              <a:rPr lang="pt-PT" sz="1600" i="1" dirty="0">
                <a:solidFill>
                  <a:srgbClr val="FF0000"/>
                </a:solidFill>
                <a:effectLst/>
                <a:latin typeface="Arial" panose="020B0604020202020204" pitchFamily="34" charset="0"/>
                <a:ea typeface="Times New Roman" panose="02020603050405020304" pitchFamily="18" charset="0"/>
              </a:rPr>
              <a:t>Obs. Veja a figura. O “X” deve estar em qualquer lugar acima do “capitão”, desde que ao longo da vertical que passa por ele.</a:t>
            </a:r>
            <a:endParaRPr lang="pt-BR" sz="1600" dirty="0">
              <a:effectLst/>
              <a:latin typeface="Times New Roman" panose="02020603050405020304" pitchFamily="18" charset="0"/>
              <a:ea typeface="Times New Roman" panose="02020603050405020304" pitchFamily="18" charset="0"/>
            </a:endParaRPr>
          </a:p>
        </p:txBody>
      </p:sp>
      <p:sp>
        <p:nvSpPr>
          <p:cNvPr id="68" name="CaixaDeTexto 67">
            <a:extLst>
              <a:ext uri="{FF2B5EF4-FFF2-40B4-BE49-F238E27FC236}">
                <a16:creationId xmlns:a16="http://schemas.microsoft.com/office/drawing/2014/main" id="{621C8E66-8A42-45C8-B0F5-AE0DED5488C5}"/>
              </a:ext>
            </a:extLst>
          </p:cNvPr>
          <p:cNvSpPr txBox="1"/>
          <p:nvPr/>
        </p:nvSpPr>
        <p:spPr>
          <a:xfrm>
            <a:off x="280983" y="4716679"/>
            <a:ext cx="338554" cy="369332"/>
          </a:xfrm>
          <a:prstGeom prst="rect">
            <a:avLst/>
          </a:prstGeom>
          <a:noFill/>
        </p:spPr>
        <p:txBody>
          <a:bodyPr wrap="none" rtlCol="0">
            <a:spAutoFit/>
          </a:bodyPr>
          <a:lstStyle/>
          <a:p>
            <a:r>
              <a:rPr lang="pt-BR" b="1" dirty="0">
                <a:solidFill>
                  <a:srgbClr val="FF0000"/>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55218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37" grpId="0"/>
      <p:bldP spid="66" grpId="0"/>
      <p:bldP spid="69"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1229EB5F-BC20-42B8-B29A-C8E7C375B1B4}"/>
              </a:ext>
            </a:extLst>
          </p:cNvPr>
          <p:cNvSpPr txBox="1"/>
          <p:nvPr/>
        </p:nvSpPr>
        <p:spPr>
          <a:xfrm>
            <a:off x="304800" y="221040"/>
            <a:ext cx="8039100" cy="2598853"/>
          </a:xfrm>
          <a:prstGeom prst="rect">
            <a:avLst/>
          </a:prstGeom>
          <a:noFill/>
        </p:spPr>
        <p:txBody>
          <a:bodyPr wrap="square">
            <a:spAutoFit/>
          </a:bodyPr>
          <a:lstStyle/>
          <a:p>
            <a:pPr algn="just">
              <a:lnSpc>
                <a:spcPct val="114000"/>
              </a:lnSpc>
            </a:pPr>
            <a:r>
              <a:rPr lang="pt-PT" sz="1800" b="1" dirty="0">
                <a:solidFill>
                  <a:schemeClr val="bg1"/>
                </a:solidFill>
                <a:effectLst/>
                <a:latin typeface="Arial" panose="020B0604020202020204" pitchFamily="34" charset="0"/>
                <a:ea typeface="Times New Roman" panose="02020603050405020304" pitchFamily="18" charset="0"/>
              </a:rPr>
              <a:t>Questão 8) (1 ponto) </a:t>
            </a:r>
            <a:r>
              <a:rPr lang="pt-PT" sz="1800" dirty="0">
                <a:solidFill>
                  <a:schemeClr val="bg1"/>
                </a:solidFill>
                <a:effectLst/>
                <a:latin typeface="Arial" panose="020B0604020202020204" pitchFamily="34" charset="0"/>
                <a:ea typeface="Times New Roman" panose="02020603050405020304" pitchFamily="18" charset="0"/>
              </a:rPr>
              <a:t>O VSB-30 é um foguete brasileiro, desenvolvido pelo Instituto de Aeronáutica e Espaço (IAE), capaz de levar cargas úteis ao espaço. É a queima do propelente (mistura de combustível e oxidante) que fornece o empuxo necessário para levar a carga útil ao apogeu de 250 km.  A massa total do VSB-30 é de 2.850 kg, sendo 1.650 kg de propelente.  O 1</a:t>
            </a:r>
            <a:r>
              <a:rPr lang="pt-PT" sz="1800" u="sng" baseline="30000" dirty="0">
                <a:solidFill>
                  <a:schemeClr val="bg1"/>
                </a:solidFill>
                <a:effectLst/>
                <a:latin typeface="Arial" panose="020B0604020202020204" pitchFamily="34" charset="0"/>
                <a:ea typeface="Times New Roman" panose="02020603050405020304" pitchFamily="18" charset="0"/>
              </a:rPr>
              <a:t>o</a:t>
            </a:r>
            <a:r>
              <a:rPr lang="pt-PT" sz="1800" dirty="0">
                <a:solidFill>
                  <a:schemeClr val="bg1"/>
                </a:solidFill>
                <a:effectLst/>
                <a:latin typeface="Arial" panose="020B0604020202020204" pitchFamily="34" charset="0"/>
                <a:ea typeface="Times New Roman" panose="02020603050405020304" pitchFamily="18" charset="0"/>
              </a:rPr>
              <a:t> estágio funciona por 12 segundos.  O acionamento do motor do 2</a:t>
            </a:r>
            <a:r>
              <a:rPr lang="pt-PT" sz="1800" u="sng" baseline="30000" dirty="0">
                <a:solidFill>
                  <a:schemeClr val="bg1"/>
                </a:solidFill>
                <a:effectLst/>
                <a:latin typeface="Arial" panose="020B0604020202020204" pitchFamily="34" charset="0"/>
                <a:ea typeface="Times New Roman" panose="02020603050405020304" pitchFamily="18" charset="0"/>
              </a:rPr>
              <a:t>o</a:t>
            </a:r>
            <a:r>
              <a:rPr lang="pt-PT" sz="1800" dirty="0">
                <a:solidFill>
                  <a:schemeClr val="bg1"/>
                </a:solidFill>
                <a:effectLst/>
                <a:latin typeface="Arial" panose="020B0604020202020204" pitchFamily="34" charset="0"/>
                <a:ea typeface="Times New Roman" panose="02020603050405020304" pitchFamily="18" charset="0"/>
              </a:rPr>
              <a:t> estágio ocorre aos 15 segundos de voo.  É durante esses 3 segundos que o motor do 1</a:t>
            </a:r>
            <a:r>
              <a:rPr lang="pt-PT" sz="1800" u="sng" baseline="30000" dirty="0">
                <a:solidFill>
                  <a:schemeClr val="bg1"/>
                </a:solidFill>
                <a:effectLst/>
                <a:latin typeface="Arial" panose="020B0604020202020204" pitchFamily="34" charset="0"/>
                <a:ea typeface="Times New Roman" panose="02020603050405020304" pitchFamily="18" charset="0"/>
              </a:rPr>
              <a:t>o</a:t>
            </a:r>
            <a:r>
              <a:rPr lang="pt-PT" sz="1800" dirty="0">
                <a:solidFill>
                  <a:schemeClr val="bg1"/>
                </a:solidFill>
                <a:effectLst/>
                <a:latin typeface="Arial" panose="020B0604020202020204" pitchFamily="34" charset="0"/>
                <a:ea typeface="Times New Roman" panose="02020603050405020304" pitchFamily="18" charset="0"/>
              </a:rPr>
              <a:t> estágio separa-se do motor do 2</a:t>
            </a:r>
            <a:r>
              <a:rPr lang="pt-PT" sz="1800" u="sng" baseline="30000" dirty="0">
                <a:solidFill>
                  <a:schemeClr val="bg1"/>
                </a:solidFill>
                <a:effectLst/>
                <a:latin typeface="Arial" panose="020B0604020202020204" pitchFamily="34" charset="0"/>
                <a:ea typeface="Times New Roman" panose="02020603050405020304" pitchFamily="18" charset="0"/>
              </a:rPr>
              <a:t>o</a:t>
            </a:r>
            <a:r>
              <a:rPr lang="pt-PT" sz="1800" dirty="0">
                <a:solidFill>
                  <a:schemeClr val="bg1"/>
                </a:solidFill>
                <a:effectLst/>
                <a:latin typeface="Arial" panose="020B0604020202020204" pitchFamily="34" charset="0"/>
                <a:ea typeface="Times New Roman" panose="02020603050405020304" pitchFamily="18" charset="0"/>
              </a:rPr>
              <a:t> estágio, caindo no mar. </a:t>
            </a:r>
            <a:endParaRPr lang="pt-BR" dirty="0">
              <a:solidFill>
                <a:schemeClr val="bg1"/>
              </a:solidFill>
            </a:endParaRPr>
          </a:p>
        </p:txBody>
      </p:sp>
      <p:sp>
        <p:nvSpPr>
          <p:cNvPr id="9" name="CaixaDeTexto 8">
            <a:extLst>
              <a:ext uri="{FF2B5EF4-FFF2-40B4-BE49-F238E27FC236}">
                <a16:creationId xmlns:a16="http://schemas.microsoft.com/office/drawing/2014/main" id="{5A655526-4664-4315-A795-35DE86A58C33}"/>
              </a:ext>
            </a:extLst>
          </p:cNvPr>
          <p:cNvSpPr txBox="1"/>
          <p:nvPr/>
        </p:nvSpPr>
        <p:spPr>
          <a:xfrm>
            <a:off x="305151" y="3076976"/>
            <a:ext cx="6505223" cy="2283061"/>
          </a:xfrm>
          <a:prstGeom prst="rect">
            <a:avLst/>
          </a:prstGeom>
          <a:noFill/>
        </p:spPr>
        <p:txBody>
          <a:bodyPr wrap="square">
            <a:spAutoFit/>
          </a:bodyPr>
          <a:lstStyle/>
          <a:p>
            <a:pPr algn="just">
              <a:lnSpc>
                <a:spcPct val="114000"/>
              </a:lnSpc>
            </a:pPr>
            <a:r>
              <a:rPr lang="pt-PT" dirty="0">
                <a:solidFill>
                  <a:schemeClr val="bg1"/>
                </a:solidFill>
                <a:effectLst/>
                <a:latin typeface="Arial" panose="020B0604020202020204" pitchFamily="34" charset="0"/>
                <a:ea typeface="Times New Roman" panose="02020603050405020304" pitchFamily="18" charset="0"/>
              </a:rPr>
              <a:t>Durante o voo de propulsão do VSB-30, três forças atuam sobre o foguete: Peso (</a:t>
            </a:r>
            <a:r>
              <a:rPr lang="pt-PT" b="1" dirty="0">
                <a:solidFill>
                  <a:schemeClr val="bg1"/>
                </a:solidFill>
                <a:effectLst/>
                <a:latin typeface="Arial" panose="020B0604020202020204" pitchFamily="34" charset="0"/>
                <a:ea typeface="Times New Roman" panose="02020603050405020304" pitchFamily="18" charset="0"/>
              </a:rPr>
              <a:t>P</a:t>
            </a:r>
            <a:r>
              <a:rPr lang="pt-PT" dirty="0">
                <a:solidFill>
                  <a:schemeClr val="bg1"/>
                </a:solidFill>
                <a:effectLst/>
                <a:latin typeface="Arial" panose="020B0604020202020204" pitchFamily="34" charset="0"/>
                <a:ea typeface="Times New Roman" panose="02020603050405020304" pitchFamily="18" charset="0"/>
              </a:rPr>
              <a:t>), Empuxo (</a:t>
            </a:r>
            <a:r>
              <a:rPr lang="pt-PT" b="1" dirty="0">
                <a:solidFill>
                  <a:schemeClr val="bg1"/>
                </a:solidFill>
                <a:effectLst/>
                <a:latin typeface="Arial" panose="020B0604020202020204" pitchFamily="34" charset="0"/>
                <a:ea typeface="Times New Roman" panose="02020603050405020304" pitchFamily="18" charset="0"/>
              </a:rPr>
              <a:t>E</a:t>
            </a:r>
            <a:r>
              <a:rPr lang="pt-PT" dirty="0">
                <a:solidFill>
                  <a:schemeClr val="bg1"/>
                </a:solidFill>
                <a:effectLst/>
                <a:latin typeface="Arial" panose="020B0604020202020204" pitchFamily="34" charset="0"/>
                <a:ea typeface="Times New Roman" panose="02020603050405020304" pitchFamily="18" charset="0"/>
              </a:rPr>
              <a:t>), e Arrasto (</a:t>
            </a:r>
            <a:r>
              <a:rPr lang="pt-PT" b="1" dirty="0">
                <a:solidFill>
                  <a:schemeClr val="bg1"/>
                </a:solidFill>
                <a:effectLst/>
                <a:latin typeface="Arial" panose="020B0604020202020204" pitchFamily="34" charset="0"/>
                <a:ea typeface="Times New Roman" panose="02020603050405020304" pitchFamily="18" charset="0"/>
              </a:rPr>
              <a:t>A</a:t>
            </a:r>
            <a:r>
              <a:rPr lang="pt-PT" dirty="0">
                <a:solidFill>
                  <a:schemeClr val="bg1"/>
                </a:solidFill>
                <a:effectLst/>
                <a:latin typeface="Arial" panose="020B0604020202020204" pitchFamily="34" charset="0"/>
                <a:ea typeface="Times New Roman" panose="02020603050405020304" pitchFamily="18" charset="0"/>
              </a:rPr>
              <a:t>).  A força P resulta da ação da gravidade.  A força E resulta da 3</a:t>
            </a:r>
            <a:r>
              <a:rPr lang="pt-PT" u="sng" baseline="30000" dirty="0">
                <a:solidFill>
                  <a:schemeClr val="bg1"/>
                </a:solidFill>
                <a:effectLst/>
                <a:latin typeface="Arial" panose="020B0604020202020204" pitchFamily="34" charset="0"/>
                <a:ea typeface="Times New Roman" panose="02020603050405020304" pitchFamily="18" charset="0"/>
              </a:rPr>
              <a:t>a</a:t>
            </a:r>
            <a:r>
              <a:rPr lang="pt-PT" dirty="0">
                <a:solidFill>
                  <a:schemeClr val="bg1"/>
                </a:solidFill>
                <a:effectLst/>
                <a:latin typeface="Arial" panose="020B0604020202020204" pitchFamily="34" charset="0"/>
                <a:ea typeface="Times New Roman" panose="02020603050405020304" pitchFamily="18" charset="0"/>
              </a:rPr>
              <a:t> Lei de Newton, ou seja, a expulsão dos gases expelidos pelo motor em funcionamento faz com que o foguete se mova em sentido oposto. Finalmente tem-se o arrasto, que resulta da interação do foguete com a atmosfera terrestre.</a:t>
            </a:r>
            <a:endParaRPr lang="pt-BR" dirty="0">
              <a:solidFill>
                <a:schemeClr val="bg1"/>
              </a:solidFill>
            </a:endParaRPr>
          </a:p>
        </p:txBody>
      </p:sp>
      <p:pic>
        <p:nvPicPr>
          <p:cNvPr id="10" name="Imagem 9" descr="figura">
            <a:extLst>
              <a:ext uri="{FF2B5EF4-FFF2-40B4-BE49-F238E27FC236}">
                <a16:creationId xmlns:a16="http://schemas.microsoft.com/office/drawing/2014/main" id="{5320D1AD-9744-4409-91D1-A3269ABE2390}"/>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269818" y="2585963"/>
            <a:ext cx="854710" cy="4062024"/>
          </a:xfrm>
          <a:prstGeom prst="rect">
            <a:avLst/>
          </a:prstGeom>
          <a:noFill/>
          <a:ln>
            <a:noFill/>
          </a:ln>
        </p:spPr>
      </p:pic>
      <p:pic>
        <p:nvPicPr>
          <p:cNvPr id="11" name="Imagem 10" descr="figura2">
            <a:extLst>
              <a:ext uri="{FF2B5EF4-FFF2-40B4-BE49-F238E27FC236}">
                <a16:creationId xmlns:a16="http://schemas.microsoft.com/office/drawing/2014/main" id="{DB41ADA9-C1E8-4CE9-B198-5100D3BD420B}"/>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71931" y="2578308"/>
            <a:ext cx="2223606" cy="2659429"/>
          </a:xfrm>
          <a:prstGeom prst="rect">
            <a:avLst/>
          </a:prstGeom>
          <a:noFill/>
          <a:ln>
            <a:noFill/>
          </a:ln>
        </p:spPr>
      </p:pic>
      <p:sp>
        <p:nvSpPr>
          <p:cNvPr id="8" name="CaixaDeTexto 7">
            <a:extLst>
              <a:ext uri="{FF2B5EF4-FFF2-40B4-BE49-F238E27FC236}">
                <a16:creationId xmlns:a16="http://schemas.microsoft.com/office/drawing/2014/main" id="{D272A38F-071D-4328-A44F-F79ABDE9D740}"/>
              </a:ext>
            </a:extLst>
          </p:cNvPr>
          <p:cNvSpPr txBox="1"/>
          <p:nvPr/>
        </p:nvSpPr>
        <p:spPr>
          <a:xfrm>
            <a:off x="8740816" y="5423754"/>
            <a:ext cx="1205779" cy="369332"/>
          </a:xfrm>
          <a:prstGeom prst="rect">
            <a:avLst/>
          </a:prstGeom>
          <a:noFill/>
        </p:spPr>
        <p:txBody>
          <a:bodyPr wrap="square" rtlCol="0">
            <a:spAutoFit/>
          </a:bodyPr>
          <a:lstStyle/>
          <a:p>
            <a:r>
              <a:rPr lang="pt-PT" sz="1800" dirty="0">
                <a:solidFill>
                  <a:schemeClr val="bg1"/>
                </a:solidFill>
                <a:effectLst/>
                <a:latin typeface="Arial" panose="020B0604020202020204" pitchFamily="34" charset="0"/>
                <a:ea typeface="Times New Roman" panose="02020603050405020304" pitchFamily="18" charset="0"/>
              </a:rPr>
              <a:t>2</a:t>
            </a:r>
            <a:r>
              <a:rPr lang="pt-PT" sz="1800" u="sng" baseline="30000" dirty="0">
                <a:solidFill>
                  <a:schemeClr val="bg1"/>
                </a:solidFill>
                <a:effectLst/>
                <a:latin typeface="Arial" panose="020B0604020202020204" pitchFamily="34" charset="0"/>
                <a:ea typeface="Times New Roman" panose="02020603050405020304" pitchFamily="18" charset="0"/>
              </a:rPr>
              <a:t>o</a:t>
            </a:r>
            <a:r>
              <a:rPr lang="pt-PT" sz="1800" dirty="0">
                <a:solidFill>
                  <a:schemeClr val="bg1"/>
                </a:solidFill>
                <a:effectLst/>
                <a:latin typeface="Arial" panose="020B0604020202020204" pitchFamily="34" charset="0"/>
                <a:ea typeface="Times New Roman" panose="02020603050405020304" pitchFamily="18" charset="0"/>
              </a:rPr>
              <a:t> estágio</a:t>
            </a:r>
            <a:endParaRPr lang="pt-BR" dirty="0">
              <a:solidFill>
                <a:schemeClr val="bg1"/>
              </a:solidFill>
            </a:endParaRPr>
          </a:p>
        </p:txBody>
      </p:sp>
      <p:sp>
        <p:nvSpPr>
          <p:cNvPr id="12" name="CaixaDeTexto 11">
            <a:extLst>
              <a:ext uri="{FF2B5EF4-FFF2-40B4-BE49-F238E27FC236}">
                <a16:creationId xmlns:a16="http://schemas.microsoft.com/office/drawing/2014/main" id="{CCDFA832-0037-4FCD-AF00-9EE7BA53D95C}"/>
              </a:ext>
            </a:extLst>
          </p:cNvPr>
          <p:cNvSpPr txBox="1"/>
          <p:nvPr/>
        </p:nvSpPr>
        <p:spPr>
          <a:xfrm>
            <a:off x="9878099" y="5423754"/>
            <a:ext cx="1205779" cy="369332"/>
          </a:xfrm>
          <a:prstGeom prst="rect">
            <a:avLst/>
          </a:prstGeom>
          <a:noFill/>
        </p:spPr>
        <p:txBody>
          <a:bodyPr wrap="square" rtlCol="0">
            <a:spAutoFit/>
          </a:bodyPr>
          <a:lstStyle/>
          <a:p>
            <a:r>
              <a:rPr lang="pt-PT" sz="1800" dirty="0">
                <a:solidFill>
                  <a:schemeClr val="bg1"/>
                </a:solidFill>
                <a:effectLst/>
                <a:latin typeface="Arial" panose="020B0604020202020204" pitchFamily="34" charset="0"/>
                <a:ea typeface="Times New Roman" panose="02020603050405020304" pitchFamily="18" charset="0"/>
              </a:rPr>
              <a:t>1</a:t>
            </a:r>
            <a:r>
              <a:rPr lang="pt-PT" sz="1800" u="sng" baseline="30000" dirty="0">
                <a:solidFill>
                  <a:schemeClr val="bg1"/>
                </a:solidFill>
                <a:effectLst/>
                <a:latin typeface="Arial" panose="020B0604020202020204" pitchFamily="34" charset="0"/>
                <a:ea typeface="Times New Roman" panose="02020603050405020304" pitchFamily="18" charset="0"/>
              </a:rPr>
              <a:t>o</a:t>
            </a:r>
            <a:r>
              <a:rPr lang="pt-PT" sz="1800" dirty="0">
                <a:solidFill>
                  <a:schemeClr val="bg1"/>
                </a:solidFill>
                <a:effectLst/>
                <a:latin typeface="Arial" panose="020B0604020202020204" pitchFamily="34" charset="0"/>
                <a:ea typeface="Times New Roman" panose="02020603050405020304" pitchFamily="18" charset="0"/>
              </a:rPr>
              <a:t> estágio</a:t>
            </a:r>
            <a:endParaRPr lang="pt-BR" dirty="0">
              <a:solidFill>
                <a:schemeClr val="bg1"/>
              </a:solidFill>
            </a:endParaRPr>
          </a:p>
        </p:txBody>
      </p:sp>
    </p:spTree>
    <p:extLst>
      <p:ext uri="{BB962C8B-B14F-4D97-AF65-F5344CB8AC3E}">
        <p14:creationId xmlns:p14="http://schemas.microsoft.com/office/powerpoint/2010/main" val="3973186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331118F8-7FCA-4CE2-898A-9A1BB0EB8D58}"/>
                  </a:ext>
                </a:extLst>
              </p:cNvPr>
              <p:cNvSpPr txBox="1"/>
              <p:nvPr/>
            </p:nvSpPr>
            <p:spPr>
              <a:xfrm>
                <a:off x="181200" y="342795"/>
                <a:ext cx="8229600" cy="2460610"/>
              </a:xfrm>
              <a:prstGeom prst="rect">
                <a:avLst/>
              </a:prstGeom>
              <a:noFill/>
            </p:spPr>
            <p:txBody>
              <a:bodyPr wrap="square">
                <a:spAutoFit/>
              </a:bodyPr>
              <a:lstStyle/>
              <a:p>
                <a:pPr algn="just">
                  <a:lnSpc>
                    <a:spcPct val="114000"/>
                  </a:lnSpc>
                </a:pPr>
                <a:r>
                  <a:rPr lang="pt-PT" sz="2000" b="1" dirty="0">
                    <a:solidFill>
                      <a:schemeClr val="bg1"/>
                    </a:solidFill>
                    <a:effectLst/>
                    <a:latin typeface="Arial" panose="020B0604020202020204" pitchFamily="34" charset="0"/>
                    <a:ea typeface="Times New Roman" panose="02020603050405020304" pitchFamily="18" charset="0"/>
                  </a:rPr>
                  <a:t>Pergunta 8a) (0,5 ponto) </a:t>
                </a:r>
                <a:r>
                  <a:rPr lang="pt-PT" sz="2000" dirty="0">
                    <a:solidFill>
                      <a:schemeClr val="bg1"/>
                    </a:solidFill>
                    <a:effectLst/>
                    <a:latin typeface="Arial" panose="020B0604020202020204" pitchFamily="34" charset="0"/>
                    <a:ea typeface="Times New Roman" panose="02020603050405020304" pitchFamily="18" charset="0"/>
                  </a:rPr>
                  <a:t>Aos 6 segundos de voo o VSB-30 encontra-se a 1 km de altitude, voando verticalmente à velocidade de 1.000 km/h.  Considerando-se que nesse instante a massa total do VSB-30 é 2.500 kg, E =  103.000 N e A = 3.000 N, utilize a 2</a:t>
                </a:r>
                <a:r>
                  <a:rPr lang="pt-PT" sz="2000" u="sng" baseline="30000" dirty="0">
                    <a:solidFill>
                      <a:schemeClr val="bg1"/>
                    </a:solidFill>
                    <a:effectLst/>
                    <a:latin typeface="Arial" panose="020B0604020202020204" pitchFamily="34" charset="0"/>
                    <a:ea typeface="Times New Roman" panose="02020603050405020304" pitchFamily="18" charset="0"/>
                  </a:rPr>
                  <a:t>a</a:t>
                </a:r>
                <a:r>
                  <a:rPr lang="pt-PT" sz="2000" dirty="0">
                    <a:solidFill>
                      <a:schemeClr val="bg1"/>
                    </a:solidFill>
                    <a:effectLst/>
                    <a:latin typeface="Arial" panose="020B0604020202020204" pitchFamily="34" charset="0"/>
                    <a:ea typeface="Times New Roman" panose="02020603050405020304" pitchFamily="18" charset="0"/>
                  </a:rPr>
                  <a:t> Lei de Newton (</a:t>
                </a:r>
                <a14:m>
                  <m:oMath xmlns:m="http://schemas.openxmlformats.org/officeDocument/2006/math">
                    <m:r>
                      <a:rPr lang="pt-PT" sz="2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𝐹</m:t>
                    </m:r>
                    <m:r>
                      <a:rPr lang="pt-PT" sz="2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pt-PT" sz="2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𝑚</m:t>
                    </m:r>
                    <m:r>
                      <a:rPr lang="pt-PT" sz="2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pt-PT" sz="2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oMath>
                </a14:m>
                <a:r>
                  <a:rPr lang="pt-PT" sz="2000" dirty="0">
                    <a:solidFill>
                      <a:schemeClr val="bg1"/>
                    </a:solidFill>
                    <a:effectLst/>
                    <a:latin typeface="Arial" panose="020B0604020202020204" pitchFamily="34" charset="0"/>
                    <a:ea typeface="Times New Roman" panose="02020603050405020304" pitchFamily="18" charset="0"/>
                  </a:rPr>
                  <a:t>) para calcular a aceleração do VSB-30 neste instante.  Considere g = 10 m/s</a:t>
                </a:r>
                <a:r>
                  <a:rPr lang="pt-PT" sz="2000" baseline="30000" dirty="0">
                    <a:solidFill>
                      <a:schemeClr val="bg1"/>
                    </a:solidFill>
                    <a:effectLst/>
                    <a:latin typeface="Arial" panose="020B0604020202020204" pitchFamily="34" charset="0"/>
                    <a:ea typeface="Times New Roman" panose="02020603050405020304" pitchFamily="18" charset="0"/>
                  </a:rPr>
                  <a:t>2</a:t>
                </a:r>
                <a:r>
                  <a:rPr lang="pt-PT" sz="2000" dirty="0">
                    <a:solidFill>
                      <a:schemeClr val="bg1"/>
                    </a:solidFill>
                    <a:effectLst/>
                    <a:latin typeface="Arial" panose="020B0604020202020204" pitchFamily="34" charset="0"/>
                    <a:ea typeface="Times New Roman" panose="02020603050405020304" pitchFamily="18" charset="0"/>
                  </a:rPr>
                  <a:t>. </a:t>
                </a:r>
                <a:r>
                  <a:rPr lang="pt-PT" sz="1600" dirty="0">
                    <a:solidFill>
                      <a:schemeClr val="bg1"/>
                    </a:solidFill>
                    <a:effectLst/>
                    <a:latin typeface="Arial" panose="020B0604020202020204" pitchFamily="34" charset="0"/>
                    <a:ea typeface="Times New Roman" panose="02020603050405020304" pitchFamily="18" charset="0"/>
                  </a:rPr>
                  <a:t>Obs. </a:t>
                </a:r>
                <a:r>
                  <a:rPr lang="pt-PT" sz="1600" i="1" dirty="0">
                    <a:solidFill>
                      <a:schemeClr val="bg1"/>
                    </a:solidFill>
                    <a:effectLst/>
                    <a:latin typeface="Arial" panose="020B0604020202020204" pitchFamily="34" charset="0"/>
                    <a:ea typeface="Times New Roman" panose="02020603050405020304" pitchFamily="18" charset="0"/>
                  </a:rPr>
                  <a:t>Registre abaixo suas contas; sem elas o resultado não é aceito.</a:t>
                </a:r>
                <a:endParaRPr lang="pt-BR" sz="1600" dirty="0">
                  <a:solidFill>
                    <a:schemeClr val="bg1"/>
                  </a:solidFill>
                </a:endParaRPr>
              </a:p>
            </p:txBody>
          </p:sp>
        </mc:Choice>
        <mc:Fallback xmlns="">
          <p:sp>
            <p:nvSpPr>
              <p:cNvPr id="7" name="CaixaDeTexto 6">
                <a:extLst>
                  <a:ext uri="{FF2B5EF4-FFF2-40B4-BE49-F238E27FC236}">
                    <a16:creationId xmlns:a16="http://schemas.microsoft.com/office/drawing/2014/main" id="{331118F8-7FCA-4CE2-898A-9A1BB0EB8D58}"/>
                  </a:ext>
                </a:extLst>
              </p:cNvPr>
              <p:cNvSpPr txBox="1">
                <a:spLocks noRot="1" noChangeAspect="1" noMove="1" noResize="1" noEditPoints="1" noAdjustHandles="1" noChangeArrowheads="1" noChangeShapeType="1" noTextEdit="1"/>
              </p:cNvSpPr>
              <p:nvPr/>
            </p:nvSpPr>
            <p:spPr>
              <a:xfrm>
                <a:off x="181200" y="342795"/>
                <a:ext cx="8229600" cy="2460610"/>
              </a:xfrm>
              <a:prstGeom prst="rect">
                <a:avLst/>
              </a:prstGeom>
              <a:blipFill>
                <a:blip r:embed="rId2"/>
                <a:stretch>
                  <a:fillRect l="-815" t="-495" r="-741" b="-198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783FB439-AC98-406F-BC23-0B35CA9E5757}"/>
                  </a:ext>
                </a:extLst>
              </p:cNvPr>
              <p:cNvSpPr txBox="1"/>
              <p:nvPr/>
            </p:nvSpPr>
            <p:spPr>
              <a:xfrm>
                <a:off x="293214" y="2892503"/>
                <a:ext cx="6374286" cy="6127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𝐸</m:t>
                      </m:r>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𝐴</m:t>
                      </m:r>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𝑃</m:t>
                      </m:r>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𝑚𝑎</m:t>
                      </m:r>
                      <m:r>
                        <a:rPr lang="pt-BR" i="0">
                          <a:solidFill>
                            <a:srgbClr val="FF0000"/>
                          </a:solidFill>
                          <a:latin typeface="Cambria Math" panose="02040503050406030204" pitchFamily="18" charset="0"/>
                        </a:rPr>
                        <m:t> →</m:t>
                      </m:r>
                      <m:r>
                        <a:rPr lang="pt-BR" i="1">
                          <a:solidFill>
                            <a:srgbClr val="FF0000"/>
                          </a:solidFill>
                          <a:latin typeface="Cambria Math" panose="02040503050406030204" pitchFamily="18" charset="0"/>
                        </a:rPr>
                        <m:t>𝑎</m:t>
                      </m:r>
                      <m:r>
                        <a:rPr lang="pt-BR" i="0">
                          <a:solidFill>
                            <a:srgbClr val="FF0000"/>
                          </a:solidFill>
                          <a:latin typeface="Cambria Math" panose="02040503050406030204" pitchFamily="18" charset="0"/>
                        </a:rPr>
                        <m:t>=</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𝐸</m:t>
                          </m:r>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𝐴</m:t>
                          </m:r>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𝑃</m:t>
                          </m:r>
                        </m:num>
                        <m:den>
                          <m:r>
                            <a:rPr lang="pt-BR" i="1">
                              <a:solidFill>
                                <a:srgbClr val="FF0000"/>
                              </a:solidFill>
                              <a:latin typeface="Cambria Math" panose="02040503050406030204" pitchFamily="18" charset="0"/>
                            </a:rPr>
                            <m:t>𝑚</m:t>
                          </m:r>
                        </m:den>
                      </m:f>
                      <m:r>
                        <a:rPr lang="pt-BR" i="0">
                          <a:solidFill>
                            <a:srgbClr val="FF0000"/>
                          </a:solidFill>
                          <a:latin typeface="Cambria Math" panose="02040503050406030204" pitchFamily="18" charset="0"/>
                        </a:rPr>
                        <m:t>=</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𝐸</m:t>
                          </m:r>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𝐴</m:t>
                          </m:r>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𝑚𝑔</m:t>
                          </m:r>
                        </m:num>
                        <m:den>
                          <m:r>
                            <a:rPr lang="pt-BR" i="1">
                              <a:solidFill>
                                <a:srgbClr val="FF0000"/>
                              </a:solidFill>
                              <a:latin typeface="Cambria Math" panose="02040503050406030204" pitchFamily="18" charset="0"/>
                            </a:rPr>
                            <m:t>𝑚</m:t>
                          </m:r>
                        </m:den>
                      </m:f>
                      <m:r>
                        <a:rPr lang="pt-BR" i="0">
                          <a:solidFill>
                            <a:srgbClr val="FF0000"/>
                          </a:solidFill>
                          <a:latin typeface="Cambria Math" panose="02040503050406030204" pitchFamily="18" charset="0"/>
                        </a:rPr>
                        <m:t>=</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𝐸</m:t>
                          </m:r>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𝐴</m:t>
                          </m:r>
                        </m:num>
                        <m:den>
                          <m:r>
                            <a:rPr lang="pt-BR" i="1">
                              <a:solidFill>
                                <a:srgbClr val="FF0000"/>
                              </a:solidFill>
                              <a:latin typeface="Cambria Math" panose="02040503050406030204" pitchFamily="18" charset="0"/>
                            </a:rPr>
                            <m:t>𝑚</m:t>
                          </m:r>
                        </m:den>
                      </m:f>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𝑔</m:t>
                      </m:r>
                    </m:oMath>
                  </m:oMathPara>
                </a14:m>
                <a:endParaRPr lang="pt-BR" dirty="0">
                  <a:solidFill>
                    <a:srgbClr val="FF0000"/>
                  </a:solidFill>
                </a:endParaRPr>
              </a:p>
            </p:txBody>
          </p:sp>
        </mc:Choice>
        <mc:Fallback xmlns="">
          <p:sp>
            <p:nvSpPr>
              <p:cNvPr id="13" name="CaixaDeTexto 12">
                <a:extLst>
                  <a:ext uri="{FF2B5EF4-FFF2-40B4-BE49-F238E27FC236}">
                    <a16:creationId xmlns:a16="http://schemas.microsoft.com/office/drawing/2014/main" id="{783FB439-AC98-406F-BC23-0B35CA9E5757}"/>
                  </a:ext>
                </a:extLst>
              </p:cNvPr>
              <p:cNvSpPr txBox="1">
                <a:spLocks noRot="1" noChangeAspect="1" noMove="1" noResize="1" noEditPoints="1" noAdjustHandles="1" noChangeArrowheads="1" noChangeShapeType="1" noTextEdit="1"/>
              </p:cNvSpPr>
              <p:nvPr/>
            </p:nvSpPr>
            <p:spPr>
              <a:xfrm>
                <a:off x="293214" y="2892503"/>
                <a:ext cx="6374286" cy="612796"/>
              </a:xfrm>
              <a:prstGeom prst="rect">
                <a:avLst/>
              </a:prstGeom>
              <a:blipFill>
                <a:blip r:embed="rId3"/>
                <a:stretch>
                  <a:fillRect/>
                </a:stretch>
              </a:blipFill>
            </p:spPr>
            <p:txBody>
              <a:bodyPr/>
              <a:lstStyle/>
              <a:p>
                <a:r>
                  <a:rPr lang="pt-BR">
                    <a:noFill/>
                  </a:rPr>
                  <a:t> </a:t>
                </a:r>
              </a:p>
            </p:txBody>
          </p:sp>
        </mc:Fallback>
      </mc:AlternateContent>
      <p:sp>
        <p:nvSpPr>
          <p:cNvPr id="15" name="CaixaDeTexto 14">
            <a:extLst>
              <a:ext uri="{FF2B5EF4-FFF2-40B4-BE49-F238E27FC236}">
                <a16:creationId xmlns:a16="http://schemas.microsoft.com/office/drawing/2014/main" id="{34C80147-11B3-4E7C-87FA-43FC0809BDC8}"/>
              </a:ext>
            </a:extLst>
          </p:cNvPr>
          <p:cNvSpPr txBox="1"/>
          <p:nvPr/>
        </p:nvSpPr>
        <p:spPr>
          <a:xfrm>
            <a:off x="121763" y="5425663"/>
            <a:ext cx="3983512" cy="400110"/>
          </a:xfrm>
          <a:prstGeom prst="rect">
            <a:avLst/>
          </a:prstGeom>
          <a:noFill/>
        </p:spPr>
        <p:txBody>
          <a:bodyPr wrap="square">
            <a:spAutoFit/>
          </a:bodyPr>
          <a:lstStyle/>
          <a:p>
            <a:r>
              <a:rPr lang="pt-PT" sz="2000" b="1" dirty="0">
                <a:solidFill>
                  <a:schemeClr val="bg1"/>
                </a:solidFill>
                <a:effectLst/>
                <a:latin typeface="Arial" panose="020B0604020202020204" pitchFamily="34" charset="0"/>
                <a:ea typeface="Times New Roman" panose="02020603050405020304" pitchFamily="18" charset="0"/>
              </a:rPr>
              <a:t>Resposta 8a): </a:t>
            </a:r>
            <a:r>
              <a:rPr lang="pt-PT" sz="2000" dirty="0">
                <a:solidFill>
                  <a:schemeClr val="bg1"/>
                </a:solidFill>
                <a:effectLst/>
                <a:latin typeface="Arial" panose="020B0604020202020204" pitchFamily="34" charset="0"/>
                <a:ea typeface="Times New Roman" panose="02020603050405020304" pitchFamily="18" charset="0"/>
              </a:rPr>
              <a:t>_ _ _ </a:t>
            </a:r>
            <a:r>
              <a:rPr lang="pt-PT" sz="2000" b="1" dirty="0">
                <a:solidFill>
                  <a:schemeClr val="bg1"/>
                </a:solidFill>
                <a:effectLst/>
                <a:latin typeface="Arial" panose="020B0604020202020204" pitchFamily="34" charset="0"/>
                <a:ea typeface="Times New Roman" panose="02020603050405020304" pitchFamily="18" charset="0"/>
              </a:rPr>
              <a:t> </a:t>
            </a:r>
            <a:endParaRPr lang="pt-BR" sz="2000" dirty="0">
              <a:solidFill>
                <a:schemeClr val="bg1"/>
              </a:solidFill>
            </a:endParaRPr>
          </a:p>
        </p:txBody>
      </p:sp>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574F1AD3-AB66-4970-8A72-74D3EB9DAC33}"/>
                  </a:ext>
                </a:extLst>
              </p:cNvPr>
              <p:cNvSpPr txBox="1"/>
              <p:nvPr/>
            </p:nvSpPr>
            <p:spPr>
              <a:xfrm>
                <a:off x="2075946" y="5313805"/>
                <a:ext cx="733200" cy="6238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t-BR" sz="2000" smtClean="0">
                          <a:solidFill>
                            <a:srgbClr val="FF0000"/>
                          </a:solidFill>
                          <a:latin typeface="Cambria Math" panose="02040503050406030204" pitchFamily="18" charset="0"/>
                        </a:rPr>
                        <m:t>30</m:t>
                      </m:r>
                      <m:r>
                        <a:rPr lang="pt-BR" sz="2000" i="0">
                          <a:solidFill>
                            <a:srgbClr val="FF0000"/>
                          </a:solidFill>
                          <a:latin typeface="Cambria Math" panose="02040503050406030204" pitchFamily="18" charset="0"/>
                        </a:rPr>
                        <m:t> </m:t>
                      </m:r>
                      <m:f>
                        <m:fPr>
                          <m:ctrlPr>
                            <a:rPr lang="pt-BR" sz="2000" i="1">
                              <a:solidFill>
                                <a:srgbClr val="FF0000"/>
                              </a:solidFill>
                              <a:latin typeface="Cambria Math" panose="02040503050406030204" pitchFamily="18" charset="0"/>
                            </a:rPr>
                          </m:ctrlPr>
                        </m:fPr>
                        <m:num>
                          <m:r>
                            <a:rPr lang="pt-BR" sz="2000" b="1" i="1">
                              <a:solidFill>
                                <a:srgbClr val="FF0000"/>
                              </a:solidFill>
                              <a:latin typeface="Cambria Math" panose="02040503050406030204" pitchFamily="18" charset="0"/>
                            </a:rPr>
                            <m:t>𝒎</m:t>
                          </m:r>
                        </m:num>
                        <m:den>
                          <m:sSup>
                            <m:sSupPr>
                              <m:ctrlPr>
                                <a:rPr lang="pt-BR" sz="2000" b="1" i="1">
                                  <a:solidFill>
                                    <a:srgbClr val="FF0000"/>
                                  </a:solidFill>
                                  <a:latin typeface="Cambria Math" panose="02040503050406030204" pitchFamily="18" charset="0"/>
                                </a:rPr>
                              </m:ctrlPr>
                            </m:sSupPr>
                            <m:e>
                              <m:r>
                                <a:rPr lang="pt-BR" sz="2000" b="1" i="1">
                                  <a:solidFill>
                                    <a:srgbClr val="FF0000"/>
                                  </a:solidFill>
                                  <a:latin typeface="Cambria Math" panose="02040503050406030204" pitchFamily="18" charset="0"/>
                                </a:rPr>
                                <m:t>𝒔</m:t>
                              </m:r>
                            </m:e>
                            <m:sup>
                              <m:r>
                                <a:rPr lang="pt-BR" sz="2000" b="0" i="0">
                                  <a:solidFill>
                                    <a:srgbClr val="FF0000"/>
                                  </a:solidFill>
                                  <a:latin typeface="Cambria Math" panose="02040503050406030204" pitchFamily="18" charset="0"/>
                                </a:rPr>
                                <m:t>2</m:t>
                              </m:r>
                            </m:sup>
                          </m:sSup>
                        </m:den>
                      </m:f>
                    </m:oMath>
                  </m:oMathPara>
                </a14:m>
                <a:endParaRPr lang="pt-BR" sz="2000" dirty="0">
                  <a:solidFill>
                    <a:srgbClr val="FF0000"/>
                  </a:solidFill>
                </a:endParaRPr>
              </a:p>
            </p:txBody>
          </p:sp>
        </mc:Choice>
        <mc:Fallback xmlns="">
          <p:sp>
            <p:nvSpPr>
              <p:cNvPr id="17" name="CaixaDeTexto 16">
                <a:extLst>
                  <a:ext uri="{FF2B5EF4-FFF2-40B4-BE49-F238E27FC236}">
                    <a16:creationId xmlns:a16="http://schemas.microsoft.com/office/drawing/2014/main" id="{574F1AD3-AB66-4970-8A72-74D3EB9DAC33}"/>
                  </a:ext>
                </a:extLst>
              </p:cNvPr>
              <p:cNvSpPr txBox="1">
                <a:spLocks noRot="1" noChangeAspect="1" noMove="1" noResize="1" noEditPoints="1" noAdjustHandles="1" noChangeArrowheads="1" noChangeShapeType="1" noTextEdit="1"/>
              </p:cNvSpPr>
              <p:nvPr/>
            </p:nvSpPr>
            <p:spPr>
              <a:xfrm>
                <a:off x="2075946" y="5313805"/>
                <a:ext cx="733200" cy="623825"/>
              </a:xfrm>
              <a:prstGeom prst="rect">
                <a:avLst/>
              </a:prstGeom>
              <a:blipFill>
                <a:blip r:embed="rId4"/>
                <a:stretch>
                  <a:fillRect/>
                </a:stretch>
              </a:blipFill>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352347AA-1C5E-4351-A136-B33379D0D388}"/>
              </a:ext>
            </a:extLst>
          </p:cNvPr>
          <p:cNvSpPr txBox="1"/>
          <p:nvPr/>
        </p:nvSpPr>
        <p:spPr>
          <a:xfrm>
            <a:off x="3126785" y="5508634"/>
            <a:ext cx="4414429" cy="400110"/>
          </a:xfrm>
          <a:prstGeom prst="rect">
            <a:avLst/>
          </a:prstGeom>
          <a:noFill/>
        </p:spPr>
        <p:txBody>
          <a:bodyPr wrap="square">
            <a:spAutoFit/>
          </a:bodyPr>
          <a:lstStyle/>
          <a:p>
            <a:r>
              <a:rPr lang="pt-PT" sz="2000" dirty="0">
                <a:solidFill>
                  <a:srgbClr val="FF0000"/>
                </a:solidFill>
                <a:effectLst/>
                <a:latin typeface="Arial" panose="020B0604020202020204" pitchFamily="34" charset="0"/>
                <a:ea typeface="Times New Roman" panose="02020603050405020304" pitchFamily="18" charset="0"/>
              </a:rPr>
              <a:t>Obs. Sem unidades perde 0,2 ponto</a:t>
            </a:r>
            <a:endParaRPr lang="pt-BR" sz="2000" dirty="0"/>
          </a:p>
        </p:txBody>
      </p:sp>
      <mc:AlternateContent xmlns:mc="http://schemas.openxmlformats.org/markup-compatibility/2006" xmlns:a14="http://schemas.microsoft.com/office/drawing/2010/main">
        <mc:Choice Requires="a14">
          <p:sp>
            <p:nvSpPr>
              <p:cNvPr id="3" name="Retângulo 2"/>
              <p:cNvSpPr/>
              <p:nvPr/>
            </p:nvSpPr>
            <p:spPr>
              <a:xfrm>
                <a:off x="2474898" y="4431496"/>
                <a:ext cx="2136803" cy="566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a:solidFill>
                            <a:srgbClr val="FF0000"/>
                          </a:solidFill>
                          <a:latin typeface="Cambria Math" panose="02040503050406030204" pitchFamily="18" charset="0"/>
                        </a:rPr>
                        <m:t>=40−10=30 </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𝑚</m:t>
                          </m:r>
                        </m:num>
                        <m:den>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𝑠</m:t>
                              </m:r>
                            </m:e>
                            <m:sup>
                              <m:r>
                                <a:rPr lang="pt-BR">
                                  <a:solidFill>
                                    <a:srgbClr val="FF0000"/>
                                  </a:solidFill>
                                  <a:latin typeface="Cambria Math" panose="02040503050406030204" pitchFamily="18" charset="0"/>
                                </a:rPr>
                                <m:t>2</m:t>
                              </m:r>
                            </m:sup>
                          </m:sSup>
                        </m:den>
                      </m:f>
                    </m:oMath>
                  </m:oMathPara>
                </a14:m>
                <a:endParaRPr lang="pt-BR" dirty="0"/>
              </a:p>
            </p:txBody>
          </p:sp>
        </mc:Choice>
        <mc:Fallback xmlns="">
          <p:sp>
            <p:nvSpPr>
              <p:cNvPr id="3" name="Retângulo 2"/>
              <p:cNvSpPr>
                <a:spLocks noRot="1" noChangeAspect="1" noMove="1" noResize="1" noEditPoints="1" noAdjustHandles="1" noChangeArrowheads="1" noChangeShapeType="1" noTextEdit="1"/>
              </p:cNvSpPr>
              <p:nvPr/>
            </p:nvSpPr>
            <p:spPr>
              <a:xfrm>
                <a:off x="2474898" y="4431496"/>
                <a:ext cx="2136803" cy="566758"/>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Retângulo 4"/>
              <p:cNvSpPr/>
              <p:nvPr/>
            </p:nvSpPr>
            <p:spPr>
              <a:xfrm>
                <a:off x="2468885" y="3703627"/>
                <a:ext cx="4168129"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a:solidFill>
                            <a:srgbClr val="FF0000"/>
                          </a:solidFill>
                          <a:latin typeface="Cambria Math" panose="02040503050406030204" pitchFamily="18" charset="0"/>
                        </a:rPr>
                        <m:t>=</m:t>
                      </m:r>
                      <m:f>
                        <m:fPr>
                          <m:ctrlPr>
                            <a:rPr lang="pt-BR" i="1">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103000−3000</m:t>
                          </m:r>
                        </m:num>
                        <m:den>
                          <m:r>
                            <a:rPr lang="pt-BR">
                              <a:solidFill>
                                <a:srgbClr val="FF0000"/>
                              </a:solidFill>
                              <a:latin typeface="Cambria Math" panose="02040503050406030204" pitchFamily="18" charset="0"/>
                            </a:rPr>
                            <m:t>2500</m:t>
                          </m:r>
                        </m:den>
                      </m:f>
                      <m:r>
                        <a:rPr lang="pt-BR">
                          <a:solidFill>
                            <a:srgbClr val="FF0000"/>
                          </a:solidFill>
                          <a:latin typeface="Cambria Math" panose="02040503050406030204" pitchFamily="18" charset="0"/>
                        </a:rPr>
                        <m:t>−10=</m:t>
                      </m:r>
                      <m:f>
                        <m:fPr>
                          <m:ctrlPr>
                            <a:rPr lang="pt-BR" i="1">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100000</m:t>
                          </m:r>
                        </m:num>
                        <m:den>
                          <m:r>
                            <a:rPr lang="pt-BR">
                              <a:solidFill>
                                <a:srgbClr val="FF0000"/>
                              </a:solidFill>
                              <a:latin typeface="Cambria Math" panose="02040503050406030204" pitchFamily="18" charset="0"/>
                            </a:rPr>
                            <m:t>2500</m:t>
                          </m:r>
                        </m:den>
                      </m:f>
                      <m:r>
                        <a:rPr lang="pt-BR">
                          <a:solidFill>
                            <a:srgbClr val="FF0000"/>
                          </a:solidFill>
                          <a:latin typeface="Cambria Math" panose="02040503050406030204" pitchFamily="18" charset="0"/>
                        </a:rPr>
                        <m:t>−10</m:t>
                      </m:r>
                    </m:oMath>
                  </m:oMathPara>
                </a14:m>
                <a:endParaRPr lang="pt-BR" dirty="0">
                  <a:solidFill>
                    <a:srgbClr val="FF0000"/>
                  </a:solidFill>
                </a:endParaRPr>
              </a:p>
            </p:txBody>
          </p:sp>
        </mc:Choice>
        <mc:Fallback xmlns="">
          <p:sp>
            <p:nvSpPr>
              <p:cNvPr id="5" name="Retângulo 4"/>
              <p:cNvSpPr>
                <a:spLocks noRot="1" noChangeAspect="1" noMove="1" noResize="1" noEditPoints="1" noAdjustHandles="1" noChangeArrowheads="1" noChangeShapeType="1" noTextEdit="1"/>
              </p:cNvSpPr>
              <p:nvPr/>
            </p:nvSpPr>
            <p:spPr>
              <a:xfrm>
                <a:off x="2468885" y="3703627"/>
                <a:ext cx="4168129" cy="612796"/>
              </a:xfrm>
              <a:prstGeom prst="rect">
                <a:avLst/>
              </a:prstGeom>
              <a:blipFill>
                <a:blip r:embed="rId6"/>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55133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4772BD5A-1C92-4236-96B4-4D6797EA2A4D}"/>
              </a:ext>
            </a:extLst>
          </p:cNvPr>
          <p:cNvSpPr txBox="1"/>
          <p:nvPr/>
        </p:nvSpPr>
        <p:spPr>
          <a:xfrm>
            <a:off x="238124" y="203359"/>
            <a:ext cx="8310971" cy="2800767"/>
          </a:xfrm>
          <a:prstGeom prst="rect">
            <a:avLst/>
          </a:prstGeom>
          <a:noFill/>
        </p:spPr>
        <p:txBody>
          <a:bodyPr wrap="square">
            <a:spAutoFit/>
          </a:bodyPr>
          <a:lstStyle/>
          <a:p>
            <a:pPr algn="just"/>
            <a:r>
              <a:rPr lang="pt-PT" sz="1600" b="1" dirty="0">
                <a:solidFill>
                  <a:schemeClr val="bg1"/>
                </a:solidFill>
                <a:effectLst/>
                <a:latin typeface="Arial" panose="020B0604020202020204" pitchFamily="34" charset="0"/>
                <a:ea typeface="Times New Roman" panose="02020603050405020304" pitchFamily="18" charset="0"/>
              </a:rPr>
              <a:t>Pergunta 8b) (0,25 ponto) </a:t>
            </a:r>
            <a:r>
              <a:rPr lang="pt-PT" sz="1600" dirty="0">
                <a:solidFill>
                  <a:schemeClr val="bg1"/>
                </a:solidFill>
                <a:effectLst/>
                <a:latin typeface="Arial" panose="020B0604020202020204" pitchFamily="34" charset="0"/>
                <a:ea typeface="Times New Roman" panose="02020603050405020304" pitchFamily="18" charset="0"/>
              </a:rPr>
              <a:t>A parte superior do 1</a:t>
            </a:r>
            <a:r>
              <a:rPr lang="pt-PT" sz="1600" u="sng" baseline="30000" dirty="0">
                <a:solidFill>
                  <a:schemeClr val="bg1"/>
                </a:solidFill>
                <a:effectLst/>
                <a:latin typeface="Arial" panose="020B0604020202020204" pitchFamily="34" charset="0"/>
                <a:ea typeface="Times New Roman" panose="02020603050405020304" pitchFamily="18" charset="0"/>
              </a:rPr>
              <a:t>o</a:t>
            </a:r>
            <a:r>
              <a:rPr lang="pt-PT" sz="1600" dirty="0">
                <a:solidFill>
                  <a:schemeClr val="bg1"/>
                </a:solidFill>
                <a:effectLst/>
                <a:latin typeface="Arial" panose="020B0604020202020204" pitchFamily="34" charset="0"/>
                <a:ea typeface="Times New Roman" panose="02020603050405020304" pitchFamily="18" charset="0"/>
              </a:rPr>
              <a:t> estágio do VSB-30 é encaixada na parte inferior do 2</a:t>
            </a:r>
            <a:r>
              <a:rPr lang="pt-PT" sz="1600" u="sng" baseline="30000" dirty="0">
                <a:solidFill>
                  <a:schemeClr val="bg1"/>
                </a:solidFill>
                <a:effectLst/>
                <a:latin typeface="Arial" panose="020B0604020202020204" pitchFamily="34" charset="0"/>
                <a:ea typeface="Times New Roman" panose="02020603050405020304" pitchFamily="18" charset="0"/>
              </a:rPr>
              <a:t>o</a:t>
            </a:r>
            <a:r>
              <a:rPr lang="pt-PT" sz="1600" dirty="0">
                <a:solidFill>
                  <a:schemeClr val="bg1"/>
                </a:solidFill>
                <a:effectLst/>
                <a:latin typeface="Arial" panose="020B0604020202020204" pitchFamily="34" charset="0"/>
                <a:ea typeface="Times New Roman" panose="02020603050405020304" pitchFamily="18" charset="0"/>
              </a:rPr>
              <a:t> estágio. Algo similar ao encaixe de uma caneta esferográfica no interior de sua tampa.  O que mantém o 1</a:t>
            </a:r>
            <a:r>
              <a:rPr lang="pt-PT" sz="1600" u="sng" baseline="30000" dirty="0">
                <a:solidFill>
                  <a:schemeClr val="bg1"/>
                </a:solidFill>
                <a:effectLst/>
                <a:latin typeface="Arial" panose="020B0604020202020204" pitchFamily="34" charset="0"/>
                <a:ea typeface="Times New Roman" panose="02020603050405020304" pitchFamily="18" charset="0"/>
              </a:rPr>
              <a:t>o</a:t>
            </a:r>
            <a:r>
              <a:rPr lang="pt-PT" sz="1600" dirty="0">
                <a:solidFill>
                  <a:schemeClr val="bg1"/>
                </a:solidFill>
                <a:effectLst/>
                <a:latin typeface="Arial" panose="020B0604020202020204" pitchFamily="34" charset="0"/>
                <a:ea typeface="Times New Roman" panose="02020603050405020304" pitchFamily="18" charset="0"/>
              </a:rPr>
              <a:t> e o 2</a:t>
            </a:r>
            <a:r>
              <a:rPr lang="pt-PT" sz="1600" u="sng" baseline="30000" dirty="0">
                <a:solidFill>
                  <a:schemeClr val="bg1"/>
                </a:solidFill>
                <a:effectLst/>
                <a:latin typeface="Arial" panose="020B0604020202020204" pitchFamily="34" charset="0"/>
                <a:ea typeface="Times New Roman" panose="02020603050405020304" pitchFamily="18" charset="0"/>
              </a:rPr>
              <a:t>o</a:t>
            </a:r>
            <a:r>
              <a:rPr lang="pt-PT" sz="1600" dirty="0">
                <a:solidFill>
                  <a:schemeClr val="bg1"/>
                </a:solidFill>
                <a:effectLst/>
                <a:latin typeface="Arial" panose="020B0604020202020204" pitchFamily="34" charset="0"/>
                <a:ea typeface="Times New Roman" panose="02020603050405020304" pitchFamily="18" charset="0"/>
              </a:rPr>
              <a:t> estágios juntos é o balanço das forças atuantes sobre cada estágio, incluindo a força de contato representada pelo vetor </a:t>
            </a:r>
            <a:r>
              <a:rPr lang="pt-PT" sz="1600" b="1" dirty="0">
                <a:solidFill>
                  <a:schemeClr val="bg1"/>
                </a:solidFill>
                <a:effectLst/>
                <a:latin typeface="Arial" panose="020B0604020202020204" pitchFamily="34" charset="0"/>
                <a:ea typeface="Times New Roman" panose="02020603050405020304" pitchFamily="18" charset="0"/>
              </a:rPr>
              <a:t>N</a:t>
            </a:r>
            <a:r>
              <a:rPr lang="pt-PT" sz="1600" dirty="0">
                <a:solidFill>
                  <a:schemeClr val="bg1"/>
                </a:solidFill>
                <a:effectLst/>
                <a:latin typeface="Arial" panose="020B0604020202020204" pitchFamily="34" charset="0"/>
                <a:ea typeface="Times New Roman" panose="02020603050405020304" pitchFamily="18" charset="0"/>
              </a:rPr>
              <a:t> nas figuras ao lado.  </a:t>
            </a:r>
            <a:r>
              <a:rPr lang="de-DE" sz="1600" b="1" dirty="0">
                <a:solidFill>
                  <a:schemeClr val="bg1"/>
                </a:solidFill>
                <a:effectLst/>
                <a:latin typeface="Arial" panose="020B0604020202020204" pitchFamily="34" charset="0"/>
                <a:ea typeface="Times New Roman" panose="02020603050405020304" pitchFamily="18" charset="0"/>
              </a:rPr>
              <a:t>A</a:t>
            </a:r>
            <a:r>
              <a:rPr lang="de-DE" sz="1600" b="1" baseline="-25000" dirty="0">
                <a:solidFill>
                  <a:schemeClr val="bg1"/>
                </a:solidFill>
                <a:effectLst/>
                <a:latin typeface="Arial" panose="020B0604020202020204" pitchFamily="34" charset="0"/>
                <a:ea typeface="Times New Roman" panose="02020603050405020304" pitchFamily="18" charset="0"/>
              </a:rPr>
              <a:t>1</a:t>
            </a:r>
            <a:r>
              <a:rPr lang="de-DE" sz="1600" dirty="0">
                <a:solidFill>
                  <a:schemeClr val="bg1"/>
                </a:solidFill>
                <a:effectLst/>
                <a:latin typeface="Arial" panose="020B0604020202020204" pitchFamily="34" charset="0"/>
                <a:ea typeface="Times New Roman" panose="02020603050405020304" pitchFamily="18" charset="0"/>
              </a:rPr>
              <a:t> e </a:t>
            </a:r>
            <a:r>
              <a:rPr lang="de-DE" sz="1600" b="1" dirty="0">
                <a:solidFill>
                  <a:schemeClr val="bg1"/>
                </a:solidFill>
                <a:effectLst/>
                <a:latin typeface="Arial" panose="020B0604020202020204" pitchFamily="34" charset="0"/>
                <a:ea typeface="Times New Roman" panose="02020603050405020304" pitchFamily="18" charset="0"/>
              </a:rPr>
              <a:t>A</a:t>
            </a:r>
            <a:r>
              <a:rPr lang="de-DE" sz="1600" b="1" baseline="-25000" dirty="0">
                <a:solidFill>
                  <a:schemeClr val="bg1"/>
                </a:solidFill>
                <a:effectLst/>
                <a:latin typeface="Arial" panose="020B0604020202020204" pitchFamily="34" charset="0"/>
                <a:ea typeface="Times New Roman" panose="02020603050405020304" pitchFamily="18" charset="0"/>
              </a:rPr>
              <a:t>2</a:t>
            </a:r>
            <a:r>
              <a:rPr lang="de-DE" sz="1600" dirty="0">
                <a:solidFill>
                  <a:schemeClr val="bg1"/>
                </a:solidFill>
                <a:effectLst/>
                <a:latin typeface="Arial" panose="020B0604020202020204" pitchFamily="34" charset="0"/>
                <a:ea typeface="Times New Roman" panose="02020603050405020304" pitchFamily="18" charset="0"/>
              </a:rPr>
              <a:t>, </a:t>
            </a:r>
            <a:r>
              <a:rPr lang="de-DE" sz="1600" b="1" dirty="0">
                <a:solidFill>
                  <a:schemeClr val="bg1"/>
                </a:solidFill>
                <a:effectLst/>
                <a:latin typeface="Arial" panose="020B0604020202020204" pitchFamily="34" charset="0"/>
                <a:ea typeface="Times New Roman" panose="02020603050405020304" pitchFamily="18" charset="0"/>
              </a:rPr>
              <a:t>P</a:t>
            </a:r>
            <a:r>
              <a:rPr lang="de-DE" sz="1600" b="1" baseline="-25000" dirty="0">
                <a:solidFill>
                  <a:schemeClr val="bg1"/>
                </a:solidFill>
                <a:effectLst/>
                <a:latin typeface="Arial" panose="020B0604020202020204" pitchFamily="34" charset="0"/>
                <a:ea typeface="Times New Roman" panose="02020603050405020304" pitchFamily="18" charset="0"/>
              </a:rPr>
              <a:t>1</a:t>
            </a:r>
            <a:r>
              <a:rPr lang="de-DE" sz="1600" dirty="0">
                <a:solidFill>
                  <a:schemeClr val="bg1"/>
                </a:solidFill>
                <a:effectLst/>
                <a:latin typeface="Arial" panose="020B0604020202020204" pitchFamily="34" charset="0"/>
                <a:ea typeface="Times New Roman" panose="02020603050405020304" pitchFamily="18" charset="0"/>
              </a:rPr>
              <a:t> e </a:t>
            </a:r>
            <a:r>
              <a:rPr lang="de-DE" sz="1600" b="1" dirty="0">
                <a:solidFill>
                  <a:schemeClr val="bg1"/>
                </a:solidFill>
                <a:effectLst/>
                <a:latin typeface="Arial" panose="020B0604020202020204" pitchFamily="34" charset="0"/>
                <a:ea typeface="Times New Roman" panose="02020603050405020304" pitchFamily="18" charset="0"/>
              </a:rPr>
              <a:t>P</a:t>
            </a:r>
            <a:r>
              <a:rPr lang="de-DE" sz="1600" b="1" baseline="-25000" dirty="0">
                <a:solidFill>
                  <a:schemeClr val="bg1"/>
                </a:solidFill>
                <a:effectLst/>
                <a:latin typeface="Arial" panose="020B0604020202020204" pitchFamily="34" charset="0"/>
                <a:ea typeface="Times New Roman" panose="02020603050405020304" pitchFamily="18" charset="0"/>
              </a:rPr>
              <a:t>2</a:t>
            </a:r>
            <a:r>
              <a:rPr lang="de-DE" sz="1600" dirty="0">
                <a:solidFill>
                  <a:schemeClr val="bg1"/>
                </a:solidFill>
                <a:effectLst/>
                <a:latin typeface="Arial" panose="020B0604020202020204" pitchFamily="34" charset="0"/>
                <a:ea typeface="Times New Roman" panose="02020603050405020304" pitchFamily="18" charset="0"/>
              </a:rPr>
              <a:t> representam as forças de arrasto e as forças peso atuantes sobre o </a:t>
            </a:r>
            <a:r>
              <a:rPr lang="pt-PT" sz="1600" dirty="0">
                <a:solidFill>
                  <a:schemeClr val="bg1"/>
                </a:solidFill>
                <a:effectLst/>
                <a:latin typeface="Arial" panose="020B0604020202020204" pitchFamily="34" charset="0"/>
                <a:ea typeface="Times New Roman" panose="02020603050405020304" pitchFamily="18" charset="0"/>
              </a:rPr>
              <a:t>1</a:t>
            </a:r>
            <a:r>
              <a:rPr lang="pt-PT" sz="1600" u="sng" baseline="30000" dirty="0">
                <a:solidFill>
                  <a:schemeClr val="bg1"/>
                </a:solidFill>
                <a:effectLst/>
                <a:latin typeface="Arial" panose="020B0604020202020204" pitchFamily="34" charset="0"/>
                <a:ea typeface="Times New Roman" panose="02020603050405020304" pitchFamily="18" charset="0"/>
              </a:rPr>
              <a:t>o</a:t>
            </a:r>
            <a:r>
              <a:rPr lang="pt-PT" sz="1600" dirty="0">
                <a:solidFill>
                  <a:schemeClr val="bg1"/>
                </a:solidFill>
                <a:effectLst/>
                <a:latin typeface="Arial" panose="020B0604020202020204" pitchFamily="34" charset="0"/>
                <a:ea typeface="Times New Roman" panose="02020603050405020304" pitchFamily="18" charset="0"/>
              </a:rPr>
              <a:t> e 2</a:t>
            </a:r>
            <a:r>
              <a:rPr lang="pt-PT" sz="1600" u="sng" baseline="30000" dirty="0">
                <a:solidFill>
                  <a:schemeClr val="bg1"/>
                </a:solidFill>
                <a:effectLst/>
                <a:latin typeface="Arial" panose="020B0604020202020204" pitchFamily="34" charset="0"/>
                <a:ea typeface="Times New Roman" panose="02020603050405020304" pitchFamily="18" charset="0"/>
              </a:rPr>
              <a:t>o</a:t>
            </a:r>
            <a:r>
              <a:rPr lang="pt-PT" sz="1600" dirty="0">
                <a:solidFill>
                  <a:schemeClr val="bg1"/>
                </a:solidFill>
                <a:effectLst/>
                <a:latin typeface="Arial" panose="020B0604020202020204" pitchFamily="34" charset="0"/>
                <a:ea typeface="Times New Roman" panose="02020603050405020304" pitchFamily="18" charset="0"/>
              </a:rPr>
              <a:t> estágios, respectivamente. </a:t>
            </a:r>
            <a:r>
              <a:rPr lang="pt-PT" sz="1600" b="1" dirty="0">
                <a:solidFill>
                  <a:schemeClr val="bg1"/>
                </a:solidFill>
                <a:effectLst/>
                <a:latin typeface="Arial" panose="020B0604020202020204" pitchFamily="34" charset="0"/>
                <a:ea typeface="Times New Roman" panose="02020603050405020304" pitchFamily="18" charset="0"/>
              </a:rPr>
              <a:t>E</a:t>
            </a:r>
            <a:r>
              <a:rPr lang="pt-PT" sz="1600" dirty="0">
                <a:solidFill>
                  <a:schemeClr val="bg1"/>
                </a:solidFill>
                <a:effectLst/>
                <a:latin typeface="Arial" panose="020B0604020202020204" pitchFamily="34" charset="0"/>
                <a:ea typeface="Times New Roman" panose="02020603050405020304" pitchFamily="18" charset="0"/>
              </a:rPr>
              <a:t> é a força de empuxo gerada pelo 1</a:t>
            </a:r>
            <a:r>
              <a:rPr lang="pt-PT" sz="1600" u="sng" baseline="30000" dirty="0">
                <a:solidFill>
                  <a:schemeClr val="bg1"/>
                </a:solidFill>
                <a:effectLst/>
                <a:latin typeface="Arial" panose="020B0604020202020204" pitchFamily="34" charset="0"/>
                <a:ea typeface="Times New Roman" panose="02020603050405020304" pitchFamily="18" charset="0"/>
              </a:rPr>
              <a:t>o</a:t>
            </a:r>
            <a:r>
              <a:rPr lang="pt-PT" sz="1600" dirty="0">
                <a:solidFill>
                  <a:schemeClr val="bg1"/>
                </a:solidFill>
                <a:effectLst/>
                <a:latin typeface="Arial" panose="020B0604020202020204" pitchFamily="34" charset="0"/>
                <a:ea typeface="Times New Roman" panose="02020603050405020304" pitchFamily="18" charset="0"/>
              </a:rPr>
              <a:t> estágio.  Aos 11 segundos do voo vertical ascendente do VSB-30 o 1</a:t>
            </a:r>
            <a:r>
              <a:rPr lang="pt-PT" sz="1600" u="sng" baseline="30000" dirty="0">
                <a:solidFill>
                  <a:schemeClr val="bg1"/>
                </a:solidFill>
                <a:effectLst/>
                <a:latin typeface="Arial" panose="020B0604020202020204" pitchFamily="34" charset="0"/>
                <a:ea typeface="Times New Roman" panose="02020603050405020304" pitchFamily="18" charset="0"/>
              </a:rPr>
              <a:t>o</a:t>
            </a:r>
            <a:r>
              <a:rPr lang="pt-PT" sz="1600" dirty="0">
                <a:solidFill>
                  <a:schemeClr val="bg1"/>
                </a:solidFill>
                <a:effectLst/>
                <a:latin typeface="Arial" panose="020B0604020202020204" pitchFamily="34" charset="0"/>
                <a:ea typeface="Times New Roman" panose="02020603050405020304" pitchFamily="18" charset="0"/>
              </a:rPr>
              <a:t> e 2</a:t>
            </a:r>
            <a:r>
              <a:rPr lang="pt-PT" sz="1600" u="sng" baseline="30000" dirty="0">
                <a:solidFill>
                  <a:schemeClr val="bg1"/>
                </a:solidFill>
                <a:effectLst/>
                <a:latin typeface="Arial" panose="020B0604020202020204" pitchFamily="34" charset="0"/>
                <a:ea typeface="Times New Roman" panose="02020603050405020304" pitchFamily="18" charset="0"/>
              </a:rPr>
              <a:t>o</a:t>
            </a:r>
            <a:r>
              <a:rPr lang="pt-PT" sz="1600" dirty="0">
                <a:solidFill>
                  <a:schemeClr val="bg1"/>
                </a:solidFill>
                <a:effectLst/>
                <a:latin typeface="Arial" panose="020B0604020202020204" pitchFamily="34" charset="0"/>
                <a:ea typeface="Times New Roman" panose="02020603050405020304" pitchFamily="18" charset="0"/>
              </a:rPr>
              <a:t> estágio ainda estão acoplados e A</a:t>
            </a:r>
            <a:r>
              <a:rPr lang="pt-PT" sz="1600" baseline="-25000" dirty="0">
                <a:solidFill>
                  <a:schemeClr val="bg1"/>
                </a:solidFill>
                <a:effectLst/>
                <a:latin typeface="Arial" panose="020B0604020202020204" pitchFamily="34" charset="0"/>
                <a:ea typeface="Times New Roman" panose="02020603050405020304" pitchFamily="18" charset="0"/>
              </a:rPr>
              <a:t>1</a:t>
            </a:r>
            <a:r>
              <a:rPr lang="pt-PT" sz="1600" dirty="0">
                <a:solidFill>
                  <a:schemeClr val="bg1"/>
                </a:solidFill>
                <a:effectLst/>
                <a:latin typeface="Arial" panose="020B0604020202020204" pitchFamily="34" charset="0"/>
                <a:ea typeface="Times New Roman" panose="02020603050405020304" pitchFamily="18" charset="0"/>
              </a:rPr>
              <a:t> = 2.000 N, A</a:t>
            </a:r>
            <a:r>
              <a:rPr lang="pt-PT" sz="1600" baseline="-25000" dirty="0">
                <a:solidFill>
                  <a:schemeClr val="bg1"/>
                </a:solidFill>
                <a:effectLst/>
                <a:latin typeface="Arial" panose="020B0604020202020204" pitchFamily="34" charset="0"/>
                <a:ea typeface="Times New Roman" panose="02020603050405020304" pitchFamily="18" charset="0"/>
              </a:rPr>
              <a:t>2</a:t>
            </a:r>
            <a:r>
              <a:rPr lang="pt-PT" sz="1600" dirty="0">
                <a:solidFill>
                  <a:schemeClr val="bg1"/>
                </a:solidFill>
                <a:effectLst/>
                <a:latin typeface="Arial" panose="020B0604020202020204" pitchFamily="34" charset="0"/>
                <a:ea typeface="Times New Roman" panose="02020603050405020304" pitchFamily="18" charset="0"/>
              </a:rPr>
              <a:t> = 8.000 N e E = 10.000 N. Nesse instante, as massas do 1</a:t>
            </a:r>
            <a:r>
              <a:rPr lang="pt-PT" sz="1600" u="sng" baseline="30000" dirty="0">
                <a:solidFill>
                  <a:schemeClr val="bg1"/>
                </a:solidFill>
                <a:effectLst/>
                <a:latin typeface="Arial" panose="020B0604020202020204" pitchFamily="34" charset="0"/>
                <a:ea typeface="Times New Roman" panose="02020603050405020304" pitchFamily="18" charset="0"/>
              </a:rPr>
              <a:t>o</a:t>
            </a:r>
            <a:r>
              <a:rPr lang="pt-PT" sz="1600" dirty="0">
                <a:solidFill>
                  <a:schemeClr val="bg1"/>
                </a:solidFill>
                <a:effectLst/>
                <a:latin typeface="Arial" panose="020B0604020202020204" pitchFamily="34" charset="0"/>
                <a:ea typeface="Times New Roman" panose="02020603050405020304" pitchFamily="18" charset="0"/>
              </a:rPr>
              <a:t> e 2</a:t>
            </a:r>
            <a:r>
              <a:rPr lang="pt-PT" sz="1600" u="sng" baseline="30000" dirty="0">
                <a:solidFill>
                  <a:schemeClr val="bg1"/>
                </a:solidFill>
                <a:effectLst/>
                <a:latin typeface="Arial" panose="020B0604020202020204" pitchFamily="34" charset="0"/>
                <a:ea typeface="Times New Roman" panose="02020603050405020304" pitchFamily="18" charset="0"/>
              </a:rPr>
              <a:t>o</a:t>
            </a:r>
            <a:r>
              <a:rPr lang="pt-PT" sz="1600" dirty="0">
                <a:solidFill>
                  <a:schemeClr val="bg1"/>
                </a:solidFill>
                <a:effectLst/>
                <a:latin typeface="Arial" panose="020B0604020202020204" pitchFamily="34" charset="0"/>
                <a:ea typeface="Times New Roman" panose="02020603050405020304" pitchFamily="18" charset="0"/>
              </a:rPr>
              <a:t> estágios são M</a:t>
            </a:r>
            <a:r>
              <a:rPr lang="pt-PT" sz="1600" baseline="-25000" dirty="0">
                <a:solidFill>
                  <a:schemeClr val="bg1"/>
                </a:solidFill>
                <a:effectLst/>
                <a:latin typeface="Arial" panose="020B0604020202020204" pitchFamily="34" charset="0"/>
                <a:ea typeface="Times New Roman" panose="02020603050405020304" pitchFamily="18" charset="0"/>
              </a:rPr>
              <a:t>1</a:t>
            </a:r>
            <a:r>
              <a:rPr lang="pt-PT" sz="1600" dirty="0">
                <a:solidFill>
                  <a:schemeClr val="bg1"/>
                </a:solidFill>
                <a:effectLst/>
                <a:latin typeface="Arial" panose="020B0604020202020204" pitchFamily="34" charset="0"/>
                <a:ea typeface="Times New Roman" panose="02020603050405020304" pitchFamily="18" charset="0"/>
              </a:rPr>
              <a:t> = 350 kg e M</a:t>
            </a:r>
            <a:r>
              <a:rPr lang="pt-PT" sz="1600" baseline="-25000" dirty="0">
                <a:solidFill>
                  <a:schemeClr val="bg1"/>
                </a:solidFill>
                <a:effectLst/>
                <a:latin typeface="Arial" panose="020B0604020202020204" pitchFamily="34" charset="0"/>
                <a:ea typeface="Times New Roman" panose="02020603050405020304" pitchFamily="18" charset="0"/>
              </a:rPr>
              <a:t>2</a:t>
            </a:r>
            <a:r>
              <a:rPr lang="pt-PT" sz="1600" dirty="0">
                <a:solidFill>
                  <a:schemeClr val="bg1"/>
                </a:solidFill>
                <a:effectLst/>
                <a:latin typeface="Arial" panose="020B0604020202020204" pitchFamily="34" charset="0"/>
                <a:ea typeface="Times New Roman" panose="02020603050405020304" pitchFamily="18" charset="0"/>
              </a:rPr>
              <a:t> = 1.800 kg, respectivamente.  Calcule o valor da força de contato N nesse instante do voo vertical. </a:t>
            </a:r>
            <a:r>
              <a:rPr lang="pt-PT" sz="1600" i="1" dirty="0">
                <a:solidFill>
                  <a:schemeClr val="bg1"/>
                </a:solidFill>
                <a:effectLst/>
                <a:latin typeface="Arial" panose="020B0604020202020204" pitchFamily="34" charset="0"/>
                <a:ea typeface="Times New Roman" panose="02020603050405020304" pitchFamily="18" charset="0"/>
              </a:rPr>
              <a:t>Registre abaixo suas contas; sem elas o resultado não é aceito.</a:t>
            </a:r>
            <a:endParaRPr lang="pt-BR" sz="1600" dirty="0">
              <a:solidFill>
                <a:schemeClr val="bg1"/>
              </a:solidFill>
            </a:endParaRPr>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FFA21064-91AF-47D1-B1BC-9AAA288DC4E0}"/>
                  </a:ext>
                </a:extLst>
              </p:cNvPr>
              <p:cNvSpPr txBox="1"/>
              <p:nvPr/>
            </p:nvSpPr>
            <p:spPr>
              <a:xfrm>
                <a:off x="138112" y="3196802"/>
                <a:ext cx="5957888" cy="375487"/>
              </a:xfrm>
              <a:prstGeom prst="rect">
                <a:avLst/>
              </a:prstGeom>
              <a:noFill/>
            </p:spPr>
            <p:txBody>
              <a:bodyPr wrap="square">
                <a:spAutoFit/>
              </a:bodyPr>
              <a:lstStyle/>
              <a:p>
                <a:pPr algn="just" hangingPunct="0">
                  <a:lnSpc>
                    <a:spcPct val="115000"/>
                  </a:lnSpc>
                  <a:spcAft>
                    <a:spcPts val="0"/>
                  </a:spcAft>
                </a:pPr>
                <a14:m>
                  <m:oMath xmlns:m="http://schemas.openxmlformats.org/officeDocument/2006/math">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E</m:t>
                    </m:r>
                    <m:r>
                      <a:rPr lang="pt-PT"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sub>
                    </m:sSub>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g</m:t>
                    </m:r>
                    <m:r>
                      <a:rPr lang="pt-PT"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A</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pt-PT"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N</m:t>
                    </m:r>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sub>
                    </m:sSub>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a</m:t>
                    </m:r>
                  </m:oMath>
                </a14:m>
                <a:r>
                  <a:rPr lang="pt-PT" sz="1600" dirty="0">
                    <a:solidFill>
                      <a:srgbClr val="FF0000"/>
                    </a:solidFill>
                    <a:effectLst/>
                    <a:latin typeface="Arial" panose="020B0604020202020204" pitchFamily="34" charset="0"/>
                    <a:ea typeface="Times New Roman" panose="02020603050405020304" pitchFamily="18" charset="0"/>
                  </a:rPr>
                  <a:t>  (Eq.1) e   </a:t>
                </a:r>
                <a14:m>
                  <m:oMath xmlns:m="http://schemas.openxmlformats.org/officeDocument/2006/math">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N</m:t>
                    </m:r>
                    <m:r>
                      <a:rPr lang="pt-PT"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g</m:t>
                    </m:r>
                    <m:r>
                      <a:rPr lang="pt-PT"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A</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a</m:t>
                    </m:r>
                  </m:oMath>
                </a14:m>
                <a:r>
                  <a:rPr lang="pt-PT" sz="1600" dirty="0">
                    <a:solidFill>
                      <a:srgbClr val="FF0000"/>
                    </a:solidFill>
                    <a:effectLst/>
                    <a:latin typeface="Arial" panose="020B0604020202020204" pitchFamily="34" charset="0"/>
                    <a:ea typeface="Times New Roman" panose="02020603050405020304" pitchFamily="18" charset="0"/>
                  </a:rPr>
                  <a:t>  (Eq.2). </a:t>
                </a:r>
                <a:endParaRPr lang="pt-BR" sz="1600" dirty="0">
                  <a:effectLst/>
                  <a:latin typeface="Times New Roman" panose="02020603050405020304" pitchFamily="18" charset="0"/>
                  <a:ea typeface="Times New Roman" panose="02020603050405020304" pitchFamily="18" charset="0"/>
                </a:endParaRPr>
              </a:p>
            </p:txBody>
          </p:sp>
        </mc:Choice>
        <mc:Fallback xmlns="">
          <p:sp>
            <p:nvSpPr>
              <p:cNvPr id="9" name="CaixaDeTexto 8">
                <a:extLst>
                  <a:ext uri="{FF2B5EF4-FFF2-40B4-BE49-F238E27FC236}">
                    <a16:creationId xmlns:a16="http://schemas.microsoft.com/office/drawing/2014/main" id="{FFA21064-91AF-47D1-B1BC-9AAA288DC4E0}"/>
                  </a:ext>
                </a:extLst>
              </p:cNvPr>
              <p:cNvSpPr txBox="1">
                <a:spLocks noRot="1" noChangeAspect="1" noMove="1" noResize="1" noEditPoints="1" noAdjustHandles="1" noChangeArrowheads="1" noChangeShapeType="1" noTextEdit="1"/>
              </p:cNvSpPr>
              <p:nvPr/>
            </p:nvSpPr>
            <p:spPr>
              <a:xfrm>
                <a:off x="138112" y="3196802"/>
                <a:ext cx="5957888" cy="375487"/>
              </a:xfrm>
              <a:prstGeom prst="rect">
                <a:avLst/>
              </a:prstGeom>
              <a:blipFill>
                <a:blip r:embed="rId2"/>
                <a:stretch>
                  <a:fillRect b="-1451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39CC490C-611B-4C85-BE63-E7C32304CA1E}"/>
                  </a:ext>
                </a:extLst>
              </p:cNvPr>
              <p:cNvSpPr txBox="1"/>
              <p:nvPr/>
            </p:nvSpPr>
            <p:spPr>
              <a:xfrm>
                <a:off x="152400" y="3920550"/>
                <a:ext cx="3781425" cy="6455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pt-BR" sz="1600" smtClean="0">
                          <a:solidFill>
                            <a:srgbClr val="FF0000"/>
                          </a:solidFill>
                          <a:latin typeface="Cambria Math" panose="02040503050406030204" pitchFamily="18" charset="0"/>
                        </a:rPr>
                        <m:t>E</m:t>
                      </m:r>
                      <m:r>
                        <a:rPr lang="pt-BR" sz="1600" i="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m:rPr>
                              <m:sty m:val="p"/>
                            </m:rPr>
                            <a:rPr lang="pt-BR" sz="1600" i="0">
                              <a:solidFill>
                                <a:srgbClr val="FF0000"/>
                              </a:solidFill>
                              <a:latin typeface="Cambria Math" panose="02040503050406030204" pitchFamily="18" charset="0"/>
                            </a:rPr>
                            <m:t>M</m:t>
                          </m:r>
                        </m:e>
                        <m:sub>
                          <m:r>
                            <a:rPr lang="pt-BR" sz="1600" i="0">
                              <a:solidFill>
                                <a:srgbClr val="FF0000"/>
                              </a:solidFill>
                              <a:latin typeface="Cambria Math" panose="02040503050406030204" pitchFamily="18" charset="0"/>
                            </a:rPr>
                            <m:t>1</m:t>
                          </m:r>
                        </m:sub>
                      </m:sSub>
                      <m:r>
                        <m:rPr>
                          <m:sty m:val="p"/>
                        </m:rPr>
                        <a:rPr lang="pt-BR" sz="1600" i="0">
                          <a:solidFill>
                            <a:srgbClr val="FF0000"/>
                          </a:solidFill>
                          <a:latin typeface="Cambria Math" panose="02040503050406030204" pitchFamily="18" charset="0"/>
                        </a:rPr>
                        <m:t>g</m:t>
                      </m:r>
                      <m:r>
                        <a:rPr lang="pt-BR" sz="1600" i="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m:rPr>
                              <m:sty m:val="p"/>
                            </m:rPr>
                            <a:rPr lang="pt-BR" sz="1600" i="0">
                              <a:solidFill>
                                <a:srgbClr val="FF0000"/>
                              </a:solidFill>
                              <a:latin typeface="Cambria Math" panose="02040503050406030204" pitchFamily="18" charset="0"/>
                            </a:rPr>
                            <m:t>A</m:t>
                          </m:r>
                        </m:e>
                        <m:sub>
                          <m:r>
                            <a:rPr lang="pt-BR" sz="1600" i="0">
                              <a:solidFill>
                                <a:srgbClr val="FF0000"/>
                              </a:solidFill>
                              <a:latin typeface="Cambria Math" panose="02040503050406030204" pitchFamily="18" charset="0"/>
                            </a:rPr>
                            <m:t>1</m:t>
                          </m:r>
                        </m:sub>
                      </m:sSub>
                      <m:r>
                        <a:rPr lang="pt-BR" sz="1600" i="0">
                          <a:solidFill>
                            <a:srgbClr val="FF0000"/>
                          </a:solidFill>
                          <a:latin typeface="Cambria Math" panose="02040503050406030204" pitchFamily="18" charset="0"/>
                        </a:rPr>
                        <m:t>−</m:t>
                      </m:r>
                      <m:r>
                        <m:rPr>
                          <m:sty m:val="p"/>
                        </m:rPr>
                        <a:rPr lang="pt-BR" sz="1600" i="0">
                          <a:solidFill>
                            <a:srgbClr val="FF0000"/>
                          </a:solidFill>
                          <a:latin typeface="Cambria Math" panose="02040503050406030204" pitchFamily="18" charset="0"/>
                        </a:rPr>
                        <m:t>N</m:t>
                      </m:r>
                      <m:r>
                        <a:rPr lang="pt-BR" sz="1600" i="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m:rPr>
                              <m:sty m:val="p"/>
                            </m:rPr>
                            <a:rPr lang="pt-BR" sz="1600" i="0">
                              <a:solidFill>
                                <a:srgbClr val="FF0000"/>
                              </a:solidFill>
                              <a:latin typeface="Cambria Math" panose="02040503050406030204" pitchFamily="18" charset="0"/>
                            </a:rPr>
                            <m:t>M</m:t>
                          </m:r>
                        </m:e>
                        <m:sub>
                          <m:r>
                            <a:rPr lang="pt-BR" sz="1600" i="0">
                              <a:solidFill>
                                <a:srgbClr val="FF0000"/>
                              </a:solidFill>
                              <a:latin typeface="Cambria Math" panose="02040503050406030204" pitchFamily="18" charset="0"/>
                            </a:rPr>
                            <m:t>1</m:t>
                          </m:r>
                        </m:sub>
                      </m:sSub>
                      <m:d>
                        <m:dPr>
                          <m:ctrlPr>
                            <a:rPr lang="pt-BR" sz="1600" i="1">
                              <a:solidFill>
                                <a:srgbClr val="FF0000"/>
                              </a:solidFill>
                              <a:latin typeface="Cambria Math" panose="02040503050406030204" pitchFamily="18" charset="0"/>
                            </a:rPr>
                          </m:ctrlPr>
                        </m:dPr>
                        <m:e>
                          <m:f>
                            <m:fPr>
                              <m:ctrlPr>
                                <a:rPr lang="pt-BR" sz="1600" i="1">
                                  <a:solidFill>
                                    <a:srgbClr val="FF0000"/>
                                  </a:solidFill>
                                  <a:latin typeface="Cambria Math" panose="02040503050406030204" pitchFamily="18" charset="0"/>
                                </a:rPr>
                              </m:ctrlPr>
                            </m:fPr>
                            <m:num>
                              <m:r>
                                <m:rPr>
                                  <m:sty m:val="p"/>
                                </m:rPr>
                                <a:rPr lang="pt-BR" sz="1600" i="0">
                                  <a:solidFill>
                                    <a:srgbClr val="FF0000"/>
                                  </a:solidFill>
                                  <a:latin typeface="Cambria Math" panose="02040503050406030204" pitchFamily="18" charset="0"/>
                                </a:rPr>
                                <m:t>N</m:t>
                              </m:r>
                              <m:r>
                                <a:rPr lang="pt-BR" sz="1600" i="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m:rPr>
                                      <m:sty m:val="p"/>
                                    </m:rPr>
                                    <a:rPr lang="pt-BR" sz="1600" i="0">
                                      <a:solidFill>
                                        <a:srgbClr val="FF0000"/>
                                      </a:solidFill>
                                      <a:latin typeface="Cambria Math" panose="02040503050406030204" pitchFamily="18" charset="0"/>
                                    </a:rPr>
                                    <m:t>M</m:t>
                                  </m:r>
                                </m:e>
                                <m:sub>
                                  <m:r>
                                    <a:rPr lang="pt-BR" sz="1600" i="0">
                                      <a:solidFill>
                                        <a:srgbClr val="FF0000"/>
                                      </a:solidFill>
                                      <a:latin typeface="Cambria Math" panose="02040503050406030204" pitchFamily="18" charset="0"/>
                                    </a:rPr>
                                    <m:t>2</m:t>
                                  </m:r>
                                </m:sub>
                              </m:sSub>
                              <m:r>
                                <m:rPr>
                                  <m:sty m:val="p"/>
                                </m:rPr>
                                <a:rPr lang="pt-BR" sz="1600" i="0">
                                  <a:solidFill>
                                    <a:srgbClr val="FF0000"/>
                                  </a:solidFill>
                                  <a:latin typeface="Cambria Math" panose="02040503050406030204" pitchFamily="18" charset="0"/>
                                </a:rPr>
                                <m:t>g</m:t>
                              </m:r>
                              <m:r>
                                <a:rPr lang="pt-BR" sz="1600" i="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m:rPr>
                                      <m:sty m:val="p"/>
                                    </m:rPr>
                                    <a:rPr lang="pt-BR" sz="1600" i="0">
                                      <a:solidFill>
                                        <a:srgbClr val="FF0000"/>
                                      </a:solidFill>
                                      <a:latin typeface="Cambria Math" panose="02040503050406030204" pitchFamily="18" charset="0"/>
                                    </a:rPr>
                                    <m:t>A</m:t>
                                  </m:r>
                                </m:e>
                                <m:sub>
                                  <m:r>
                                    <a:rPr lang="pt-BR" sz="1600" i="0">
                                      <a:solidFill>
                                        <a:srgbClr val="FF0000"/>
                                      </a:solidFill>
                                      <a:latin typeface="Cambria Math" panose="02040503050406030204" pitchFamily="18" charset="0"/>
                                    </a:rPr>
                                    <m:t>2</m:t>
                                  </m:r>
                                </m:sub>
                              </m:sSub>
                            </m:num>
                            <m:den>
                              <m:sSub>
                                <m:sSubPr>
                                  <m:ctrlPr>
                                    <a:rPr lang="pt-BR" sz="1600" i="1">
                                      <a:solidFill>
                                        <a:srgbClr val="FF0000"/>
                                      </a:solidFill>
                                      <a:latin typeface="Cambria Math" panose="02040503050406030204" pitchFamily="18" charset="0"/>
                                    </a:rPr>
                                  </m:ctrlPr>
                                </m:sSubPr>
                                <m:e>
                                  <m:r>
                                    <m:rPr>
                                      <m:sty m:val="p"/>
                                    </m:rPr>
                                    <a:rPr lang="pt-BR" sz="1600" i="0">
                                      <a:solidFill>
                                        <a:srgbClr val="FF0000"/>
                                      </a:solidFill>
                                      <a:latin typeface="Cambria Math" panose="02040503050406030204" pitchFamily="18" charset="0"/>
                                    </a:rPr>
                                    <m:t>M</m:t>
                                  </m:r>
                                </m:e>
                                <m:sub>
                                  <m:r>
                                    <a:rPr lang="pt-BR" sz="1600" i="0">
                                      <a:solidFill>
                                        <a:srgbClr val="FF0000"/>
                                      </a:solidFill>
                                      <a:latin typeface="Cambria Math" panose="02040503050406030204" pitchFamily="18" charset="0"/>
                                    </a:rPr>
                                    <m:t>2</m:t>
                                  </m:r>
                                </m:sub>
                              </m:sSub>
                            </m:den>
                          </m:f>
                        </m:e>
                      </m:d>
                    </m:oMath>
                  </m:oMathPara>
                </a14:m>
                <a:endParaRPr lang="pt-BR" sz="1600" dirty="0">
                  <a:solidFill>
                    <a:srgbClr val="FF0000"/>
                  </a:solidFill>
                </a:endParaRPr>
              </a:p>
            </p:txBody>
          </p:sp>
        </mc:Choice>
        <mc:Fallback xmlns="">
          <p:sp>
            <p:nvSpPr>
              <p:cNvPr id="11" name="CaixaDeTexto 10">
                <a:extLst>
                  <a:ext uri="{FF2B5EF4-FFF2-40B4-BE49-F238E27FC236}">
                    <a16:creationId xmlns:a16="http://schemas.microsoft.com/office/drawing/2014/main" id="{39CC490C-611B-4C85-BE63-E7C32304CA1E}"/>
                  </a:ext>
                </a:extLst>
              </p:cNvPr>
              <p:cNvSpPr txBox="1">
                <a:spLocks noRot="1" noChangeAspect="1" noMove="1" noResize="1" noEditPoints="1" noAdjustHandles="1" noChangeArrowheads="1" noChangeShapeType="1" noTextEdit="1"/>
              </p:cNvSpPr>
              <p:nvPr/>
            </p:nvSpPr>
            <p:spPr>
              <a:xfrm>
                <a:off x="152400" y="3920550"/>
                <a:ext cx="3781425" cy="645561"/>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208D81E5-8166-4DA8-92CB-EB86816EF811}"/>
                  </a:ext>
                </a:extLst>
              </p:cNvPr>
              <p:cNvSpPr txBox="1"/>
              <p:nvPr/>
            </p:nvSpPr>
            <p:spPr>
              <a:xfrm>
                <a:off x="185737" y="4521961"/>
                <a:ext cx="6096000" cy="352532"/>
              </a:xfrm>
              <a:prstGeom prst="rect">
                <a:avLst/>
              </a:prstGeom>
              <a:noFill/>
            </p:spPr>
            <p:txBody>
              <a:bodyPr wrap="square">
                <a:spAutoFit/>
              </a:bodyPr>
              <a:lstStyle/>
              <a:p>
                <a:pPr algn="just" hangingPunct="0">
                  <a:lnSpc>
                    <a:spcPct val="115000"/>
                  </a:lnSpc>
                  <a:spcAft>
                    <a:spcPts val="0"/>
                  </a:spcAft>
                </a:pPr>
                <a:r>
                  <a:rPr lang="pt-PT" sz="1600" dirty="0">
                    <a:solidFill>
                      <a:srgbClr val="FF0000"/>
                    </a:solidFill>
                    <a:effectLst/>
                    <a:latin typeface="Arial" panose="020B0604020202020204" pitchFamily="34" charset="0"/>
                    <a:ea typeface="Times New Roman" panose="02020603050405020304" pitchFamily="18" charset="0"/>
                  </a:rPr>
                  <a:t>Simplificando e multiplicando tudo por </a:t>
                </a:r>
                <a14:m>
                  <m:oMath xmlns:m="http://schemas.openxmlformats.org/officeDocument/2006/math">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oMath>
                </a14:m>
                <a:r>
                  <a:rPr lang="pt-PT" sz="1600" dirty="0">
                    <a:solidFill>
                      <a:srgbClr val="FF0000"/>
                    </a:solidFill>
                    <a:effectLst/>
                    <a:latin typeface="Arial" panose="020B0604020202020204" pitchFamily="34" charset="0"/>
                    <a:ea typeface="Times New Roman" panose="02020603050405020304" pitchFamily="18" charset="0"/>
                  </a:rPr>
                  <a:t>, obtemos:</a:t>
                </a:r>
                <a:endParaRPr lang="pt-BR" sz="1600" dirty="0">
                  <a:effectLst/>
                  <a:latin typeface="Times New Roman" panose="02020603050405020304" pitchFamily="18" charset="0"/>
                  <a:ea typeface="Times New Roman" panose="02020603050405020304" pitchFamily="18" charset="0"/>
                </a:endParaRPr>
              </a:p>
            </p:txBody>
          </p:sp>
        </mc:Choice>
        <mc:Fallback xmlns="">
          <p:sp>
            <p:nvSpPr>
              <p:cNvPr id="13" name="CaixaDeTexto 12">
                <a:extLst>
                  <a:ext uri="{FF2B5EF4-FFF2-40B4-BE49-F238E27FC236}">
                    <a16:creationId xmlns:a16="http://schemas.microsoft.com/office/drawing/2014/main" id="{208D81E5-8166-4DA8-92CB-EB86816EF811}"/>
                  </a:ext>
                </a:extLst>
              </p:cNvPr>
              <p:cNvSpPr txBox="1">
                <a:spLocks noRot="1" noChangeAspect="1" noMove="1" noResize="1" noEditPoints="1" noAdjustHandles="1" noChangeArrowheads="1" noChangeShapeType="1" noTextEdit="1"/>
              </p:cNvSpPr>
              <p:nvPr/>
            </p:nvSpPr>
            <p:spPr>
              <a:xfrm>
                <a:off x="185737" y="4521961"/>
                <a:ext cx="6096000" cy="352532"/>
              </a:xfrm>
              <a:prstGeom prst="rect">
                <a:avLst/>
              </a:prstGeom>
              <a:blipFill>
                <a:blip r:embed="rId4"/>
                <a:stretch>
                  <a:fillRect l="-500" b="-2241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31987973-DBAA-4FF2-AFA9-5CFA1185C21B}"/>
                  </a:ext>
                </a:extLst>
              </p:cNvPr>
              <p:cNvSpPr txBox="1"/>
              <p:nvPr/>
            </p:nvSpPr>
            <p:spPr>
              <a:xfrm>
                <a:off x="185738" y="4869317"/>
                <a:ext cx="6605588" cy="540469"/>
              </a:xfrm>
              <a:prstGeom prst="rect">
                <a:avLst/>
              </a:prstGeom>
              <a:noFill/>
            </p:spPr>
            <p:txBody>
              <a:bodyPr wrap="square">
                <a:spAutoFit/>
              </a:bodyPr>
              <a:lstStyle/>
              <a:p>
                <a:pPr algn="just" hangingPunct="0">
                  <a:lnSpc>
                    <a:spcPct val="115000"/>
                  </a:lnSpc>
                  <a:spcAft>
                    <a:spcPts val="0"/>
                  </a:spcAft>
                </a:pPr>
                <a14:m>
                  <m:oMath xmlns:m="http://schemas.openxmlformats.org/officeDocument/2006/math">
                    <m:r>
                      <m:rPr>
                        <m:sty m:val="p"/>
                      </m:rPr>
                      <a:rPr lang="pt-PT" sz="160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N</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N</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A</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E</m:t>
                    </m:r>
                    <m:r>
                      <a:rPr lang="pt-PT"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A</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pt-PT" sz="1600" dirty="0">
                    <a:solidFill>
                      <a:srgbClr val="FF0000"/>
                    </a:solidFill>
                    <a:effectLst/>
                    <a:latin typeface="Arial" panose="020B0604020202020204" pitchFamily="34" charset="0"/>
                    <a:ea typeface="Times New Roman" panose="02020603050405020304" pitchFamily="18" charset="0"/>
                  </a:rPr>
                  <a:t> isolando </a:t>
                </a:r>
                <a14:m>
                  <m:oMath xmlns:m="http://schemas.openxmlformats.org/officeDocument/2006/math">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N</m:t>
                    </m:r>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A</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E</m:t>
                        </m:r>
                        <m:r>
                          <a:rPr lang="pt-PT"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A</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num>
                      <m:den>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m:t>
                            </m:r>
                          </m:sub>
                        </m:s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m:t>
                            </m:r>
                          </m:e>
                          <m:sub>
                            <m:r>
                              <a:rPr lang="pt-PT"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m:t>
                            </m:r>
                          </m:sub>
                        </m:sSub>
                      </m:den>
                    </m:f>
                  </m:oMath>
                </a14:m>
                <a:r>
                  <a:rPr lang="pt-PT" sz="1600" dirty="0">
                    <a:solidFill>
                      <a:srgbClr val="FF0000"/>
                    </a:solidFill>
                    <a:effectLst/>
                    <a:latin typeface="Arial" panose="020B0604020202020204" pitchFamily="34" charset="0"/>
                    <a:ea typeface="Times New Roman" panose="02020603050405020304" pitchFamily="18" charset="0"/>
                  </a:rPr>
                  <a:t>, Eq. (3). </a:t>
                </a:r>
                <a:endParaRPr lang="pt-BR" sz="1600" dirty="0">
                  <a:effectLst/>
                  <a:latin typeface="Times New Roman" panose="02020603050405020304" pitchFamily="18" charset="0"/>
                  <a:ea typeface="Times New Roman" panose="02020603050405020304" pitchFamily="18" charset="0"/>
                </a:endParaRPr>
              </a:p>
            </p:txBody>
          </p:sp>
        </mc:Choice>
        <mc:Fallback xmlns="">
          <p:sp>
            <p:nvSpPr>
              <p:cNvPr id="15" name="CaixaDeTexto 14">
                <a:extLst>
                  <a:ext uri="{FF2B5EF4-FFF2-40B4-BE49-F238E27FC236}">
                    <a16:creationId xmlns:a16="http://schemas.microsoft.com/office/drawing/2014/main" id="{31987973-DBAA-4FF2-AFA9-5CFA1185C21B}"/>
                  </a:ext>
                </a:extLst>
              </p:cNvPr>
              <p:cNvSpPr txBox="1">
                <a:spLocks noRot="1" noChangeAspect="1" noMove="1" noResize="1" noEditPoints="1" noAdjustHandles="1" noChangeArrowheads="1" noChangeShapeType="1" noTextEdit="1"/>
              </p:cNvSpPr>
              <p:nvPr/>
            </p:nvSpPr>
            <p:spPr>
              <a:xfrm>
                <a:off x="185738" y="4869317"/>
                <a:ext cx="6605588" cy="540469"/>
              </a:xfrm>
              <a:prstGeom prst="rect">
                <a:avLst/>
              </a:prstGeom>
              <a:blipFill>
                <a:blip r:embed="rId5"/>
                <a:stretch>
                  <a:fillRect/>
                </a:stretch>
              </a:blipFill>
            </p:spPr>
            <p:txBody>
              <a:bodyPr/>
              <a:lstStyle/>
              <a:p>
                <a:r>
                  <a:rPr lang="pt-BR">
                    <a:noFill/>
                  </a:rPr>
                  <a:t> </a:t>
                </a:r>
              </a:p>
            </p:txBody>
          </p:sp>
        </mc:Fallback>
      </mc:AlternateContent>
      <p:sp>
        <p:nvSpPr>
          <p:cNvPr id="17" name="CaixaDeTexto 16">
            <a:extLst>
              <a:ext uri="{FF2B5EF4-FFF2-40B4-BE49-F238E27FC236}">
                <a16:creationId xmlns:a16="http://schemas.microsoft.com/office/drawing/2014/main" id="{16C18D3E-B2F2-4394-9EC1-792E88BB8963}"/>
              </a:ext>
            </a:extLst>
          </p:cNvPr>
          <p:cNvSpPr txBox="1"/>
          <p:nvPr/>
        </p:nvSpPr>
        <p:spPr>
          <a:xfrm>
            <a:off x="1663305" y="6364487"/>
            <a:ext cx="2861070" cy="338554"/>
          </a:xfrm>
          <a:prstGeom prst="rect">
            <a:avLst/>
          </a:prstGeom>
          <a:noFill/>
        </p:spPr>
        <p:txBody>
          <a:bodyPr wrap="square">
            <a:spAutoFit/>
          </a:bodyPr>
          <a:lstStyle/>
          <a:p>
            <a:r>
              <a:rPr lang="pt-PT" sz="1600" b="1" dirty="0">
                <a:solidFill>
                  <a:schemeClr val="bg1"/>
                </a:solidFill>
                <a:effectLst/>
                <a:latin typeface="Arial" panose="020B0604020202020204" pitchFamily="34" charset="0"/>
                <a:ea typeface="Times New Roman" panose="02020603050405020304" pitchFamily="18" charset="0"/>
              </a:rPr>
              <a:t>Resposta 8b): _ _ _ _ _ _ _</a:t>
            </a:r>
            <a:endParaRPr lang="pt-BR" sz="1600" dirty="0">
              <a:solidFill>
                <a:schemeClr val="bg1"/>
              </a:solidFill>
            </a:endParaRPr>
          </a:p>
        </p:txBody>
      </p:sp>
      <p:sp>
        <p:nvSpPr>
          <p:cNvPr id="19" name="CaixaDeTexto 18">
            <a:extLst>
              <a:ext uri="{FF2B5EF4-FFF2-40B4-BE49-F238E27FC236}">
                <a16:creationId xmlns:a16="http://schemas.microsoft.com/office/drawing/2014/main" id="{24214E9D-F6F4-425E-AAD8-ABCE7CA7EB48}"/>
              </a:ext>
            </a:extLst>
          </p:cNvPr>
          <p:cNvSpPr txBox="1"/>
          <p:nvPr/>
        </p:nvSpPr>
        <p:spPr>
          <a:xfrm>
            <a:off x="3087250" y="6326937"/>
            <a:ext cx="1501817" cy="338554"/>
          </a:xfrm>
          <a:prstGeom prst="rect">
            <a:avLst/>
          </a:prstGeom>
          <a:noFill/>
        </p:spPr>
        <p:txBody>
          <a:bodyPr wrap="square">
            <a:spAutoFit/>
          </a:bodyPr>
          <a:lstStyle/>
          <a:p>
            <a:r>
              <a:rPr lang="pt-PT" sz="1600" b="1" dirty="0">
                <a:solidFill>
                  <a:srgbClr val="FF0000"/>
                </a:solidFill>
                <a:effectLst/>
                <a:latin typeface="Arial" panose="020B0604020202020204" pitchFamily="34" charset="0"/>
                <a:ea typeface="Times New Roman" panose="02020603050405020304" pitchFamily="18" charset="0"/>
              </a:rPr>
              <a:t>N = 8.000 N</a:t>
            </a:r>
            <a:endParaRPr lang="pt-BR" sz="1600" dirty="0"/>
          </a:p>
        </p:txBody>
      </p:sp>
      <mc:AlternateContent xmlns:mc="http://schemas.openxmlformats.org/markup-compatibility/2006" xmlns:a14="http://schemas.microsoft.com/office/drawing/2010/main">
        <mc:Choice Requires="a14">
          <p:sp>
            <p:nvSpPr>
              <p:cNvPr id="2" name="Retângulo 1"/>
              <p:cNvSpPr/>
              <p:nvPr/>
            </p:nvSpPr>
            <p:spPr>
              <a:xfrm>
                <a:off x="66675" y="5417801"/>
                <a:ext cx="4171950" cy="681918"/>
              </a:xfrm>
              <a:prstGeom prst="rect">
                <a:avLst/>
              </a:prstGeom>
            </p:spPr>
            <p:txBody>
              <a:bodyPr wrap="square">
                <a:spAutoFit/>
              </a:bodyPr>
              <a:lstStyle/>
              <a:p>
                <a:pPr algn="just" hangingPunct="0">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N</m:t>
                      </m:r>
                      <m: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f>
                        <m:f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fPr>
                        <m:num>
                          <m: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350×8000+1800×(10000</m:t>
                          </m:r>
                          <m:r>
                            <a:rPr lang="pt-PT"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2000)</m:t>
                          </m:r>
                        </m:num>
                        <m:den>
                          <m: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(350+1800)</m:t>
                          </m:r>
                        </m:den>
                      </m:f>
                    </m:oMath>
                  </m:oMathPara>
                </a14:m>
                <a:endParaRPr lang="pt-BR" sz="1600" dirty="0">
                  <a:latin typeface="Times New Roman" panose="02020603050405020304" pitchFamily="18" charset="0"/>
                  <a:ea typeface="Times New Roman" panose="02020603050405020304" pitchFamily="18" charset="0"/>
                </a:endParaRPr>
              </a:p>
            </p:txBody>
          </p:sp>
        </mc:Choice>
        <mc:Fallback xmlns="">
          <p:sp>
            <p:nvSpPr>
              <p:cNvPr id="2" name="Retângulo 1"/>
              <p:cNvSpPr>
                <a:spLocks noRot="1" noChangeAspect="1" noMove="1" noResize="1" noEditPoints="1" noAdjustHandles="1" noChangeArrowheads="1" noChangeShapeType="1" noTextEdit="1"/>
              </p:cNvSpPr>
              <p:nvPr/>
            </p:nvSpPr>
            <p:spPr>
              <a:xfrm>
                <a:off x="66675" y="5417801"/>
                <a:ext cx="4171950" cy="681918"/>
              </a:xfrm>
              <a:prstGeom prst="rect">
                <a:avLst/>
              </a:prstGeom>
              <a:blipFill>
                <a:blip r:embed="rId6"/>
                <a:stretch>
                  <a:fillRect/>
                </a:stretch>
              </a:blipFill>
            </p:spPr>
            <p:txBody>
              <a:bodyPr/>
              <a:lstStyle/>
              <a:p>
                <a:r>
                  <a:rPr lang="pt-BR">
                    <a:noFill/>
                  </a:rPr>
                  <a:t> </a:t>
                </a:r>
              </a:p>
            </p:txBody>
          </p:sp>
        </mc:Fallback>
      </mc:AlternateContent>
      <p:sp>
        <p:nvSpPr>
          <p:cNvPr id="3" name="Retângulo 2"/>
          <p:cNvSpPr/>
          <p:nvPr/>
        </p:nvSpPr>
        <p:spPr>
          <a:xfrm>
            <a:off x="123824" y="3571761"/>
            <a:ext cx="12068175" cy="375487"/>
          </a:xfrm>
          <a:prstGeom prst="rect">
            <a:avLst/>
          </a:prstGeom>
        </p:spPr>
        <p:txBody>
          <a:bodyPr wrap="square">
            <a:spAutoFit/>
          </a:bodyPr>
          <a:lstStyle/>
          <a:p>
            <a:pPr algn="just" hangingPunct="0">
              <a:lnSpc>
                <a:spcPct val="115000"/>
              </a:lnSpc>
              <a:spcAft>
                <a:spcPts val="0"/>
              </a:spcAft>
            </a:pPr>
            <a:r>
              <a:rPr lang="pt-PT" sz="1600" dirty="0">
                <a:solidFill>
                  <a:srgbClr val="FF0000"/>
                </a:solidFill>
                <a:latin typeface="Arial" panose="020B0604020202020204" pitchFamily="34" charset="0"/>
                <a:ea typeface="Times New Roman" panose="02020603050405020304" pitchFamily="18" charset="0"/>
              </a:rPr>
              <a:t>que pode ser resolvido de diversas formas, como, por exemplo, isolando o valor de “a” da Eq. 2 e substituindo na Eq. (1), obtemos:</a:t>
            </a:r>
            <a:endParaRPr lang="pt-BR" sz="1600" dirty="0">
              <a:latin typeface="Times New Roman" panose="02020603050405020304" pitchFamily="18" charset="0"/>
              <a:ea typeface="Times New Roman" panose="02020603050405020304" pitchFamily="18" charset="0"/>
            </a:endParaRPr>
          </a:p>
        </p:txBody>
      </p:sp>
      <p:sp>
        <p:nvSpPr>
          <p:cNvPr id="5" name="Retângulo 4"/>
          <p:cNvSpPr/>
          <p:nvPr/>
        </p:nvSpPr>
        <p:spPr>
          <a:xfrm>
            <a:off x="6000750" y="3229660"/>
            <a:ext cx="6096000" cy="338554"/>
          </a:xfrm>
          <a:prstGeom prst="rect">
            <a:avLst/>
          </a:prstGeom>
        </p:spPr>
        <p:txBody>
          <a:bodyPr>
            <a:spAutoFit/>
          </a:bodyPr>
          <a:lstStyle/>
          <a:p>
            <a:r>
              <a:rPr lang="pt-PT" sz="1600" dirty="0">
                <a:solidFill>
                  <a:srgbClr val="FF0000"/>
                </a:solidFill>
                <a:latin typeface="Arial" panose="020B0604020202020204" pitchFamily="34" charset="0"/>
                <a:ea typeface="Times New Roman" panose="02020603050405020304" pitchFamily="18" charset="0"/>
              </a:rPr>
              <a:t>Este é um sistema de duas equações e duas incógnitas (N e a),</a:t>
            </a:r>
            <a:endParaRPr lang="pt-BR" sz="1600" dirty="0"/>
          </a:p>
        </p:txBody>
      </p:sp>
      <p:sp>
        <p:nvSpPr>
          <p:cNvPr id="6" name="Retângulo 5"/>
          <p:cNvSpPr/>
          <p:nvPr/>
        </p:nvSpPr>
        <p:spPr>
          <a:xfrm>
            <a:off x="131003" y="2890184"/>
            <a:ext cx="5376793" cy="375487"/>
          </a:xfrm>
          <a:prstGeom prst="rect">
            <a:avLst/>
          </a:prstGeom>
        </p:spPr>
        <p:txBody>
          <a:bodyPr wrap="none">
            <a:spAutoFit/>
          </a:bodyPr>
          <a:lstStyle/>
          <a:p>
            <a:pPr algn="just" hangingPunct="0">
              <a:lnSpc>
                <a:spcPct val="115000"/>
              </a:lnSpc>
              <a:spcAft>
                <a:spcPts val="0"/>
              </a:spcAft>
            </a:pPr>
            <a:r>
              <a:rPr lang="pt-PT" sz="1600" dirty="0">
                <a:solidFill>
                  <a:srgbClr val="FF0000"/>
                </a:solidFill>
                <a:latin typeface="Arial" panose="020B0604020202020204" pitchFamily="34" charset="0"/>
                <a:ea typeface="Times New Roman" panose="02020603050405020304" pitchFamily="18" charset="0"/>
              </a:rPr>
              <a:t>Aplicando a 2a Lei de Newton ao 1º e 2º estágio tem-se: </a:t>
            </a:r>
            <a:endParaRPr lang="pt-BR" sz="1600" dirty="0">
              <a:latin typeface="Times New Roman" panose="02020603050405020304" pitchFamily="18" charset="0"/>
              <a:ea typeface="Times New Roman" panose="02020603050405020304" pitchFamily="18" charset="0"/>
            </a:endParaRPr>
          </a:p>
        </p:txBody>
      </p:sp>
      <p:sp>
        <p:nvSpPr>
          <p:cNvPr id="8" name="Retângulo 7"/>
          <p:cNvSpPr/>
          <p:nvPr/>
        </p:nvSpPr>
        <p:spPr>
          <a:xfrm>
            <a:off x="6626436" y="4985684"/>
            <a:ext cx="3206327" cy="375487"/>
          </a:xfrm>
          <a:prstGeom prst="rect">
            <a:avLst/>
          </a:prstGeom>
        </p:spPr>
        <p:txBody>
          <a:bodyPr wrap="none">
            <a:spAutoFit/>
          </a:bodyPr>
          <a:lstStyle/>
          <a:p>
            <a:pPr algn="just" hangingPunct="0">
              <a:lnSpc>
                <a:spcPct val="115000"/>
              </a:lnSpc>
              <a:spcAft>
                <a:spcPts val="0"/>
              </a:spcAft>
            </a:pPr>
            <a:r>
              <a:rPr lang="pt-PT" sz="1600" dirty="0">
                <a:solidFill>
                  <a:srgbClr val="FF0000"/>
                </a:solidFill>
                <a:latin typeface="Arial" panose="020B0604020202020204" pitchFamily="34" charset="0"/>
                <a:ea typeface="Times New Roman" panose="02020603050405020304" pitchFamily="18" charset="0"/>
              </a:rPr>
              <a:t>Substituindo os valores obtemos:</a:t>
            </a:r>
            <a:endParaRPr lang="pt-BR" sz="16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tângulo 9"/>
              <p:cNvSpPr/>
              <p:nvPr/>
            </p:nvSpPr>
            <p:spPr>
              <a:xfrm>
                <a:off x="3857625" y="5425580"/>
                <a:ext cx="3162300" cy="681918"/>
              </a:xfrm>
              <a:prstGeom prst="rect">
                <a:avLst/>
              </a:prstGeom>
            </p:spPr>
            <p:txBody>
              <a:bodyPr wrap="square">
                <a:spAutoFit/>
              </a:bodyPr>
              <a:lstStyle/>
              <a:p>
                <a:pPr algn="just" hangingPunct="0">
                  <a:lnSpc>
                    <a:spcPct val="115000"/>
                  </a:lnSpc>
                  <a:spcAft>
                    <a:spcPts val="0"/>
                  </a:spcAft>
                </a:pPr>
                <a14:m>
                  <m:oMathPara xmlns:m="http://schemas.openxmlformats.org/officeDocument/2006/math">
                    <m:oMathParaPr>
                      <m:jc m:val="centerGroup"/>
                    </m:oMathParaPr>
                    <m:oMath xmlns:m="http://schemas.openxmlformats.org/officeDocument/2006/math">
                      <m: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f>
                        <m:f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fPr>
                        <m:num>
                          <m: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350×8000+1800×8000</m:t>
                          </m:r>
                        </m:num>
                        <m:den>
                          <m: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(350+1800)</m:t>
                          </m:r>
                        </m:den>
                      </m:f>
                    </m:oMath>
                  </m:oMathPara>
                </a14:m>
                <a:endParaRPr lang="pt-BR" sz="1600" dirty="0">
                  <a:latin typeface="Times New Roman" panose="02020603050405020304" pitchFamily="18" charset="0"/>
                  <a:ea typeface="Times New Roman" panose="02020603050405020304" pitchFamily="18" charset="0"/>
                </a:endParaRPr>
              </a:p>
            </p:txBody>
          </p:sp>
        </mc:Choice>
        <mc:Fallback xmlns="">
          <p:sp>
            <p:nvSpPr>
              <p:cNvPr id="10" name="Retângulo 9"/>
              <p:cNvSpPr>
                <a:spLocks noRot="1" noChangeAspect="1" noMove="1" noResize="1" noEditPoints="1" noAdjustHandles="1" noChangeArrowheads="1" noChangeShapeType="1" noTextEdit="1"/>
              </p:cNvSpPr>
              <p:nvPr/>
            </p:nvSpPr>
            <p:spPr>
              <a:xfrm>
                <a:off x="3857625" y="5425580"/>
                <a:ext cx="3162300" cy="681918"/>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p:cNvSpPr/>
              <p:nvPr/>
            </p:nvSpPr>
            <p:spPr>
              <a:xfrm>
                <a:off x="6739856" y="5413405"/>
                <a:ext cx="2350835" cy="681918"/>
              </a:xfrm>
              <a:prstGeom prst="rect">
                <a:avLst/>
              </a:prstGeom>
            </p:spPr>
            <p:txBody>
              <a:bodyPr wrap="none">
                <a:spAutoFit/>
              </a:bodyPr>
              <a:lstStyle/>
              <a:p>
                <a:pPr algn="just" hangingPunct="0">
                  <a:lnSpc>
                    <a:spcPct val="115000"/>
                  </a:lnSpc>
                  <a:spcAft>
                    <a:spcPts val="0"/>
                  </a:spcAft>
                </a:pPr>
                <a14:m>
                  <m:oMathPara xmlns:m="http://schemas.openxmlformats.org/officeDocument/2006/math">
                    <m:oMathParaPr>
                      <m:jc m:val="centerGroup"/>
                    </m:oMathParaPr>
                    <m:oMath xmlns:m="http://schemas.openxmlformats.org/officeDocument/2006/math">
                      <m: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f>
                        <m:f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fPr>
                        <m:num>
                          <m: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(350+1800)×8000</m:t>
                          </m:r>
                        </m:num>
                        <m:den>
                          <m: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(350+1800)</m:t>
                          </m:r>
                        </m:den>
                      </m:f>
                    </m:oMath>
                  </m:oMathPara>
                </a14:m>
                <a:endParaRPr lang="pt-BR" sz="1600" dirty="0">
                  <a:latin typeface="Times New Roman" panose="02020603050405020304" pitchFamily="18" charset="0"/>
                  <a:ea typeface="Times New Roman" panose="02020603050405020304" pitchFamily="18" charset="0"/>
                </a:endParaRPr>
              </a:p>
            </p:txBody>
          </p:sp>
        </mc:Choice>
        <mc:Fallback xmlns="">
          <p:sp>
            <p:nvSpPr>
              <p:cNvPr id="12" name="Retângulo 11"/>
              <p:cNvSpPr>
                <a:spLocks noRot="1" noChangeAspect="1" noMove="1" noResize="1" noEditPoints="1" noAdjustHandles="1" noChangeArrowheads="1" noChangeShapeType="1" noTextEdit="1"/>
              </p:cNvSpPr>
              <p:nvPr/>
            </p:nvSpPr>
            <p:spPr>
              <a:xfrm>
                <a:off x="6739856" y="5413405"/>
                <a:ext cx="2350835" cy="681918"/>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p:cNvSpPr/>
              <p:nvPr/>
            </p:nvSpPr>
            <p:spPr>
              <a:xfrm>
                <a:off x="8945389" y="5587484"/>
                <a:ext cx="89729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1600">
                          <a:solidFill>
                            <a:srgbClr val="FF0000"/>
                          </a:solidFill>
                          <a:latin typeface="Cambria Math" panose="02040503050406030204" pitchFamily="18" charset="0"/>
                          <a:ea typeface="Times New Roman" panose="02020603050405020304" pitchFamily="18" charset="0"/>
                          <a:cs typeface="Arial" panose="020B0604020202020204" pitchFamily="34" charset="0"/>
                        </a:rPr>
                        <m:t>=8000</m:t>
                      </m:r>
                    </m:oMath>
                  </m:oMathPara>
                </a14:m>
                <a:endParaRPr lang="pt-BR" sz="1600" dirty="0"/>
              </a:p>
            </p:txBody>
          </p:sp>
        </mc:Choice>
        <mc:Fallback xmlns="">
          <p:sp>
            <p:nvSpPr>
              <p:cNvPr id="14" name="Retângulo 13"/>
              <p:cNvSpPr>
                <a:spLocks noRot="1" noChangeAspect="1" noMove="1" noResize="1" noEditPoints="1" noAdjustHandles="1" noChangeArrowheads="1" noChangeShapeType="1" noTextEdit="1"/>
              </p:cNvSpPr>
              <p:nvPr/>
            </p:nvSpPr>
            <p:spPr>
              <a:xfrm>
                <a:off x="8945389" y="5587484"/>
                <a:ext cx="897297" cy="338554"/>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3805212" y="3900334"/>
                <a:ext cx="4428007"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pt-BR" sz="1600">
                          <a:solidFill>
                            <a:srgbClr val="FF0000"/>
                          </a:solidFill>
                          <a:latin typeface="Cambria Math" panose="02040503050406030204" pitchFamily="18" charset="0"/>
                        </a:rPr>
                        <m:t>ou</m:t>
                      </m:r>
                      <m:r>
                        <a:rPr lang="pt-BR" sz="1600">
                          <a:solidFill>
                            <a:srgbClr val="FF0000"/>
                          </a:solidFill>
                          <a:latin typeface="Cambria Math" panose="02040503050406030204" pitchFamily="18" charset="0"/>
                        </a:rPr>
                        <m:t> </m:t>
                      </m:r>
                      <m:r>
                        <m:rPr>
                          <m:sty m:val="p"/>
                        </m:rPr>
                        <a:rPr lang="pt-BR" sz="1600">
                          <a:solidFill>
                            <a:srgbClr val="FF0000"/>
                          </a:solidFill>
                          <a:latin typeface="Cambria Math" panose="02040503050406030204" pitchFamily="18" charset="0"/>
                        </a:rPr>
                        <m:t>E</m:t>
                      </m:r>
                      <m:r>
                        <a:rPr lang="pt-BR" sz="160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m:rPr>
                              <m:sty m:val="p"/>
                            </m:rPr>
                            <a:rPr lang="pt-BR" sz="1600">
                              <a:solidFill>
                                <a:srgbClr val="FF0000"/>
                              </a:solidFill>
                              <a:latin typeface="Cambria Math" panose="02040503050406030204" pitchFamily="18" charset="0"/>
                            </a:rPr>
                            <m:t>M</m:t>
                          </m:r>
                        </m:e>
                        <m:sub>
                          <m:r>
                            <a:rPr lang="pt-BR" sz="1600">
                              <a:solidFill>
                                <a:srgbClr val="FF0000"/>
                              </a:solidFill>
                              <a:latin typeface="Cambria Math" panose="02040503050406030204" pitchFamily="18" charset="0"/>
                            </a:rPr>
                            <m:t>1</m:t>
                          </m:r>
                        </m:sub>
                      </m:sSub>
                      <m:r>
                        <m:rPr>
                          <m:sty m:val="p"/>
                        </m:rPr>
                        <a:rPr lang="pt-BR" sz="1600">
                          <a:solidFill>
                            <a:srgbClr val="FF0000"/>
                          </a:solidFill>
                          <a:latin typeface="Cambria Math" panose="02040503050406030204" pitchFamily="18" charset="0"/>
                        </a:rPr>
                        <m:t>g</m:t>
                      </m:r>
                      <m:r>
                        <a:rPr lang="pt-BR" sz="1600">
                          <a:solidFill>
                            <a:srgbClr val="FF0000"/>
                          </a:solidFill>
                          <a:latin typeface="Cambria Math" panose="02040503050406030204" pitchFamily="18" charset="0"/>
                        </a:rPr>
                        <m:t>−</m:t>
                      </m:r>
                      <m:sSub>
                        <m:sSubPr>
                          <m:ctrlPr>
                            <a:rPr lang="pt-BR" sz="1600" i="1">
                              <a:solidFill>
                                <a:srgbClr val="FF0000"/>
                              </a:solidFill>
                              <a:latin typeface="Cambria Math" panose="02040503050406030204" pitchFamily="18" charset="0"/>
                            </a:rPr>
                          </m:ctrlPr>
                        </m:sSubPr>
                        <m:e>
                          <m:r>
                            <m:rPr>
                              <m:sty m:val="p"/>
                            </m:rPr>
                            <a:rPr lang="pt-BR" sz="1600">
                              <a:solidFill>
                                <a:srgbClr val="FF0000"/>
                              </a:solidFill>
                              <a:latin typeface="Cambria Math" panose="02040503050406030204" pitchFamily="18" charset="0"/>
                            </a:rPr>
                            <m:t>A</m:t>
                          </m:r>
                        </m:e>
                        <m:sub>
                          <m:r>
                            <a:rPr lang="pt-BR" sz="1600">
                              <a:solidFill>
                                <a:srgbClr val="FF0000"/>
                              </a:solidFill>
                              <a:latin typeface="Cambria Math" panose="02040503050406030204" pitchFamily="18" charset="0"/>
                            </a:rPr>
                            <m:t>1</m:t>
                          </m:r>
                        </m:sub>
                      </m:sSub>
                      <m:r>
                        <a:rPr lang="pt-BR" sz="1600">
                          <a:solidFill>
                            <a:srgbClr val="FF0000"/>
                          </a:solidFill>
                          <a:latin typeface="Cambria Math" panose="02040503050406030204" pitchFamily="18" charset="0"/>
                        </a:rPr>
                        <m:t>−</m:t>
                      </m:r>
                      <m:r>
                        <m:rPr>
                          <m:sty m:val="p"/>
                        </m:rPr>
                        <a:rPr lang="pt-BR" sz="1600">
                          <a:solidFill>
                            <a:srgbClr val="FF0000"/>
                          </a:solidFill>
                          <a:latin typeface="Cambria Math" panose="02040503050406030204" pitchFamily="18" charset="0"/>
                        </a:rPr>
                        <m:t>N</m:t>
                      </m:r>
                      <m:r>
                        <a:rPr lang="pt-BR" sz="1600">
                          <a:solidFill>
                            <a:srgbClr val="FF0000"/>
                          </a:solidFill>
                          <a:latin typeface="Cambria Math" panose="02040503050406030204" pitchFamily="18" charset="0"/>
                        </a:rPr>
                        <m:t>=</m:t>
                      </m:r>
                      <m:r>
                        <m:rPr>
                          <m:sty m:val="p"/>
                        </m:rPr>
                        <a:rPr lang="pt-BR" sz="1600">
                          <a:solidFill>
                            <a:srgbClr val="FF0000"/>
                          </a:solidFill>
                          <a:latin typeface="Cambria Math" panose="02040503050406030204" pitchFamily="18" charset="0"/>
                        </a:rPr>
                        <m:t>N</m:t>
                      </m:r>
                      <m:d>
                        <m:dPr>
                          <m:ctrlPr>
                            <a:rPr lang="pt-BR" sz="1600" i="1">
                              <a:solidFill>
                                <a:srgbClr val="FF0000"/>
                              </a:solidFill>
                              <a:latin typeface="Cambria Math" panose="02040503050406030204" pitchFamily="18" charset="0"/>
                            </a:rPr>
                          </m:ctrlPr>
                        </m:dPr>
                        <m:e>
                          <m:f>
                            <m:fPr>
                              <m:ctrlPr>
                                <a:rPr lang="pt-BR" sz="1600" i="1">
                                  <a:solidFill>
                                    <a:srgbClr val="FF0000"/>
                                  </a:solidFill>
                                  <a:latin typeface="Cambria Math" panose="02040503050406030204" pitchFamily="18" charset="0"/>
                                </a:rPr>
                              </m:ctrlPr>
                            </m:fPr>
                            <m:num>
                              <m:sSub>
                                <m:sSubPr>
                                  <m:ctrlPr>
                                    <a:rPr lang="pt-BR" sz="1600" i="1">
                                      <a:solidFill>
                                        <a:srgbClr val="FF0000"/>
                                      </a:solidFill>
                                      <a:latin typeface="Cambria Math" panose="02040503050406030204" pitchFamily="18" charset="0"/>
                                    </a:rPr>
                                  </m:ctrlPr>
                                </m:sSubPr>
                                <m:e>
                                  <m:r>
                                    <m:rPr>
                                      <m:sty m:val="p"/>
                                    </m:rPr>
                                    <a:rPr lang="pt-BR" sz="1600">
                                      <a:solidFill>
                                        <a:srgbClr val="FF0000"/>
                                      </a:solidFill>
                                      <a:latin typeface="Cambria Math" panose="02040503050406030204" pitchFamily="18" charset="0"/>
                                    </a:rPr>
                                    <m:t>M</m:t>
                                  </m:r>
                                </m:e>
                                <m:sub>
                                  <m:r>
                                    <a:rPr lang="pt-BR" sz="1600">
                                      <a:solidFill>
                                        <a:srgbClr val="FF0000"/>
                                      </a:solidFill>
                                      <a:latin typeface="Cambria Math" panose="02040503050406030204" pitchFamily="18" charset="0"/>
                                    </a:rPr>
                                    <m:t>1</m:t>
                                  </m:r>
                                </m:sub>
                              </m:sSub>
                            </m:num>
                            <m:den>
                              <m:sSub>
                                <m:sSubPr>
                                  <m:ctrlPr>
                                    <a:rPr lang="pt-BR" sz="1600" i="1">
                                      <a:solidFill>
                                        <a:srgbClr val="FF0000"/>
                                      </a:solidFill>
                                      <a:latin typeface="Cambria Math" panose="02040503050406030204" pitchFamily="18" charset="0"/>
                                    </a:rPr>
                                  </m:ctrlPr>
                                </m:sSubPr>
                                <m:e>
                                  <m:r>
                                    <m:rPr>
                                      <m:sty m:val="p"/>
                                    </m:rPr>
                                    <a:rPr lang="pt-BR" sz="1600">
                                      <a:solidFill>
                                        <a:srgbClr val="FF0000"/>
                                      </a:solidFill>
                                      <a:latin typeface="Cambria Math" panose="02040503050406030204" pitchFamily="18" charset="0"/>
                                    </a:rPr>
                                    <m:t>M</m:t>
                                  </m:r>
                                </m:e>
                                <m:sub>
                                  <m:r>
                                    <a:rPr lang="pt-BR" sz="1600">
                                      <a:solidFill>
                                        <a:srgbClr val="FF0000"/>
                                      </a:solidFill>
                                      <a:latin typeface="Cambria Math" panose="02040503050406030204" pitchFamily="18" charset="0"/>
                                    </a:rPr>
                                    <m:t>2</m:t>
                                  </m:r>
                                </m:sub>
                              </m:sSub>
                            </m:den>
                          </m:f>
                        </m:e>
                      </m:d>
                      <m:sSub>
                        <m:sSubPr>
                          <m:ctrlPr>
                            <a:rPr lang="pt-BR" sz="1600" i="1">
                              <a:solidFill>
                                <a:srgbClr val="FF0000"/>
                              </a:solidFill>
                              <a:latin typeface="Cambria Math" panose="02040503050406030204" pitchFamily="18" charset="0"/>
                            </a:rPr>
                          </m:ctrlPr>
                        </m:sSubPr>
                        <m:e>
                          <m:r>
                            <a:rPr lang="pt-BR" sz="1600">
                              <a:solidFill>
                                <a:srgbClr val="FF0000"/>
                              </a:solidFill>
                              <a:latin typeface="Cambria Math" panose="02040503050406030204" pitchFamily="18" charset="0"/>
                            </a:rPr>
                            <m:t>−</m:t>
                          </m:r>
                          <m:r>
                            <m:rPr>
                              <m:sty m:val="p"/>
                            </m:rPr>
                            <a:rPr lang="pt-BR" sz="1600">
                              <a:solidFill>
                                <a:srgbClr val="FF0000"/>
                              </a:solidFill>
                              <a:latin typeface="Cambria Math" panose="02040503050406030204" pitchFamily="18" charset="0"/>
                            </a:rPr>
                            <m:t>M</m:t>
                          </m:r>
                        </m:e>
                        <m:sub>
                          <m:r>
                            <a:rPr lang="pt-BR" sz="1600">
                              <a:solidFill>
                                <a:srgbClr val="FF0000"/>
                              </a:solidFill>
                              <a:latin typeface="Cambria Math" panose="02040503050406030204" pitchFamily="18" charset="0"/>
                            </a:rPr>
                            <m:t>1</m:t>
                          </m:r>
                        </m:sub>
                      </m:sSub>
                      <m:r>
                        <m:rPr>
                          <m:sty m:val="p"/>
                        </m:rPr>
                        <a:rPr lang="pt-BR" sz="1600">
                          <a:solidFill>
                            <a:srgbClr val="FF0000"/>
                          </a:solidFill>
                          <a:latin typeface="Cambria Math" panose="02040503050406030204" pitchFamily="18" charset="0"/>
                        </a:rPr>
                        <m:t>g</m:t>
                      </m:r>
                      <m:r>
                        <a:rPr lang="pt-BR" sz="1600">
                          <a:solidFill>
                            <a:srgbClr val="FF0000"/>
                          </a:solidFill>
                          <a:latin typeface="Cambria Math" panose="02040503050406030204" pitchFamily="18" charset="0"/>
                        </a:rPr>
                        <m:t>−</m:t>
                      </m:r>
                      <m:f>
                        <m:fPr>
                          <m:ctrlPr>
                            <a:rPr lang="pt-BR" sz="1600" i="1">
                              <a:solidFill>
                                <a:srgbClr val="FF0000"/>
                              </a:solidFill>
                              <a:latin typeface="Cambria Math" panose="02040503050406030204" pitchFamily="18" charset="0"/>
                            </a:rPr>
                          </m:ctrlPr>
                        </m:fPr>
                        <m:num>
                          <m:sSub>
                            <m:sSubPr>
                              <m:ctrlPr>
                                <a:rPr lang="pt-BR" sz="1600" i="1">
                                  <a:solidFill>
                                    <a:srgbClr val="FF0000"/>
                                  </a:solidFill>
                                  <a:latin typeface="Cambria Math" panose="02040503050406030204" pitchFamily="18" charset="0"/>
                                </a:rPr>
                              </m:ctrlPr>
                            </m:sSubPr>
                            <m:e>
                              <m:r>
                                <m:rPr>
                                  <m:sty m:val="p"/>
                                </m:rPr>
                                <a:rPr lang="pt-BR" sz="1600">
                                  <a:solidFill>
                                    <a:srgbClr val="FF0000"/>
                                  </a:solidFill>
                                  <a:latin typeface="Cambria Math" panose="02040503050406030204" pitchFamily="18" charset="0"/>
                                </a:rPr>
                                <m:t>M</m:t>
                              </m:r>
                            </m:e>
                            <m:sub>
                              <m:r>
                                <a:rPr lang="pt-BR" sz="1600">
                                  <a:solidFill>
                                    <a:srgbClr val="FF0000"/>
                                  </a:solidFill>
                                  <a:latin typeface="Cambria Math" panose="02040503050406030204" pitchFamily="18" charset="0"/>
                                </a:rPr>
                                <m:t>1</m:t>
                              </m:r>
                            </m:sub>
                          </m:sSub>
                        </m:num>
                        <m:den>
                          <m:sSub>
                            <m:sSubPr>
                              <m:ctrlPr>
                                <a:rPr lang="pt-BR" sz="1600" i="1">
                                  <a:solidFill>
                                    <a:srgbClr val="FF0000"/>
                                  </a:solidFill>
                                  <a:latin typeface="Cambria Math" panose="02040503050406030204" pitchFamily="18" charset="0"/>
                                </a:rPr>
                              </m:ctrlPr>
                            </m:sSubPr>
                            <m:e>
                              <m:r>
                                <m:rPr>
                                  <m:sty m:val="p"/>
                                </m:rPr>
                                <a:rPr lang="pt-BR" sz="1600">
                                  <a:solidFill>
                                    <a:srgbClr val="FF0000"/>
                                  </a:solidFill>
                                  <a:latin typeface="Cambria Math" panose="02040503050406030204" pitchFamily="18" charset="0"/>
                                </a:rPr>
                                <m:t>M</m:t>
                              </m:r>
                            </m:e>
                            <m:sub>
                              <m:r>
                                <a:rPr lang="pt-BR" sz="1600">
                                  <a:solidFill>
                                    <a:srgbClr val="FF0000"/>
                                  </a:solidFill>
                                  <a:latin typeface="Cambria Math" panose="02040503050406030204" pitchFamily="18" charset="0"/>
                                </a:rPr>
                                <m:t>2</m:t>
                              </m:r>
                            </m:sub>
                          </m:sSub>
                        </m:den>
                      </m:f>
                      <m:sSub>
                        <m:sSubPr>
                          <m:ctrlPr>
                            <a:rPr lang="pt-BR" sz="1600" i="1">
                              <a:solidFill>
                                <a:srgbClr val="FF0000"/>
                              </a:solidFill>
                              <a:latin typeface="Cambria Math" panose="02040503050406030204" pitchFamily="18" charset="0"/>
                            </a:rPr>
                          </m:ctrlPr>
                        </m:sSubPr>
                        <m:e>
                          <m:r>
                            <m:rPr>
                              <m:sty m:val="p"/>
                            </m:rPr>
                            <a:rPr lang="pt-BR" sz="1600">
                              <a:solidFill>
                                <a:srgbClr val="FF0000"/>
                              </a:solidFill>
                              <a:latin typeface="Cambria Math" panose="02040503050406030204" pitchFamily="18" charset="0"/>
                            </a:rPr>
                            <m:t>A</m:t>
                          </m:r>
                        </m:e>
                        <m:sub>
                          <m:r>
                            <a:rPr lang="pt-BR" sz="1600">
                              <a:solidFill>
                                <a:srgbClr val="FF0000"/>
                              </a:solidFill>
                              <a:latin typeface="Cambria Math" panose="02040503050406030204" pitchFamily="18" charset="0"/>
                            </a:rPr>
                            <m:t>2</m:t>
                          </m:r>
                        </m:sub>
                      </m:sSub>
                      <m:r>
                        <a:rPr lang="pt-BR" sz="1600">
                          <a:solidFill>
                            <a:srgbClr val="FF0000"/>
                          </a:solidFill>
                          <a:latin typeface="Cambria Math" panose="02040503050406030204" pitchFamily="18" charset="0"/>
                        </a:rPr>
                        <m:t> </m:t>
                      </m:r>
                    </m:oMath>
                  </m:oMathPara>
                </a14:m>
                <a:endParaRPr lang="pt-BR" sz="1600" dirty="0">
                  <a:solidFill>
                    <a:srgbClr val="FF0000"/>
                  </a:solidFill>
                </a:endParaRPr>
              </a:p>
            </p:txBody>
          </p:sp>
        </mc:Choice>
        <mc:Fallback xmlns="">
          <p:sp>
            <p:nvSpPr>
              <p:cNvPr id="16" name="Retângulo 15"/>
              <p:cNvSpPr>
                <a:spLocks noRot="1" noChangeAspect="1" noMove="1" noResize="1" noEditPoints="1" noAdjustHandles="1" noChangeArrowheads="1" noChangeShapeType="1" noTextEdit="1"/>
              </p:cNvSpPr>
              <p:nvPr/>
            </p:nvSpPr>
            <p:spPr>
              <a:xfrm>
                <a:off x="3805212" y="3900334"/>
                <a:ext cx="4428007" cy="645561"/>
              </a:xfrm>
              <a:prstGeom prst="rect">
                <a:avLst/>
              </a:prstGeom>
              <a:blipFill>
                <a:blip r:embed="rId10"/>
                <a:stretch>
                  <a:fillRect/>
                </a:stretch>
              </a:blipFill>
            </p:spPr>
            <p:txBody>
              <a:bodyPr/>
              <a:lstStyle/>
              <a:p>
                <a:r>
                  <a:rPr lang="pt-BR">
                    <a:noFill/>
                  </a:rPr>
                  <a:t> </a:t>
                </a:r>
              </a:p>
            </p:txBody>
          </p:sp>
        </mc:Fallback>
      </mc:AlternateContent>
      <p:pic>
        <p:nvPicPr>
          <p:cNvPr id="21" name="Imagem 20" descr="figura2">
            <a:extLst>
              <a:ext uri="{FF2B5EF4-FFF2-40B4-BE49-F238E27FC236}">
                <a16:creationId xmlns:a16="http://schemas.microsoft.com/office/drawing/2014/main" id="{DB41ADA9-C1E8-4CE9-B198-5100D3BD420B}"/>
              </a:ext>
            </a:extLst>
          </p:cNvPr>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0048874" y="3906375"/>
            <a:ext cx="1699137" cy="2032165"/>
          </a:xfrm>
          <a:prstGeom prst="rect">
            <a:avLst/>
          </a:prstGeom>
          <a:noFill/>
          <a:ln>
            <a:noFill/>
          </a:ln>
        </p:spPr>
      </p:pic>
      <p:sp>
        <p:nvSpPr>
          <p:cNvPr id="22" name="CaixaDeTexto 21">
            <a:extLst>
              <a:ext uri="{FF2B5EF4-FFF2-40B4-BE49-F238E27FC236}">
                <a16:creationId xmlns:a16="http://schemas.microsoft.com/office/drawing/2014/main" id="{D272A38F-071D-4328-A44F-F79ABDE9D740}"/>
              </a:ext>
            </a:extLst>
          </p:cNvPr>
          <p:cNvSpPr txBox="1"/>
          <p:nvPr/>
        </p:nvSpPr>
        <p:spPr>
          <a:xfrm>
            <a:off x="9629775" y="4563844"/>
            <a:ext cx="726395" cy="461665"/>
          </a:xfrm>
          <a:prstGeom prst="rect">
            <a:avLst/>
          </a:prstGeom>
          <a:noFill/>
        </p:spPr>
        <p:txBody>
          <a:bodyPr wrap="square" rtlCol="0">
            <a:spAutoFit/>
          </a:bodyPr>
          <a:lstStyle/>
          <a:p>
            <a:pPr algn="ctr"/>
            <a:r>
              <a:rPr lang="pt-PT" sz="1200" dirty="0">
                <a:solidFill>
                  <a:schemeClr val="bg1"/>
                </a:solidFill>
                <a:effectLst/>
                <a:latin typeface="Arial" panose="020B0604020202020204" pitchFamily="34" charset="0"/>
                <a:ea typeface="Times New Roman" panose="02020603050405020304" pitchFamily="18" charset="0"/>
              </a:rPr>
              <a:t>2</a:t>
            </a:r>
            <a:r>
              <a:rPr lang="pt-PT" sz="1200" u="sng" baseline="30000" dirty="0">
                <a:solidFill>
                  <a:schemeClr val="bg1"/>
                </a:solidFill>
                <a:effectLst/>
                <a:latin typeface="Arial" panose="020B0604020202020204" pitchFamily="34" charset="0"/>
                <a:ea typeface="Times New Roman" panose="02020603050405020304" pitchFamily="18" charset="0"/>
              </a:rPr>
              <a:t>o</a:t>
            </a:r>
            <a:r>
              <a:rPr lang="pt-PT" sz="1200" dirty="0">
                <a:solidFill>
                  <a:schemeClr val="bg1"/>
                </a:solidFill>
                <a:effectLst/>
                <a:latin typeface="Arial" panose="020B0604020202020204" pitchFamily="34" charset="0"/>
                <a:ea typeface="Times New Roman" panose="02020603050405020304" pitchFamily="18" charset="0"/>
              </a:rPr>
              <a:t> estágio</a:t>
            </a:r>
            <a:endParaRPr lang="pt-BR" sz="1200" dirty="0">
              <a:solidFill>
                <a:schemeClr val="bg1"/>
              </a:solidFill>
            </a:endParaRPr>
          </a:p>
        </p:txBody>
      </p:sp>
      <p:sp>
        <p:nvSpPr>
          <p:cNvPr id="23" name="CaixaDeTexto 22">
            <a:extLst>
              <a:ext uri="{FF2B5EF4-FFF2-40B4-BE49-F238E27FC236}">
                <a16:creationId xmlns:a16="http://schemas.microsoft.com/office/drawing/2014/main" id="{CCDFA832-0037-4FCD-AF00-9EE7BA53D95C}"/>
              </a:ext>
            </a:extLst>
          </p:cNvPr>
          <p:cNvSpPr txBox="1"/>
          <p:nvPr/>
        </p:nvSpPr>
        <p:spPr>
          <a:xfrm>
            <a:off x="11442747" y="4640044"/>
            <a:ext cx="749253" cy="461665"/>
          </a:xfrm>
          <a:prstGeom prst="rect">
            <a:avLst/>
          </a:prstGeom>
          <a:noFill/>
        </p:spPr>
        <p:txBody>
          <a:bodyPr wrap="square" rtlCol="0">
            <a:spAutoFit/>
          </a:bodyPr>
          <a:lstStyle/>
          <a:p>
            <a:pPr algn="ctr"/>
            <a:r>
              <a:rPr lang="pt-PT" sz="1200" dirty="0">
                <a:solidFill>
                  <a:schemeClr val="bg1"/>
                </a:solidFill>
                <a:effectLst/>
                <a:latin typeface="Arial" panose="020B0604020202020204" pitchFamily="34" charset="0"/>
                <a:ea typeface="Times New Roman" panose="02020603050405020304" pitchFamily="18" charset="0"/>
              </a:rPr>
              <a:t>1</a:t>
            </a:r>
            <a:r>
              <a:rPr lang="pt-PT" sz="1200" u="sng" baseline="30000" dirty="0">
                <a:solidFill>
                  <a:schemeClr val="bg1"/>
                </a:solidFill>
                <a:effectLst/>
                <a:latin typeface="Arial" panose="020B0604020202020204" pitchFamily="34" charset="0"/>
                <a:ea typeface="Times New Roman" panose="02020603050405020304" pitchFamily="18" charset="0"/>
              </a:rPr>
              <a:t>o</a:t>
            </a:r>
            <a:r>
              <a:rPr lang="pt-PT" sz="1200" dirty="0">
                <a:solidFill>
                  <a:schemeClr val="bg1"/>
                </a:solidFill>
                <a:effectLst/>
                <a:latin typeface="Arial" panose="020B0604020202020204" pitchFamily="34" charset="0"/>
                <a:ea typeface="Times New Roman" panose="02020603050405020304" pitchFamily="18" charset="0"/>
              </a:rPr>
              <a:t> estágio</a:t>
            </a:r>
            <a:endParaRPr lang="pt-BR" sz="1200" dirty="0">
              <a:solidFill>
                <a:schemeClr val="bg1"/>
              </a:solidFill>
            </a:endParaRPr>
          </a:p>
        </p:txBody>
      </p:sp>
    </p:spTree>
    <p:extLst>
      <p:ext uri="{BB962C8B-B14F-4D97-AF65-F5344CB8AC3E}">
        <p14:creationId xmlns:p14="http://schemas.microsoft.com/office/powerpoint/2010/main" val="39143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9" grpId="0"/>
      <p:bldP spid="2" grpId="0"/>
      <p:bldP spid="3" grpId="0"/>
      <p:bldP spid="5" grpId="0"/>
      <p:bldP spid="6" grpId="0"/>
      <p:bldP spid="8" grpId="0"/>
      <p:bldP spid="10" grpId="0"/>
      <p:bldP spid="12"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45292426-AD1C-4CB1-AB7E-4E73BF65DCD9}"/>
              </a:ext>
            </a:extLst>
          </p:cNvPr>
          <p:cNvSpPr txBox="1"/>
          <p:nvPr/>
        </p:nvSpPr>
        <p:spPr>
          <a:xfrm>
            <a:off x="276225" y="260938"/>
            <a:ext cx="8191500" cy="2539862"/>
          </a:xfrm>
          <a:prstGeom prst="rect">
            <a:avLst/>
          </a:prstGeom>
          <a:noFill/>
        </p:spPr>
        <p:txBody>
          <a:bodyPr wrap="square">
            <a:spAutoFit/>
          </a:bodyPr>
          <a:lstStyle/>
          <a:p>
            <a:pPr algn="just" hangingPunct="0">
              <a:lnSpc>
                <a:spcPct val="115000"/>
              </a:lnSpc>
              <a:spcAft>
                <a:spcPts val="0"/>
              </a:spcAft>
            </a:pPr>
            <a:r>
              <a:rPr lang="pt-PT" sz="2000" b="1" dirty="0">
                <a:solidFill>
                  <a:schemeClr val="bg1"/>
                </a:solidFill>
                <a:effectLst/>
                <a:latin typeface="Arial" panose="020B0604020202020204" pitchFamily="34" charset="0"/>
                <a:ea typeface="Times New Roman" panose="02020603050405020304" pitchFamily="18" charset="0"/>
              </a:rPr>
              <a:t>Pergunta 8c) (0,25 ponto)</a:t>
            </a:r>
            <a:r>
              <a:rPr lang="pt-PT" sz="2000" dirty="0">
                <a:solidFill>
                  <a:schemeClr val="bg1"/>
                </a:solidFill>
                <a:effectLst/>
                <a:latin typeface="Arial" panose="020B0604020202020204" pitchFamily="34" charset="0"/>
                <a:ea typeface="Times New Roman" panose="02020603050405020304" pitchFamily="18" charset="0"/>
              </a:rPr>
              <a:t> Aos 12 segundos de voo o VSB-30 continua voando na direção vertical e o motor do 1</a:t>
            </a:r>
            <a:r>
              <a:rPr lang="pt-PT" sz="2000" u="sng" baseline="30000" dirty="0">
                <a:solidFill>
                  <a:schemeClr val="bg1"/>
                </a:solidFill>
                <a:effectLst/>
                <a:latin typeface="Arial" panose="020B0604020202020204" pitchFamily="34" charset="0"/>
                <a:ea typeface="Times New Roman" panose="02020603050405020304" pitchFamily="18" charset="0"/>
              </a:rPr>
              <a:t>o</a:t>
            </a:r>
            <a:r>
              <a:rPr lang="pt-PT" sz="2000" dirty="0">
                <a:solidFill>
                  <a:schemeClr val="bg1"/>
                </a:solidFill>
                <a:effectLst/>
                <a:latin typeface="Arial" panose="020B0604020202020204" pitchFamily="34" charset="0"/>
                <a:ea typeface="Times New Roman" panose="02020603050405020304" pitchFamily="18" charset="0"/>
              </a:rPr>
              <a:t> estágio está na sua fase final de queima produzindo apenas um empuxo residual.  A partir do momento em que a força de contato N anular-se, terá início a separação entre o 1</a:t>
            </a:r>
            <a:r>
              <a:rPr lang="pt-PT" sz="2000" u="sng" baseline="30000" dirty="0">
                <a:solidFill>
                  <a:schemeClr val="bg1"/>
                </a:solidFill>
                <a:effectLst/>
                <a:latin typeface="Arial" panose="020B0604020202020204" pitchFamily="34" charset="0"/>
                <a:ea typeface="Times New Roman" panose="02020603050405020304" pitchFamily="18" charset="0"/>
              </a:rPr>
              <a:t>o</a:t>
            </a:r>
            <a:r>
              <a:rPr lang="pt-PT" sz="2000" dirty="0">
                <a:solidFill>
                  <a:schemeClr val="bg1"/>
                </a:solidFill>
                <a:effectLst/>
                <a:latin typeface="Arial" panose="020B0604020202020204" pitchFamily="34" charset="0"/>
                <a:ea typeface="Times New Roman" panose="02020603050405020304" pitchFamily="18" charset="0"/>
              </a:rPr>
              <a:t> e 2</a:t>
            </a:r>
            <a:r>
              <a:rPr lang="pt-PT" sz="2000" u="sng" baseline="30000" dirty="0">
                <a:solidFill>
                  <a:schemeClr val="bg1"/>
                </a:solidFill>
                <a:effectLst/>
                <a:latin typeface="Arial" panose="020B0604020202020204" pitchFamily="34" charset="0"/>
                <a:ea typeface="Times New Roman" panose="02020603050405020304" pitchFamily="18" charset="0"/>
              </a:rPr>
              <a:t>o</a:t>
            </a:r>
            <a:r>
              <a:rPr lang="pt-PT" sz="2000" baseline="-25000" dirty="0">
                <a:solidFill>
                  <a:schemeClr val="bg1"/>
                </a:solidFill>
                <a:effectLst/>
                <a:latin typeface="Arial" panose="020B0604020202020204" pitchFamily="34" charset="0"/>
                <a:ea typeface="Times New Roman" panose="02020603050405020304" pitchFamily="18" charset="0"/>
              </a:rPr>
              <a:t> </a:t>
            </a:r>
            <a:r>
              <a:rPr lang="pt-PT" sz="2000" dirty="0">
                <a:solidFill>
                  <a:schemeClr val="bg1"/>
                </a:solidFill>
                <a:effectLst/>
                <a:latin typeface="Arial" panose="020B0604020202020204" pitchFamily="34" charset="0"/>
                <a:ea typeface="Times New Roman" panose="02020603050405020304" pitchFamily="18" charset="0"/>
              </a:rPr>
              <a:t>estágios.  Utilizando o conhecimento acumulado nos dois itens acima, determine o valor de E nesse instante.</a:t>
            </a:r>
            <a:r>
              <a:rPr lang="pt-BR" sz="2000" dirty="0">
                <a:solidFill>
                  <a:schemeClr val="bg1"/>
                </a:solidFill>
                <a:latin typeface="Times New Roman" panose="02020603050405020304" pitchFamily="18" charset="0"/>
                <a:ea typeface="Times New Roman" panose="02020603050405020304" pitchFamily="18" charset="0"/>
              </a:rPr>
              <a:t> </a:t>
            </a:r>
            <a:r>
              <a:rPr lang="pt-PT" sz="1600" i="1" dirty="0">
                <a:solidFill>
                  <a:schemeClr val="bg1"/>
                </a:solidFill>
                <a:effectLst/>
                <a:latin typeface="Arial" panose="020B0604020202020204" pitchFamily="34" charset="0"/>
                <a:ea typeface="Times New Roman" panose="02020603050405020304" pitchFamily="18" charset="0"/>
              </a:rPr>
              <a:t>Registre abaixo suas contas; sem elas o resultado não é aceito.</a:t>
            </a:r>
            <a:endParaRPr lang="pt-BR" sz="1600" dirty="0">
              <a:solidFill>
                <a:schemeClr val="bg1"/>
              </a:solidFill>
            </a:endParaRPr>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3922BF52-BB05-4B34-8E69-936D8ED629F7}"/>
                  </a:ext>
                </a:extLst>
              </p:cNvPr>
              <p:cNvSpPr txBox="1"/>
              <p:nvPr/>
            </p:nvSpPr>
            <p:spPr>
              <a:xfrm>
                <a:off x="2879682" y="4702071"/>
                <a:ext cx="1311317" cy="369332"/>
              </a:xfrm>
              <a:prstGeom prst="rect">
                <a:avLst/>
              </a:prstGeom>
              <a:noFill/>
            </p:spPr>
            <p:txBody>
              <a:bodyPr wrap="square">
                <a:spAutoFit/>
              </a:bodyPr>
              <a:lstStyle/>
              <a:p>
                <a:pPr hangingPunct="0">
                  <a:spcAft>
                    <a:spcPts val="0"/>
                  </a:spcAft>
                </a:pPr>
                <a:r>
                  <a:rPr lang="pt-PT" dirty="0">
                    <a:solidFill>
                      <a:srgbClr val="FF0000"/>
                    </a:solidFill>
                    <a:effectLst/>
                    <a:latin typeface="Arial" panose="020B0604020202020204" pitchFamily="34" charset="0"/>
                    <a:ea typeface="Times New Roman" panose="02020603050405020304" pitchFamily="18" charset="0"/>
                  </a:rPr>
                  <a:t> </a:t>
                </a:r>
                <a14:m>
                  <m:oMath xmlns:m="http://schemas.openxmlformats.org/officeDocument/2006/math">
                    <m:r>
                      <a:rPr lang="pt-PT"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=444,4</m:t>
                    </m:r>
                  </m:oMath>
                </a14:m>
                <a:endParaRPr lang="pt-BR" dirty="0">
                  <a:effectLst/>
                  <a:latin typeface="Times New Roman" panose="02020603050405020304" pitchFamily="18" charset="0"/>
                  <a:ea typeface="Times New Roman" panose="02020603050405020304" pitchFamily="18" charset="0"/>
                </a:endParaRPr>
              </a:p>
            </p:txBody>
          </p:sp>
        </mc:Choice>
        <mc:Fallback xmlns="">
          <p:sp>
            <p:nvSpPr>
              <p:cNvPr id="9" name="CaixaDeTexto 8">
                <a:extLst>
                  <a:ext uri="{FF2B5EF4-FFF2-40B4-BE49-F238E27FC236}">
                    <a16:creationId xmlns:a16="http://schemas.microsoft.com/office/drawing/2014/main" id="{3922BF52-BB05-4B34-8E69-936D8ED629F7}"/>
                  </a:ext>
                </a:extLst>
              </p:cNvPr>
              <p:cNvSpPr txBox="1">
                <a:spLocks noRot="1" noChangeAspect="1" noMove="1" noResize="1" noEditPoints="1" noAdjustHandles="1" noChangeArrowheads="1" noChangeShapeType="1" noTextEdit="1"/>
              </p:cNvSpPr>
              <p:nvPr/>
            </p:nvSpPr>
            <p:spPr>
              <a:xfrm>
                <a:off x="2879682" y="4702071"/>
                <a:ext cx="1311317" cy="369332"/>
              </a:xfrm>
              <a:prstGeom prst="rect">
                <a:avLst/>
              </a:prstGeom>
              <a:blipFill>
                <a:blip r:embed="rId2"/>
                <a:stretch>
                  <a:fillRect/>
                </a:stretch>
              </a:blipFill>
            </p:spPr>
            <p:txBody>
              <a:bodyPr/>
              <a:lstStyle/>
              <a:p>
                <a:r>
                  <a:rPr lang="pt-BR">
                    <a:noFill/>
                  </a:rPr>
                  <a:t> </a:t>
                </a:r>
              </a:p>
            </p:txBody>
          </p:sp>
        </mc:Fallback>
      </mc:AlternateContent>
      <p:sp>
        <p:nvSpPr>
          <p:cNvPr id="11" name="CaixaDeTexto 10">
            <a:extLst>
              <a:ext uri="{FF2B5EF4-FFF2-40B4-BE49-F238E27FC236}">
                <a16:creationId xmlns:a16="http://schemas.microsoft.com/office/drawing/2014/main" id="{BF714257-BF1A-4DA8-AABC-6AEA8BFEFCAF}"/>
              </a:ext>
            </a:extLst>
          </p:cNvPr>
          <p:cNvSpPr txBox="1"/>
          <p:nvPr/>
        </p:nvSpPr>
        <p:spPr>
          <a:xfrm>
            <a:off x="276225" y="5357196"/>
            <a:ext cx="3552825" cy="400110"/>
          </a:xfrm>
          <a:prstGeom prst="rect">
            <a:avLst/>
          </a:prstGeom>
          <a:noFill/>
        </p:spPr>
        <p:txBody>
          <a:bodyPr wrap="square">
            <a:spAutoFit/>
          </a:bodyPr>
          <a:lstStyle/>
          <a:p>
            <a:r>
              <a:rPr lang="pt-PT" sz="2000" b="1" dirty="0">
                <a:solidFill>
                  <a:schemeClr val="bg1"/>
                </a:solidFill>
                <a:effectLst/>
                <a:latin typeface="Arial" panose="020B0604020202020204" pitchFamily="34" charset="0"/>
                <a:ea typeface="Times New Roman" panose="02020603050405020304" pitchFamily="18" charset="0"/>
              </a:rPr>
              <a:t>Resposta 8c): _ _ _ _ _ _ _ _</a:t>
            </a:r>
            <a:endParaRPr lang="pt-BR" sz="2000" dirty="0">
              <a:solidFill>
                <a:schemeClr val="bg1"/>
              </a:solidFill>
            </a:endParaRPr>
          </a:p>
        </p:txBody>
      </p:sp>
      <p:sp>
        <p:nvSpPr>
          <p:cNvPr id="13" name="CaixaDeTexto 12">
            <a:extLst>
              <a:ext uri="{FF2B5EF4-FFF2-40B4-BE49-F238E27FC236}">
                <a16:creationId xmlns:a16="http://schemas.microsoft.com/office/drawing/2014/main" id="{79209BCA-E93A-4F87-A816-BEBBDC478DC9}"/>
              </a:ext>
            </a:extLst>
          </p:cNvPr>
          <p:cNvSpPr txBox="1"/>
          <p:nvPr/>
        </p:nvSpPr>
        <p:spPr>
          <a:xfrm>
            <a:off x="2138362" y="5321299"/>
            <a:ext cx="1679575" cy="400110"/>
          </a:xfrm>
          <a:prstGeom prst="rect">
            <a:avLst/>
          </a:prstGeom>
          <a:noFill/>
        </p:spPr>
        <p:txBody>
          <a:bodyPr wrap="square">
            <a:spAutoFit/>
          </a:bodyPr>
          <a:lstStyle/>
          <a:p>
            <a:r>
              <a:rPr lang="pt-PT" sz="2000" b="1" dirty="0">
                <a:solidFill>
                  <a:srgbClr val="FF0000"/>
                </a:solidFill>
                <a:effectLst/>
                <a:latin typeface="Arial" panose="020B0604020202020204" pitchFamily="34" charset="0"/>
                <a:ea typeface="Times New Roman" panose="02020603050405020304" pitchFamily="18" charset="0"/>
              </a:rPr>
              <a:t>E = 444,4 N</a:t>
            </a:r>
            <a:endParaRPr lang="pt-BR" sz="2000" dirty="0"/>
          </a:p>
        </p:txBody>
      </p:sp>
      <p:sp>
        <p:nvSpPr>
          <p:cNvPr id="2" name="Retângulo 1"/>
          <p:cNvSpPr/>
          <p:nvPr/>
        </p:nvSpPr>
        <p:spPr>
          <a:xfrm>
            <a:off x="300220" y="2796659"/>
            <a:ext cx="3704860" cy="369332"/>
          </a:xfrm>
          <a:prstGeom prst="rect">
            <a:avLst/>
          </a:prstGeom>
        </p:spPr>
        <p:txBody>
          <a:bodyPr wrap="none">
            <a:spAutoFit/>
          </a:bodyPr>
          <a:lstStyle/>
          <a:p>
            <a:r>
              <a:rPr lang="pt-PT" dirty="0">
                <a:solidFill>
                  <a:srgbClr val="FF0000"/>
                </a:solidFill>
                <a:latin typeface="Arial" panose="020B0604020202020204" pitchFamily="34" charset="0"/>
                <a:ea typeface="Times New Roman" panose="02020603050405020304" pitchFamily="18" charset="0"/>
              </a:rPr>
              <a:t>Fazendo N = 0 na Eq. 3, obtemos:</a:t>
            </a:r>
            <a:endParaRPr lang="pt-BR" dirty="0"/>
          </a:p>
        </p:txBody>
      </p:sp>
      <mc:AlternateContent xmlns:mc="http://schemas.openxmlformats.org/markup-compatibility/2006" xmlns:a14="http://schemas.microsoft.com/office/drawing/2010/main">
        <mc:Choice Requires="a14">
          <p:sp>
            <p:nvSpPr>
              <p:cNvPr id="3" name="Retângulo 2"/>
              <p:cNvSpPr/>
              <p:nvPr/>
            </p:nvSpPr>
            <p:spPr>
              <a:xfrm>
                <a:off x="298676" y="3282434"/>
                <a:ext cx="2717347" cy="369332"/>
              </a:xfrm>
              <a:prstGeom prst="rect">
                <a:avLst/>
              </a:prstGeom>
            </p:spPr>
            <p:txBody>
              <a:bodyPr wrap="none">
                <a:spAutoFit/>
              </a:bodyPr>
              <a:lstStyle/>
              <a:p>
                <a14:m>
                  <m:oMath xmlns:m="http://schemas.openxmlformats.org/officeDocument/2006/math">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0=</m:t>
                    </m:r>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𝑀</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𝐴</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2</m:t>
                        </m:r>
                      </m:sub>
                    </m:s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𝑀</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2</m:t>
                        </m:r>
                      </m:sub>
                    </m:s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𝐸</m:t>
                    </m:r>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𝐴</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1</m:t>
                        </m:r>
                      </m:sub>
                    </m:s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oMath>
                </a14:m>
                <a:r>
                  <a:rPr lang="pt-PT" dirty="0">
                    <a:solidFill>
                      <a:srgbClr val="FF0000"/>
                    </a:solidFill>
                    <a:latin typeface="Arial" panose="020B0604020202020204" pitchFamily="34" charset="0"/>
                    <a:ea typeface="Times New Roman" panose="02020603050405020304" pitchFamily="18" charset="0"/>
                  </a:rPr>
                  <a:t>. </a:t>
                </a:r>
                <a:endParaRPr lang="pt-BR" dirty="0"/>
              </a:p>
            </p:txBody>
          </p:sp>
        </mc:Choice>
        <mc:Fallback xmlns="">
          <p:sp>
            <p:nvSpPr>
              <p:cNvPr id="3" name="Retângulo 2"/>
              <p:cNvSpPr>
                <a:spLocks noRot="1" noChangeAspect="1" noMove="1" noResize="1" noEditPoints="1" noAdjustHandles="1" noChangeArrowheads="1" noChangeShapeType="1" noTextEdit="1"/>
              </p:cNvSpPr>
              <p:nvPr/>
            </p:nvSpPr>
            <p:spPr>
              <a:xfrm>
                <a:off x="298676" y="3282434"/>
                <a:ext cx="2717347" cy="369332"/>
              </a:xfrm>
              <a:prstGeom prst="rect">
                <a:avLst/>
              </a:prstGeom>
              <a:blipFill>
                <a:blip r:embed="rId3"/>
                <a:stretch>
                  <a:fillRect t="-9836" r="-897" b="-22951"/>
                </a:stretch>
              </a:blipFill>
            </p:spPr>
            <p:txBody>
              <a:bodyPr/>
              <a:lstStyle/>
              <a:p>
                <a:r>
                  <a:rPr lang="pt-BR">
                    <a:noFill/>
                  </a:rPr>
                  <a:t> </a:t>
                </a:r>
              </a:p>
            </p:txBody>
          </p:sp>
        </mc:Fallback>
      </mc:AlternateContent>
      <p:sp>
        <p:nvSpPr>
          <p:cNvPr id="5" name="Retângulo 4"/>
          <p:cNvSpPr/>
          <p:nvPr/>
        </p:nvSpPr>
        <p:spPr>
          <a:xfrm>
            <a:off x="2876577" y="3291959"/>
            <a:ext cx="2095445" cy="369332"/>
          </a:xfrm>
          <a:prstGeom prst="rect">
            <a:avLst/>
          </a:prstGeom>
        </p:spPr>
        <p:txBody>
          <a:bodyPr wrap="none">
            <a:spAutoFit/>
          </a:bodyPr>
          <a:lstStyle/>
          <a:p>
            <a:pPr hangingPunct="0">
              <a:spcAft>
                <a:spcPts val="0"/>
              </a:spcAft>
            </a:pPr>
            <a:r>
              <a:rPr lang="pt-PT" dirty="0">
                <a:solidFill>
                  <a:srgbClr val="FF0000"/>
                </a:solidFill>
                <a:latin typeface="Arial" panose="020B0604020202020204" pitchFamily="34" charset="0"/>
                <a:ea typeface="Times New Roman" panose="02020603050405020304" pitchFamily="18" charset="0"/>
              </a:rPr>
              <a:t>Isolando E, temos:</a:t>
            </a:r>
            <a:endParaRPr lang="pt-BR"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tângulo 5"/>
              <p:cNvSpPr/>
              <p:nvPr/>
            </p:nvSpPr>
            <p:spPr>
              <a:xfrm>
                <a:off x="243981" y="3814343"/>
                <a:ext cx="2045688" cy="658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𝐸</m:t>
                      </m:r>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f>
                        <m:fPr>
                          <m:ctrlPr>
                            <a:rPr lang="pt-BR" i="1">
                              <a:solidFill>
                                <a:srgbClr val="FF0000"/>
                              </a:solidFill>
                              <a:latin typeface="Cambria Math" panose="02040503050406030204" pitchFamily="18" charset="0"/>
                              <a:ea typeface="Calibri" panose="020F0502020204030204" pitchFamily="34" charset="0"/>
                              <a:cs typeface="Arial" panose="020B0604020202020204" pitchFamily="34" charset="0"/>
                            </a:rPr>
                          </m:ctrlPr>
                        </m:fPr>
                        <m:num>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𝑀</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𝐴</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1</m:t>
                              </m:r>
                            </m:sub>
                          </m:sSub>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𝑀</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𝐴</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2</m:t>
                              </m:r>
                            </m:sub>
                          </m:sSub>
                        </m:num>
                        <m:den>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𝑀</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2</m:t>
                              </m:r>
                            </m:sub>
                          </m:sSub>
                        </m:den>
                      </m:f>
                    </m:oMath>
                  </m:oMathPara>
                </a14:m>
                <a:endParaRPr lang="pt-BR" dirty="0"/>
              </a:p>
            </p:txBody>
          </p:sp>
        </mc:Choice>
        <mc:Fallback xmlns="">
          <p:sp>
            <p:nvSpPr>
              <p:cNvPr id="6" name="Retângulo 5"/>
              <p:cNvSpPr>
                <a:spLocks noRot="1" noChangeAspect="1" noMove="1" noResize="1" noEditPoints="1" noAdjustHandles="1" noChangeArrowheads="1" noChangeShapeType="1" noTextEdit="1"/>
              </p:cNvSpPr>
              <p:nvPr/>
            </p:nvSpPr>
            <p:spPr>
              <a:xfrm>
                <a:off x="243981" y="3814343"/>
                <a:ext cx="2045688" cy="658065"/>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2204067" y="3884138"/>
                <a:ext cx="1592615" cy="518475"/>
              </a:xfrm>
              <a:prstGeom prst="rect">
                <a:avLst/>
              </a:prstGeom>
            </p:spPr>
            <p:txBody>
              <a:bodyPr wrap="none">
                <a:spAutoFit/>
              </a:bodyPr>
              <a:lstStyle/>
              <a:p>
                <a14:m>
                  <m:oMath xmlns:m="http://schemas.openxmlformats.org/officeDocument/2006/math">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pt-BR" i="1">
                            <a:solidFill>
                              <a:srgbClr val="FF0000"/>
                            </a:solidFill>
                            <a:latin typeface="Cambria Math" panose="02040503050406030204" pitchFamily="18" charset="0"/>
                            <a:ea typeface="Calibri" panose="020F0502020204030204" pitchFamily="34"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𝐴</m:t>
                        </m:r>
                      </m:e>
                      <m:sub>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1</m:t>
                        </m:r>
                      </m:sub>
                    </m:sSub>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f>
                      <m:fPr>
                        <m:ctrlPr>
                          <a:rPr lang="pt-BR" i="1">
                            <a:solidFill>
                              <a:srgbClr val="FF0000"/>
                            </a:solidFill>
                            <a:latin typeface="Cambria Math" panose="02040503050406030204" pitchFamily="18" charset="0"/>
                            <a:ea typeface="Calibri" panose="020F0502020204030204" pitchFamily="34" charset="0"/>
                            <a:cs typeface="Arial" panose="020B0604020202020204" pitchFamily="34" charset="0"/>
                          </a:rPr>
                        </m:ctrlPr>
                      </m:fPr>
                      <m:num>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𝑀</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1</m:t>
                            </m:r>
                          </m:sub>
                        </m:sSub>
                      </m:num>
                      <m:den>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𝑀</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2</m:t>
                            </m:r>
                          </m:sub>
                        </m:sSub>
                      </m:den>
                    </m:f>
                    <m:sSub>
                      <m:sSubPr>
                        <m:ctrlPr>
                          <a:rPr lang="pt-BR"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𝐴</m:t>
                        </m:r>
                      </m:e>
                      <m:sub>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2</m:t>
                        </m:r>
                      </m:sub>
                    </m:sSub>
                  </m:oMath>
                </a14:m>
                <a:r>
                  <a:rPr lang="pt-PT" dirty="0">
                    <a:solidFill>
                      <a:srgbClr val="FF0000"/>
                    </a:solidFill>
                    <a:latin typeface="Arial" panose="020B0604020202020204" pitchFamily="34" charset="0"/>
                    <a:ea typeface="Times New Roman" panose="02020603050405020304" pitchFamily="18" charset="0"/>
                  </a:rPr>
                  <a:t>. </a:t>
                </a:r>
                <a:endParaRPr lang="pt-BR" dirty="0"/>
              </a:p>
            </p:txBody>
          </p:sp>
        </mc:Choice>
        <mc:Fallback xmlns="">
          <p:sp>
            <p:nvSpPr>
              <p:cNvPr id="8" name="Retângulo 7"/>
              <p:cNvSpPr>
                <a:spLocks noRot="1" noChangeAspect="1" noMove="1" noResize="1" noEditPoints="1" noAdjustHandles="1" noChangeArrowheads="1" noChangeShapeType="1" noTextEdit="1"/>
              </p:cNvSpPr>
              <p:nvPr/>
            </p:nvSpPr>
            <p:spPr>
              <a:xfrm>
                <a:off x="2204067" y="3884138"/>
                <a:ext cx="1592615" cy="518475"/>
              </a:xfrm>
              <a:prstGeom prst="rect">
                <a:avLst/>
              </a:prstGeom>
              <a:blipFill>
                <a:blip r:embed="rId5"/>
                <a:stretch>
                  <a:fillRect r="-2299"/>
                </a:stretch>
              </a:blipFill>
            </p:spPr>
            <p:txBody>
              <a:bodyPr/>
              <a:lstStyle/>
              <a:p>
                <a:r>
                  <a:rPr lang="pt-BR">
                    <a:noFill/>
                  </a:rPr>
                  <a:t> </a:t>
                </a:r>
              </a:p>
            </p:txBody>
          </p:sp>
        </mc:Fallback>
      </mc:AlternateContent>
      <p:sp>
        <p:nvSpPr>
          <p:cNvPr id="10" name="Retângulo 9"/>
          <p:cNvSpPr/>
          <p:nvPr/>
        </p:nvSpPr>
        <p:spPr>
          <a:xfrm>
            <a:off x="3622962" y="3958709"/>
            <a:ext cx="2698175" cy="369332"/>
          </a:xfrm>
          <a:prstGeom prst="rect">
            <a:avLst/>
          </a:prstGeom>
        </p:spPr>
        <p:txBody>
          <a:bodyPr wrap="none">
            <a:spAutoFit/>
          </a:bodyPr>
          <a:lstStyle/>
          <a:p>
            <a:r>
              <a:rPr lang="pt-PT" dirty="0">
                <a:solidFill>
                  <a:srgbClr val="FF0000"/>
                </a:solidFill>
                <a:latin typeface="Arial" panose="020B0604020202020204" pitchFamily="34" charset="0"/>
                <a:ea typeface="Times New Roman" panose="02020603050405020304" pitchFamily="18" charset="0"/>
              </a:rPr>
              <a:t>Substituindo os valores: </a:t>
            </a:r>
            <a:endParaRPr lang="pt-BR" dirty="0"/>
          </a:p>
        </p:txBody>
      </p:sp>
      <mc:AlternateContent xmlns:mc="http://schemas.openxmlformats.org/markup-compatibility/2006" xmlns:a14="http://schemas.microsoft.com/office/drawing/2010/main">
        <mc:Choice Requires="a14">
          <p:sp>
            <p:nvSpPr>
              <p:cNvPr id="12" name="Retângulo 11"/>
              <p:cNvSpPr/>
              <p:nvPr/>
            </p:nvSpPr>
            <p:spPr>
              <a:xfrm>
                <a:off x="308179" y="4567645"/>
                <a:ext cx="2774541"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𝐸</m:t>
                      </m:r>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=2000</m:t>
                      </m:r>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f>
                        <m:fPr>
                          <m:ctrlPr>
                            <a:rPr lang="pt-BR" i="1">
                              <a:solidFill>
                                <a:srgbClr val="FF0000"/>
                              </a:solidFill>
                              <a:latin typeface="Cambria Math" panose="02040503050406030204" pitchFamily="18" charset="0"/>
                              <a:ea typeface="Calibri" panose="020F0502020204030204" pitchFamily="34" charset="0"/>
                              <a:cs typeface="Arial" panose="020B0604020202020204" pitchFamily="34" charset="0"/>
                            </a:rPr>
                          </m:ctrlPr>
                        </m:fPr>
                        <m:num>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350</m:t>
                          </m:r>
                        </m:num>
                        <m:den>
                          <m:r>
                            <a:rPr lang="pt-PT">
                              <a:solidFill>
                                <a:srgbClr val="FF0000"/>
                              </a:solidFill>
                              <a:latin typeface="Cambria Math" panose="02040503050406030204" pitchFamily="18" charset="0"/>
                              <a:ea typeface="Times New Roman" panose="02020603050405020304" pitchFamily="18" charset="0"/>
                              <a:cs typeface="Arial" panose="020B0604020202020204" pitchFamily="34" charset="0"/>
                            </a:rPr>
                            <m:t>1800</m:t>
                          </m:r>
                        </m:den>
                      </m:f>
                      <m:r>
                        <a:rPr lang="pt-PT" i="1">
                          <a:solidFill>
                            <a:srgbClr val="FF0000"/>
                          </a:solidFill>
                          <a:latin typeface="Cambria Math" panose="02040503050406030204" pitchFamily="18" charset="0"/>
                          <a:ea typeface="Times New Roman" panose="02020603050405020304" pitchFamily="18" charset="0"/>
                          <a:cs typeface="Arial" panose="020B0604020202020204" pitchFamily="34" charset="0"/>
                        </a:rPr>
                        <m:t>×8000</m:t>
                      </m:r>
                    </m:oMath>
                  </m:oMathPara>
                </a14:m>
                <a:endParaRPr lang="pt-BR" dirty="0"/>
              </a:p>
            </p:txBody>
          </p:sp>
        </mc:Choice>
        <mc:Fallback xmlns="">
          <p:sp>
            <p:nvSpPr>
              <p:cNvPr id="12" name="Retângulo 11"/>
              <p:cNvSpPr>
                <a:spLocks noRot="1" noChangeAspect="1" noMove="1" noResize="1" noEditPoints="1" noAdjustHandles="1" noChangeArrowheads="1" noChangeShapeType="1" noTextEdit="1"/>
              </p:cNvSpPr>
              <p:nvPr/>
            </p:nvSpPr>
            <p:spPr>
              <a:xfrm>
                <a:off x="308179" y="4567645"/>
                <a:ext cx="2774541" cy="618311"/>
              </a:xfrm>
              <a:prstGeom prst="rect">
                <a:avLst/>
              </a:prstGeom>
              <a:blipFill>
                <a:blip r:embed="rId6"/>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969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 grpId="0"/>
      <p:bldP spid="3" grpId="0"/>
      <p:bldP spid="5" grpId="0"/>
      <p:bldP spid="6" grpId="0"/>
      <p:bldP spid="8"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0583CC02-2D7B-489B-AAE1-0CE86E7C6A1E}"/>
              </a:ext>
            </a:extLst>
          </p:cNvPr>
          <p:cNvSpPr txBox="1"/>
          <p:nvPr/>
        </p:nvSpPr>
        <p:spPr>
          <a:xfrm>
            <a:off x="200024" y="444922"/>
            <a:ext cx="8258175" cy="1781706"/>
          </a:xfrm>
          <a:prstGeom prst="rect">
            <a:avLst/>
          </a:prstGeom>
          <a:noFill/>
        </p:spPr>
        <p:txBody>
          <a:bodyPr wrap="square">
            <a:spAutoFit/>
          </a:bodyPr>
          <a:lstStyle/>
          <a:p>
            <a:pPr algn="just">
              <a:lnSpc>
                <a:spcPct val="113000"/>
              </a:lnSpc>
            </a:pPr>
            <a:r>
              <a:rPr lang="pt-PT" sz="1400" b="1" dirty="0">
                <a:solidFill>
                  <a:schemeClr val="bg1"/>
                </a:solidFill>
                <a:effectLst/>
                <a:latin typeface="Arial" panose="020B0604020202020204" pitchFamily="34" charset="0"/>
                <a:ea typeface="Times New Roman" panose="02020603050405020304" pitchFamily="18" charset="0"/>
              </a:rPr>
              <a:t>Questão 9) (1 ponto)</a:t>
            </a:r>
            <a:r>
              <a:rPr lang="pt-PT" sz="1400" dirty="0">
                <a:solidFill>
                  <a:schemeClr val="bg1"/>
                </a:solidFill>
                <a:effectLst/>
                <a:latin typeface="Arial" panose="020B0604020202020204" pitchFamily="34" charset="0"/>
                <a:ea typeface="Times New Roman" panose="02020603050405020304" pitchFamily="18" charset="0"/>
              </a:rPr>
              <a:t> Em 2017 foi lançado o Satélite Geoestacionário de Defesa e Comunicações Estratégicas (SGDC).  O SGDC foi contratado pelo Governo do Brasil à Visiona Tecnologia Espacial, empresa nacional situada em São José dos Campos, SP. O SGDC situa-se no plano equatorial da Terra, distante 35.800 km da sua superfície.  A essa grande distância ele gira em torno da Terra com a mesma velocidade com que a Terra gira em torno do seu eixo. Portanto, tudo se passa como se o SGDC estivesse parado em relação a um ponto fixo da superfície terrestre. O SGDC está “estacionado” a 75</a:t>
            </a:r>
            <a:r>
              <a:rPr lang="pt-PT" sz="1400" baseline="30000" dirty="0">
                <a:solidFill>
                  <a:schemeClr val="bg1"/>
                </a:solidFill>
                <a:effectLst/>
                <a:latin typeface="Arial" panose="020B0604020202020204" pitchFamily="34" charset="0"/>
                <a:ea typeface="Times New Roman" panose="02020603050405020304" pitchFamily="18" charset="0"/>
              </a:rPr>
              <a:t>o</a:t>
            </a:r>
            <a:r>
              <a:rPr lang="pt-PT" sz="1400" dirty="0">
                <a:solidFill>
                  <a:schemeClr val="bg1"/>
                </a:solidFill>
                <a:effectLst/>
                <a:latin typeface="Arial" panose="020B0604020202020204" pitchFamily="34" charset="0"/>
                <a:ea typeface="Times New Roman" panose="02020603050405020304" pitchFamily="18" charset="0"/>
              </a:rPr>
              <a:t> de longitude Oeste.</a:t>
            </a:r>
            <a:endParaRPr lang="pt-BR" sz="1400" dirty="0">
              <a:solidFill>
                <a:schemeClr val="bg1"/>
              </a:solidFill>
            </a:endParaRPr>
          </a:p>
        </p:txBody>
      </p:sp>
      <p:sp>
        <p:nvSpPr>
          <p:cNvPr id="9" name="CaixaDeTexto 8">
            <a:extLst>
              <a:ext uri="{FF2B5EF4-FFF2-40B4-BE49-F238E27FC236}">
                <a16:creationId xmlns:a16="http://schemas.microsoft.com/office/drawing/2014/main" id="{CB48847B-47F1-47E9-86AA-9115BFB99417}"/>
              </a:ext>
            </a:extLst>
          </p:cNvPr>
          <p:cNvSpPr txBox="1"/>
          <p:nvPr/>
        </p:nvSpPr>
        <p:spPr>
          <a:xfrm>
            <a:off x="200024" y="2186033"/>
            <a:ext cx="11791951" cy="1294778"/>
          </a:xfrm>
          <a:prstGeom prst="rect">
            <a:avLst/>
          </a:prstGeom>
          <a:noFill/>
        </p:spPr>
        <p:txBody>
          <a:bodyPr wrap="square">
            <a:spAutoFit/>
          </a:bodyPr>
          <a:lstStyle/>
          <a:p>
            <a:pPr algn="just">
              <a:lnSpc>
                <a:spcPct val="113000"/>
              </a:lnSpc>
            </a:pPr>
            <a:r>
              <a:rPr lang="pt-PT" sz="1400" dirty="0">
                <a:solidFill>
                  <a:schemeClr val="bg1"/>
                </a:solidFill>
                <a:effectLst/>
                <a:latin typeface="Arial" panose="020B0604020202020204" pitchFamily="34" charset="0"/>
                <a:ea typeface="Times New Roman" panose="02020603050405020304" pitchFamily="18" charset="0"/>
              </a:rPr>
              <a:t>Muito embora a transmissão de TV seja a principal aplicação dos satélites geoestacionários, novas tecnologias permitem sua utilização para transmissão de sinais de Internet, que exigem, dentre outras coisas, maior potência quando comparados aos de TV. Para receber e enviar sinais (ondas eletromagnéticas) o SGDC é dotado de diversas antenas, algumas operando na banda X (de 7 a 8 GHz, Giga Hertz = 10</a:t>
            </a:r>
            <a:r>
              <a:rPr lang="pt-PT" sz="1400" baseline="30000" dirty="0">
                <a:solidFill>
                  <a:schemeClr val="bg1"/>
                </a:solidFill>
                <a:effectLst/>
                <a:latin typeface="Arial" panose="020B0604020202020204" pitchFamily="34" charset="0"/>
                <a:ea typeface="Times New Roman" panose="02020603050405020304" pitchFamily="18" charset="0"/>
              </a:rPr>
              <a:t>9</a:t>
            </a:r>
            <a:r>
              <a:rPr lang="pt-PT" sz="1400" dirty="0">
                <a:solidFill>
                  <a:schemeClr val="bg1"/>
                </a:solidFill>
                <a:effectLst/>
                <a:latin typeface="Arial" panose="020B0604020202020204" pitchFamily="34" charset="0"/>
                <a:ea typeface="Times New Roman" panose="02020603050405020304" pitchFamily="18" charset="0"/>
              </a:rPr>
              <a:t> Hz) e várias na banda Ka (de 17 a 30 GHz). Enquanto a banda X é utilizada para as comunicações militares (telefonia, dados, voz e imagem) a banda Ka é utilizada para Internet.</a:t>
            </a:r>
            <a:endParaRPr lang="pt-BR" sz="1400" dirty="0">
              <a:solidFill>
                <a:schemeClr val="bg1"/>
              </a:solidFill>
            </a:endParaRPr>
          </a:p>
        </p:txBody>
      </p:sp>
      <p:sp>
        <p:nvSpPr>
          <p:cNvPr id="11" name="CaixaDeTexto 10">
            <a:extLst>
              <a:ext uri="{FF2B5EF4-FFF2-40B4-BE49-F238E27FC236}">
                <a16:creationId xmlns:a16="http://schemas.microsoft.com/office/drawing/2014/main" id="{A0A15AA2-D4C7-4F60-BF66-BD4D5CE0F9FC}"/>
              </a:ext>
            </a:extLst>
          </p:cNvPr>
          <p:cNvSpPr txBox="1"/>
          <p:nvPr/>
        </p:nvSpPr>
        <p:spPr>
          <a:xfrm>
            <a:off x="200023" y="3434421"/>
            <a:ext cx="11791951" cy="1290674"/>
          </a:xfrm>
          <a:prstGeom prst="rect">
            <a:avLst/>
          </a:prstGeom>
          <a:noFill/>
        </p:spPr>
        <p:txBody>
          <a:bodyPr wrap="square">
            <a:spAutoFit/>
          </a:bodyPr>
          <a:lstStyle/>
          <a:p>
            <a:pPr algn="just" hangingPunct="0">
              <a:lnSpc>
                <a:spcPct val="113000"/>
              </a:lnSpc>
              <a:spcAft>
                <a:spcPts val="0"/>
              </a:spcAft>
            </a:pPr>
            <a:r>
              <a:rPr lang="pt-PT" sz="1400" dirty="0">
                <a:solidFill>
                  <a:schemeClr val="bg1"/>
                </a:solidFill>
                <a:effectLst/>
                <a:latin typeface="Arial" panose="020B0604020202020204" pitchFamily="34" charset="0"/>
                <a:ea typeface="Times New Roman" panose="02020603050405020304" pitchFamily="18" charset="0"/>
              </a:rPr>
              <a:t>Ao invés de utilizar um único “feixe” (Figura A), o SGDC projeta 67 feixes em banda Ka, com cerca de 500 km de diâmetro cada. Para simplificar, apenas alguns desses feixes são mostrados na Figura B. Dessa forma, a potência do sinal recebida por cada uma dessas regiões é muito superior àquela que seria recebida caso o satélite transmitisse fazendo uso de um único feixe. É exatamente esta tecnologia de múltiplos feixes que permite o uso do SGDC para transmissão de Internet. Em solo haverá grandes antenas direcionadas para os satélites. Elas são denominadas Gateways, sendo representadas por pequenos círculos pretos na Figura B, nos feixes 15, 24, 33, 36 e 44.</a:t>
            </a:r>
            <a:endParaRPr lang="pt-BR" sz="1400" dirty="0">
              <a:solidFill>
                <a:schemeClr val="bg1"/>
              </a:solidFill>
              <a:effectLst/>
              <a:latin typeface="Times New Roman" panose="02020603050405020304" pitchFamily="18" charset="0"/>
              <a:ea typeface="Times New Roman" panose="02020603050405020304" pitchFamily="18" charset="0"/>
            </a:endParaRPr>
          </a:p>
        </p:txBody>
      </p:sp>
      <p:pic>
        <p:nvPicPr>
          <p:cNvPr id="13" name="Imagem 12">
            <a:extLst>
              <a:ext uri="{FF2B5EF4-FFF2-40B4-BE49-F238E27FC236}">
                <a16:creationId xmlns:a16="http://schemas.microsoft.com/office/drawing/2014/main" id="{E3D94447-E2ED-4B6C-A2BE-1042A8F0CBAC}"/>
              </a:ext>
            </a:extLst>
          </p:cNvPr>
          <p:cNvPicPr>
            <a:picLocks noChangeAspect="1"/>
          </p:cNvPicPr>
          <p:nvPr/>
        </p:nvPicPr>
        <p:blipFill>
          <a:blip r:embed="rId2"/>
          <a:stretch>
            <a:fillRect/>
          </a:stretch>
        </p:blipFill>
        <p:spPr>
          <a:xfrm>
            <a:off x="3154043" y="4739542"/>
            <a:ext cx="2350135" cy="1994409"/>
          </a:xfrm>
          <a:prstGeom prst="rect">
            <a:avLst/>
          </a:prstGeom>
        </p:spPr>
      </p:pic>
      <p:sp>
        <p:nvSpPr>
          <p:cNvPr id="15" name="Caixa de texto 13">
            <a:extLst>
              <a:ext uri="{FF2B5EF4-FFF2-40B4-BE49-F238E27FC236}">
                <a16:creationId xmlns:a16="http://schemas.microsoft.com/office/drawing/2014/main" id="{6C674938-08C4-4835-99BE-B91AB77D0AFF}"/>
              </a:ext>
            </a:extLst>
          </p:cNvPr>
          <p:cNvSpPr txBox="1"/>
          <p:nvPr/>
        </p:nvSpPr>
        <p:spPr>
          <a:xfrm>
            <a:off x="1975806" y="4778161"/>
            <a:ext cx="1372949" cy="3119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pt-PT" sz="1600" dirty="0">
                <a:effectLst/>
                <a:latin typeface="Arial" panose="020B0604020202020204" pitchFamily="34" charset="0"/>
                <a:ea typeface="Times New Roman" panose="02020603050405020304" pitchFamily="18" charset="0"/>
              </a:rPr>
              <a:t>Figura A</a:t>
            </a:r>
            <a:endParaRPr lang="pt-BR" sz="1600" dirty="0">
              <a:effectLst/>
              <a:latin typeface="Times New Roman" panose="02020603050405020304" pitchFamily="18" charset="0"/>
              <a:ea typeface="Times New Roman" panose="02020603050405020304" pitchFamily="18" charset="0"/>
            </a:endParaRPr>
          </a:p>
        </p:txBody>
      </p:sp>
      <p:grpSp>
        <p:nvGrpSpPr>
          <p:cNvPr id="16" name="Grupo 48">
            <a:extLst>
              <a:ext uri="{FF2B5EF4-FFF2-40B4-BE49-F238E27FC236}">
                <a16:creationId xmlns:a16="http://schemas.microsoft.com/office/drawing/2014/main" id="{DD2C4FE1-B59B-4C63-8CFE-BA6E8AE96DE6}"/>
              </a:ext>
            </a:extLst>
          </p:cNvPr>
          <p:cNvGrpSpPr/>
          <p:nvPr/>
        </p:nvGrpSpPr>
        <p:grpSpPr>
          <a:xfrm>
            <a:off x="5720443" y="4745168"/>
            <a:ext cx="2542359" cy="2405979"/>
            <a:chOff x="0" y="0"/>
            <a:chExt cx="2212533" cy="2096985"/>
          </a:xfrm>
        </p:grpSpPr>
        <p:pic>
          <p:nvPicPr>
            <p:cNvPr id="17" name="Imagem 16">
              <a:extLst>
                <a:ext uri="{FF2B5EF4-FFF2-40B4-BE49-F238E27FC236}">
                  <a16:creationId xmlns:a16="http://schemas.microsoft.com/office/drawing/2014/main" id="{AA13C86C-17B4-43DD-AD32-E315145F49A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191870" cy="1739153"/>
            </a:xfrm>
            <a:prstGeom prst="rect">
              <a:avLst/>
            </a:prstGeom>
            <a:noFill/>
            <a:ln>
              <a:noFill/>
            </a:ln>
          </p:spPr>
        </p:pic>
        <p:sp>
          <p:nvSpPr>
            <p:cNvPr id="18" name="Caixa de texto 54">
              <a:extLst>
                <a:ext uri="{FF2B5EF4-FFF2-40B4-BE49-F238E27FC236}">
                  <a16:creationId xmlns:a16="http://schemas.microsoft.com/office/drawing/2014/main" id="{6553D0D9-B17E-42C9-A0D3-04C7CCF22913}"/>
                </a:ext>
              </a:extLst>
            </p:cNvPr>
            <p:cNvSpPr txBox="1"/>
            <p:nvPr/>
          </p:nvSpPr>
          <p:spPr>
            <a:xfrm>
              <a:off x="0" y="1770529"/>
              <a:ext cx="2212533" cy="3264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endParaRPr lang="pt-BR" sz="1200" dirty="0">
                <a:effectLst/>
                <a:latin typeface="Times New Roman" panose="02020603050405020304" pitchFamily="18" charset="0"/>
                <a:ea typeface="Times New Roman" panose="02020603050405020304" pitchFamily="18" charset="0"/>
              </a:endParaRPr>
            </a:p>
          </p:txBody>
        </p:sp>
      </p:grpSp>
      <p:sp>
        <p:nvSpPr>
          <p:cNvPr id="20" name="CaixaDeTexto 19">
            <a:extLst>
              <a:ext uri="{FF2B5EF4-FFF2-40B4-BE49-F238E27FC236}">
                <a16:creationId xmlns:a16="http://schemas.microsoft.com/office/drawing/2014/main" id="{CE0F6784-E1A8-4D3E-B6AD-D66AC7B20838}"/>
              </a:ext>
            </a:extLst>
          </p:cNvPr>
          <p:cNvSpPr txBox="1"/>
          <p:nvPr/>
        </p:nvSpPr>
        <p:spPr>
          <a:xfrm>
            <a:off x="8143428" y="4764958"/>
            <a:ext cx="1285875" cy="338554"/>
          </a:xfrm>
          <a:prstGeom prst="rect">
            <a:avLst/>
          </a:prstGeom>
          <a:noFill/>
        </p:spPr>
        <p:txBody>
          <a:bodyPr wrap="square">
            <a:spAutoFit/>
          </a:bodyPr>
          <a:lstStyle/>
          <a:p>
            <a:pPr algn="ctr" hangingPunct="0">
              <a:spcAft>
                <a:spcPts val="0"/>
              </a:spcAft>
            </a:pPr>
            <a:r>
              <a:rPr lang="pt-PT" sz="1600" dirty="0">
                <a:solidFill>
                  <a:schemeClr val="bg1"/>
                </a:solidFill>
                <a:effectLst/>
                <a:latin typeface="Arial" panose="020B0604020202020204" pitchFamily="34" charset="0"/>
                <a:ea typeface="Times New Roman" panose="02020603050405020304" pitchFamily="18" charset="0"/>
              </a:rPr>
              <a:t>Figura B</a:t>
            </a:r>
            <a:endParaRPr lang="pt-BR" sz="1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971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C24E8DCF-DF68-4EB2-8234-AE33CCEC0B65}"/>
              </a:ext>
            </a:extLst>
          </p:cNvPr>
          <p:cNvSpPr txBox="1"/>
          <p:nvPr/>
        </p:nvSpPr>
        <p:spPr>
          <a:xfrm>
            <a:off x="176621" y="534084"/>
            <a:ext cx="8286750" cy="1120948"/>
          </a:xfrm>
          <a:prstGeom prst="rect">
            <a:avLst/>
          </a:prstGeom>
          <a:noFill/>
        </p:spPr>
        <p:txBody>
          <a:bodyPr wrap="square">
            <a:spAutoFit/>
          </a:bodyPr>
          <a:lstStyle/>
          <a:p>
            <a:pPr algn="just">
              <a:lnSpc>
                <a:spcPct val="200000"/>
              </a:lnSpc>
            </a:pPr>
            <a:r>
              <a:rPr lang="pt-PT" sz="1800" b="1" dirty="0">
                <a:solidFill>
                  <a:schemeClr val="bg1"/>
                </a:solidFill>
                <a:effectLst/>
                <a:latin typeface="Arial" panose="020B0604020202020204" pitchFamily="34" charset="0"/>
                <a:ea typeface="Times New Roman" panose="02020603050405020304" pitchFamily="18" charset="0"/>
              </a:rPr>
              <a:t>Pergunta 9) (0,2 cada acerto) </a:t>
            </a:r>
            <a:r>
              <a:rPr lang="pt-PT" sz="1800" dirty="0">
                <a:solidFill>
                  <a:schemeClr val="bg1"/>
                </a:solidFill>
                <a:effectLst/>
                <a:latin typeface="Arial" panose="020B0604020202020204" pitchFamily="34" charset="0"/>
                <a:ea typeface="Times New Roman" panose="02020603050405020304" pitchFamily="18" charset="0"/>
              </a:rPr>
              <a:t>Com base nessas informações escreva C (Certo) ou E (Errado) em cada uma das afirmações abaixo:</a:t>
            </a:r>
            <a:endParaRPr lang="pt-BR" dirty="0">
              <a:solidFill>
                <a:schemeClr val="bg1"/>
              </a:solidFill>
            </a:endParaRPr>
          </a:p>
        </p:txBody>
      </p:sp>
      <p:sp>
        <p:nvSpPr>
          <p:cNvPr id="9" name="CaixaDeTexto 8">
            <a:extLst>
              <a:ext uri="{FF2B5EF4-FFF2-40B4-BE49-F238E27FC236}">
                <a16:creationId xmlns:a16="http://schemas.microsoft.com/office/drawing/2014/main" id="{CBFE1ABD-6F2C-4E30-B688-849F8028E230}"/>
              </a:ext>
            </a:extLst>
          </p:cNvPr>
          <p:cNvSpPr txBox="1"/>
          <p:nvPr/>
        </p:nvSpPr>
        <p:spPr>
          <a:xfrm>
            <a:off x="148046" y="2161546"/>
            <a:ext cx="11720104" cy="3693575"/>
          </a:xfrm>
          <a:prstGeom prst="rect">
            <a:avLst/>
          </a:prstGeom>
          <a:noFill/>
        </p:spPr>
        <p:txBody>
          <a:bodyPr wrap="square">
            <a:spAutoFit/>
          </a:bodyPr>
          <a:lstStyle/>
          <a:p>
            <a:pPr indent="-269875" algn="just" hangingPunct="0">
              <a:lnSpc>
                <a:spcPct val="120000"/>
              </a:lnSpc>
              <a:spcAft>
                <a:spcPts val="600"/>
              </a:spcAft>
            </a:pP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Um mesmo satélite pode efetuar transmissão de dados, voz, imagens e Internet.</a:t>
            </a:r>
            <a:endParaRPr lang="pt-BR"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indent="-269875" algn="just" hangingPunct="0">
              <a:lnSpc>
                <a:spcPct val="120000"/>
              </a:lnSpc>
              <a:spcAft>
                <a:spcPts val="600"/>
              </a:spcAft>
            </a:pP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Ilha de Fernando de Noronha não está na área de cobertura do SGDC.</a:t>
            </a:r>
            <a:endParaRPr lang="pt-BR"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indent="-269875" algn="just" hangingPunct="0">
              <a:lnSpc>
                <a:spcPct val="120000"/>
              </a:lnSpc>
              <a:spcAft>
                <a:spcPts val="600"/>
              </a:spcAft>
            </a:pP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Uma embarcação brasileira no Atlântico, fora da região de cobertura em banda Ka do satélite SGDC, pode usufruir da conexão de dados banda-larga provida por esse satélite.</a:t>
            </a:r>
            <a:endParaRPr lang="pt-BR"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indent="-269875" algn="just" hangingPunct="0">
              <a:lnSpc>
                <a:spcPct val="120000"/>
              </a:lnSpc>
              <a:spcAft>
                <a:spcPts val="600"/>
              </a:spcAft>
            </a:pP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Supondo-se que a taxa de transmissão de dados do SGDC para um determinado usuário é de 5 Mbps (Megabit por segundo), o download de um arquivo de 50 MB (MB </a:t>
            </a: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MegaByte = 10</a:t>
            </a:r>
            <a:r>
              <a:rPr lang="pt-PT"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a:t>
            </a: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Byte , sendo 1 Byte = 8 bits) levará 10 segundos. </a:t>
            </a:r>
            <a:endParaRPr lang="pt-BR"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pP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P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Os feixes 41, 42, 36, 32, 37, 27, 23 e 18 têm parte ou totalidade de sua área de cobertura sobre o mar. Dessa forma, embarcações e plataformas de petróleo situadas nessas áreas podem fazer uso do SGDC para conexão via Internet.</a:t>
            </a:r>
            <a:endParaRPr lang="pt-BR" dirty="0">
              <a:solidFill>
                <a:schemeClr val="bg1"/>
              </a:solidFill>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657E7325-F316-4D26-AA73-7580044E349F}"/>
              </a:ext>
            </a:extLst>
          </p:cNvPr>
          <p:cNvSpPr txBox="1"/>
          <p:nvPr/>
        </p:nvSpPr>
        <p:spPr>
          <a:xfrm>
            <a:off x="248697" y="2198100"/>
            <a:ext cx="351378" cy="369332"/>
          </a:xfrm>
          <a:prstGeom prst="rect">
            <a:avLst/>
          </a:prstGeom>
          <a:noFill/>
        </p:spPr>
        <p:txBody>
          <a:bodyPr wrap="none" rtlCol="0">
            <a:spAutoFit/>
          </a:bodyPr>
          <a:lstStyle/>
          <a:p>
            <a:r>
              <a:rPr lang="pt-BR" b="1" dirty="0">
                <a:solidFill>
                  <a:srgbClr val="FF0000"/>
                </a:solidFill>
                <a:latin typeface="Arial" panose="020B0604020202020204" pitchFamily="34" charset="0"/>
                <a:cs typeface="Arial" panose="020B0604020202020204" pitchFamily="34" charset="0"/>
              </a:rPr>
              <a:t>C</a:t>
            </a:r>
          </a:p>
        </p:txBody>
      </p:sp>
      <p:sp>
        <p:nvSpPr>
          <p:cNvPr id="11" name="CaixaDeTexto 10">
            <a:extLst>
              <a:ext uri="{FF2B5EF4-FFF2-40B4-BE49-F238E27FC236}">
                <a16:creationId xmlns:a16="http://schemas.microsoft.com/office/drawing/2014/main" id="{C8E72B4F-0BD2-4813-8C7C-11F1273232CC}"/>
              </a:ext>
            </a:extLst>
          </p:cNvPr>
          <p:cNvSpPr txBox="1"/>
          <p:nvPr/>
        </p:nvSpPr>
        <p:spPr>
          <a:xfrm>
            <a:off x="239172" y="2594461"/>
            <a:ext cx="338554" cy="369332"/>
          </a:xfrm>
          <a:prstGeom prst="rect">
            <a:avLst/>
          </a:prstGeom>
          <a:noFill/>
        </p:spPr>
        <p:txBody>
          <a:bodyPr wrap="none" rtlCol="0">
            <a:spAutoFit/>
          </a:bodyPr>
          <a:lstStyle/>
          <a:p>
            <a:r>
              <a:rPr lang="pt-BR" b="1" dirty="0">
                <a:solidFill>
                  <a:srgbClr val="FF0000"/>
                </a:solidFill>
                <a:latin typeface="Arial" panose="020B0604020202020204" pitchFamily="34" charset="0"/>
                <a:cs typeface="Arial" panose="020B0604020202020204" pitchFamily="34" charset="0"/>
              </a:rPr>
              <a:t>E</a:t>
            </a:r>
          </a:p>
        </p:txBody>
      </p:sp>
      <p:sp>
        <p:nvSpPr>
          <p:cNvPr id="12" name="CaixaDeTexto 11">
            <a:extLst>
              <a:ext uri="{FF2B5EF4-FFF2-40B4-BE49-F238E27FC236}">
                <a16:creationId xmlns:a16="http://schemas.microsoft.com/office/drawing/2014/main" id="{CF1D1F20-72DA-404C-99DF-3CF5D195BAB7}"/>
              </a:ext>
            </a:extLst>
          </p:cNvPr>
          <p:cNvSpPr txBox="1"/>
          <p:nvPr/>
        </p:nvSpPr>
        <p:spPr>
          <a:xfrm>
            <a:off x="254923" y="3016158"/>
            <a:ext cx="338554" cy="369332"/>
          </a:xfrm>
          <a:prstGeom prst="rect">
            <a:avLst/>
          </a:prstGeom>
          <a:noFill/>
        </p:spPr>
        <p:txBody>
          <a:bodyPr wrap="none" rtlCol="0">
            <a:spAutoFit/>
          </a:bodyPr>
          <a:lstStyle/>
          <a:p>
            <a:r>
              <a:rPr lang="pt-BR" b="1" dirty="0">
                <a:solidFill>
                  <a:srgbClr val="FF0000"/>
                </a:solidFill>
                <a:latin typeface="Arial" panose="020B0604020202020204" pitchFamily="34" charset="0"/>
                <a:cs typeface="Arial" panose="020B0604020202020204" pitchFamily="34" charset="0"/>
              </a:rPr>
              <a:t>E</a:t>
            </a:r>
          </a:p>
        </p:txBody>
      </p:sp>
      <p:sp>
        <p:nvSpPr>
          <p:cNvPr id="13" name="CaixaDeTexto 12">
            <a:extLst>
              <a:ext uri="{FF2B5EF4-FFF2-40B4-BE49-F238E27FC236}">
                <a16:creationId xmlns:a16="http://schemas.microsoft.com/office/drawing/2014/main" id="{2783BFB2-C1E2-49C7-B630-FDDC9A39D30C}"/>
              </a:ext>
            </a:extLst>
          </p:cNvPr>
          <p:cNvSpPr txBox="1"/>
          <p:nvPr/>
        </p:nvSpPr>
        <p:spPr>
          <a:xfrm>
            <a:off x="239172" y="3743434"/>
            <a:ext cx="338554" cy="369332"/>
          </a:xfrm>
          <a:prstGeom prst="rect">
            <a:avLst/>
          </a:prstGeom>
          <a:noFill/>
        </p:spPr>
        <p:txBody>
          <a:bodyPr wrap="none" rtlCol="0">
            <a:spAutoFit/>
          </a:bodyPr>
          <a:lstStyle/>
          <a:p>
            <a:r>
              <a:rPr lang="pt-BR" b="1" dirty="0">
                <a:solidFill>
                  <a:srgbClr val="FF0000"/>
                </a:solidFill>
                <a:latin typeface="Arial" panose="020B0604020202020204" pitchFamily="34" charset="0"/>
                <a:cs typeface="Arial" panose="020B0604020202020204" pitchFamily="34" charset="0"/>
              </a:rPr>
              <a:t>E</a:t>
            </a:r>
          </a:p>
        </p:txBody>
      </p:sp>
      <p:sp>
        <p:nvSpPr>
          <p:cNvPr id="14" name="CaixaDeTexto 13">
            <a:extLst>
              <a:ext uri="{FF2B5EF4-FFF2-40B4-BE49-F238E27FC236}">
                <a16:creationId xmlns:a16="http://schemas.microsoft.com/office/drawing/2014/main" id="{E72C5859-A1A3-4CB0-A60F-51C0CEFCA1D9}"/>
              </a:ext>
            </a:extLst>
          </p:cNvPr>
          <p:cNvSpPr txBox="1"/>
          <p:nvPr/>
        </p:nvSpPr>
        <p:spPr>
          <a:xfrm>
            <a:off x="229647" y="4808802"/>
            <a:ext cx="351378" cy="369332"/>
          </a:xfrm>
          <a:prstGeom prst="rect">
            <a:avLst/>
          </a:prstGeom>
          <a:noFill/>
        </p:spPr>
        <p:txBody>
          <a:bodyPr wrap="none" rtlCol="0">
            <a:spAutoFit/>
          </a:bodyPr>
          <a:lstStyle/>
          <a:p>
            <a:r>
              <a:rPr lang="pt-BR" b="1" dirty="0">
                <a:solidFill>
                  <a:srgbClr val="FF0000"/>
                </a:solidFill>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288481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F0B050EB-7957-4DC5-B27D-E92DFE3519E7}"/>
              </a:ext>
            </a:extLst>
          </p:cNvPr>
          <p:cNvSpPr txBox="1"/>
          <p:nvPr/>
        </p:nvSpPr>
        <p:spPr>
          <a:xfrm>
            <a:off x="114299" y="151081"/>
            <a:ext cx="8296275" cy="2057358"/>
          </a:xfrm>
          <a:prstGeom prst="rect">
            <a:avLst/>
          </a:prstGeom>
          <a:noFill/>
        </p:spPr>
        <p:txBody>
          <a:bodyPr wrap="square">
            <a:spAutoFit/>
          </a:bodyPr>
          <a:lstStyle/>
          <a:p>
            <a:pPr algn="just" fontAlgn="base">
              <a:lnSpc>
                <a:spcPct val="114000"/>
              </a:lnSpc>
            </a:pPr>
            <a:r>
              <a:rPr lang="pt-BR" sz="1600" b="1" dirty="0">
                <a:solidFill>
                  <a:srgbClr val="000000"/>
                </a:solidFill>
                <a:effectLst/>
                <a:latin typeface="Arial" panose="020B0604020202020204" pitchFamily="34" charset="0"/>
                <a:ea typeface="Times New Roman" panose="02020603050405020304" pitchFamily="18" charset="0"/>
              </a:rPr>
              <a:t>Questão 10) (1 ponto) </a:t>
            </a:r>
            <a:r>
              <a:rPr lang="pt-BR" sz="1600" dirty="0">
                <a:solidFill>
                  <a:srgbClr val="000000"/>
                </a:solidFill>
                <a:effectLst/>
                <a:latin typeface="Arial" panose="020B0604020202020204" pitchFamily="34" charset="0"/>
                <a:ea typeface="Times New Roman" panose="02020603050405020304" pitchFamily="18" charset="0"/>
              </a:rPr>
              <a:t>A temperatura interfere nas diferentes fases do desenvolvimento do mosquito </a:t>
            </a:r>
            <a:r>
              <a:rPr lang="pt-BR" sz="1600" i="1" dirty="0">
                <a:solidFill>
                  <a:srgbClr val="000000"/>
                </a:solidFill>
                <a:effectLst/>
                <a:latin typeface="Arial" panose="020B0604020202020204" pitchFamily="34" charset="0"/>
                <a:ea typeface="Times New Roman" panose="02020603050405020304" pitchFamily="18" charset="0"/>
              </a:rPr>
              <a:t>Aedes Aegypti</a:t>
            </a:r>
            <a:r>
              <a:rPr lang="pt-BR" sz="1600" dirty="0">
                <a:solidFill>
                  <a:srgbClr val="000000"/>
                </a:solidFill>
                <a:effectLst/>
                <a:latin typeface="Arial" panose="020B0604020202020204" pitchFamily="34" charset="0"/>
                <a:ea typeface="Times New Roman" panose="02020603050405020304" pitchFamily="18" charset="0"/>
              </a:rPr>
              <a:t>, incluindo o seu nascimento, proliferação e tempo de vida.  Imagens de satélite fornecem as temperaturas em diferentes regiões da Terra, constituindo-se assim em um importante recurso para o monitoramento de regiões cujas temperaturas sejam favoráveis à reprodução e infestação do mosquito. A figura representa uma imagem (simplificada) de satélite da cidade de São Paulo e a legenda indica a faixa de temperatura em cada uma das 15 regiões avaliadas.</a:t>
            </a:r>
            <a:endParaRPr lang="pt-BR" sz="1600" dirty="0">
              <a:effectLst/>
              <a:latin typeface="Times New Roman" panose="02020603050405020304" pitchFamily="18" charset="0"/>
              <a:ea typeface="Times New Roman" panose="02020603050405020304" pitchFamily="18" charset="0"/>
            </a:endParaRPr>
          </a:p>
        </p:txBody>
      </p:sp>
      <p:graphicFrame>
        <p:nvGraphicFramePr>
          <p:cNvPr id="9" name="Tabela 9">
            <a:extLst>
              <a:ext uri="{FF2B5EF4-FFF2-40B4-BE49-F238E27FC236}">
                <a16:creationId xmlns:a16="http://schemas.microsoft.com/office/drawing/2014/main" id="{03874CFC-0E06-4F7B-B887-20571E90EE23}"/>
              </a:ext>
            </a:extLst>
          </p:cNvPr>
          <p:cNvGraphicFramePr>
            <a:graphicFrameLocks noGrp="1"/>
          </p:cNvGraphicFramePr>
          <p:nvPr>
            <p:extLst>
              <p:ext uri="{D42A27DB-BD31-4B8C-83A1-F6EECF244321}">
                <p14:modId xmlns:p14="http://schemas.microsoft.com/office/powerpoint/2010/main" val="2419830898"/>
              </p:ext>
            </p:extLst>
          </p:nvPr>
        </p:nvGraphicFramePr>
        <p:xfrm>
          <a:off x="6762750" y="4347554"/>
          <a:ext cx="2667001" cy="1630680"/>
        </p:xfrm>
        <a:graphic>
          <a:graphicData uri="http://schemas.openxmlformats.org/drawingml/2006/table">
            <a:tbl>
              <a:tblPr firstRow="1" bandRow="1">
                <a:tableStyleId>{073A0DAA-6AF3-43AB-8588-CEC1D06C72B9}</a:tableStyleId>
              </a:tblPr>
              <a:tblGrid>
                <a:gridCol w="1232713">
                  <a:extLst>
                    <a:ext uri="{9D8B030D-6E8A-4147-A177-3AD203B41FA5}">
                      <a16:colId xmlns:a16="http://schemas.microsoft.com/office/drawing/2014/main" val="2383721927"/>
                    </a:ext>
                  </a:extLst>
                </a:gridCol>
                <a:gridCol w="1434288">
                  <a:extLst>
                    <a:ext uri="{9D8B030D-6E8A-4147-A177-3AD203B41FA5}">
                      <a16:colId xmlns:a16="http://schemas.microsoft.com/office/drawing/2014/main" val="919240927"/>
                    </a:ext>
                  </a:extLst>
                </a:gridCol>
              </a:tblGrid>
              <a:tr h="370840">
                <a:tc>
                  <a:txBody>
                    <a:bodyPr/>
                    <a:lstStyle/>
                    <a:p>
                      <a:pPr algn="ctr"/>
                      <a:r>
                        <a:rPr lang="pt-BR" sz="1400" b="0" dirty="0">
                          <a:solidFill>
                            <a:schemeClr val="bg1"/>
                          </a:solidFill>
                        </a:rPr>
                        <a:t>Cor da Região Identificada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dirty="0">
                          <a:solidFill>
                            <a:schemeClr val="bg1"/>
                          </a:solidFill>
                        </a:rPr>
                        <a:t>Faixa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dirty="0">
                          <a:solidFill>
                            <a:schemeClr val="bg1"/>
                          </a:solidFill>
                        </a:rPr>
                        <a:t>Temperatura </a:t>
                      </a:r>
                      <a:r>
                        <a:rPr lang="pt-PT" sz="1400" b="0" i="1" kern="1200" dirty="0">
                          <a:solidFill>
                            <a:schemeClr val="bg1"/>
                          </a:solidFill>
                          <a:effectLst/>
                          <a:latin typeface="+mn-lt"/>
                          <a:ea typeface="+mn-ea"/>
                          <a:cs typeface="+mn-cs"/>
                        </a:rPr>
                        <a:t>(</a:t>
                      </a:r>
                      <a:r>
                        <a:rPr lang="pt-PT" sz="1400" b="0" i="1" kern="1200" baseline="30000" dirty="0">
                          <a:solidFill>
                            <a:schemeClr val="bg1"/>
                          </a:solidFill>
                          <a:effectLst/>
                          <a:latin typeface="+mn-lt"/>
                          <a:ea typeface="+mn-ea"/>
                          <a:cs typeface="+mn-cs"/>
                        </a:rPr>
                        <a:t>o</a:t>
                      </a:r>
                      <a:r>
                        <a:rPr lang="pt-PT" sz="1400" b="0" i="1" kern="1200" dirty="0">
                          <a:solidFill>
                            <a:schemeClr val="bg1"/>
                          </a:solidFill>
                          <a:effectLst/>
                          <a:latin typeface="+mn-lt"/>
                          <a:ea typeface="+mn-ea"/>
                          <a:cs typeface="+mn-cs"/>
                        </a:rPr>
                        <a:t>C)</a:t>
                      </a:r>
                      <a:endParaRPr lang="pt-BR" sz="14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940199840"/>
                  </a:ext>
                </a:extLst>
              </a:tr>
              <a:tr h="370840">
                <a:tc>
                  <a:txBody>
                    <a:bodyPr/>
                    <a:lstStyle/>
                    <a:p>
                      <a:endParaRPr lang="pt-B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pt-PT" sz="1400" i="1" kern="1200" dirty="0">
                          <a:solidFill>
                            <a:schemeClr val="dk1"/>
                          </a:solidFill>
                          <a:effectLst/>
                          <a:latin typeface="+mn-lt"/>
                          <a:ea typeface="+mn-ea"/>
                          <a:cs typeface="+mn-cs"/>
                        </a:rPr>
                        <a:t>22 – 26</a:t>
                      </a:r>
                      <a:endParaRPr lang="pt-BR"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53334169"/>
                  </a:ext>
                </a:extLst>
              </a:tr>
              <a:tr h="370840">
                <a:tc>
                  <a:txBody>
                    <a:bodyPr/>
                    <a:lstStyle/>
                    <a:p>
                      <a:endParaRPr lang="pt-BR"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lumMod val="85000"/>
                      </a:schemeClr>
                    </a:solidFill>
                  </a:tcPr>
                </a:tc>
                <a:tc>
                  <a:txBody>
                    <a:bodyPr/>
                    <a:lstStyle/>
                    <a:p>
                      <a:pPr algn="ctr"/>
                      <a:r>
                        <a:rPr lang="pt-PT" sz="1400" i="1" kern="1200" dirty="0">
                          <a:solidFill>
                            <a:schemeClr val="dk1"/>
                          </a:solidFill>
                          <a:effectLst/>
                          <a:latin typeface="+mn-lt"/>
                          <a:ea typeface="+mn-ea"/>
                          <a:cs typeface="+mn-cs"/>
                        </a:rPr>
                        <a:t>27 – 29</a:t>
                      </a:r>
                      <a:endParaRPr lang="pt-BR"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57558337"/>
                  </a:ext>
                </a:extLst>
              </a:tr>
              <a:tr h="370840">
                <a:tc>
                  <a:txBody>
                    <a:bodyPr/>
                    <a:lstStyle/>
                    <a:p>
                      <a:endParaRPr lang="pt-BR"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schemeClr>
                    </a:solidFill>
                  </a:tcPr>
                </a:tc>
                <a:tc>
                  <a:txBody>
                    <a:bodyPr/>
                    <a:lstStyle/>
                    <a:p>
                      <a:pPr algn="ctr"/>
                      <a:r>
                        <a:rPr lang="pt-PT" sz="1400" i="1" kern="1200" dirty="0">
                          <a:solidFill>
                            <a:schemeClr val="dk1"/>
                          </a:solidFill>
                          <a:effectLst/>
                          <a:latin typeface="+mn-lt"/>
                          <a:ea typeface="+mn-ea"/>
                          <a:cs typeface="+mn-cs"/>
                        </a:rPr>
                        <a:t>30 – 32</a:t>
                      </a:r>
                      <a:endParaRPr lang="pt-BR"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662147"/>
                  </a:ext>
                </a:extLst>
              </a:tr>
            </a:tbl>
          </a:graphicData>
        </a:graphic>
      </p:graphicFrame>
      <p:sp>
        <p:nvSpPr>
          <p:cNvPr id="27" name="CaixaDeTexto 26">
            <a:extLst>
              <a:ext uri="{FF2B5EF4-FFF2-40B4-BE49-F238E27FC236}">
                <a16:creationId xmlns:a16="http://schemas.microsoft.com/office/drawing/2014/main" id="{338C242D-5B6D-483A-B629-6960370C3968}"/>
              </a:ext>
            </a:extLst>
          </p:cNvPr>
          <p:cNvSpPr txBox="1"/>
          <p:nvPr/>
        </p:nvSpPr>
        <p:spPr>
          <a:xfrm>
            <a:off x="142874" y="2345889"/>
            <a:ext cx="8267701" cy="1776640"/>
          </a:xfrm>
          <a:prstGeom prst="rect">
            <a:avLst/>
          </a:prstGeom>
          <a:noFill/>
        </p:spPr>
        <p:txBody>
          <a:bodyPr wrap="square">
            <a:spAutoFit/>
          </a:bodyPr>
          <a:lstStyle/>
          <a:p>
            <a:pPr algn="just">
              <a:lnSpc>
                <a:spcPct val="114000"/>
              </a:lnSpc>
            </a:pPr>
            <a:r>
              <a:rPr lang="pt-BR" sz="1600" b="1" dirty="0">
                <a:solidFill>
                  <a:schemeClr val="bg1"/>
                </a:solidFill>
                <a:effectLst/>
                <a:latin typeface="Arial" panose="020B0604020202020204" pitchFamily="34" charset="0"/>
                <a:ea typeface="Times New Roman" panose="02020603050405020304" pitchFamily="18" charset="0"/>
              </a:rPr>
              <a:t>Pergunta 10a) (0,5 ponto) </a:t>
            </a:r>
            <a:r>
              <a:rPr lang="pt-PT" sz="1600" dirty="0">
                <a:solidFill>
                  <a:schemeClr val="bg1"/>
                </a:solidFill>
                <a:effectLst/>
                <a:latin typeface="Arial" panose="020B0604020202020204" pitchFamily="34" charset="0"/>
                <a:ea typeface="Times New Roman" panose="02020603050405020304" pitchFamily="18" charset="0"/>
              </a:rPr>
              <a:t>A Secretaria Municipal de Saúde considera que a faixa de temperatura ideal para a proliferação do </a:t>
            </a:r>
            <a:r>
              <a:rPr lang="pt-PT" sz="1600" i="1" dirty="0">
                <a:solidFill>
                  <a:schemeClr val="bg1"/>
                </a:solidFill>
                <a:effectLst/>
                <a:latin typeface="Arial" panose="020B0604020202020204" pitchFamily="34" charset="0"/>
                <a:ea typeface="Times New Roman" panose="02020603050405020304" pitchFamily="18" charset="0"/>
              </a:rPr>
              <a:t>Aedes Aegypti</a:t>
            </a:r>
            <a:r>
              <a:rPr lang="pt-PT" sz="1600" dirty="0">
                <a:solidFill>
                  <a:schemeClr val="bg1"/>
                </a:solidFill>
                <a:effectLst/>
                <a:latin typeface="Arial" panose="020B0604020202020204" pitchFamily="34" charset="0"/>
                <a:ea typeface="Times New Roman" panose="02020603050405020304" pitchFamily="18" charset="0"/>
              </a:rPr>
              <a:t> encontra-se entre 30° e 32°C.  Baseado nesse critério, quais regiões [(cinza escuro – áreas: 1, 13, 14, 15), (cinza claro – áreas: 2, 3, 4, 5, 6, 10, 11, 12) e (branca – áreas: 7, 8, 9)] numeradas no mapa deveriam ser objeto de ação dos agentes de saúde para eliminar possíveis focos do </a:t>
            </a:r>
            <a:r>
              <a:rPr lang="pt-PT" sz="1600" i="1" dirty="0">
                <a:solidFill>
                  <a:schemeClr val="bg1"/>
                </a:solidFill>
                <a:effectLst/>
                <a:latin typeface="Arial" panose="020B0604020202020204" pitchFamily="34" charset="0"/>
                <a:ea typeface="Times New Roman" panose="02020603050405020304" pitchFamily="18" charset="0"/>
              </a:rPr>
              <a:t>Aedes Aegypti</a:t>
            </a:r>
            <a:r>
              <a:rPr lang="pt-PT" sz="1600" dirty="0">
                <a:solidFill>
                  <a:schemeClr val="bg1"/>
                </a:solidFill>
                <a:effectLst/>
                <a:latin typeface="Arial" panose="020B0604020202020204" pitchFamily="34" charset="0"/>
                <a:ea typeface="Times New Roman" panose="02020603050405020304" pitchFamily="18" charset="0"/>
              </a:rPr>
              <a:t>? Obs. Basta indicar a cor da região (ou das regiões).</a:t>
            </a:r>
            <a:endParaRPr lang="pt-BR" sz="1600" dirty="0">
              <a:solidFill>
                <a:schemeClr val="bg1"/>
              </a:solidFill>
            </a:endParaRPr>
          </a:p>
        </p:txBody>
      </p:sp>
      <p:sp>
        <p:nvSpPr>
          <p:cNvPr id="28" name="Rectangle 4">
            <a:extLst>
              <a:ext uri="{FF2B5EF4-FFF2-40B4-BE49-F238E27FC236}">
                <a16:creationId xmlns:a16="http://schemas.microsoft.com/office/drawing/2014/main" id="{54D27B2D-CCFE-4F8F-9E07-1987284E08F3}"/>
              </a:ext>
            </a:extLst>
          </p:cNvPr>
          <p:cNvSpPr>
            <a:spLocks noChangeArrowheads="1"/>
          </p:cNvSpPr>
          <p:nvPr/>
        </p:nvSpPr>
        <p:spPr bwMode="auto">
          <a:xfrm>
            <a:off x="109755" y="4285224"/>
            <a:ext cx="64434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PT" altLang="pt-BR" sz="1600" b="0"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600" b="0"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Baseado no mapa, na legenda, e no critério da Secretaria Municipal de Saúde, a região de risco é a cinza escuro.</a:t>
            </a:r>
            <a:endParaRPr kumimoji="0" lang="pt-BR" altLang="pt-BR"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9" name="CaixaDeTexto 28">
            <a:extLst>
              <a:ext uri="{FF2B5EF4-FFF2-40B4-BE49-F238E27FC236}">
                <a16:creationId xmlns:a16="http://schemas.microsoft.com/office/drawing/2014/main" id="{8C8BE0D3-225C-4FE2-BCD8-3C8F43569CF0}"/>
              </a:ext>
            </a:extLst>
          </p:cNvPr>
          <p:cNvSpPr txBox="1"/>
          <p:nvPr/>
        </p:nvSpPr>
        <p:spPr>
          <a:xfrm>
            <a:off x="124417" y="4172658"/>
            <a:ext cx="1742483" cy="369332"/>
          </a:xfrm>
          <a:prstGeom prst="rect">
            <a:avLst/>
          </a:prstGeom>
          <a:noFill/>
        </p:spPr>
        <p:txBody>
          <a:bodyPr wrap="square">
            <a:spAutoFit/>
          </a:bodyPr>
          <a:lstStyle/>
          <a:p>
            <a:r>
              <a:rPr lang="pt-BR" sz="1800" b="1" dirty="0">
                <a:solidFill>
                  <a:schemeClr val="bg1"/>
                </a:solidFill>
                <a:effectLst/>
                <a:latin typeface="Arial" panose="020B0604020202020204" pitchFamily="34" charset="0"/>
                <a:ea typeface="Times New Roman" panose="02020603050405020304" pitchFamily="18" charset="0"/>
              </a:rPr>
              <a:t>Resposta 10a)</a:t>
            </a:r>
            <a:endParaRPr lang="pt-BR" dirty="0">
              <a:solidFill>
                <a:schemeClr val="bg1"/>
              </a:solidFill>
            </a:endParaRPr>
          </a:p>
        </p:txBody>
      </p:sp>
      <p:sp>
        <p:nvSpPr>
          <p:cNvPr id="2" name="Retângulo 1"/>
          <p:cNvSpPr/>
          <p:nvPr/>
        </p:nvSpPr>
        <p:spPr>
          <a:xfrm>
            <a:off x="95249" y="5106085"/>
            <a:ext cx="6505575" cy="584775"/>
          </a:xfrm>
          <a:prstGeom prst="rect">
            <a:avLst/>
          </a:prstGeom>
        </p:spPr>
        <p:txBody>
          <a:bodyPr wrap="square">
            <a:spAutoFit/>
          </a:bodyPr>
          <a:lstStyle/>
          <a:p>
            <a:pPr lvl="0" algn="just" defTabSz="914400" eaLnBrk="0" fontAlgn="base" hangingPunct="0">
              <a:spcBef>
                <a:spcPct val="0"/>
              </a:spcBef>
              <a:spcAft>
                <a:spcPct val="0"/>
              </a:spcAft>
            </a:pPr>
            <a:r>
              <a:rPr lang="pt-PT" altLang="pt-BR" sz="1600" i="1" dirty="0">
                <a:solidFill>
                  <a:srgbClr val="FF0000"/>
                </a:solidFill>
                <a:latin typeface="Arial" panose="020B0604020202020204" pitchFamily="34" charset="0"/>
                <a:ea typeface="Times New Roman" panose="02020603050405020304" pitchFamily="18" charset="0"/>
                <a:cs typeface="Arial" panose="020B0604020202020204" pitchFamily="34" charset="0"/>
              </a:rPr>
              <a:t>Obs. Se o aluno indicar mais de uma região não recebe nenhuma pontuação neste item.</a:t>
            </a:r>
            <a:endParaRPr lang="pt-PT" altLang="pt-BR" sz="1600" dirty="0">
              <a:latin typeface="Arial" panose="020B0604020202020204" pitchFamily="34" charset="0"/>
              <a:cs typeface="Arial" panose="020B0604020202020204" pitchFamily="34" charset="0"/>
            </a:endParaRPr>
          </a:p>
        </p:txBody>
      </p:sp>
      <p:grpSp>
        <p:nvGrpSpPr>
          <p:cNvPr id="35" name="Agrupar 34">
            <a:extLst>
              <a:ext uri="{FF2B5EF4-FFF2-40B4-BE49-F238E27FC236}">
                <a16:creationId xmlns:a16="http://schemas.microsoft.com/office/drawing/2014/main" id="{EC806265-DB29-4296-A9C2-4AAE0572DC57}"/>
              </a:ext>
            </a:extLst>
          </p:cNvPr>
          <p:cNvGrpSpPr/>
          <p:nvPr/>
        </p:nvGrpSpPr>
        <p:grpSpPr>
          <a:xfrm>
            <a:off x="9410443" y="2257844"/>
            <a:ext cx="2468244" cy="3809582"/>
            <a:chOff x="9410443" y="2257844"/>
            <a:chExt cx="2468244" cy="3809582"/>
          </a:xfrm>
        </p:grpSpPr>
        <p:grpSp>
          <p:nvGrpSpPr>
            <p:cNvPr id="8" name="Grupo 44">
              <a:extLst>
                <a:ext uri="{FF2B5EF4-FFF2-40B4-BE49-F238E27FC236}">
                  <a16:creationId xmlns:a16="http://schemas.microsoft.com/office/drawing/2014/main" id="{9047073A-FB9E-4D1C-834D-12E598187C4B}"/>
                </a:ext>
              </a:extLst>
            </p:cNvPr>
            <p:cNvGrpSpPr/>
            <p:nvPr/>
          </p:nvGrpSpPr>
          <p:grpSpPr>
            <a:xfrm>
              <a:off x="9410443" y="2257844"/>
              <a:ext cx="2468244" cy="3809582"/>
              <a:chOff x="0" y="0"/>
              <a:chExt cx="2404800" cy="3711600"/>
            </a:xfrm>
          </p:grpSpPr>
          <p:grpSp>
            <p:nvGrpSpPr>
              <p:cNvPr id="10" name="Grupo 3">
                <a:extLst>
                  <a:ext uri="{FF2B5EF4-FFF2-40B4-BE49-F238E27FC236}">
                    <a16:creationId xmlns:a16="http://schemas.microsoft.com/office/drawing/2014/main" id="{500D8963-F0F7-4BEF-8A66-39F85A0A2EC6}"/>
                  </a:ext>
                </a:extLst>
              </p:cNvPr>
              <p:cNvGrpSpPr/>
              <p:nvPr/>
            </p:nvGrpSpPr>
            <p:grpSpPr>
              <a:xfrm>
                <a:off x="0" y="0"/>
                <a:ext cx="2404800" cy="3711600"/>
                <a:chOff x="0" y="0"/>
                <a:chExt cx="2405641" cy="3713148"/>
              </a:xfrm>
            </p:grpSpPr>
            <p:pic>
              <p:nvPicPr>
                <p:cNvPr id="12" name="Imagem 11" descr="Saude 3">
                  <a:extLst>
                    <a:ext uri="{FF2B5EF4-FFF2-40B4-BE49-F238E27FC236}">
                      <a16:creationId xmlns:a16="http://schemas.microsoft.com/office/drawing/2014/main" id="{399E71A3-B74B-4191-959E-77271DDB86B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405641" cy="3713148"/>
                </a:xfrm>
                <a:prstGeom prst="rect">
                  <a:avLst/>
                </a:prstGeom>
                <a:noFill/>
                <a:ln>
                  <a:noFill/>
                </a:ln>
              </p:spPr>
            </p:pic>
            <p:sp>
              <p:nvSpPr>
                <p:cNvPr id="13" name="Text Box 10">
                  <a:extLst>
                    <a:ext uri="{FF2B5EF4-FFF2-40B4-BE49-F238E27FC236}">
                      <a16:creationId xmlns:a16="http://schemas.microsoft.com/office/drawing/2014/main" id="{2EFAAE93-95A7-4CB8-9244-42451F4A31D0}"/>
                    </a:ext>
                  </a:extLst>
                </p:cNvPr>
                <p:cNvSpPr txBox="1">
                  <a:spLocks noChangeArrowheads="1"/>
                </p:cNvSpPr>
                <p:nvPr/>
              </p:nvSpPr>
              <p:spPr bwMode="auto">
                <a:xfrm>
                  <a:off x="517264" y="3172763"/>
                  <a:ext cx="21399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15</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14" name="Text Box 11">
                  <a:extLst>
                    <a:ext uri="{FF2B5EF4-FFF2-40B4-BE49-F238E27FC236}">
                      <a16:creationId xmlns:a16="http://schemas.microsoft.com/office/drawing/2014/main" id="{BCE9C24F-53C0-4626-BF92-3717D1D9109B}"/>
                    </a:ext>
                  </a:extLst>
                </p:cNvPr>
                <p:cNvSpPr txBox="1">
                  <a:spLocks noChangeArrowheads="1"/>
                </p:cNvSpPr>
                <p:nvPr/>
              </p:nvSpPr>
              <p:spPr bwMode="auto">
                <a:xfrm>
                  <a:off x="356567" y="2564517"/>
                  <a:ext cx="21844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14</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15" name="Text Box 15">
                  <a:extLst>
                    <a:ext uri="{FF2B5EF4-FFF2-40B4-BE49-F238E27FC236}">
                      <a16:creationId xmlns:a16="http://schemas.microsoft.com/office/drawing/2014/main" id="{CE172230-5F72-45EC-89AC-C5DEF8B14606}"/>
                    </a:ext>
                  </a:extLst>
                </p:cNvPr>
                <p:cNvSpPr txBox="1">
                  <a:spLocks noChangeArrowheads="1"/>
                </p:cNvSpPr>
                <p:nvPr/>
              </p:nvSpPr>
              <p:spPr bwMode="auto">
                <a:xfrm>
                  <a:off x="681461" y="2376942"/>
                  <a:ext cx="24066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13</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16" name="Text Box 16">
                  <a:extLst>
                    <a:ext uri="{FF2B5EF4-FFF2-40B4-BE49-F238E27FC236}">
                      <a16:creationId xmlns:a16="http://schemas.microsoft.com/office/drawing/2014/main" id="{65565D5F-0719-4BD9-B41A-783025343B9D}"/>
                    </a:ext>
                  </a:extLst>
                </p:cNvPr>
                <p:cNvSpPr txBox="1">
                  <a:spLocks noChangeArrowheads="1"/>
                </p:cNvSpPr>
                <p:nvPr/>
              </p:nvSpPr>
              <p:spPr bwMode="auto">
                <a:xfrm>
                  <a:off x="339583" y="1763640"/>
                  <a:ext cx="22923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200" b="1" dirty="0">
                      <a:solidFill>
                        <a:schemeClr val="bg1"/>
                      </a:solidFill>
                      <a:effectLst/>
                      <a:latin typeface="Arial" panose="020B0604020202020204" pitchFamily="34" charset="0"/>
                      <a:ea typeface="Times New Roman" panose="02020603050405020304" pitchFamily="18" charset="0"/>
                    </a:rPr>
                    <a:t>12</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17" name="Text Box 17">
                  <a:extLst>
                    <a:ext uri="{FF2B5EF4-FFF2-40B4-BE49-F238E27FC236}">
                      <a16:creationId xmlns:a16="http://schemas.microsoft.com/office/drawing/2014/main" id="{28C71260-151E-4E84-ACCB-1F049BB24F67}"/>
                    </a:ext>
                  </a:extLst>
                </p:cNvPr>
                <p:cNvSpPr txBox="1">
                  <a:spLocks noChangeArrowheads="1"/>
                </p:cNvSpPr>
                <p:nvPr/>
              </p:nvSpPr>
              <p:spPr bwMode="auto">
                <a:xfrm>
                  <a:off x="1948441" y="1128045"/>
                  <a:ext cx="18161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200" b="1" dirty="0">
                      <a:solidFill>
                        <a:schemeClr val="bg1"/>
                      </a:solidFill>
                      <a:effectLst/>
                      <a:latin typeface="Arial" panose="020B0604020202020204" pitchFamily="34" charset="0"/>
                      <a:ea typeface="Times New Roman" panose="02020603050405020304" pitchFamily="18" charset="0"/>
                    </a:rPr>
                    <a:t>11</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18" name="Text Box 18">
                  <a:extLst>
                    <a:ext uri="{FF2B5EF4-FFF2-40B4-BE49-F238E27FC236}">
                      <a16:creationId xmlns:a16="http://schemas.microsoft.com/office/drawing/2014/main" id="{BE11A58F-F053-47E5-8794-8298AA80336E}"/>
                    </a:ext>
                  </a:extLst>
                </p:cNvPr>
                <p:cNvSpPr txBox="1">
                  <a:spLocks noChangeArrowheads="1"/>
                </p:cNvSpPr>
                <p:nvPr/>
              </p:nvSpPr>
              <p:spPr bwMode="auto">
                <a:xfrm>
                  <a:off x="1764707" y="1157956"/>
                  <a:ext cx="18605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200" b="1" dirty="0">
                      <a:solidFill>
                        <a:schemeClr val="bg1"/>
                      </a:solidFill>
                      <a:effectLst/>
                      <a:latin typeface="Arial" panose="020B0604020202020204" pitchFamily="34" charset="0"/>
                      <a:ea typeface="Times New Roman" panose="02020603050405020304" pitchFamily="18" charset="0"/>
                    </a:rPr>
                    <a:t>10</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19" name="Text Box 19">
                  <a:extLst>
                    <a:ext uri="{FF2B5EF4-FFF2-40B4-BE49-F238E27FC236}">
                      <a16:creationId xmlns:a16="http://schemas.microsoft.com/office/drawing/2014/main" id="{A5B80806-2902-4E6F-A9C7-6C9F52243172}"/>
                    </a:ext>
                  </a:extLst>
                </p:cNvPr>
                <p:cNvSpPr txBox="1">
                  <a:spLocks noChangeArrowheads="1"/>
                </p:cNvSpPr>
                <p:nvPr/>
              </p:nvSpPr>
              <p:spPr bwMode="auto">
                <a:xfrm>
                  <a:off x="1055406" y="1230595"/>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a:effectLst/>
                      <a:latin typeface="Arial" panose="020B0604020202020204" pitchFamily="34" charset="0"/>
                      <a:ea typeface="Times New Roman" panose="02020603050405020304" pitchFamily="18" charset="0"/>
                    </a:rPr>
                    <a:t>9</a:t>
                  </a:r>
                  <a:endParaRPr lang="pt-BR" sz="1200">
                    <a:effectLst/>
                    <a:latin typeface="Times New Roman" panose="02020603050405020304" pitchFamily="18" charset="0"/>
                    <a:ea typeface="Times New Roman" panose="02020603050405020304" pitchFamily="18" charset="0"/>
                  </a:endParaRPr>
                </a:p>
              </p:txBody>
            </p:sp>
            <p:sp>
              <p:nvSpPr>
                <p:cNvPr id="20" name="Text Box 20">
                  <a:extLst>
                    <a:ext uri="{FF2B5EF4-FFF2-40B4-BE49-F238E27FC236}">
                      <a16:creationId xmlns:a16="http://schemas.microsoft.com/office/drawing/2014/main" id="{FC50B401-B91A-4035-9008-16EC0D47A9E3}"/>
                    </a:ext>
                  </a:extLst>
                </p:cNvPr>
                <p:cNvSpPr txBox="1">
                  <a:spLocks noChangeArrowheads="1"/>
                </p:cNvSpPr>
                <p:nvPr/>
              </p:nvSpPr>
              <p:spPr bwMode="auto">
                <a:xfrm>
                  <a:off x="512748" y="1269051"/>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a:effectLst/>
                      <a:latin typeface="Arial" panose="020B0604020202020204" pitchFamily="34" charset="0"/>
                      <a:ea typeface="Times New Roman" panose="02020603050405020304" pitchFamily="18" charset="0"/>
                    </a:rPr>
                    <a:t>8</a:t>
                  </a:r>
                  <a:endParaRPr lang="pt-BR" sz="1200">
                    <a:effectLst/>
                    <a:latin typeface="Times New Roman" panose="02020603050405020304" pitchFamily="18" charset="0"/>
                    <a:ea typeface="Times New Roman" panose="02020603050405020304" pitchFamily="18" charset="0"/>
                  </a:endParaRPr>
                </a:p>
              </p:txBody>
            </p:sp>
            <p:sp>
              <p:nvSpPr>
                <p:cNvPr id="21" name="Text Box 22">
                  <a:extLst>
                    <a:ext uri="{FF2B5EF4-FFF2-40B4-BE49-F238E27FC236}">
                      <a16:creationId xmlns:a16="http://schemas.microsoft.com/office/drawing/2014/main" id="{CAF77C47-451F-4C32-8355-F9EAF3E905C4}"/>
                    </a:ext>
                  </a:extLst>
                </p:cNvPr>
                <p:cNvSpPr txBox="1">
                  <a:spLocks noChangeArrowheads="1"/>
                </p:cNvSpPr>
                <p:nvPr/>
              </p:nvSpPr>
              <p:spPr bwMode="auto">
                <a:xfrm>
                  <a:off x="1508333" y="692210"/>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6</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22" name="Text Box 23">
                  <a:extLst>
                    <a:ext uri="{FF2B5EF4-FFF2-40B4-BE49-F238E27FC236}">
                      <a16:creationId xmlns:a16="http://schemas.microsoft.com/office/drawing/2014/main" id="{A3030006-1F4F-4CA5-8693-0CB509EC3F80}"/>
                    </a:ext>
                  </a:extLst>
                </p:cNvPr>
                <p:cNvSpPr txBox="1">
                  <a:spLocks noChangeArrowheads="1"/>
                </p:cNvSpPr>
                <p:nvPr/>
              </p:nvSpPr>
              <p:spPr bwMode="auto">
                <a:xfrm>
                  <a:off x="1098135" y="290557"/>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5</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23" name="Text Box 24">
                  <a:extLst>
                    <a:ext uri="{FF2B5EF4-FFF2-40B4-BE49-F238E27FC236}">
                      <a16:creationId xmlns:a16="http://schemas.microsoft.com/office/drawing/2014/main" id="{7D3382E9-67A6-4D9D-93E0-769FF532A78B}"/>
                    </a:ext>
                  </a:extLst>
                </p:cNvPr>
                <p:cNvSpPr txBox="1">
                  <a:spLocks noChangeArrowheads="1"/>
                </p:cNvSpPr>
                <p:nvPr/>
              </p:nvSpPr>
              <p:spPr bwMode="auto">
                <a:xfrm>
                  <a:off x="880217" y="555477"/>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4</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24" name="Text Box 25">
                  <a:extLst>
                    <a:ext uri="{FF2B5EF4-FFF2-40B4-BE49-F238E27FC236}">
                      <a16:creationId xmlns:a16="http://schemas.microsoft.com/office/drawing/2014/main" id="{9625A4EE-423A-49E3-814F-CF0301FC8C95}"/>
                    </a:ext>
                  </a:extLst>
                </p:cNvPr>
                <p:cNvSpPr txBox="1">
                  <a:spLocks noChangeArrowheads="1"/>
                </p:cNvSpPr>
                <p:nvPr/>
              </p:nvSpPr>
              <p:spPr bwMode="auto">
                <a:xfrm>
                  <a:off x="760576" y="461473"/>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3</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25" name="Text Box 26">
                  <a:extLst>
                    <a:ext uri="{FF2B5EF4-FFF2-40B4-BE49-F238E27FC236}">
                      <a16:creationId xmlns:a16="http://schemas.microsoft.com/office/drawing/2014/main" id="{5E7F297F-9C91-42EB-A83C-C303BCECAD97}"/>
                    </a:ext>
                  </a:extLst>
                </p:cNvPr>
                <p:cNvSpPr txBox="1">
                  <a:spLocks noChangeArrowheads="1"/>
                </p:cNvSpPr>
                <p:nvPr/>
              </p:nvSpPr>
              <p:spPr bwMode="auto">
                <a:xfrm>
                  <a:off x="602479" y="414472"/>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2</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26" name="Text Box 29">
                  <a:extLst>
                    <a:ext uri="{FF2B5EF4-FFF2-40B4-BE49-F238E27FC236}">
                      <a16:creationId xmlns:a16="http://schemas.microsoft.com/office/drawing/2014/main" id="{AE10DDBF-CB27-47EC-934F-2EF73B341F9F}"/>
                    </a:ext>
                  </a:extLst>
                </p:cNvPr>
                <p:cNvSpPr txBox="1">
                  <a:spLocks noChangeArrowheads="1"/>
                </p:cNvSpPr>
                <p:nvPr/>
              </p:nvSpPr>
              <p:spPr bwMode="auto">
                <a:xfrm>
                  <a:off x="81185" y="290557"/>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1</a:t>
                  </a:r>
                  <a:endParaRPr lang="pt-BR" sz="1200" dirty="0">
                    <a:solidFill>
                      <a:schemeClr val="bg1"/>
                    </a:solidFill>
                    <a:effectLst/>
                    <a:latin typeface="Times New Roman" panose="02020603050405020304" pitchFamily="18" charset="0"/>
                    <a:ea typeface="Times New Roman" panose="02020603050405020304" pitchFamily="18" charset="0"/>
                  </a:endParaRPr>
                </a:p>
              </p:txBody>
            </p:sp>
          </p:grpSp>
          <p:sp>
            <p:nvSpPr>
              <p:cNvPr id="11" name="Text Box 21">
                <a:extLst>
                  <a:ext uri="{FF2B5EF4-FFF2-40B4-BE49-F238E27FC236}">
                    <a16:creationId xmlns:a16="http://schemas.microsoft.com/office/drawing/2014/main" id="{7693A061-8C9A-4B57-95BA-B610DC461052}"/>
                  </a:ext>
                </a:extLst>
              </p:cNvPr>
              <p:cNvSpPr txBox="1">
                <a:spLocks noChangeArrowheads="1"/>
              </p:cNvSpPr>
              <p:nvPr/>
            </p:nvSpPr>
            <p:spPr bwMode="auto">
              <a:xfrm>
                <a:off x="538480" y="863600"/>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200" b="1">
                    <a:effectLst/>
                    <a:latin typeface="Arial" panose="020B0604020202020204" pitchFamily="34" charset="0"/>
                    <a:ea typeface="Times New Roman" panose="02020603050405020304" pitchFamily="18" charset="0"/>
                  </a:rPr>
                  <a:t>7</a:t>
                </a:r>
                <a:endParaRPr lang="pt-BR" sz="1200">
                  <a:effectLst/>
                  <a:latin typeface="Times New Roman" panose="02020603050405020304" pitchFamily="18" charset="0"/>
                  <a:ea typeface="Times New Roman" panose="02020603050405020304" pitchFamily="18" charset="0"/>
                </a:endParaRPr>
              </a:p>
            </p:txBody>
          </p:sp>
        </p:grpSp>
        <p:sp>
          <p:nvSpPr>
            <p:cNvPr id="4" name="CaixaDeTexto 3">
              <a:extLst>
                <a:ext uri="{FF2B5EF4-FFF2-40B4-BE49-F238E27FC236}">
                  <a16:creationId xmlns:a16="http://schemas.microsoft.com/office/drawing/2014/main" id="{081FF3F9-839B-4D80-8BD6-A9D45B518C13}"/>
                </a:ext>
              </a:extLst>
            </p:cNvPr>
            <p:cNvSpPr txBox="1"/>
            <p:nvPr/>
          </p:nvSpPr>
          <p:spPr>
            <a:xfrm>
              <a:off x="9926271" y="3062876"/>
              <a:ext cx="234461" cy="338554"/>
            </a:xfrm>
            <a:prstGeom prst="rect">
              <a:avLst/>
            </a:prstGeom>
            <a:noFill/>
          </p:spPr>
          <p:txBody>
            <a:bodyPr wrap="square" rtlCol="0">
              <a:spAutoFit/>
            </a:bodyPr>
            <a:lstStyle/>
            <a:p>
              <a:r>
                <a:rPr lang="pt-BR" sz="1600" b="1" dirty="0">
                  <a:solidFill>
                    <a:schemeClr val="bg1"/>
                  </a:solidFill>
                </a:rPr>
                <a:t>7</a:t>
              </a:r>
            </a:p>
          </p:txBody>
        </p:sp>
        <p:sp>
          <p:nvSpPr>
            <p:cNvPr id="6" name="CaixaDeTexto 5">
              <a:extLst>
                <a:ext uri="{FF2B5EF4-FFF2-40B4-BE49-F238E27FC236}">
                  <a16:creationId xmlns:a16="http://schemas.microsoft.com/office/drawing/2014/main" id="{7B1318F9-9850-4B43-9CF9-8FCD9A637049}"/>
                </a:ext>
              </a:extLst>
            </p:cNvPr>
            <p:cNvSpPr txBox="1"/>
            <p:nvPr/>
          </p:nvSpPr>
          <p:spPr>
            <a:xfrm>
              <a:off x="9909367" y="3496664"/>
              <a:ext cx="234461" cy="338554"/>
            </a:xfrm>
            <a:prstGeom prst="rect">
              <a:avLst/>
            </a:prstGeom>
            <a:noFill/>
          </p:spPr>
          <p:txBody>
            <a:bodyPr wrap="square" rtlCol="0">
              <a:spAutoFit/>
            </a:bodyPr>
            <a:lstStyle/>
            <a:p>
              <a:r>
                <a:rPr lang="pt-BR" sz="1600" b="1" dirty="0">
                  <a:solidFill>
                    <a:schemeClr val="bg1"/>
                  </a:solidFill>
                </a:rPr>
                <a:t>8</a:t>
              </a:r>
            </a:p>
          </p:txBody>
        </p:sp>
        <p:sp>
          <p:nvSpPr>
            <p:cNvPr id="34" name="CaixaDeTexto 33">
              <a:extLst>
                <a:ext uri="{FF2B5EF4-FFF2-40B4-BE49-F238E27FC236}">
                  <a16:creationId xmlns:a16="http://schemas.microsoft.com/office/drawing/2014/main" id="{66442898-C71D-41CB-9310-0ED40DFCD2BE}"/>
                </a:ext>
              </a:extLst>
            </p:cNvPr>
            <p:cNvSpPr txBox="1"/>
            <p:nvPr/>
          </p:nvSpPr>
          <p:spPr>
            <a:xfrm>
              <a:off x="10456872" y="3455092"/>
              <a:ext cx="234461" cy="338554"/>
            </a:xfrm>
            <a:prstGeom prst="rect">
              <a:avLst/>
            </a:prstGeom>
            <a:noFill/>
          </p:spPr>
          <p:txBody>
            <a:bodyPr wrap="square" rtlCol="0">
              <a:spAutoFit/>
            </a:bodyPr>
            <a:lstStyle/>
            <a:p>
              <a:r>
                <a:rPr lang="pt-BR" sz="1600" b="1" dirty="0">
                  <a:solidFill>
                    <a:schemeClr val="bg1"/>
                  </a:solidFill>
                </a:rPr>
                <a:t>9</a:t>
              </a:r>
            </a:p>
          </p:txBody>
        </p:sp>
      </p:grpSp>
    </p:spTree>
    <p:extLst>
      <p:ext uri="{BB962C8B-B14F-4D97-AF65-F5344CB8AC3E}">
        <p14:creationId xmlns:p14="http://schemas.microsoft.com/office/powerpoint/2010/main" val="400118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4097D54C-138F-4971-B8D3-747F585D6C22}"/>
              </a:ext>
            </a:extLst>
          </p:cNvPr>
          <p:cNvSpPr txBox="1"/>
          <p:nvPr/>
        </p:nvSpPr>
        <p:spPr>
          <a:xfrm>
            <a:off x="257175" y="321039"/>
            <a:ext cx="8040159" cy="2283061"/>
          </a:xfrm>
          <a:prstGeom prst="rect">
            <a:avLst/>
          </a:prstGeom>
          <a:noFill/>
        </p:spPr>
        <p:txBody>
          <a:bodyPr wrap="square">
            <a:spAutoFit/>
          </a:bodyPr>
          <a:lstStyle/>
          <a:p>
            <a:pPr algn="just">
              <a:lnSpc>
                <a:spcPct val="114000"/>
              </a:lnSpc>
            </a:pPr>
            <a:r>
              <a:rPr lang="pt-BR" sz="1800" b="1" dirty="0">
                <a:solidFill>
                  <a:schemeClr val="bg1"/>
                </a:solidFill>
                <a:effectLst/>
                <a:latin typeface="Arial" panose="020B0604020202020204" pitchFamily="34" charset="0"/>
                <a:ea typeface="Times New Roman" panose="02020603050405020304" pitchFamily="18" charset="0"/>
              </a:rPr>
              <a:t>Pergunta 10b) (0,5 ponto – 0,25 cada acerto) </a:t>
            </a:r>
            <a:r>
              <a:rPr lang="pt-PT" sz="1800" dirty="0">
                <a:solidFill>
                  <a:schemeClr val="bg1"/>
                </a:solidFill>
                <a:effectLst/>
                <a:latin typeface="Arial" panose="020B0604020202020204" pitchFamily="34" charset="0"/>
                <a:ea typeface="Times New Roman" panose="02020603050405020304" pitchFamily="18" charset="0"/>
              </a:rPr>
              <a:t>Outros estudos científicos consideram que a faixa de temperatura ideal para a proliferação do </a:t>
            </a:r>
            <a:r>
              <a:rPr lang="pt-PT" sz="1800" i="1" dirty="0">
                <a:solidFill>
                  <a:schemeClr val="bg1"/>
                </a:solidFill>
                <a:effectLst/>
                <a:latin typeface="Arial" panose="020B0604020202020204" pitchFamily="34" charset="0"/>
                <a:ea typeface="Times New Roman" panose="02020603050405020304" pitchFamily="18" charset="0"/>
              </a:rPr>
              <a:t>Aedes Aegypti</a:t>
            </a:r>
            <a:r>
              <a:rPr lang="pt-PT" sz="1800" dirty="0">
                <a:solidFill>
                  <a:schemeClr val="bg1"/>
                </a:solidFill>
                <a:effectLst/>
                <a:latin typeface="Arial" panose="020B0604020202020204" pitchFamily="34" charset="0"/>
                <a:ea typeface="Times New Roman" panose="02020603050405020304" pitchFamily="18" charset="0"/>
              </a:rPr>
              <a:t> é entre 28° e 31°C.  Baseado nesse critério, em quais regiões [(cinza escuro – áreas: 1, 13, 14, 15), (cinza claro – áreas: 2, 3, 4, 5, 6, 10, 11, 12) e (branca – áreas: 7, 8, 9)] deveriam ser mobilizados agentes de saúde para eliminar possíveis focos do </a:t>
            </a:r>
            <a:r>
              <a:rPr lang="pt-PT" sz="1800" i="1" dirty="0">
                <a:solidFill>
                  <a:schemeClr val="bg1"/>
                </a:solidFill>
                <a:effectLst/>
                <a:latin typeface="Arial" panose="020B0604020202020204" pitchFamily="34" charset="0"/>
                <a:ea typeface="Times New Roman" panose="02020603050405020304" pitchFamily="18" charset="0"/>
              </a:rPr>
              <a:t>Aedes Aegypti</a:t>
            </a:r>
            <a:r>
              <a:rPr lang="pt-PT" sz="1800" dirty="0">
                <a:solidFill>
                  <a:schemeClr val="bg1"/>
                </a:solidFill>
                <a:effectLst/>
                <a:latin typeface="Arial" panose="020B0604020202020204" pitchFamily="34" charset="0"/>
                <a:ea typeface="Times New Roman" panose="02020603050405020304" pitchFamily="18" charset="0"/>
              </a:rPr>
              <a:t>? Obs. Basta indicar a cor da região (ou das regiões).</a:t>
            </a:r>
            <a:endParaRPr lang="pt-BR" dirty="0">
              <a:solidFill>
                <a:schemeClr val="bg1"/>
              </a:solidFill>
            </a:endParaRPr>
          </a:p>
        </p:txBody>
      </p:sp>
      <p:sp>
        <p:nvSpPr>
          <p:cNvPr id="9" name="CaixaDeTexto 8">
            <a:extLst>
              <a:ext uri="{FF2B5EF4-FFF2-40B4-BE49-F238E27FC236}">
                <a16:creationId xmlns:a16="http://schemas.microsoft.com/office/drawing/2014/main" id="{965F5B0C-5166-4380-A2BD-FC24716CBC49}"/>
              </a:ext>
            </a:extLst>
          </p:cNvPr>
          <p:cNvSpPr txBox="1"/>
          <p:nvPr/>
        </p:nvSpPr>
        <p:spPr>
          <a:xfrm>
            <a:off x="276225" y="2734262"/>
            <a:ext cx="2082800" cy="369332"/>
          </a:xfrm>
          <a:prstGeom prst="rect">
            <a:avLst/>
          </a:prstGeom>
          <a:noFill/>
        </p:spPr>
        <p:txBody>
          <a:bodyPr wrap="square">
            <a:spAutoFit/>
          </a:bodyPr>
          <a:lstStyle/>
          <a:p>
            <a:r>
              <a:rPr lang="pt-BR" sz="1800" b="1" dirty="0">
                <a:solidFill>
                  <a:schemeClr val="bg1"/>
                </a:solidFill>
                <a:effectLst/>
                <a:latin typeface="Arial" panose="020B0604020202020204" pitchFamily="34" charset="0"/>
                <a:ea typeface="Times New Roman" panose="02020603050405020304" pitchFamily="18" charset="0"/>
              </a:rPr>
              <a:t>Resposta 10b)</a:t>
            </a:r>
            <a:endParaRPr lang="pt-BR" dirty="0">
              <a:solidFill>
                <a:schemeClr val="bg1"/>
              </a:solidFill>
            </a:endParaRPr>
          </a:p>
        </p:txBody>
      </p:sp>
      <p:sp>
        <p:nvSpPr>
          <p:cNvPr id="11" name="CaixaDeTexto 10">
            <a:extLst>
              <a:ext uri="{FF2B5EF4-FFF2-40B4-BE49-F238E27FC236}">
                <a16:creationId xmlns:a16="http://schemas.microsoft.com/office/drawing/2014/main" id="{9A5932C9-960B-46FD-96C9-397C64E55100}"/>
              </a:ext>
            </a:extLst>
          </p:cNvPr>
          <p:cNvSpPr txBox="1"/>
          <p:nvPr/>
        </p:nvSpPr>
        <p:spPr>
          <a:xfrm>
            <a:off x="1485547" y="2658052"/>
            <a:ext cx="6105878" cy="923330"/>
          </a:xfrm>
          <a:prstGeom prst="rect">
            <a:avLst/>
          </a:prstGeom>
          <a:noFill/>
        </p:spPr>
        <p:txBody>
          <a:bodyPr wrap="square">
            <a:spAutoFit/>
          </a:bodyPr>
          <a:lstStyle/>
          <a:p>
            <a:pPr marL="450215" algn="just" hangingPunct="0">
              <a:lnSpc>
                <a:spcPct val="150000"/>
              </a:lnSpc>
              <a:spcAft>
                <a:spcPts val="0"/>
              </a:spcAft>
            </a:pPr>
            <a:r>
              <a:rPr lang="pt-PT"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Baseado no mapa, na legenda, e no critério acima, as regiões de risco são: cinza claro e cinza escuro.</a:t>
            </a:r>
            <a:endParaRPr lang="pt-BR"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upo 44">
            <a:extLst>
              <a:ext uri="{FF2B5EF4-FFF2-40B4-BE49-F238E27FC236}">
                <a16:creationId xmlns:a16="http://schemas.microsoft.com/office/drawing/2014/main" id="{9047073A-FB9E-4D1C-834D-12E598187C4B}"/>
              </a:ext>
            </a:extLst>
          </p:cNvPr>
          <p:cNvGrpSpPr/>
          <p:nvPr/>
        </p:nvGrpSpPr>
        <p:grpSpPr>
          <a:xfrm>
            <a:off x="7696200" y="2353094"/>
            <a:ext cx="2839462" cy="4382534"/>
            <a:chOff x="0" y="0"/>
            <a:chExt cx="2404800" cy="3711600"/>
          </a:xfrm>
        </p:grpSpPr>
        <p:grpSp>
          <p:nvGrpSpPr>
            <p:cNvPr id="10" name="Grupo 3">
              <a:extLst>
                <a:ext uri="{FF2B5EF4-FFF2-40B4-BE49-F238E27FC236}">
                  <a16:creationId xmlns:a16="http://schemas.microsoft.com/office/drawing/2014/main" id="{500D8963-F0F7-4BEF-8A66-39F85A0A2EC6}"/>
                </a:ext>
              </a:extLst>
            </p:cNvPr>
            <p:cNvGrpSpPr/>
            <p:nvPr/>
          </p:nvGrpSpPr>
          <p:grpSpPr>
            <a:xfrm>
              <a:off x="0" y="0"/>
              <a:ext cx="2404800" cy="3711600"/>
              <a:chOff x="0" y="0"/>
              <a:chExt cx="2405641" cy="3713148"/>
            </a:xfrm>
          </p:grpSpPr>
          <p:pic>
            <p:nvPicPr>
              <p:cNvPr id="13" name="Imagem 12" descr="Saude 3">
                <a:extLst>
                  <a:ext uri="{FF2B5EF4-FFF2-40B4-BE49-F238E27FC236}">
                    <a16:creationId xmlns:a16="http://schemas.microsoft.com/office/drawing/2014/main" id="{399E71A3-B74B-4191-959E-77271DDB86B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405641" cy="3713148"/>
              </a:xfrm>
              <a:prstGeom prst="rect">
                <a:avLst/>
              </a:prstGeom>
              <a:noFill/>
              <a:ln>
                <a:noFill/>
              </a:ln>
            </p:spPr>
          </p:pic>
          <p:sp>
            <p:nvSpPr>
              <p:cNvPr id="14" name="Text Box 10">
                <a:extLst>
                  <a:ext uri="{FF2B5EF4-FFF2-40B4-BE49-F238E27FC236}">
                    <a16:creationId xmlns:a16="http://schemas.microsoft.com/office/drawing/2014/main" id="{2EFAAE93-95A7-4CB8-9244-42451F4A31D0}"/>
                  </a:ext>
                </a:extLst>
              </p:cNvPr>
              <p:cNvSpPr txBox="1">
                <a:spLocks noChangeArrowheads="1"/>
              </p:cNvSpPr>
              <p:nvPr/>
            </p:nvSpPr>
            <p:spPr bwMode="auto">
              <a:xfrm>
                <a:off x="517264" y="3172763"/>
                <a:ext cx="21399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15</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15" name="Text Box 11">
                <a:extLst>
                  <a:ext uri="{FF2B5EF4-FFF2-40B4-BE49-F238E27FC236}">
                    <a16:creationId xmlns:a16="http://schemas.microsoft.com/office/drawing/2014/main" id="{BCE9C24F-53C0-4626-BF92-3717D1D9109B}"/>
                  </a:ext>
                </a:extLst>
              </p:cNvPr>
              <p:cNvSpPr txBox="1">
                <a:spLocks noChangeArrowheads="1"/>
              </p:cNvSpPr>
              <p:nvPr/>
            </p:nvSpPr>
            <p:spPr bwMode="auto">
              <a:xfrm>
                <a:off x="356567" y="2564517"/>
                <a:ext cx="21844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14</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16" name="Text Box 15">
                <a:extLst>
                  <a:ext uri="{FF2B5EF4-FFF2-40B4-BE49-F238E27FC236}">
                    <a16:creationId xmlns:a16="http://schemas.microsoft.com/office/drawing/2014/main" id="{CE172230-5F72-45EC-89AC-C5DEF8B14606}"/>
                  </a:ext>
                </a:extLst>
              </p:cNvPr>
              <p:cNvSpPr txBox="1">
                <a:spLocks noChangeArrowheads="1"/>
              </p:cNvSpPr>
              <p:nvPr/>
            </p:nvSpPr>
            <p:spPr bwMode="auto">
              <a:xfrm>
                <a:off x="681461" y="2376942"/>
                <a:ext cx="24066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13</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17" name="Text Box 16">
                <a:extLst>
                  <a:ext uri="{FF2B5EF4-FFF2-40B4-BE49-F238E27FC236}">
                    <a16:creationId xmlns:a16="http://schemas.microsoft.com/office/drawing/2014/main" id="{65565D5F-0719-4BD9-B41A-783025343B9D}"/>
                  </a:ext>
                </a:extLst>
              </p:cNvPr>
              <p:cNvSpPr txBox="1">
                <a:spLocks noChangeArrowheads="1"/>
              </p:cNvSpPr>
              <p:nvPr/>
            </p:nvSpPr>
            <p:spPr bwMode="auto">
              <a:xfrm>
                <a:off x="339583" y="1763640"/>
                <a:ext cx="22923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200" b="1" dirty="0">
                    <a:solidFill>
                      <a:schemeClr val="bg1"/>
                    </a:solidFill>
                    <a:effectLst/>
                    <a:latin typeface="Arial" panose="020B0604020202020204" pitchFamily="34" charset="0"/>
                    <a:ea typeface="Times New Roman" panose="02020603050405020304" pitchFamily="18" charset="0"/>
                  </a:rPr>
                  <a:t>12</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18" name="Text Box 17">
                <a:extLst>
                  <a:ext uri="{FF2B5EF4-FFF2-40B4-BE49-F238E27FC236}">
                    <a16:creationId xmlns:a16="http://schemas.microsoft.com/office/drawing/2014/main" id="{28C71260-151E-4E84-ACCB-1F049BB24F67}"/>
                  </a:ext>
                </a:extLst>
              </p:cNvPr>
              <p:cNvSpPr txBox="1">
                <a:spLocks noChangeArrowheads="1"/>
              </p:cNvSpPr>
              <p:nvPr/>
            </p:nvSpPr>
            <p:spPr bwMode="auto">
              <a:xfrm>
                <a:off x="1948441" y="1128045"/>
                <a:ext cx="18161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200" b="1" dirty="0">
                    <a:solidFill>
                      <a:schemeClr val="bg1"/>
                    </a:solidFill>
                    <a:effectLst/>
                    <a:latin typeface="Arial" panose="020B0604020202020204" pitchFamily="34" charset="0"/>
                    <a:ea typeface="Times New Roman" panose="02020603050405020304" pitchFamily="18" charset="0"/>
                  </a:rPr>
                  <a:t>11</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19" name="Text Box 18">
                <a:extLst>
                  <a:ext uri="{FF2B5EF4-FFF2-40B4-BE49-F238E27FC236}">
                    <a16:creationId xmlns:a16="http://schemas.microsoft.com/office/drawing/2014/main" id="{BE11A58F-F053-47E5-8794-8298AA80336E}"/>
                  </a:ext>
                </a:extLst>
              </p:cNvPr>
              <p:cNvSpPr txBox="1">
                <a:spLocks noChangeArrowheads="1"/>
              </p:cNvSpPr>
              <p:nvPr/>
            </p:nvSpPr>
            <p:spPr bwMode="auto">
              <a:xfrm>
                <a:off x="1764707" y="1157956"/>
                <a:ext cx="18605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200" b="1" dirty="0">
                    <a:solidFill>
                      <a:schemeClr val="bg1"/>
                    </a:solidFill>
                    <a:effectLst/>
                    <a:latin typeface="Arial" panose="020B0604020202020204" pitchFamily="34" charset="0"/>
                    <a:ea typeface="Times New Roman" panose="02020603050405020304" pitchFamily="18" charset="0"/>
                  </a:rPr>
                  <a:t>10</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20" name="Text Box 19">
                <a:extLst>
                  <a:ext uri="{FF2B5EF4-FFF2-40B4-BE49-F238E27FC236}">
                    <a16:creationId xmlns:a16="http://schemas.microsoft.com/office/drawing/2014/main" id="{A5B80806-2902-4E6F-A9C7-6C9F52243172}"/>
                  </a:ext>
                </a:extLst>
              </p:cNvPr>
              <p:cNvSpPr txBox="1">
                <a:spLocks noChangeArrowheads="1"/>
              </p:cNvSpPr>
              <p:nvPr/>
            </p:nvSpPr>
            <p:spPr bwMode="auto">
              <a:xfrm>
                <a:off x="1055406" y="1230595"/>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a:effectLst/>
                    <a:latin typeface="Arial" panose="020B0604020202020204" pitchFamily="34" charset="0"/>
                    <a:ea typeface="Times New Roman" panose="02020603050405020304" pitchFamily="18" charset="0"/>
                  </a:rPr>
                  <a:t>9</a:t>
                </a:r>
                <a:endParaRPr lang="pt-BR" sz="1200">
                  <a:effectLst/>
                  <a:latin typeface="Times New Roman" panose="02020603050405020304" pitchFamily="18" charset="0"/>
                  <a:ea typeface="Times New Roman" panose="02020603050405020304" pitchFamily="18" charset="0"/>
                </a:endParaRPr>
              </a:p>
            </p:txBody>
          </p:sp>
          <p:sp>
            <p:nvSpPr>
              <p:cNvPr id="21" name="Text Box 20">
                <a:extLst>
                  <a:ext uri="{FF2B5EF4-FFF2-40B4-BE49-F238E27FC236}">
                    <a16:creationId xmlns:a16="http://schemas.microsoft.com/office/drawing/2014/main" id="{FC50B401-B91A-4035-9008-16EC0D47A9E3}"/>
                  </a:ext>
                </a:extLst>
              </p:cNvPr>
              <p:cNvSpPr txBox="1">
                <a:spLocks noChangeArrowheads="1"/>
              </p:cNvSpPr>
              <p:nvPr/>
            </p:nvSpPr>
            <p:spPr bwMode="auto">
              <a:xfrm>
                <a:off x="512748" y="1269051"/>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a:effectLst/>
                    <a:latin typeface="Arial" panose="020B0604020202020204" pitchFamily="34" charset="0"/>
                    <a:ea typeface="Times New Roman" panose="02020603050405020304" pitchFamily="18" charset="0"/>
                  </a:rPr>
                  <a:t>8</a:t>
                </a:r>
                <a:endParaRPr lang="pt-BR" sz="1200">
                  <a:effectLst/>
                  <a:latin typeface="Times New Roman" panose="02020603050405020304" pitchFamily="18" charset="0"/>
                  <a:ea typeface="Times New Roman" panose="02020603050405020304" pitchFamily="18" charset="0"/>
                </a:endParaRPr>
              </a:p>
            </p:txBody>
          </p:sp>
          <p:sp>
            <p:nvSpPr>
              <p:cNvPr id="22" name="Text Box 22">
                <a:extLst>
                  <a:ext uri="{FF2B5EF4-FFF2-40B4-BE49-F238E27FC236}">
                    <a16:creationId xmlns:a16="http://schemas.microsoft.com/office/drawing/2014/main" id="{CAF77C47-451F-4C32-8355-F9EAF3E905C4}"/>
                  </a:ext>
                </a:extLst>
              </p:cNvPr>
              <p:cNvSpPr txBox="1">
                <a:spLocks noChangeArrowheads="1"/>
              </p:cNvSpPr>
              <p:nvPr/>
            </p:nvSpPr>
            <p:spPr bwMode="auto">
              <a:xfrm>
                <a:off x="1508333" y="692210"/>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6</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23" name="Text Box 23">
                <a:extLst>
                  <a:ext uri="{FF2B5EF4-FFF2-40B4-BE49-F238E27FC236}">
                    <a16:creationId xmlns:a16="http://schemas.microsoft.com/office/drawing/2014/main" id="{A3030006-1F4F-4CA5-8693-0CB509EC3F80}"/>
                  </a:ext>
                </a:extLst>
              </p:cNvPr>
              <p:cNvSpPr txBox="1">
                <a:spLocks noChangeArrowheads="1"/>
              </p:cNvSpPr>
              <p:nvPr/>
            </p:nvSpPr>
            <p:spPr bwMode="auto">
              <a:xfrm>
                <a:off x="1098135" y="290557"/>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5</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24" name="Text Box 24">
                <a:extLst>
                  <a:ext uri="{FF2B5EF4-FFF2-40B4-BE49-F238E27FC236}">
                    <a16:creationId xmlns:a16="http://schemas.microsoft.com/office/drawing/2014/main" id="{7D3382E9-67A6-4D9D-93E0-769FF532A78B}"/>
                  </a:ext>
                </a:extLst>
              </p:cNvPr>
              <p:cNvSpPr txBox="1">
                <a:spLocks noChangeArrowheads="1"/>
              </p:cNvSpPr>
              <p:nvPr/>
            </p:nvSpPr>
            <p:spPr bwMode="auto">
              <a:xfrm>
                <a:off x="880217" y="555477"/>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4</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25" name="Text Box 25">
                <a:extLst>
                  <a:ext uri="{FF2B5EF4-FFF2-40B4-BE49-F238E27FC236}">
                    <a16:creationId xmlns:a16="http://schemas.microsoft.com/office/drawing/2014/main" id="{9625A4EE-423A-49E3-814F-CF0301FC8C95}"/>
                  </a:ext>
                </a:extLst>
              </p:cNvPr>
              <p:cNvSpPr txBox="1">
                <a:spLocks noChangeArrowheads="1"/>
              </p:cNvSpPr>
              <p:nvPr/>
            </p:nvSpPr>
            <p:spPr bwMode="auto">
              <a:xfrm>
                <a:off x="760576" y="461473"/>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3</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26" name="Text Box 26">
                <a:extLst>
                  <a:ext uri="{FF2B5EF4-FFF2-40B4-BE49-F238E27FC236}">
                    <a16:creationId xmlns:a16="http://schemas.microsoft.com/office/drawing/2014/main" id="{5E7F297F-9C91-42EB-A83C-C303BCECAD97}"/>
                  </a:ext>
                </a:extLst>
              </p:cNvPr>
              <p:cNvSpPr txBox="1">
                <a:spLocks noChangeArrowheads="1"/>
              </p:cNvSpPr>
              <p:nvPr/>
            </p:nvSpPr>
            <p:spPr bwMode="auto">
              <a:xfrm>
                <a:off x="602479" y="414472"/>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2</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27" name="Text Box 29">
                <a:extLst>
                  <a:ext uri="{FF2B5EF4-FFF2-40B4-BE49-F238E27FC236}">
                    <a16:creationId xmlns:a16="http://schemas.microsoft.com/office/drawing/2014/main" id="{AE10DDBF-CB27-47EC-934F-2EF73B341F9F}"/>
                  </a:ext>
                </a:extLst>
              </p:cNvPr>
              <p:cNvSpPr txBox="1">
                <a:spLocks noChangeArrowheads="1"/>
              </p:cNvSpPr>
              <p:nvPr/>
            </p:nvSpPr>
            <p:spPr bwMode="auto">
              <a:xfrm>
                <a:off x="81185" y="290557"/>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400" b="1" dirty="0">
                    <a:solidFill>
                      <a:schemeClr val="bg1"/>
                    </a:solidFill>
                    <a:effectLst/>
                    <a:latin typeface="Arial" panose="020B0604020202020204" pitchFamily="34" charset="0"/>
                    <a:ea typeface="Times New Roman" panose="02020603050405020304" pitchFamily="18" charset="0"/>
                  </a:rPr>
                  <a:t>1</a:t>
                </a:r>
                <a:endParaRPr lang="pt-BR" sz="1200" dirty="0">
                  <a:solidFill>
                    <a:schemeClr val="bg1"/>
                  </a:solidFill>
                  <a:effectLst/>
                  <a:latin typeface="Times New Roman" panose="02020603050405020304" pitchFamily="18" charset="0"/>
                  <a:ea typeface="Times New Roman" panose="02020603050405020304" pitchFamily="18" charset="0"/>
                </a:endParaRPr>
              </a:p>
            </p:txBody>
          </p:sp>
        </p:grpSp>
        <p:sp>
          <p:nvSpPr>
            <p:cNvPr id="12" name="Text Box 21">
              <a:extLst>
                <a:ext uri="{FF2B5EF4-FFF2-40B4-BE49-F238E27FC236}">
                  <a16:creationId xmlns:a16="http://schemas.microsoft.com/office/drawing/2014/main" id="{7693A061-8C9A-4B57-95BA-B610DC461052}"/>
                </a:ext>
              </a:extLst>
            </p:cNvPr>
            <p:cNvSpPr txBox="1">
              <a:spLocks noChangeArrowheads="1"/>
            </p:cNvSpPr>
            <p:nvPr/>
          </p:nvSpPr>
          <p:spPr bwMode="auto">
            <a:xfrm>
              <a:off x="538480" y="863600"/>
              <a:ext cx="157480"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hangingPunct="0">
                <a:spcAft>
                  <a:spcPts val="0"/>
                </a:spcAft>
              </a:pPr>
              <a:r>
                <a:rPr lang="en-US" sz="1200" b="1">
                  <a:effectLst/>
                  <a:latin typeface="Arial" panose="020B0604020202020204" pitchFamily="34" charset="0"/>
                  <a:ea typeface="Times New Roman" panose="02020603050405020304" pitchFamily="18" charset="0"/>
                </a:rPr>
                <a:t>7</a:t>
              </a:r>
              <a:endParaRPr lang="pt-BR" sz="1200">
                <a:effectLst/>
                <a:latin typeface="Times New Roman" panose="02020603050405020304" pitchFamily="18" charset="0"/>
                <a:ea typeface="Times New Roman" panose="02020603050405020304" pitchFamily="18" charset="0"/>
              </a:endParaRPr>
            </a:p>
          </p:txBody>
        </p:sp>
      </p:grpSp>
      <p:graphicFrame>
        <p:nvGraphicFramePr>
          <p:cNvPr id="28" name="Tabela 9">
            <a:extLst>
              <a:ext uri="{FF2B5EF4-FFF2-40B4-BE49-F238E27FC236}">
                <a16:creationId xmlns:a16="http://schemas.microsoft.com/office/drawing/2014/main" id="{03874CFC-0E06-4F7B-B887-20571E90EE23}"/>
              </a:ext>
            </a:extLst>
          </p:cNvPr>
          <p:cNvGraphicFramePr>
            <a:graphicFrameLocks noGrp="1"/>
          </p:cNvGraphicFramePr>
          <p:nvPr>
            <p:extLst>
              <p:ext uri="{D42A27DB-BD31-4B8C-83A1-F6EECF244321}">
                <p14:modId xmlns:p14="http://schemas.microsoft.com/office/powerpoint/2010/main" val="1586399995"/>
              </p:ext>
            </p:extLst>
          </p:nvPr>
        </p:nvGraphicFramePr>
        <p:xfrm>
          <a:off x="4972050" y="5080979"/>
          <a:ext cx="2667001" cy="1630680"/>
        </p:xfrm>
        <a:graphic>
          <a:graphicData uri="http://schemas.openxmlformats.org/drawingml/2006/table">
            <a:tbl>
              <a:tblPr firstRow="1" bandRow="1">
                <a:tableStyleId>{073A0DAA-6AF3-43AB-8588-CEC1D06C72B9}</a:tableStyleId>
              </a:tblPr>
              <a:tblGrid>
                <a:gridCol w="1232713">
                  <a:extLst>
                    <a:ext uri="{9D8B030D-6E8A-4147-A177-3AD203B41FA5}">
                      <a16:colId xmlns:a16="http://schemas.microsoft.com/office/drawing/2014/main" val="2383721927"/>
                    </a:ext>
                  </a:extLst>
                </a:gridCol>
                <a:gridCol w="1434288">
                  <a:extLst>
                    <a:ext uri="{9D8B030D-6E8A-4147-A177-3AD203B41FA5}">
                      <a16:colId xmlns:a16="http://schemas.microsoft.com/office/drawing/2014/main" val="919240927"/>
                    </a:ext>
                  </a:extLst>
                </a:gridCol>
              </a:tblGrid>
              <a:tr h="370840">
                <a:tc>
                  <a:txBody>
                    <a:bodyPr/>
                    <a:lstStyle/>
                    <a:p>
                      <a:pPr algn="ctr"/>
                      <a:r>
                        <a:rPr lang="pt-BR" sz="1400" b="0" dirty="0">
                          <a:solidFill>
                            <a:schemeClr val="bg1"/>
                          </a:solidFill>
                        </a:rPr>
                        <a:t>Cor da Região Identificada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dirty="0">
                          <a:solidFill>
                            <a:schemeClr val="bg1"/>
                          </a:solidFill>
                        </a:rPr>
                        <a:t>Faixa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dirty="0">
                          <a:solidFill>
                            <a:schemeClr val="bg1"/>
                          </a:solidFill>
                        </a:rPr>
                        <a:t>Temperatura </a:t>
                      </a:r>
                      <a:r>
                        <a:rPr lang="pt-PT" sz="1400" b="0" i="1" kern="1200" dirty="0">
                          <a:solidFill>
                            <a:schemeClr val="bg1"/>
                          </a:solidFill>
                          <a:effectLst/>
                          <a:latin typeface="+mn-lt"/>
                          <a:ea typeface="+mn-ea"/>
                          <a:cs typeface="+mn-cs"/>
                        </a:rPr>
                        <a:t>(</a:t>
                      </a:r>
                      <a:r>
                        <a:rPr lang="pt-PT" sz="1400" b="0" i="1" kern="1200" baseline="30000" dirty="0">
                          <a:solidFill>
                            <a:schemeClr val="bg1"/>
                          </a:solidFill>
                          <a:effectLst/>
                          <a:latin typeface="+mn-lt"/>
                          <a:ea typeface="+mn-ea"/>
                          <a:cs typeface="+mn-cs"/>
                        </a:rPr>
                        <a:t>o</a:t>
                      </a:r>
                      <a:r>
                        <a:rPr lang="pt-PT" sz="1400" b="0" i="1" kern="1200" dirty="0">
                          <a:solidFill>
                            <a:schemeClr val="bg1"/>
                          </a:solidFill>
                          <a:effectLst/>
                          <a:latin typeface="+mn-lt"/>
                          <a:ea typeface="+mn-ea"/>
                          <a:cs typeface="+mn-cs"/>
                        </a:rPr>
                        <a:t>C)</a:t>
                      </a:r>
                      <a:endParaRPr lang="pt-BR" sz="14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940199840"/>
                  </a:ext>
                </a:extLst>
              </a:tr>
              <a:tr h="370840">
                <a:tc>
                  <a:txBody>
                    <a:bodyPr/>
                    <a:lstStyle/>
                    <a:p>
                      <a:endParaRPr lang="pt-B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pt-PT" sz="1400" i="1" kern="1200" dirty="0">
                          <a:solidFill>
                            <a:schemeClr val="dk1"/>
                          </a:solidFill>
                          <a:effectLst/>
                          <a:latin typeface="+mn-lt"/>
                          <a:ea typeface="+mn-ea"/>
                          <a:cs typeface="+mn-cs"/>
                        </a:rPr>
                        <a:t>22 – 26</a:t>
                      </a:r>
                      <a:endParaRPr lang="pt-BR"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53334169"/>
                  </a:ext>
                </a:extLst>
              </a:tr>
              <a:tr h="370840">
                <a:tc>
                  <a:txBody>
                    <a:bodyPr/>
                    <a:lstStyle/>
                    <a:p>
                      <a:endParaRPr lang="pt-BR"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lumMod val="85000"/>
                      </a:schemeClr>
                    </a:solidFill>
                  </a:tcPr>
                </a:tc>
                <a:tc>
                  <a:txBody>
                    <a:bodyPr/>
                    <a:lstStyle/>
                    <a:p>
                      <a:pPr algn="ctr"/>
                      <a:r>
                        <a:rPr lang="pt-PT" sz="1400" i="1" kern="1200" dirty="0">
                          <a:solidFill>
                            <a:schemeClr val="dk1"/>
                          </a:solidFill>
                          <a:effectLst/>
                          <a:latin typeface="+mn-lt"/>
                          <a:ea typeface="+mn-ea"/>
                          <a:cs typeface="+mn-cs"/>
                        </a:rPr>
                        <a:t>27 – 29</a:t>
                      </a:r>
                      <a:endParaRPr lang="pt-BR"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57558337"/>
                  </a:ext>
                </a:extLst>
              </a:tr>
              <a:tr h="370840">
                <a:tc>
                  <a:txBody>
                    <a:bodyPr/>
                    <a:lstStyle/>
                    <a:p>
                      <a:endParaRPr lang="pt-BR"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schemeClr>
                    </a:solidFill>
                  </a:tcPr>
                </a:tc>
                <a:tc>
                  <a:txBody>
                    <a:bodyPr/>
                    <a:lstStyle/>
                    <a:p>
                      <a:pPr algn="ctr"/>
                      <a:r>
                        <a:rPr lang="pt-PT" sz="1400" i="1" kern="1200" dirty="0">
                          <a:solidFill>
                            <a:schemeClr val="dk1"/>
                          </a:solidFill>
                          <a:effectLst/>
                          <a:latin typeface="+mn-lt"/>
                          <a:ea typeface="+mn-ea"/>
                          <a:cs typeface="+mn-cs"/>
                        </a:rPr>
                        <a:t>30 – 32</a:t>
                      </a:r>
                      <a:endParaRPr lang="pt-BR"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662147"/>
                  </a:ext>
                </a:extLst>
              </a:tr>
            </a:tbl>
          </a:graphicData>
        </a:graphic>
      </p:graphicFrame>
      <p:sp>
        <p:nvSpPr>
          <p:cNvPr id="2" name="CaixaDeTexto 1">
            <a:extLst>
              <a:ext uri="{FF2B5EF4-FFF2-40B4-BE49-F238E27FC236}">
                <a16:creationId xmlns:a16="http://schemas.microsoft.com/office/drawing/2014/main" id="{45E8F57D-F5EC-4B4A-B1EA-F60D1AC1A8A5}"/>
              </a:ext>
            </a:extLst>
          </p:cNvPr>
          <p:cNvSpPr txBox="1"/>
          <p:nvPr/>
        </p:nvSpPr>
        <p:spPr>
          <a:xfrm>
            <a:off x="8306745" y="3313619"/>
            <a:ext cx="263769" cy="338554"/>
          </a:xfrm>
          <a:prstGeom prst="rect">
            <a:avLst/>
          </a:prstGeom>
          <a:noFill/>
        </p:spPr>
        <p:txBody>
          <a:bodyPr wrap="square" rtlCol="0">
            <a:spAutoFit/>
          </a:bodyPr>
          <a:lstStyle/>
          <a:p>
            <a:r>
              <a:rPr lang="pt-BR" sz="1600" b="1" dirty="0">
                <a:solidFill>
                  <a:schemeClr val="bg1"/>
                </a:solidFill>
              </a:rPr>
              <a:t>7</a:t>
            </a:r>
          </a:p>
        </p:txBody>
      </p:sp>
      <p:sp>
        <p:nvSpPr>
          <p:cNvPr id="3" name="CaixaDeTexto 2">
            <a:extLst>
              <a:ext uri="{FF2B5EF4-FFF2-40B4-BE49-F238E27FC236}">
                <a16:creationId xmlns:a16="http://schemas.microsoft.com/office/drawing/2014/main" id="{0794B82D-BDE3-4A58-8252-337DB9BD3DAC}"/>
              </a:ext>
            </a:extLst>
          </p:cNvPr>
          <p:cNvSpPr txBox="1"/>
          <p:nvPr/>
        </p:nvSpPr>
        <p:spPr>
          <a:xfrm>
            <a:off x="8293096" y="3802478"/>
            <a:ext cx="263769" cy="338554"/>
          </a:xfrm>
          <a:prstGeom prst="rect">
            <a:avLst/>
          </a:prstGeom>
          <a:noFill/>
        </p:spPr>
        <p:txBody>
          <a:bodyPr wrap="square" rtlCol="0">
            <a:spAutoFit/>
          </a:bodyPr>
          <a:lstStyle/>
          <a:p>
            <a:r>
              <a:rPr lang="pt-BR" sz="1600" b="1" dirty="0">
                <a:solidFill>
                  <a:schemeClr val="bg1"/>
                </a:solidFill>
              </a:rPr>
              <a:t>8</a:t>
            </a:r>
          </a:p>
        </p:txBody>
      </p:sp>
      <p:sp>
        <p:nvSpPr>
          <p:cNvPr id="4" name="CaixaDeTexto 3">
            <a:extLst>
              <a:ext uri="{FF2B5EF4-FFF2-40B4-BE49-F238E27FC236}">
                <a16:creationId xmlns:a16="http://schemas.microsoft.com/office/drawing/2014/main" id="{CCDACF60-A09A-42DB-B836-7FA68B49404E}"/>
              </a:ext>
            </a:extLst>
          </p:cNvPr>
          <p:cNvSpPr txBox="1"/>
          <p:nvPr/>
        </p:nvSpPr>
        <p:spPr>
          <a:xfrm>
            <a:off x="8921030" y="3755864"/>
            <a:ext cx="263769" cy="338554"/>
          </a:xfrm>
          <a:prstGeom prst="rect">
            <a:avLst/>
          </a:prstGeom>
          <a:noFill/>
        </p:spPr>
        <p:txBody>
          <a:bodyPr wrap="square" rtlCol="0">
            <a:spAutoFit/>
          </a:bodyPr>
          <a:lstStyle/>
          <a:p>
            <a:r>
              <a:rPr lang="pt-BR" sz="1600" b="1" dirty="0">
                <a:solidFill>
                  <a:schemeClr val="bg1"/>
                </a:solidFill>
              </a:rPr>
              <a:t>9</a:t>
            </a:r>
          </a:p>
        </p:txBody>
      </p:sp>
    </p:spTree>
    <p:extLst>
      <p:ext uri="{BB962C8B-B14F-4D97-AF65-F5344CB8AC3E}">
        <p14:creationId xmlns:p14="http://schemas.microsoft.com/office/powerpoint/2010/main" val="417345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155FCF-69CE-4FD1-9EEF-4E1D3B49B358}"/>
              </a:ext>
            </a:extLst>
          </p:cNvPr>
          <p:cNvSpPr>
            <a:spLocks noGrp="1"/>
          </p:cNvSpPr>
          <p:nvPr>
            <p:ph type="ctrTitle"/>
          </p:nvPr>
        </p:nvSpPr>
        <p:spPr>
          <a:xfrm>
            <a:off x="274281" y="363638"/>
            <a:ext cx="8058150" cy="1246572"/>
          </a:xfrm>
        </p:spPr>
        <p:txBody>
          <a:bodyPr>
            <a:noAutofit/>
          </a:bodyPr>
          <a:lstStyle/>
          <a:p>
            <a:pPr algn="just" hangingPunct="0">
              <a:lnSpc>
                <a:spcPct val="150000"/>
              </a:lnSpc>
            </a:pPr>
            <a:r>
              <a:rPr lang="pt-BR" sz="1800" b="1" dirty="0">
                <a:solidFill>
                  <a:schemeClr val="bg1"/>
                </a:solidFill>
                <a:effectLst/>
                <a:latin typeface="Arial" panose="020B0604020202020204" pitchFamily="34" charset="0"/>
                <a:ea typeface="Times New Roman" panose="02020603050405020304" pitchFamily="18" charset="0"/>
              </a:rPr>
              <a:t>Questão 1) (1 ponto) (0,25 cada acerto) </a:t>
            </a:r>
            <a:r>
              <a:rPr lang="pt-BR" sz="1800" dirty="0">
                <a:solidFill>
                  <a:schemeClr val="bg1"/>
                </a:solidFill>
                <a:effectLst/>
                <a:latin typeface="Arial" panose="020B0604020202020204" pitchFamily="34" charset="0"/>
                <a:ea typeface="Times New Roman" panose="02020603050405020304" pitchFamily="18" charset="0"/>
              </a:rPr>
              <a:t>Você conhece os planetas do Sistema Solar. Então, coloque os nomes deles na frente de suas respectivas descrições.</a:t>
            </a:r>
            <a:endParaRPr lang="pt-BR" sz="1800" dirty="0">
              <a:solidFill>
                <a:schemeClr val="bg1"/>
              </a:solidFill>
              <a:latin typeface="Arial" panose="020B06040202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4FA4113F-B568-4EF9-827D-890550BF882B}"/>
              </a:ext>
            </a:extLst>
          </p:cNvPr>
          <p:cNvSpPr txBox="1"/>
          <p:nvPr/>
        </p:nvSpPr>
        <p:spPr>
          <a:xfrm>
            <a:off x="2137445" y="2399170"/>
            <a:ext cx="9293156" cy="830997"/>
          </a:xfrm>
          <a:prstGeom prst="rect">
            <a:avLst/>
          </a:prstGeom>
          <a:noFill/>
        </p:spPr>
        <p:txBody>
          <a:bodyPr wrap="square" rtlCol="0">
            <a:spAutoFit/>
          </a:bodyPr>
          <a:lstStyle/>
          <a:p>
            <a:pPr algn="just"/>
            <a:r>
              <a:rPr lang="pt-BR" sz="1600" dirty="0">
                <a:solidFill>
                  <a:schemeClr val="bg1"/>
                </a:solidFill>
                <a:effectLst/>
                <a:latin typeface="Arial" panose="020B0604020202020204" pitchFamily="34" charset="0"/>
                <a:ea typeface="Times New Roman" panose="02020603050405020304" pitchFamily="18" charset="0"/>
              </a:rPr>
              <a:t>É gasoso, sua densidade média é 1,3 g/cm</a:t>
            </a:r>
            <a:r>
              <a:rPr lang="pt-BR" sz="1600" baseline="30000" dirty="0">
                <a:solidFill>
                  <a:schemeClr val="bg1"/>
                </a:solidFill>
                <a:effectLst/>
                <a:latin typeface="Arial" panose="020B0604020202020204" pitchFamily="34" charset="0"/>
                <a:ea typeface="Times New Roman" panose="02020603050405020304" pitchFamily="18" charset="0"/>
              </a:rPr>
              <a:t>3</a:t>
            </a:r>
            <a:r>
              <a:rPr lang="pt-BR" sz="1600" dirty="0">
                <a:solidFill>
                  <a:schemeClr val="bg1"/>
                </a:solidFill>
                <a:effectLst/>
                <a:latin typeface="Arial" panose="020B0604020202020204" pitchFamily="34" charset="0"/>
                <a:ea typeface="Times New Roman" panose="02020603050405020304" pitchFamily="18" charset="0"/>
              </a:rPr>
              <a:t>. Tem anéis, mas não é Saturno. Tem forte campo magnético. Tem faixas coloridas em sua atmosfera, inclusive uma grande mancha. Seu dia dura só 9h48min. Seu diâmetro é 11,2 vezes o da Terra.</a:t>
            </a:r>
            <a:endParaRPr lang="pt-BR" sz="1600" dirty="0">
              <a:solidFill>
                <a:schemeClr val="bg1"/>
              </a:solidFill>
            </a:endParaRPr>
          </a:p>
        </p:txBody>
      </p:sp>
      <p:sp>
        <p:nvSpPr>
          <p:cNvPr id="27" name="CaixaDeTexto 26">
            <a:extLst>
              <a:ext uri="{FF2B5EF4-FFF2-40B4-BE49-F238E27FC236}">
                <a16:creationId xmlns:a16="http://schemas.microsoft.com/office/drawing/2014/main" id="{9433C94C-CEC8-44C6-B7C0-881DD984246D}"/>
              </a:ext>
            </a:extLst>
          </p:cNvPr>
          <p:cNvSpPr txBox="1"/>
          <p:nvPr/>
        </p:nvSpPr>
        <p:spPr>
          <a:xfrm>
            <a:off x="2137445" y="3289959"/>
            <a:ext cx="9293156" cy="830997"/>
          </a:xfrm>
          <a:prstGeom prst="rect">
            <a:avLst/>
          </a:prstGeom>
          <a:noFill/>
        </p:spPr>
        <p:txBody>
          <a:bodyPr wrap="square" rtlCol="0">
            <a:spAutoFit/>
          </a:bodyPr>
          <a:lstStyle/>
          <a:p>
            <a:pPr algn="just"/>
            <a:r>
              <a:rPr lang="pt-BR" sz="1600" dirty="0">
                <a:solidFill>
                  <a:schemeClr val="bg1"/>
                </a:solidFill>
                <a:effectLst/>
                <a:latin typeface="Arial" panose="020B0604020202020204" pitchFamily="34" charset="0"/>
                <a:ea typeface="Times New Roman" panose="02020603050405020304" pitchFamily="18" charset="0"/>
              </a:rPr>
              <a:t>É rochoso, sua densidade média é 3,9 g/cm</a:t>
            </a:r>
            <a:r>
              <a:rPr lang="pt-BR" sz="1600" baseline="30000" dirty="0">
                <a:solidFill>
                  <a:schemeClr val="bg1"/>
                </a:solidFill>
                <a:effectLst/>
                <a:latin typeface="Arial" panose="020B0604020202020204" pitchFamily="34" charset="0"/>
                <a:ea typeface="Times New Roman" panose="02020603050405020304" pitchFamily="18" charset="0"/>
              </a:rPr>
              <a:t>3</a:t>
            </a:r>
            <a:r>
              <a:rPr lang="pt-BR" sz="1600" dirty="0">
                <a:solidFill>
                  <a:schemeClr val="bg1"/>
                </a:solidFill>
                <a:effectLst/>
                <a:latin typeface="Arial" panose="020B0604020202020204" pitchFamily="34" charset="0"/>
                <a:ea typeface="Times New Roman" panose="02020603050405020304" pitchFamily="18" charset="0"/>
              </a:rPr>
              <a:t>. Tem o maior vulcão inativo do Sistema Solar. É bem menor do que a Terra e tem superfície avermelhada. Tem desfiladeiros enormes. No passado até se pensou que era habitado.</a:t>
            </a:r>
            <a:endParaRPr lang="pt-BR" sz="1600" dirty="0">
              <a:solidFill>
                <a:schemeClr val="bg1"/>
              </a:solidFill>
            </a:endParaRPr>
          </a:p>
        </p:txBody>
      </p:sp>
      <p:sp>
        <p:nvSpPr>
          <p:cNvPr id="29" name="CaixaDeTexto 28">
            <a:extLst>
              <a:ext uri="{FF2B5EF4-FFF2-40B4-BE49-F238E27FC236}">
                <a16:creationId xmlns:a16="http://schemas.microsoft.com/office/drawing/2014/main" id="{6B92118A-63A2-4BBE-949A-B4394F543543}"/>
              </a:ext>
            </a:extLst>
          </p:cNvPr>
          <p:cNvSpPr txBox="1"/>
          <p:nvPr/>
        </p:nvSpPr>
        <p:spPr>
          <a:xfrm>
            <a:off x="2137445" y="4180748"/>
            <a:ext cx="9293156" cy="830997"/>
          </a:xfrm>
          <a:prstGeom prst="rect">
            <a:avLst/>
          </a:prstGeom>
          <a:noFill/>
        </p:spPr>
        <p:txBody>
          <a:bodyPr wrap="square" rtlCol="0">
            <a:spAutoFit/>
          </a:bodyPr>
          <a:lstStyle/>
          <a:p>
            <a:pPr algn="just"/>
            <a:r>
              <a:rPr lang="pt-BR" sz="1600" dirty="0">
                <a:solidFill>
                  <a:schemeClr val="bg1"/>
                </a:solidFill>
                <a:effectLst/>
                <a:latin typeface="Arial" panose="020B0604020202020204" pitchFamily="34" charset="0"/>
                <a:ea typeface="Times New Roman" panose="02020603050405020304" pitchFamily="18" charset="0"/>
              </a:rPr>
              <a:t>É rochoso, sua densidade média é 5,2 g/cm</a:t>
            </a:r>
            <a:r>
              <a:rPr lang="pt-BR" sz="1600" baseline="30000" dirty="0">
                <a:solidFill>
                  <a:schemeClr val="bg1"/>
                </a:solidFill>
                <a:effectLst/>
                <a:latin typeface="Arial" panose="020B0604020202020204" pitchFamily="34" charset="0"/>
                <a:ea typeface="Times New Roman" panose="02020603050405020304" pitchFamily="18" charset="0"/>
              </a:rPr>
              <a:t>3</a:t>
            </a:r>
            <a:r>
              <a:rPr lang="pt-BR" sz="1600" dirty="0">
                <a:solidFill>
                  <a:schemeClr val="bg1"/>
                </a:solidFill>
                <a:effectLst/>
                <a:latin typeface="Arial" panose="020B0604020202020204" pitchFamily="34" charset="0"/>
                <a:ea typeface="Times New Roman" panose="02020603050405020304" pitchFamily="18" charset="0"/>
              </a:rPr>
              <a:t>. Muito brilhante. Visto sempre “perto do Sol”. Seu dia é mais longo do que seu ano. Primeiro planeta a receber o pouso controlado de uma sonda. É o mais quente dos planetas. Não tem luas.</a:t>
            </a:r>
            <a:endParaRPr lang="pt-BR" sz="1600" dirty="0">
              <a:solidFill>
                <a:schemeClr val="bg1"/>
              </a:solidFill>
            </a:endParaRPr>
          </a:p>
        </p:txBody>
      </p:sp>
      <p:sp>
        <p:nvSpPr>
          <p:cNvPr id="30" name="CaixaDeTexto 29">
            <a:extLst>
              <a:ext uri="{FF2B5EF4-FFF2-40B4-BE49-F238E27FC236}">
                <a16:creationId xmlns:a16="http://schemas.microsoft.com/office/drawing/2014/main" id="{7B1F6E17-0FF3-4D2A-801F-FCC3BDC77B97}"/>
              </a:ext>
            </a:extLst>
          </p:cNvPr>
          <p:cNvSpPr txBox="1"/>
          <p:nvPr/>
        </p:nvSpPr>
        <p:spPr>
          <a:xfrm>
            <a:off x="2137445" y="5071537"/>
            <a:ext cx="9293156" cy="830997"/>
          </a:xfrm>
          <a:prstGeom prst="rect">
            <a:avLst/>
          </a:prstGeom>
          <a:noFill/>
        </p:spPr>
        <p:txBody>
          <a:bodyPr wrap="square" rtlCol="0">
            <a:spAutoFit/>
          </a:bodyPr>
          <a:lstStyle/>
          <a:p>
            <a:pPr algn="just"/>
            <a:r>
              <a:rPr lang="pt-BR" sz="1600" dirty="0">
                <a:solidFill>
                  <a:schemeClr val="bg1"/>
                </a:solidFill>
                <a:effectLst/>
                <a:latin typeface="Arial" panose="020B0604020202020204" pitchFamily="34" charset="0"/>
                <a:ea typeface="Times New Roman" panose="02020603050405020304" pitchFamily="18" charset="0"/>
              </a:rPr>
              <a:t>É gasoso e menos denso que a água. O mais achatado dos planetas. O mais distante planeta ainda visível a olho nu. Um pouco menor que Júpiter. Tem anéis, auroras e tormentas. Seu dia dura só 10h12min. Estudado pela sonda Cassini.</a:t>
            </a:r>
            <a:endParaRPr lang="pt-BR" sz="1600" dirty="0">
              <a:solidFill>
                <a:schemeClr val="bg1"/>
              </a:solidFill>
            </a:endParaRPr>
          </a:p>
        </p:txBody>
      </p:sp>
      <p:sp>
        <p:nvSpPr>
          <p:cNvPr id="10" name="CaixaDeTexto 9">
            <a:extLst>
              <a:ext uri="{FF2B5EF4-FFF2-40B4-BE49-F238E27FC236}">
                <a16:creationId xmlns:a16="http://schemas.microsoft.com/office/drawing/2014/main" id="{6AAFAB52-1F77-4273-830C-58EED2E26227}"/>
              </a:ext>
            </a:extLst>
          </p:cNvPr>
          <p:cNvSpPr txBox="1"/>
          <p:nvPr/>
        </p:nvSpPr>
        <p:spPr>
          <a:xfrm>
            <a:off x="730831" y="2612585"/>
            <a:ext cx="1159292" cy="369332"/>
          </a:xfrm>
          <a:prstGeom prst="rect">
            <a:avLst/>
          </a:prstGeom>
          <a:noFill/>
        </p:spPr>
        <p:txBody>
          <a:bodyPr wrap="none" rtlCol="0">
            <a:spAutoFit/>
          </a:bodyPr>
          <a:lstStyle/>
          <a:p>
            <a:r>
              <a:rPr lang="pt-PT" sz="1800" b="1" dirty="0">
                <a:solidFill>
                  <a:srgbClr val="FF0000"/>
                </a:solidFill>
                <a:effectLst/>
                <a:latin typeface="Arial" panose="020B0604020202020204" pitchFamily="34" charset="0"/>
                <a:ea typeface="Times New Roman" panose="02020603050405020304" pitchFamily="18" charset="0"/>
              </a:rPr>
              <a:t>JÚPITER</a:t>
            </a:r>
            <a:endParaRPr lang="pt-BR" dirty="0"/>
          </a:p>
        </p:txBody>
      </p:sp>
      <p:sp>
        <p:nvSpPr>
          <p:cNvPr id="32" name="CaixaDeTexto 31">
            <a:extLst>
              <a:ext uri="{FF2B5EF4-FFF2-40B4-BE49-F238E27FC236}">
                <a16:creationId xmlns:a16="http://schemas.microsoft.com/office/drawing/2014/main" id="{489EF75A-8080-4DCC-AE04-A3D21CF96AE7}"/>
              </a:ext>
            </a:extLst>
          </p:cNvPr>
          <p:cNvSpPr txBox="1"/>
          <p:nvPr/>
        </p:nvSpPr>
        <p:spPr>
          <a:xfrm>
            <a:off x="781649" y="3442414"/>
            <a:ext cx="1005403" cy="369332"/>
          </a:xfrm>
          <a:prstGeom prst="rect">
            <a:avLst/>
          </a:prstGeom>
          <a:noFill/>
        </p:spPr>
        <p:txBody>
          <a:bodyPr wrap="none" rtlCol="0">
            <a:spAutoFit/>
          </a:bodyPr>
          <a:lstStyle/>
          <a:p>
            <a:r>
              <a:rPr lang="pt-PT" b="1" dirty="0">
                <a:solidFill>
                  <a:srgbClr val="FF0000"/>
                </a:solidFill>
                <a:latin typeface="Arial" panose="020B0604020202020204" pitchFamily="34" charset="0"/>
                <a:cs typeface="Arial" panose="020B0604020202020204" pitchFamily="34" charset="0"/>
              </a:rPr>
              <a:t>MARTE</a:t>
            </a:r>
            <a:endParaRPr lang="pt-BR" dirty="0">
              <a:solidFill>
                <a:srgbClr val="FF0000"/>
              </a:solidFill>
              <a:latin typeface="Arial" panose="020B0604020202020204" pitchFamily="34" charset="0"/>
              <a:cs typeface="Arial" panose="020B0604020202020204" pitchFamily="34" charset="0"/>
            </a:endParaRPr>
          </a:p>
        </p:txBody>
      </p:sp>
      <p:sp>
        <p:nvSpPr>
          <p:cNvPr id="34" name="CaixaDeTexto 33">
            <a:extLst>
              <a:ext uri="{FF2B5EF4-FFF2-40B4-BE49-F238E27FC236}">
                <a16:creationId xmlns:a16="http://schemas.microsoft.com/office/drawing/2014/main" id="{25257924-A8DB-49AE-A6E2-6C720C0833B7}"/>
              </a:ext>
            </a:extLst>
          </p:cNvPr>
          <p:cNvSpPr txBox="1"/>
          <p:nvPr/>
        </p:nvSpPr>
        <p:spPr>
          <a:xfrm>
            <a:off x="825192" y="4333203"/>
            <a:ext cx="979755" cy="369332"/>
          </a:xfrm>
          <a:prstGeom prst="rect">
            <a:avLst/>
          </a:prstGeom>
          <a:noFill/>
        </p:spPr>
        <p:txBody>
          <a:bodyPr wrap="none" rtlCol="0">
            <a:spAutoFit/>
          </a:bodyPr>
          <a:lstStyle/>
          <a:p>
            <a:r>
              <a:rPr lang="pt-PT" b="1" dirty="0">
                <a:solidFill>
                  <a:srgbClr val="FF0000"/>
                </a:solidFill>
                <a:latin typeface="Arial" panose="020B0604020202020204" pitchFamily="34" charset="0"/>
                <a:cs typeface="Arial" panose="020B0604020202020204" pitchFamily="34" charset="0"/>
              </a:rPr>
              <a:t>VÊNUS</a:t>
            </a:r>
            <a:endParaRPr lang="pt-BR" dirty="0">
              <a:solidFill>
                <a:srgbClr val="FF0000"/>
              </a:solidFill>
              <a:latin typeface="Arial" panose="020B0604020202020204" pitchFamily="34" charset="0"/>
              <a:cs typeface="Arial" panose="020B0604020202020204" pitchFamily="34" charset="0"/>
            </a:endParaRPr>
          </a:p>
        </p:txBody>
      </p:sp>
      <p:sp>
        <p:nvSpPr>
          <p:cNvPr id="36" name="CaixaDeTexto 35">
            <a:extLst>
              <a:ext uri="{FF2B5EF4-FFF2-40B4-BE49-F238E27FC236}">
                <a16:creationId xmlns:a16="http://schemas.microsoft.com/office/drawing/2014/main" id="{5FF1D48A-F72B-4C82-B353-66B9EEAEEC6A}"/>
              </a:ext>
            </a:extLst>
          </p:cNvPr>
          <p:cNvSpPr txBox="1"/>
          <p:nvPr/>
        </p:nvSpPr>
        <p:spPr>
          <a:xfrm>
            <a:off x="656034" y="5215283"/>
            <a:ext cx="1308884" cy="369332"/>
          </a:xfrm>
          <a:prstGeom prst="rect">
            <a:avLst/>
          </a:prstGeom>
          <a:noFill/>
        </p:spPr>
        <p:txBody>
          <a:bodyPr wrap="none" rtlCol="0">
            <a:spAutoFit/>
          </a:bodyPr>
          <a:lstStyle/>
          <a:p>
            <a:r>
              <a:rPr lang="pt-PT" b="1" dirty="0">
                <a:solidFill>
                  <a:srgbClr val="FF0000"/>
                </a:solidFill>
                <a:latin typeface="Arial" panose="020B0604020202020204" pitchFamily="34" charset="0"/>
                <a:cs typeface="Arial" panose="020B0604020202020204" pitchFamily="34" charset="0"/>
              </a:rPr>
              <a:t>SATURNO</a:t>
            </a:r>
            <a:endParaRPr lang="pt-BR" dirty="0">
              <a:solidFill>
                <a:srgbClr val="FF0000"/>
              </a:solidFill>
              <a:latin typeface="Arial" panose="020B0604020202020204" pitchFamily="34" charset="0"/>
              <a:cs typeface="Arial" panose="020B0604020202020204" pitchFamily="34" charset="0"/>
            </a:endParaRPr>
          </a:p>
        </p:txBody>
      </p:sp>
      <p:sp>
        <p:nvSpPr>
          <p:cNvPr id="3" name="CaixaDeTexto 2"/>
          <p:cNvSpPr txBox="1"/>
          <p:nvPr/>
        </p:nvSpPr>
        <p:spPr>
          <a:xfrm>
            <a:off x="548642" y="2638697"/>
            <a:ext cx="1524000" cy="369332"/>
          </a:xfrm>
          <a:prstGeom prst="rect">
            <a:avLst/>
          </a:prstGeom>
          <a:noFill/>
        </p:spPr>
        <p:txBody>
          <a:bodyPr wrap="square" rtlCol="0">
            <a:spAutoFit/>
          </a:bodyPr>
          <a:lstStyle/>
          <a:p>
            <a:r>
              <a:rPr lang="pt-BR" dirty="0">
                <a:solidFill>
                  <a:schemeClr val="bg1"/>
                </a:solidFill>
              </a:rPr>
              <a:t>_ _ _ _ _ _ _ _</a:t>
            </a:r>
          </a:p>
        </p:txBody>
      </p:sp>
      <p:sp>
        <p:nvSpPr>
          <p:cNvPr id="15" name="CaixaDeTexto 14"/>
          <p:cNvSpPr txBox="1"/>
          <p:nvPr/>
        </p:nvSpPr>
        <p:spPr>
          <a:xfrm>
            <a:off x="561704" y="3505200"/>
            <a:ext cx="1524000" cy="369332"/>
          </a:xfrm>
          <a:prstGeom prst="rect">
            <a:avLst/>
          </a:prstGeom>
          <a:noFill/>
        </p:spPr>
        <p:txBody>
          <a:bodyPr wrap="square" rtlCol="0">
            <a:spAutoFit/>
          </a:bodyPr>
          <a:lstStyle/>
          <a:p>
            <a:r>
              <a:rPr lang="pt-BR" dirty="0">
                <a:solidFill>
                  <a:schemeClr val="bg1"/>
                </a:solidFill>
              </a:rPr>
              <a:t>_ _ _ _ _ _ _ _</a:t>
            </a:r>
          </a:p>
        </p:txBody>
      </p:sp>
      <p:sp>
        <p:nvSpPr>
          <p:cNvPr id="16" name="CaixaDeTexto 15"/>
          <p:cNvSpPr txBox="1"/>
          <p:nvPr/>
        </p:nvSpPr>
        <p:spPr>
          <a:xfrm>
            <a:off x="557351" y="4389120"/>
            <a:ext cx="1524000" cy="369332"/>
          </a:xfrm>
          <a:prstGeom prst="rect">
            <a:avLst/>
          </a:prstGeom>
          <a:noFill/>
        </p:spPr>
        <p:txBody>
          <a:bodyPr wrap="square" rtlCol="0">
            <a:spAutoFit/>
          </a:bodyPr>
          <a:lstStyle/>
          <a:p>
            <a:r>
              <a:rPr lang="pt-BR" dirty="0">
                <a:solidFill>
                  <a:schemeClr val="bg1"/>
                </a:solidFill>
              </a:rPr>
              <a:t>_ _ _ _ _ _ _ _</a:t>
            </a:r>
          </a:p>
        </p:txBody>
      </p:sp>
      <p:sp>
        <p:nvSpPr>
          <p:cNvPr id="17" name="CaixaDeTexto 16"/>
          <p:cNvSpPr txBox="1"/>
          <p:nvPr/>
        </p:nvSpPr>
        <p:spPr>
          <a:xfrm>
            <a:off x="544287" y="5229497"/>
            <a:ext cx="1524000" cy="369332"/>
          </a:xfrm>
          <a:prstGeom prst="rect">
            <a:avLst/>
          </a:prstGeom>
          <a:noFill/>
        </p:spPr>
        <p:txBody>
          <a:bodyPr wrap="square" rtlCol="0">
            <a:spAutoFit/>
          </a:bodyPr>
          <a:lstStyle/>
          <a:p>
            <a:r>
              <a:rPr lang="pt-BR" dirty="0">
                <a:solidFill>
                  <a:schemeClr val="bg1"/>
                </a:solidFill>
              </a:rPr>
              <a:t>_ _ _ _ _ _ _ _</a:t>
            </a:r>
          </a:p>
        </p:txBody>
      </p:sp>
    </p:spTree>
    <p:extLst>
      <p:ext uri="{BB962C8B-B14F-4D97-AF65-F5344CB8AC3E}">
        <p14:creationId xmlns:p14="http://schemas.microsoft.com/office/powerpoint/2010/main" val="94699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p:bldP spid="34"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60F6311-E3CD-493E-9A1C-263D70564983}"/>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91206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521E572-723A-4EB4-BF66-172F4965BD04}"/>
              </a:ext>
            </a:extLst>
          </p:cNvPr>
          <p:cNvSpPr>
            <a:spLocks noGrp="1"/>
          </p:cNvSpPr>
          <p:nvPr>
            <p:ph type="ctrTitle"/>
          </p:nvPr>
        </p:nvSpPr>
        <p:spPr>
          <a:xfrm>
            <a:off x="243056" y="175870"/>
            <a:ext cx="8234193" cy="843251"/>
          </a:xfrm>
        </p:spPr>
        <p:txBody>
          <a:bodyPr>
            <a:noAutofit/>
          </a:bodyPr>
          <a:lstStyle/>
          <a:p>
            <a:pPr algn="just" hangingPunct="0">
              <a:lnSpc>
                <a:spcPct val="150000"/>
              </a:lnSpc>
              <a:spcAft>
                <a:spcPts val="0"/>
              </a:spcAft>
            </a:pPr>
            <a:r>
              <a:rPr lang="pt-BR"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Questão 2) (1 ponto)</a:t>
            </a:r>
            <a:r>
              <a:rPr lang="pt-BR"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pt-PT"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Terra gira ao redor do Sol num movimento chamado de translação, com órbita de forma elíptica. Abaixo está o tradicional modelo do planeta Terra montado num suporte e ao lado dele o Sol (desenhado esquematicamente e fora de escala) e os “raios solares”.</a:t>
            </a:r>
            <a:endParaRPr lang="pt-BR" sz="1400" dirty="0">
              <a:solidFill>
                <a:schemeClr val="bg1"/>
              </a:solidFill>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CE3FF413-CD6E-4254-BD36-632AA9D45ED9}"/>
              </a:ext>
            </a:extLst>
          </p:cNvPr>
          <p:cNvSpPr txBox="1"/>
          <p:nvPr/>
        </p:nvSpPr>
        <p:spPr>
          <a:xfrm>
            <a:off x="243053" y="957092"/>
            <a:ext cx="8234193" cy="703847"/>
          </a:xfrm>
          <a:prstGeom prst="rect">
            <a:avLst/>
          </a:prstGeom>
          <a:noFill/>
        </p:spPr>
        <p:txBody>
          <a:bodyPr wrap="square" rtlCol="0">
            <a:spAutoFit/>
          </a:bodyPr>
          <a:lstStyle/>
          <a:p>
            <a:pPr algn="just">
              <a:lnSpc>
                <a:spcPct val="150000"/>
              </a:lnSpc>
            </a:pPr>
            <a:r>
              <a:rPr lang="pt-BR" sz="1400" b="1" dirty="0">
                <a:solidFill>
                  <a:schemeClr val="bg1"/>
                </a:solidFill>
                <a:effectLst/>
                <a:latin typeface="Arial" panose="020B0604020202020204" pitchFamily="34" charset="0"/>
                <a:ea typeface="Times New Roman" panose="02020603050405020304" pitchFamily="18" charset="0"/>
              </a:rPr>
              <a:t>Pergunta 2a) (0,5 ponto)</a:t>
            </a:r>
            <a:r>
              <a:rPr lang="pt-BR" sz="1400" dirty="0">
                <a:solidFill>
                  <a:schemeClr val="bg1"/>
                </a:solidFill>
                <a:effectLst/>
                <a:latin typeface="Arial" panose="020B0604020202020204" pitchFamily="34" charset="0"/>
                <a:ea typeface="Times New Roman" panose="02020603050405020304" pitchFamily="18" charset="0"/>
              </a:rPr>
              <a:t> Desenhe no quadrado à direita o mesmo “globo terrestre”, mas supondo que ele esteja numa posição da órbita separado de 6 meses do “globo” da esquerda.</a:t>
            </a:r>
            <a:endParaRPr lang="pt-BR" sz="1400" dirty="0">
              <a:solidFill>
                <a:schemeClr val="bg1"/>
              </a:solidFill>
            </a:endParaRPr>
          </a:p>
        </p:txBody>
      </p:sp>
      <p:pic>
        <p:nvPicPr>
          <p:cNvPr id="38" name="Imagem 37">
            <a:extLst>
              <a:ext uri="{FF2B5EF4-FFF2-40B4-BE49-F238E27FC236}">
                <a16:creationId xmlns:a16="http://schemas.microsoft.com/office/drawing/2014/main" id="{F9178EFD-1C3D-4E44-826E-AE3D95094B40}"/>
              </a:ext>
            </a:extLst>
          </p:cNvPr>
          <p:cNvPicPr>
            <a:picLocks noChangeAspect="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17757" y="1695074"/>
            <a:ext cx="1890712" cy="2071370"/>
          </a:xfrm>
          <a:prstGeom prst="rect">
            <a:avLst/>
          </a:prstGeom>
          <a:noFill/>
          <a:ln>
            <a:noFill/>
          </a:ln>
        </p:spPr>
      </p:pic>
      <p:cxnSp>
        <p:nvCxnSpPr>
          <p:cNvPr id="39" name="Conector de seta reta 20">
            <a:extLst>
              <a:ext uri="{FF2B5EF4-FFF2-40B4-BE49-F238E27FC236}">
                <a16:creationId xmlns:a16="http://schemas.microsoft.com/office/drawing/2014/main" id="{61003484-D8B5-41A9-AEF2-B52223DB6A13}"/>
              </a:ext>
            </a:extLst>
          </p:cNvPr>
          <p:cNvCxnSpPr>
            <a:cxnSpLocks/>
          </p:cNvCxnSpPr>
          <p:nvPr/>
        </p:nvCxnSpPr>
        <p:spPr>
          <a:xfrm flipH="1">
            <a:off x="2544095" y="1936942"/>
            <a:ext cx="1271588"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ector de seta reta 21">
            <a:extLst>
              <a:ext uri="{FF2B5EF4-FFF2-40B4-BE49-F238E27FC236}">
                <a16:creationId xmlns:a16="http://schemas.microsoft.com/office/drawing/2014/main" id="{0F7E9510-A312-42F3-B761-02AE0E2F18E8}"/>
              </a:ext>
            </a:extLst>
          </p:cNvPr>
          <p:cNvCxnSpPr>
            <a:cxnSpLocks/>
          </p:cNvCxnSpPr>
          <p:nvPr/>
        </p:nvCxnSpPr>
        <p:spPr>
          <a:xfrm flipH="1">
            <a:off x="2558383" y="2089319"/>
            <a:ext cx="127603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ector de seta reta 22">
            <a:extLst>
              <a:ext uri="{FF2B5EF4-FFF2-40B4-BE49-F238E27FC236}">
                <a16:creationId xmlns:a16="http://schemas.microsoft.com/office/drawing/2014/main" id="{BA2AB4B3-5777-4FE8-8F7D-C6B0B6827527}"/>
              </a:ext>
            </a:extLst>
          </p:cNvPr>
          <p:cNvCxnSpPr>
            <a:cxnSpLocks/>
          </p:cNvCxnSpPr>
          <p:nvPr/>
        </p:nvCxnSpPr>
        <p:spPr>
          <a:xfrm flipH="1">
            <a:off x="2567908" y="2241695"/>
            <a:ext cx="127603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Conector de seta reta 23">
            <a:extLst>
              <a:ext uri="{FF2B5EF4-FFF2-40B4-BE49-F238E27FC236}">
                <a16:creationId xmlns:a16="http://schemas.microsoft.com/office/drawing/2014/main" id="{B4B03F7D-68FA-406D-8A88-6E5A1C5AE33B}"/>
              </a:ext>
            </a:extLst>
          </p:cNvPr>
          <p:cNvCxnSpPr>
            <a:cxnSpLocks/>
          </p:cNvCxnSpPr>
          <p:nvPr/>
        </p:nvCxnSpPr>
        <p:spPr>
          <a:xfrm flipH="1">
            <a:off x="2567908" y="2394072"/>
            <a:ext cx="127603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ector de seta reta 24">
            <a:extLst>
              <a:ext uri="{FF2B5EF4-FFF2-40B4-BE49-F238E27FC236}">
                <a16:creationId xmlns:a16="http://schemas.microsoft.com/office/drawing/2014/main" id="{C3FB1148-53BA-45B4-9347-B15CC6AE7898}"/>
              </a:ext>
            </a:extLst>
          </p:cNvPr>
          <p:cNvCxnSpPr>
            <a:cxnSpLocks/>
          </p:cNvCxnSpPr>
          <p:nvPr/>
        </p:nvCxnSpPr>
        <p:spPr>
          <a:xfrm flipH="1">
            <a:off x="2567908" y="2546449"/>
            <a:ext cx="129032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Conector de seta reta 25">
            <a:extLst>
              <a:ext uri="{FF2B5EF4-FFF2-40B4-BE49-F238E27FC236}">
                <a16:creationId xmlns:a16="http://schemas.microsoft.com/office/drawing/2014/main" id="{131BA098-822C-449B-8ADC-002118CD5A57}"/>
              </a:ext>
            </a:extLst>
          </p:cNvPr>
          <p:cNvCxnSpPr>
            <a:cxnSpLocks/>
          </p:cNvCxnSpPr>
          <p:nvPr/>
        </p:nvCxnSpPr>
        <p:spPr>
          <a:xfrm flipH="1">
            <a:off x="2567908" y="2698825"/>
            <a:ext cx="127603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Conector de seta reta 26">
            <a:extLst>
              <a:ext uri="{FF2B5EF4-FFF2-40B4-BE49-F238E27FC236}">
                <a16:creationId xmlns:a16="http://schemas.microsoft.com/office/drawing/2014/main" id="{02758953-3142-48BF-9FE6-F2AD593229FF}"/>
              </a:ext>
            </a:extLst>
          </p:cNvPr>
          <p:cNvCxnSpPr>
            <a:cxnSpLocks/>
          </p:cNvCxnSpPr>
          <p:nvPr/>
        </p:nvCxnSpPr>
        <p:spPr>
          <a:xfrm flipH="1">
            <a:off x="2567908" y="2851202"/>
            <a:ext cx="1280795"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ector de seta reta 27">
            <a:extLst>
              <a:ext uri="{FF2B5EF4-FFF2-40B4-BE49-F238E27FC236}">
                <a16:creationId xmlns:a16="http://schemas.microsoft.com/office/drawing/2014/main" id="{8BAA0B9C-EFE3-423B-A9E4-61D23D590DCA}"/>
              </a:ext>
            </a:extLst>
          </p:cNvPr>
          <p:cNvCxnSpPr>
            <a:cxnSpLocks/>
          </p:cNvCxnSpPr>
          <p:nvPr/>
        </p:nvCxnSpPr>
        <p:spPr>
          <a:xfrm flipH="1">
            <a:off x="2567908" y="3003579"/>
            <a:ext cx="129032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Conector de seta reta 28">
            <a:extLst>
              <a:ext uri="{FF2B5EF4-FFF2-40B4-BE49-F238E27FC236}">
                <a16:creationId xmlns:a16="http://schemas.microsoft.com/office/drawing/2014/main" id="{991A1725-56F4-432D-B506-DEA27094C9C3}"/>
              </a:ext>
            </a:extLst>
          </p:cNvPr>
          <p:cNvCxnSpPr>
            <a:cxnSpLocks/>
          </p:cNvCxnSpPr>
          <p:nvPr/>
        </p:nvCxnSpPr>
        <p:spPr>
          <a:xfrm flipH="1">
            <a:off x="2567908" y="3175002"/>
            <a:ext cx="1280795"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Conector de seta reta 29">
            <a:extLst>
              <a:ext uri="{FF2B5EF4-FFF2-40B4-BE49-F238E27FC236}">
                <a16:creationId xmlns:a16="http://schemas.microsoft.com/office/drawing/2014/main" id="{7B88F267-41A2-40DB-A302-8349B964080A}"/>
              </a:ext>
            </a:extLst>
          </p:cNvPr>
          <p:cNvCxnSpPr>
            <a:cxnSpLocks/>
          </p:cNvCxnSpPr>
          <p:nvPr/>
        </p:nvCxnSpPr>
        <p:spPr>
          <a:xfrm flipH="1">
            <a:off x="2544095" y="1784548"/>
            <a:ext cx="127127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Caixa de Texto 2">
            <a:extLst>
              <a:ext uri="{FF2B5EF4-FFF2-40B4-BE49-F238E27FC236}">
                <a16:creationId xmlns:a16="http://schemas.microsoft.com/office/drawing/2014/main" id="{9E263C8F-DA60-4CFC-88CA-704001F89493}"/>
              </a:ext>
            </a:extLst>
          </p:cNvPr>
          <p:cNvSpPr txBox="1">
            <a:spLocks noChangeArrowheads="1"/>
          </p:cNvSpPr>
          <p:nvPr/>
        </p:nvSpPr>
        <p:spPr bwMode="auto">
          <a:xfrm>
            <a:off x="2682528" y="2346433"/>
            <a:ext cx="1228090" cy="257175"/>
          </a:xfrm>
          <a:prstGeom prst="rect">
            <a:avLst/>
          </a:prstGeom>
          <a:noFill/>
          <a:ln w="9525">
            <a:noFill/>
            <a:miter lim="800000"/>
            <a:headEnd/>
            <a:tailEnd/>
          </a:ln>
        </p:spPr>
        <p:txBody>
          <a:bodyPr rot="0" vert="horz" wrap="square" lIns="91440" tIns="45720" rIns="91440" bIns="45720" anchor="t" anchorCtr="0">
            <a:noAutofit/>
          </a:bodyPr>
          <a:lstStyle/>
          <a:p>
            <a:pPr hangingPunct="0">
              <a:spcAft>
                <a:spcPts val="0"/>
              </a:spcAft>
            </a:pPr>
            <a:r>
              <a:rPr lang="pt-PT" sz="1100" dirty="0">
                <a:solidFill>
                  <a:schemeClr val="bg1"/>
                </a:solidFill>
                <a:effectLst/>
                <a:latin typeface="Arial" panose="020B0604020202020204" pitchFamily="34" charset="0"/>
                <a:ea typeface="Times New Roman" panose="02020603050405020304" pitchFamily="18" charset="0"/>
              </a:rPr>
              <a:t>“Raios solares”</a:t>
            </a:r>
            <a:endParaRPr lang="pt-BR" sz="1100" dirty="0">
              <a:solidFill>
                <a:schemeClr val="bg1"/>
              </a:solidFill>
              <a:effectLst/>
              <a:latin typeface="Times New Roman" panose="02020603050405020304" pitchFamily="18" charset="0"/>
              <a:ea typeface="Times New Roman" panose="02020603050405020304" pitchFamily="18" charset="0"/>
            </a:endParaRPr>
          </a:p>
        </p:txBody>
      </p:sp>
      <p:pic>
        <p:nvPicPr>
          <p:cNvPr id="53" name="Imagem 52" descr="Resultado de imagem para desenhos do sol">
            <a:extLst>
              <a:ext uri="{FF2B5EF4-FFF2-40B4-BE49-F238E27FC236}">
                <a16:creationId xmlns:a16="http://schemas.microsoft.com/office/drawing/2014/main" id="{A70F2943-2089-48CB-825B-FBDD45AC8B55}"/>
              </a:ext>
            </a:extLst>
          </p:cNvPr>
          <p:cNvPicPr/>
          <p:nvPr/>
        </p:nvPicPr>
        <p:blipFill>
          <a:blip r:embed="rId3" cstate="print">
            <a:extLst>
              <a:ext uri="{BEBA8EAE-BF5A-486C-A8C5-ECC9F3942E4B}">
                <a14:imgProps xmlns:a14="http://schemas.microsoft.com/office/drawing/2010/main">
                  <a14:imgLayer r:embed="rId4">
                    <a14:imgEffect>
                      <a14:colorTemperature colorTemp="6600"/>
                    </a14:imgEffect>
                    <a14:imgEffect>
                      <a14:saturation sat="192000"/>
                    </a14:imgEffect>
                    <a14:imgEffect>
                      <a14:brightnessContrast bright="-4000" contrast="92000"/>
                    </a14:imgEffect>
                  </a14:imgLayer>
                </a14:imgProps>
              </a:ext>
              <a:ext uri="{28A0092B-C50C-407E-A947-70E740481C1C}">
                <a14:useLocalDpi xmlns:a14="http://schemas.microsoft.com/office/drawing/2010/main" val="0"/>
              </a:ext>
            </a:extLst>
          </a:blip>
          <a:srcRect/>
          <a:stretch>
            <a:fillRect/>
          </a:stretch>
        </p:blipFill>
        <p:spPr bwMode="auto">
          <a:xfrm>
            <a:off x="3949035" y="2089319"/>
            <a:ext cx="847725" cy="844550"/>
          </a:xfrm>
          <a:prstGeom prst="rect">
            <a:avLst/>
          </a:prstGeom>
          <a:noFill/>
          <a:ln>
            <a:noFill/>
          </a:ln>
        </p:spPr>
      </p:pic>
      <p:sp>
        <p:nvSpPr>
          <p:cNvPr id="54" name="Caixa de Texto 2">
            <a:extLst>
              <a:ext uri="{FF2B5EF4-FFF2-40B4-BE49-F238E27FC236}">
                <a16:creationId xmlns:a16="http://schemas.microsoft.com/office/drawing/2014/main" id="{BB1C2C27-43CF-4A82-B3F5-FF8A38CACF3A}"/>
              </a:ext>
            </a:extLst>
          </p:cNvPr>
          <p:cNvSpPr txBox="1">
            <a:spLocks noChangeArrowheads="1"/>
          </p:cNvSpPr>
          <p:nvPr/>
        </p:nvSpPr>
        <p:spPr bwMode="auto">
          <a:xfrm>
            <a:off x="4172238" y="2363367"/>
            <a:ext cx="452120" cy="257175"/>
          </a:xfrm>
          <a:prstGeom prst="rect">
            <a:avLst/>
          </a:prstGeom>
          <a:noFill/>
          <a:ln w="9525">
            <a:noFill/>
            <a:miter lim="800000"/>
            <a:headEnd/>
            <a:tailEnd/>
          </a:ln>
        </p:spPr>
        <p:txBody>
          <a:bodyPr rot="0" vert="horz" wrap="square" lIns="91440" tIns="45720" rIns="91440" bIns="45720" anchor="t" anchorCtr="0">
            <a:noAutofit/>
          </a:bodyPr>
          <a:lstStyle/>
          <a:p>
            <a:pPr hangingPunct="0">
              <a:spcAft>
                <a:spcPts val="0"/>
              </a:spcAft>
            </a:pPr>
            <a:r>
              <a:rPr lang="pt-PT" sz="1200" dirty="0">
                <a:solidFill>
                  <a:schemeClr val="bg1"/>
                </a:solidFill>
                <a:effectLst/>
                <a:latin typeface="Arial" panose="020B0604020202020204" pitchFamily="34" charset="0"/>
                <a:ea typeface="Times New Roman" panose="02020603050405020304" pitchFamily="18" charset="0"/>
              </a:rPr>
              <a:t>Sol</a:t>
            </a:r>
            <a:endParaRPr lang="pt-BR" sz="1200" dirty="0">
              <a:solidFill>
                <a:schemeClr val="bg1"/>
              </a:solidFill>
              <a:effectLst/>
              <a:latin typeface="Times New Roman" panose="02020603050405020304" pitchFamily="18" charset="0"/>
              <a:ea typeface="Times New Roman" panose="02020603050405020304" pitchFamily="18" charset="0"/>
            </a:endParaRPr>
          </a:p>
        </p:txBody>
      </p:sp>
      <p:sp>
        <p:nvSpPr>
          <p:cNvPr id="56" name="CaixaDeTexto 55">
            <a:extLst>
              <a:ext uri="{FF2B5EF4-FFF2-40B4-BE49-F238E27FC236}">
                <a16:creationId xmlns:a16="http://schemas.microsoft.com/office/drawing/2014/main" id="{16AF9490-19FC-4345-B6E9-75AABEB99D54}"/>
              </a:ext>
            </a:extLst>
          </p:cNvPr>
          <p:cNvSpPr txBox="1"/>
          <p:nvPr/>
        </p:nvSpPr>
        <p:spPr>
          <a:xfrm>
            <a:off x="243057" y="4163093"/>
            <a:ext cx="9516359" cy="307777"/>
          </a:xfrm>
          <a:prstGeom prst="rect">
            <a:avLst/>
          </a:prstGeom>
          <a:noFill/>
        </p:spPr>
        <p:txBody>
          <a:bodyPr wrap="square" rtlCol="0">
            <a:spAutoFit/>
          </a:bodyPr>
          <a:lstStyle/>
          <a:p>
            <a:pPr algn="just"/>
            <a:r>
              <a:rPr lang="pt-BR" sz="1400" b="1" dirty="0">
                <a:solidFill>
                  <a:schemeClr val="bg1"/>
                </a:solidFill>
                <a:effectLst/>
                <a:latin typeface="Arial" panose="020B0604020202020204" pitchFamily="34" charset="0"/>
                <a:ea typeface="Times New Roman" panose="02020603050405020304" pitchFamily="18" charset="0"/>
              </a:rPr>
              <a:t>Pergunta 2b) (0,1 ponto) </a:t>
            </a:r>
            <a:r>
              <a:rPr lang="pt-BR" sz="1400" dirty="0">
                <a:solidFill>
                  <a:schemeClr val="bg1"/>
                </a:solidFill>
                <a:effectLst/>
                <a:latin typeface="Arial" panose="020B0604020202020204" pitchFamily="34" charset="0"/>
                <a:ea typeface="Times New Roman" panose="02020603050405020304" pitchFamily="18" charset="0"/>
              </a:rPr>
              <a:t>Desenhe sobre o globo da esquerda o eixo de rotação da Terra (faça uma reta contínua).</a:t>
            </a:r>
            <a:endParaRPr lang="pt-BR" sz="1400" dirty="0">
              <a:solidFill>
                <a:schemeClr val="bg1"/>
              </a:solidFill>
            </a:endParaRPr>
          </a:p>
        </p:txBody>
      </p:sp>
      <p:sp>
        <p:nvSpPr>
          <p:cNvPr id="57" name="CaixaDeTexto 56">
            <a:extLst>
              <a:ext uri="{FF2B5EF4-FFF2-40B4-BE49-F238E27FC236}">
                <a16:creationId xmlns:a16="http://schemas.microsoft.com/office/drawing/2014/main" id="{3F65D4C7-DEB5-48FA-BAA5-CD7B32CDB3EB}"/>
              </a:ext>
            </a:extLst>
          </p:cNvPr>
          <p:cNvSpPr txBox="1"/>
          <p:nvPr/>
        </p:nvSpPr>
        <p:spPr>
          <a:xfrm>
            <a:off x="243057" y="4507095"/>
            <a:ext cx="11678977" cy="523220"/>
          </a:xfrm>
          <a:prstGeom prst="rect">
            <a:avLst/>
          </a:prstGeom>
          <a:noFill/>
        </p:spPr>
        <p:txBody>
          <a:bodyPr wrap="square" rtlCol="0">
            <a:spAutoFit/>
          </a:bodyPr>
          <a:lstStyle/>
          <a:p>
            <a:pPr algn="just"/>
            <a:r>
              <a:rPr lang="pt-BR" sz="1400" b="1" dirty="0">
                <a:solidFill>
                  <a:schemeClr val="bg1"/>
                </a:solidFill>
                <a:effectLst/>
                <a:latin typeface="Arial" panose="020B0604020202020204" pitchFamily="34" charset="0"/>
                <a:ea typeface="Times New Roman" panose="02020603050405020304" pitchFamily="18" charset="0"/>
              </a:rPr>
              <a:t>Pergunta 2c) (0,1 ponto)</a:t>
            </a:r>
            <a:r>
              <a:rPr lang="pt-BR" sz="1400" dirty="0">
                <a:solidFill>
                  <a:schemeClr val="bg1"/>
                </a:solidFill>
                <a:effectLst/>
                <a:latin typeface="Arial" panose="020B0604020202020204" pitchFamily="34" charset="0"/>
                <a:ea typeface="Times New Roman" panose="02020603050405020304" pitchFamily="18" charset="0"/>
              </a:rPr>
              <a:t> Desenhe sobre o globo da esquerda uma reta perpendicular ao plano da sua órbita (faça uma reta pontilhada) passando pelo centro do globo.</a:t>
            </a:r>
            <a:endParaRPr lang="pt-BR" sz="1400" dirty="0">
              <a:solidFill>
                <a:schemeClr val="bg1"/>
              </a:solidFill>
            </a:endParaRPr>
          </a:p>
        </p:txBody>
      </p:sp>
      <p:sp>
        <p:nvSpPr>
          <p:cNvPr id="58" name="CaixaDeTexto 57">
            <a:extLst>
              <a:ext uri="{FF2B5EF4-FFF2-40B4-BE49-F238E27FC236}">
                <a16:creationId xmlns:a16="http://schemas.microsoft.com/office/drawing/2014/main" id="{CEB6832E-22ED-4BB2-876B-E3D82EDB2589}"/>
              </a:ext>
            </a:extLst>
          </p:cNvPr>
          <p:cNvSpPr txBox="1"/>
          <p:nvPr/>
        </p:nvSpPr>
        <p:spPr>
          <a:xfrm>
            <a:off x="243057" y="5113653"/>
            <a:ext cx="11391594" cy="307777"/>
          </a:xfrm>
          <a:prstGeom prst="rect">
            <a:avLst/>
          </a:prstGeom>
          <a:noFill/>
        </p:spPr>
        <p:txBody>
          <a:bodyPr wrap="square" rtlCol="0">
            <a:spAutoFit/>
          </a:bodyPr>
          <a:lstStyle/>
          <a:p>
            <a:pPr algn="just" hangingPunct="0">
              <a:spcAft>
                <a:spcPts val="0"/>
              </a:spcAft>
            </a:pPr>
            <a:r>
              <a:rPr lang="pt-BR" sz="1400" b="1" dirty="0">
                <a:solidFill>
                  <a:schemeClr val="bg1"/>
                </a:solidFill>
                <a:effectLst/>
                <a:latin typeface="Arial" panose="020B0604020202020204" pitchFamily="34" charset="0"/>
                <a:ea typeface="Times New Roman" panose="02020603050405020304" pitchFamily="18" charset="0"/>
              </a:rPr>
              <a:t>Pergunta 2d) (0,1 ponto)</a:t>
            </a:r>
            <a:r>
              <a:rPr lang="pt-BR" sz="1400" dirty="0">
                <a:solidFill>
                  <a:schemeClr val="bg1"/>
                </a:solidFill>
                <a:effectLst/>
                <a:latin typeface="Arial" panose="020B0604020202020204" pitchFamily="34" charset="0"/>
                <a:ea typeface="Times New Roman" panose="02020603050405020304" pitchFamily="18" charset="0"/>
              </a:rPr>
              <a:t> Desenhe sobre o globo da esquerda uma seta curva       indicando o seu sentido de rotação.</a:t>
            </a:r>
            <a:endParaRPr lang="pt-BR" sz="1400" dirty="0">
              <a:solidFill>
                <a:schemeClr val="bg1"/>
              </a:solidFill>
              <a:effectLst/>
              <a:latin typeface="Times New Roman" panose="02020603050405020304" pitchFamily="18" charset="0"/>
              <a:ea typeface="Times New Roman" panose="02020603050405020304" pitchFamily="18" charset="0"/>
            </a:endParaRPr>
          </a:p>
        </p:txBody>
      </p:sp>
      <p:sp>
        <p:nvSpPr>
          <p:cNvPr id="59" name="CaixaDeTexto 58">
            <a:extLst>
              <a:ext uri="{FF2B5EF4-FFF2-40B4-BE49-F238E27FC236}">
                <a16:creationId xmlns:a16="http://schemas.microsoft.com/office/drawing/2014/main" id="{799868AA-D564-4998-8BCD-599382A762DD}"/>
              </a:ext>
            </a:extLst>
          </p:cNvPr>
          <p:cNvSpPr txBox="1"/>
          <p:nvPr/>
        </p:nvSpPr>
        <p:spPr>
          <a:xfrm>
            <a:off x="243056" y="5537739"/>
            <a:ext cx="9516359" cy="307777"/>
          </a:xfrm>
          <a:prstGeom prst="rect">
            <a:avLst/>
          </a:prstGeom>
          <a:noFill/>
        </p:spPr>
        <p:txBody>
          <a:bodyPr wrap="square" rtlCol="0">
            <a:spAutoFit/>
          </a:bodyPr>
          <a:lstStyle/>
          <a:p>
            <a:pPr algn="just"/>
            <a:r>
              <a:rPr lang="pt-BR" sz="1400" b="1" dirty="0">
                <a:solidFill>
                  <a:schemeClr val="bg1"/>
                </a:solidFill>
                <a:effectLst/>
                <a:latin typeface="Arial" panose="020B0604020202020204" pitchFamily="34" charset="0"/>
                <a:ea typeface="Times New Roman" panose="02020603050405020304" pitchFamily="18" charset="0"/>
              </a:rPr>
              <a:t>Pergunta 2e) (0,1 ponto) </a:t>
            </a:r>
            <a:r>
              <a:rPr lang="pt-BR" sz="1400" dirty="0">
                <a:solidFill>
                  <a:schemeClr val="bg1"/>
                </a:solidFill>
                <a:effectLst/>
                <a:latin typeface="Arial" panose="020B0604020202020204" pitchFamily="34" charset="0"/>
                <a:ea typeface="Times New Roman" panose="02020603050405020304" pitchFamily="18" charset="0"/>
              </a:rPr>
              <a:t>Qual é o ângulo entre as retas contínua e a pontilhada pedidas acima?</a:t>
            </a:r>
            <a:endParaRPr lang="pt-BR" sz="1400" dirty="0">
              <a:solidFill>
                <a:schemeClr val="bg1"/>
              </a:solidFill>
            </a:endParaRPr>
          </a:p>
        </p:txBody>
      </p:sp>
      <p:sp>
        <p:nvSpPr>
          <p:cNvPr id="60" name="CaixaDeTexto 59">
            <a:extLst>
              <a:ext uri="{FF2B5EF4-FFF2-40B4-BE49-F238E27FC236}">
                <a16:creationId xmlns:a16="http://schemas.microsoft.com/office/drawing/2014/main" id="{EDA3FEB6-DF23-490E-9DC2-B4794C025DCF}"/>
              </a:ext>
            </a:extLst>
          </p:cNvPr>
          <p:cNvSpPr txBox="1"/>
          <p:nvPr/>
        </p:nvSpPr>
        <p:spPr>
          <a:xfrm>
            <a:off x="1467859" y="5937319"/>
            <a:ext cx="7810127" cy="307777"/>
          </a:xfrm>
          <a:prstGeom prst="rect">
            <a:avLst/>
          </a:prstGeom>
          <a:noFill/>
        </p:spPr>
        <p:txBody>
          <a:bodyPr wrap="square" rtlCol="0">
            <a:spAutoFit/>
          </a:bodyPr>
          <a:lstStyle/>
          <a:p>
            <a:pPr algn="just"/>
            <a:r>
              <a:rPr lang="pt-BR" sz="1400" b="1" dirty="0">
                <a:solidFill>
                  <a:schemeClr val="bg1"/>
                </a:solidFill>
                <a:effectLst/>
                <a:latin typeface="Arial" panose="020B0604020202020204" pitchFamily="34" charset="0"/>
                <a:ea typeface="Times New Roman" panose="02020603050405020304" pitchFamily="18" charset="0"/>
              </a:rPr>
              <a:t>Pergunta 2f) (0,1 ponto) </a:t>
            </a:r>
            <a:r>
              <a:rPr lang="pt-BR" sz="1400" dirty="0">
                <a:solidFill>
                  <a:schemeClr val="bg1"/>
                </a:solidFill>
                <a:effectLst/>
                <a:latin typeface="Arial" panose="020B0604020202020204" pitchFamily="34" charset="0"/>
                <a:ea typeface="Times New Roman" panose="02020603050405020304" pitchFamily="18" charset="0"/>
              </a:rPr>
              <a:t>Qual é o ângulo entre o plano da órbita da Terra e o do seu equador?</a:t>
            </a:r>
            <a:endParaRPr lang="pt-BR" sz="1400" dirty="0">
              <a:solidFill>
                <a:schemeClr val="bg1"/>
              </a:solidFill>
            </a:endParaRPr>
          </a:p>
        </p:txBody>
      </p:sp>
      <p:sp>
        <p:nvSpPr>
          <p:cNvPr id="64" name="Seta em curva para a direita 1">
            <a:extLst>
              <a:ext uri="{FF2B5EF4-FFF2-40B4-BE49-F238E27FC236}">
                <a16:creationId xmlns:a16="http://schemas.microsoft.com/office/drawing/2014/main" id="{FD82CB92-EA14-4A12-8675-5B513A4EE487}"/>
              </a:ext>
            </a:extLst>
          </p:cNvPr>
          <p:cNvSpPr/>
          <p:nvPr/>
        </p:nvSpPr>
        <p:spPr>
          <a:xfrm>
            <a:off x="6577567" y="5143067"/>
            <a:ext cx="262255" cy="251460"/>
          </a:xfrm>
          <a:prstGeom prst="curvedRightArrow">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pic>
        <p:nvPicPr>
          <p:cNvPr id="69" name="Imagem 68" descr="Uma imagem contendo traçado&#10;&#10;Descrição gerada automaticamente">
            <a:extLst>
              <a:ext uri="{FF2B5EF4-FFF2-40B4-BE49-F238E27FC236}">
                <a16:creationId xmlns:a16="http://schemas.microsoft.com/office/drawing/2014/main" id="{98CAFE4C-7E0F-4B61-A5B3-651525786C0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0896" r="19202"/>
          <a:stretch/>
        </p:blipFill>
        <p:spPr>
          <a:xfrm>
            <a:off x="4953129" y="1664990"/>
            <a:ext cx="1607151" cy="2101395"/>
          </a:xfrm>
          <a:prstGeom prst="rect">
            <a:avLst/>
          </a:prstGeom>
        </p:spPr>
      </p:pic>
      <p:sp>
        <p:nvSpPr>
          <p:cNvPr id="70" name="CaixaDeTexto 69">
            <a:extLst>
              <a:ext uri="{FF2B5EF4-FFF2-40B4-BE49-F238E27FC236}">
                <a16:creationId xmlns:a16="http://schemas.microsoft.com/office/drawing/2014/main" id="{47F3F8ED-D5CE-43AC-A86B-928F50A52699}"/>
              </a:ext>
            </a:extLst>
          </p:cNvPr>
          <p:cNvSpPr txBox="1"/>
          <p:nvPr/>
        </p:nvSpPr>
        <p:spPr>
          <a:xfrm>
            <a:off x="269966" y="3817699"/>
            <a:ext cx="10180320" cy="307777"/>
          </a:xfrm>
          <a:prstGeom prst="rect">
            <a:avLst/>
          </a:prstGeom>
          <a:noFill/>
        </p:spPr>
        <p:txBody>
          <a:bodyPr wrap="square" rtlCol="0">
            <a:spAutoFit/>
          </a:bodyPr>
          <a:lstStyle/>
          <a:p>
            <a:pPr algn="just"/>
            <a:r>
              <a:rPr lang="pt-BR"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Obs. A direção do eixo de rotação da Terra quase não muda ao longo do ano, logo, é só repetir o desenho da esquerda.</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72" name="Conector reto 71">
            <a:extLst>
              <a:ext uri="{FF2B5EF4-FFF2-40B4-BE49-F238E27FC236}">
                <a16:creationId xmlns:a16="http://schemas.microsoft.com/office/drawing/2014/main" id="{BC6F325C-8191-44C5-A68C-1B5FBD89BE48}"/>
              </a:ext>
            </a:extLst>
          </p:cNvPr>
          <p:cNvCxnSpPr/>
          <p:nvPr/>
        </p:nvCxnSpPr>
        <p:spPr>
          <a:xfrm>
            <a:off x="1369357" y="1904008"/>
            <a:ext cx="533400" cy="1296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to 72">
            <a:extLst>
              <a:ext uri="{FF2B5EF4-FFF2-40B4-BE49-F238E27FC236}">
                <a16:creationId xmlns:a16="http://schemas.microsoft.com/office/drawing/2014/main" id="{8B3BCE75-27C3-4396-80BA-2D03FB772D33}"/>
              </a:ext>
            </a:extLst>
          </p:cNvPr>
          <p:cNvCxnSpPr/>
          <p:nvPr/>
        </p:nvCxnSpPr>
        <p:spPr>
          <a:xfrm>
            <a:off x="1573459" y="1628874"/>
            <a:ext cx="0" cy="212725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4" name="Seta em curva para a direita 49">
            <a:extLst>
              <a:ext uri="{FF2B5EF4-FFF2-40B4-BE49-F238E27FC236}">
                <a16:creationId xmlns:a16="http://schemas.microsoft.com/office/drawing/2014/main" id="{B96AC59D-7100-4134-9A40-1E66B5CEB16D}"/>
              </a:ext>
            </a:extLst>
          </p:cNvPr>
          <p:cNvSpPr/>
          <p:nvPr/>
        </p:nvSpPr>
        <p:spPr>
          <a:xfrm rot="14806380">
            <a:off x="1521533" y="2125456"/>
            <a:ext cx="254000" cy="1064260"/>
          </a:xfrm>
          <a:prstGeom prst="curvedRightArrow">
            <a:avLst>
              <a:gd name="adj1" fmla="val 11326"/>
              <a:gd name="adj2" fmla="val 65107"/>
              <a:gd name="adj3" fmla="val 25000"/>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71" name="CaixaDeTexto 70">
            <a:extLst>
              <a:ext uri="{FF2B5EF4-FFF2-40B4-BE49-F238E27FC236}">
                <a16:creationId xmlns:a16="http://schemas.microsoft.com/office/drawing/2014/main" id="{8722AE6D-99A4-4AD1-9B19-4FDCC095F846}"/>
              </a:ext>
            </a:extLst>
          </p:cNvPr>
          <p:cNvSpPr txBox="1"/>
          <p:nvPr/>
        </p:nvSpPr>
        <p:spPr>
          <a:xfrm>
            <a:off x="7924253" y="5529181"/>
            <a:ext cx="2837636" cy="307777"/>
          </a:xfrm>
          <a:prstGeom prst="rect">
            <a:avLst/>
          </a:prstGeom>
          <a:noFill/>
        </p:spPr>
        <p:txBody>
          <a:bodyPr wrap="none" rtlCol="0">
            <a:spAutoFit/>
          </a:bodyPr>
          <a:lstStyle/>
          <a:p>
            <a:r>
              <a:rPr lang="pt-BR" sz="1400" b="1" dirty="0">
                <a:solidFill>
                  <a:schemeClr val="bg1"/>
                </a:solidFill>
                <a:effectLst/>
                <a:latin typeface="Arial" panose="020B0604020202020204" pitchFamily="34" charset="0"/>
                <a:ea typeface="Times New Roman" panose="02020603050405020304" pitchFamily="18" charset="0"/>
              </a:rPr>
              <a:t>Resposta 2e): _ _ _ _ _ _  graus</a:t>
            </a:r>
            <a:endParaRPr lang="pt-BR" sz="1400" dirty="0">
              <a:solidFill>
                <a:schemeClr val="bg1"/>
              </a:solidFill>
            </a:endParaRPr>
          </a:p>
        </p:txBody>
      </p:sp>
      <p:sp>
        <p:nvSpPr>
          <p:cNvPr id="75" name="CaixaDeTexto 74">
            <a:extLst>
              <a:ext uri="{FF2B5EF4-FFF2-40B4-BE49-F238E27FC236}">
                <a16:creationId xmlns:a16="http://schemas.microsoft.com/office/drawing/2014/main" id="{6DD4F87A-E6E9-4BC8-9CC7-F6CA26A9E719}"/>
              </a:ext>
            </a:extLst>
          </p:cNvPr>
          <p:cNvSpPr txBox="1"/>
          <p:nvPr/>
        </p:nvSpPr>
        <p:spPr>
          <a:xfrm>
            <a:off x="9380877" y="5497220"/>
            <a:ext cx="532518" cy="307777"/>
          </a:xfrm>
          <a:prstGeom prst="rect">
            <a:avLst/>
          </a:prstGeom>
          <a:noFill/>
        </p:spPr>
        <p:txBody>
          <a:bodyPr wrap="none" rtlCol="0">
            <a:spAutoFit/>
          </a:bodyPr>
          <a:lstStyle/>
          <a:p>
            <a:r>
              <a:rPr lang="pt-BR" sz="1400" b="1" dirty="0">
                <a:solidFill>
                  <a:srgbClr val="FF0000"/>
                </a:solidFill>
                <a:latin typeface="Arial" panose="020B0604020202020204" pitchFamily="34" charset="0"/>
                <a:cs typeface="Arial" panose="020B0604020202020204" pitchFamily="34" charset="0"/>
              </a:rPr>
              <a:t>23,5</a:t>
            </a:r>
          </a:p>
        </p:txBody>
      </p:sp>
      <p:sp>
        <p:nvSpPr>
          <p:cNvPr id="76" name="CaixaDeTexto 75">
            <a:extLst>
              <a:ext uri="{FF2B5EF4-FFF2-40B4-BE49-F238E27FC236}">
                <a16:creationId xmlns:a16="http://schemas.microsoft.com/office/drawing/2014/main" id="{05C7DBE6-20E3-4321-BA7D-A0EC36CB898B}"/>
              </a:ext>
            </a:extLst>
          </p:cNvPr>
          <p:cNvSpPr txBox="1"/>
          <p:nvPr/>
        </p:nvSpPr>
        <p:spPr>
          <a:xfrm>
            <a:off x="10622894" y="5536733"/>
            <a:ext cx="1385316" cy="307777"/>
          </a:xfrm>
          <a:prstGeom prst="rect">
            <a:avLst/>
          </a:prstGeom>
          <a:noFill/>
        </p:spPr>
        <p:txBody>
          <a:bodyPr wrap="none" rtlCol="0">
            <a:spAutoFit/>
          </a:bodyPr>
          <a:lstStyle/>
          <a:p>
            <a:r>
              <a:rPr lang="pt-BR" sz="1400" i="1" dirty="0">
                <a:solidFill>
                  <a:srgbClr val="FF0000"/>
                </a:solidFill>
                <a:effectLst/>
                <a:latin typeface="Arial" panose="020B0604020202020204" pitchFamily="34" charset="0"/>
                <a:ea typeface="Times New Roman" panose="02020603050405020304" pitchFamily="18" charset="0"/>
              </a:rPr>
              <a:t>Aceitamos 23º.</a:t>
            </a:r>
            <a:endParaRPr lang="pt-BR" sz="1400" dirty="0"/>
          </a:p>
        </p:txBody>
      </p:sp>
      <p:sp>
        <p:nvSpPr>
          <p:cNvPr id="77" name="CaixaDeTexto 76">
            <a:extLst>
              <a:ext uri="{FF2B5EF4-FFF2-40B4-BE49-F238E27FC236}">
                <a16:creationId xmlns:a16="http://schemas.microsoft.com/office/drawing/2014/main" id="{571DDA4C-8351-43FD-B9B9-0656EAF7E2A5}"/>
              </a:ext>
            </a:extLst>
          </p:cNvPr>
          <p:cNvSpPr txBox="1"/>
          <p:nvPr/>
        </p:nvSpPr>
        <p:spPr>
          <a:xfrm>
            <a:off x="1463568" y="6276357"/>
            <a:ext cx="2797561" cy="307777"/>
          </a:xfrm>
          <a:prstGeom prst="rect">
            <a:avLst/>
          </a:prstGeom>
          <a:noFill/>
        </p:spPr>
        <p:txBody>
          <a:bodyPr wrap="none" rtlCol="0">
            <a:spAutoFit/>
          </a:bodyPr>
          <a:lstStyle/>
          <a:p>
            <a:r>
              <a:rPr lang="pt-BR" sz="1400" b="1" dirty="0">
                <a:solidFill>
                  <a:schemeClr val="bg1"/>
                </a:solidFill>
                <a:effectLst/>
                <a:latin typeface="Arial" panose="020B0604020202020204" pitchFamily="34" charset="0"/>
                <a:ea typeface="Times New Roman" panose="02020603050405020304" pitchFamily="18" charset="0"/>
              </a:rPr>
              <a:t>Resposta 2f): _ _ _ _ _ _  graus</a:t>
            </a:r>
            <a:endParaRPr lang="pt-BR" sz="1400" dirty="0">
              <a:solidFill>
                <a:schemeClr val="bg1"/>
              </a:solidFill>
            </a:endParaRPr>
          </a:p>
        </p:txBody>
      </p:sp>
      <p:sp>
        <p:nvSpPr>
          <p:cNvPr id="79" name="CaixaDeTexto 78">
            <a:extLst>
              <a:ext uri="{FF2B5EF4-FFF2-40B4-BE49-F238E27FC236}">
                <a16:creationId xmlns:a16="http://schemas.microsoft.com/office/drawing/2014/main" id="{CFF47751-6C7D-46F9-9846-FDBC47AB8035}"/>
              </a:ext>
            </a:extLst>
          </p:cNvPr>
          <p:cNvSpPr txBox="1"/>
          <p:nvPr/>
        </p:nvSpPr>
        <p:spPr>
          <a:xfrm>
            <a:off x="2878437" y="6245467"/>
            <a:ext cx="532518" cy="307777"/>
          </a:xfrm>
          <a:prstGeom prst="rect">
            <a:avLst/>
          </a:prstGeom>
          <a:noFill/>
        </p:spPr>
        <p:txBody>
          <a:bodyPr wrap="none" rtlCol="0">
            <a:spAutoFit/>
          </a:bodyPr>
          <a:lstStyle/>
          <a:p>
            <a:r>
              <a:rPr lang="pt-BR" sz="1400" b="1" dirty="0">
                <a:solidFill>
                  <a:srgbClr val="FF0000"/>
                </a:solidFill>
                <a:latin typeface="Arial" panose="020B0604020202020204" pitchFamily="34" charset="0"/>
                <a:cs typeface="Arial" panose="020B0604020202020204" pitchFamily="34" charset="0"/>
              </a:rPr>
              <a:t>23,5</a:t>
            </a:r>
          </a:p>
        </p:txBody>
      </p:sp>
      <p:sp>
        <p:nvSpPr>
          <p:cNvPr id="80" name="CaixaDeTexto 79">
            <a:extLst>
              <a:ext uri="{FF2B5EF4-FFF2-40B4-BE49-F238E27FC236}">
                <a16:creationId xmlns:a16="http://schemas.microsoft.com/office/drawing/2014/main" id="{978E928B-9491-42FA-94F7-ABD5D31E011F}"/>
              </a:ext>
            </a:extLst>
          </p:cNvPr>
          <p:cNvSpPr txBox="1"/>
          <p:nvPr/>
        </p:nvSpPr>
        <p:spPr>
          <a:xfrm>
            <a:off x="4126816" y="6278811"/>
            <a:ext cx="1385316" cy="307777"/>
          </a:xfrm>
          <a:prstGeom prst="rect">
            <a:avLst/>
          </a:prstGeom>
          <a:noFill/>
        </p:spPr>
        <p:txBody>
          <a:bodyPr wrap="none" rtlCol="0">
            <a:spAutoFit/>
          </a:bodyPr>
          <a:lstStyle/>
          <a:p>
            <a:r>
              <a:rPr lang="pt-BR" sz="1400" i="1" dirty="0">
                <a:solidFill>
                  <a:srgbClr val="FF0000"/>
                </a:solidFill>
                <a:effectLst/>
                <a:latin typeface="Arial" panose="020B0604020202020204" pitchFamily="34" charset="0"/>
                <a:ea typeface="Times New Roman" panose="02020603050405020304" pitchFamily="18" charset="0"/>
              </a:rPr>
              <a:t>Aceitamos 23º.</a:t>
            </a:r>
            <a:endParaRPr lang="pt-BR" sz="1400" dirty="0"/>
          </a:p>
        </p:txBody>
      </p:sp>
      <p:sp>
        <p:nvSpPr>
          <p:cNvPr id="2" name="Retângulo 1"/>
          <p:cNvSpPr/>
          <p:nvPr/>
        </p:nvSpPr>
        <p:spPr>
          <a:xfrm>
            <a:off x="4894217" y="1619794"/>
            <a:ext cx="1715589" cy="22119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5928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anim calcmode="lin" valueType="num">
                                      <p:cBhvr additive="base">
                                        <p:cTn id="9" dur="500" fill="hold"/>
                                        <p:tgtEl>
                                          <p:spTgt spid="70"/>
                                        </p:tgtEl>
                                        <p:attrNameLst>
                                          <p:attrName>ppt_x</p:attrName>
                                        </p:attrNameLst>
                                      </p:cBhvr>
                                      <p:tavLst>
                                        <p:tav tm="0">
                                          <p:val>
                                            <p:strVal val="1+#ppt_w/2"/>
                                          </p:val>
                                        </p:tav>
                                        <p:tav tm="100000">
                                          <p:val>
                                            <p:strVal val="#ppt_x"/>
                                          </p:val>
                                        </p:tav>
                                      </p:tavLst>
                                    </p:anim>
                                    <p:anim calcmode="lin" valueType="num">
                                      <p:cBhvr additive="base">
                                        <p:cTn id="10"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fill="hold"/>
                                        <p:tgtEl>
                                          <p:spTgt spid="73"/>
                                        </p:tgtEl>
                                        <p:attrNameLst>
                                          <p:attrName>ppt_x</p:attrName>
                                        </p:attrNameLst>
                                      </p:cBhvr>
                                      <p:tavLst>
                                        <p:tav tm="0">
                                          <p:val>
                                            <p:strVal val="#ppt_x"/>
                                          </p:val>
                                        </p:tav>
                                        <p:tav tm="100000">
                                          <p:val>
                                            <p:strVal val="#ppt_x"/>
                                          </p:val>
                                        </p:tav>
                                      </p:tavLst>
                                    </p:anim>
                                    <p:anim calcmode="lin" valueType="num">
                                      <p:cBhvr additive="base">
                                        <p:cTn id="2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ppt_x"/>
                                          </p:val>
                                        </p:tav>
                                        <p:tav tm="100000">
                                          <p:val>
                                            <p:strVal val="#ppt_x"/>
                                          </p:val>
                                        </p:tav>
                                      </p:tavLst>
                                    </p:anim>
                                    <p:anim calcmode="lin" valueType="num">
                                      <p:cBhvr additive="base">
                                        <p:cTn id="2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500" fill="hold"/>
                                        <p:tgtEl>
                                          <p:spTgt spid="75"/>
                                        </p:tgtEl>
                                        <p:attrNameLst>
                                          <p:attrName>ppt_x</p:attrName>
                                        </p:attrNameLst>
                                      </p:cBhvr>
                                      <p:tavLst>
                                        <p:tav tm="0">
                                          <p:val>
                                            <p:strVal val="#ppt_x"/>
                                          </p:val>
                                        </p:tav>
                                        <p:tav tm="100000">
                                          <p:val>
                                            <p:strVal val="#ppt_x"/>
                                          </p:val>
                                        </p:tav>
                                      </p:tavLst>
                                    </p:anim>
                                    <p:anim calcmode="lin" valueType="num">
                                      <p:cBhvr additive="base">
                                        <p:cTn id="34" dur="500" fill="hold"/>
                                        <p:tgtEl>
                                          <p:spTgt spid="7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500" fill="hold"/>
                                        <p:tgtEl>
                                          <p:spTgt spid="76"/>
                                        </p:tgtEl>
                                        <p:attrNameLst>
                                          <p:attrName>ppt_x</p:attrName>
                                        </p:attrNameLst>
                                      </p:cBhvr>
                                      <p:tavLst>
                                        <p:tav tm="0">
                                          <p:val>
                                            <p:strVal val="#ppt_x"/>
                                          </p:val>
                                        </p:tav>
                                        <p:tav tm="100000">
                                          <p:val>
                                            <p:strVal val="#ppt_x"/>
                                          </p:val>
                                        </p:tav>
                                      </p:tavLst>
                                    </p:anim>
                                    <p:anim calcmode="lin" valueType="num">
                                      <p:cBhvr additive="base">
                                        <p:cTn id="3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500" fill="hold"/>
                                        <p:tgtEl>
                                          <p:spTgt spid="80"/>
                                        </p:tgtEl>
                                        <p:attrNameLst>
                                          <p:attrName>ppt_x</p:attrName>
                                        </p:attrNameLst>
                                      </p:cBhvr>
                                      <p:tavLst>
                                        <p:tav tm="0">
                                          <p:val>
                                            <p:strVal val="#ppt_x"/>
                                          </p:val>
                                        </p:tav>
                                        <p:tav tm="100000">
                                          <p:val>
                                            <p:strVal val="#ppt_x"/>
                                          </p:val>
                                        </p:tav>
                                      </p:tavLst>
                                    </p:anim>
                                    <p:anim calcmode="lin" valueType="num">
                                      <p:cBhvr additive="base">
                                        <p:cTn id="4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4" grpId="0" animBg="1"/>
      <p:bldP spid="75" grpId="0"/>
      <p:bldP spid="76" grpId="0"/>
      <p:bldP spid="79" grpId="0"/>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521E572-723A-4EB4-BF66-172F4965BD04}"/>
              </a:ext>
            </a:extLst>
          </p:cNvPr>
          <p:cNvSpPr>
            <a:spLocks noGrp="1"/>
          </p:cNvSpPr>
          <p:nvPr>
            <p:ph type="ctrTitle"/>
          </p:nvPr>
        </p:nvSpPr>
        <p:spPr>
          <a:xfrm>
            <a:off x="118873" y="73153"/>
            <a:ext cx="8178164" cy="1060704"/>
          </a:xfrm>
        </p:spPr>
        <p:txBody>
          <a:bodyPr>
            <a:noAutofit/>
          </a:bodyPr>
          <a:lstStyle/>
          <a:p>
            <a:pPr algn="just">
              <a:lnSpc>
                <a:spcPct val="114000"/>
              </a:lnSpc>
            </a:pPr>
            <a:r>
              <a:rPr lang="pt-BR" sz="1800" b="1" dirty="0">
                <a:solidFill>
                  <a:schemeClr val="bg1"/>
                </a:solidFill>
                <a:effectLst/>
                <a:latin typeface="Arial" panose="020B0604020202020204" pitchFamily="34" charset="0"/>
                <a:ea typeface="Times New Roman" panose="02020603050405020304" pitchFamily="18" charset="0"/>
              </a:rPr>
              <a:t>Questão 3 ) (1 ponto) (0,2 cada acerto)</a:t>
            </a:r>
            <a:r>
              <a:rPr lang="pt-BR" sz="1800" dirty="0">
                <a:solidFill>
                  <a:schemeClr val="bg1"/>
                </a:solidFill>
                <a:effectLst/>
                <a:latin typeface="Arial" panose="020B0604020202020204" pitchFamily="34" charset="0"/>
                <a:ea typeface="Times New Roman" panose="02020603050405020304" pitchFamily="18" charset="0"/>
              </a:rPr>
              <a:t> Usando o globo terrestre já desenhado no enunciado da Questão 2, na posição mostrada em relação ao Sol, responda às perguntas abaixo.</a:t>
            </a:r>
            <a:endParaRPr lang="pt-BR" sz="1800" dirty="0">
              <a:solidFill>
                <a:schemeClr val="bg1"/>
              </a:solidFill>
            </a:endParaRPr>
          </a:p>
        </p:txBody>
      </p:sp>
      <p:sp>
        <p:nvSpPr>
          <p:cNvPr id="2" name="CaixaDeTexto 1">
            <a:extLst>
              <a:ext uri="{FF2B5EF4-FFF2-40B4-BE49-F238E27FC236}">
                <a16:creationId xmlns:a16="http://schemas.microsoft.com/office/drawing/2014/main" id="{3ACE1FA4-E1E6-4549-8049-00EC462863FD}"/>
              </a:ext>
            </a:extLst>
          </p:cNvPr>
          <p:cNvSpPr txBox="1"/>
          <p:nvPr/>
        </p:nvSpPr>
        <p:spPr>
          <a:xfrm>
            <a:off x="95856" y="1201600"/>
            <a:ext cx="8045792" cy="775084"/>
          </a:xfrm>
          <a:prstGeom prst="rect">
            <a:avLst/>
          </a:prstGeom>
          <a:noFill/>
        </p:spPr>
        <p:txBody>
          <a:bodyPr wrap="none" rtlCol="0">
            <a:spAutoFit/>
          </a:bodyPr>
          <a:lstStyle/>
          <a:p>
            <a:pPr algn="just" hangingPunct="0">
              <a:lnSpc>
                <a:spcPct val="130000"/>
              </a:lnSpc>
              <a:spcAft>
                <a:spcPts val="0"/>
              </a:spcAft>
            </a:pPr>
            <a:r>
              <a:rPr lang="pt-B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Pergunta 3a)</a:t>
            </a:r>
            <a:r>
              <a:rPr lang="pt-B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Qual dos Hemisférios (Norte ou Sul) está recebendo mais luz?</a:t>
            </a:r>
          </a:p>
          <a:p>
            <a:pPr algn="just" hangingPunct="0">
              <a:lnSpc>
                <a:spcPct val="130000"/>
              </a:lnSpc>
              <a:spcAft>
                <a:spcPts val="0"/>
              </a:spcAft>
            </a:pPr>
            <a:r>
              <a:rPr lang="pt-B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Resposta 3a):_ _ _ _ _ _ _ _</a:t>
            </a:r>
            <a:endParaRPr lang="pt-BR" dirty="0">
              <a:solidFill>
                <a:schemeClr val="bg1"/>
              </a:solidFill>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76C26BBC-0481-4524-8D27-538E3741F6B2}"/>
              </a:ext>
            </a:extLst>
          </p:cNvPr>
          <p:cNvSpPr txBox="1"/>
          <p:nvPr/>
        </p:nvSpPr>
        <p:spPr>
          <a:xfrm>
            <a:off x="1771304" y="1591589"/>
            <a:ext cx="646331" cy="369332"/>
          </a:xfrm>
          <a:prstGeom prst="rect">
            <a:avLst/>
          </a:prstGeom>
          <a:noFill/>
        </p:spPr>
        <p:txBody>
          <a:bodyPr wrap="none" rtlCol="0">
            <a:spAutoFit/>
          </a:bodyPr>
          <a:lstStyle/>
          <a:p>
            <a:r>
              <a:rPr lang="pt-BR" sz="1800" b="1" dirty="0">
                <a:solidFill>
                  <a:srgbClr val="FF0000"/>
                </a:solidFill>
                <a:effectLst/>
                <a:latin typeface="Arial" panose="020B0604020202020204" pitchFamily="34" charset="0"/>
                <a:ea typeface="Times New Roman" panose="02020603050405020304" pitchFamily="18" charset="0"/>
              </a:rPr>
              <a:t>SUL</a:t>
            </a:r>
            <a:endParaRPr lang="pt-BR" dirty="0"/>
          </a:p>
        </p:txBody>
      </p:sp>
      <p:sp>
        <p:nvSpPr>
          <p:cNvPr id="8" name="CaixaDeTexto 7">
            <a:extLst>
              <a:ext uri="{FF2B5EF4-FFF2-40B4-BE49-F238E27FC236}">
                <a16:creationId xmlns:a16="http://schemas.microsoft.com/office/drawing/2014/main" id="{274F4192-E33C-4F11-85EB-8A9FA105DFD5}"/>
              </a:ext>
            </a:extLst>
          </p:cNvPr>
          <p:cNvSpPr txBox="1"/>
          <p:nvPr/>
        </p:nvSpPr>
        <p:spPr>
          <a:xfrm>
            <a:off x="98926" y="2009991"/>
            <a:ext cx="6417141" cy="775084"/>
          </a:xfrm>
          <a:prstGeom prst="rect">
            <a:avLst/>
          </a:prstGeom>
          <a:noFill/>
        </p:spPr>
        <p:txBody>
          <a:bodyPr wrap="none" rtlCol="0">
            <a:spAutoFit/>
          </a:bodyPr>
          <a:lstStyle/>
          <a:p>
            <a:pPr algn="just" hangingPunct="0">
              <a:lnSpc>
                <a:spcPct val="130000"/>
              </a:lnSpc>
              <a:spcAft>
                <a:spcPts val="0"/>
              </a:spcAft>
            </a:pPr>
            <a:r>
              <a:rPr lang="pt-BR" b="1" dirty="0">
                <a:solidFill>
                  <a:schemeClr val="bg1"/>
                </a:solidFill>
                <a:latin typeface="Arial" panose="020B0604020202020204" pitchFamily="34" charset="0"/>
                <a:cs typeface="Arial" panose="020B0604020202020204" pitchFamily="34" charset="0"/>
              </a:rPr>
              <a:t>Pergunta 3b)</a:t>
            </a:r>
            <a:r>
              <a:rPr lang="pt-BR" dirty="0">
                <a:solidFill>
                  <a:schemeClr val="bg1"/>
                </a:solidFill>
                <a:latin typeface="Arial" panose="020B0604020202020204" pitchFamily="34" charset="0"/>
                <a:cs typeface="Arial" panose="020B0604020202020204" pitchFamily="34" charset="0"/>
              </a:rPr>
              <a:t> Qual é a estação do ano no Hemisfério Norte?</a:t>
            </a:r>
          </a:p>
          <a:p>
            <a:pPr algn="just" hangingPunct="0">
              <a:lnSpc>
                <a:spcPct val="130000"/>
              </a:lnSpc>
              <a:spcAft>
                <a:spcPts val="0"/>
              </a:spcAft>
            </a:pPr>
            <a:r>
              <a:rPr lang="pt-B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Resposta 3b):_ _ _ _ _ _ _ _</a:t>
            </a:r>
            <a:endParaRPr lang="pt-BR" dirty="0">
              <a:solidFill>
                <a:schemeClr val="bg1"/>
              </a:solidFill>
              <a:latin typeface="Arial" panose="020B06040202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542178D0-2BAC-42D0-A088-9DCF7A76EB06}"/>
              </a:ext>
            </a:extLst>
          </p:cNvPr>
          <p:cNvSpPr txBox="1"/>
          <p:nvPr/>
        </p:nvSpPr>
        <p:spPr>
          <a:xfrm>
            <a:off x="1787247" y="2376217"/>
            <a:ext cx="1236236" cy="369332"/>
          </a:xfrm>
          <a:prstGeom prst="rect">
            <a:avLst/>
          </a:prstGeom>
          <a:noFill/>
        </p:spPr>
        <p:txBody>
          <a:bodyPr wrap="none" rtlCol="0">
            <a:spAutoFit/>
          </a:bodyPr>
          <a:lstStyle/>
          <a:p>
            <a:r>
              <a:rPr lang="pt-BR" b="1" dirty="0">
                <a:solidFill>
                  <a:srgbClr val="FF0000"/>
                </a:solidFill>
                <a:latin typeface="Arial" panose="020B0604020202020204" pitchFamily="34" charset="0"/>
              </a:rPr>
              <a:t>INVERNO</a:t>
            </a:r>
            <a:endParaRPr lang="pt-BR" dirty="0"/>
          </a:p>
        </p:txBody>
      </p:sp>
      <p:sp>
        <p:nvSpPr>
          <p:cNvPr id="10" name="CaixaDeTexto 9">
            <a:extLst>
              <a:ext uri="{FF2B5EF4-FFF2-40B4-BE49-F238E27FC236}">
                <a16:creationId xmlns:a16="http://schemas.microsoft.com/office/drawing/2014/main" id="{9FAE7364-7871-45C7-BE5B-32130D3F0B79}"/>
              </a:ext>
            </a:extLst>
          </p:cNvPr>
          <p:cNvSpPr txBox="1"/>
          <p:nvPr/>
        </p:nvSpPr>
        <p:spPr>
          <a:xfrm>
            <a:off x="105000" y="2811540"/>
            <a:ext cx="8443337" cy="775084"/>
          </a:xfrm>
          <a:prstGeom prst="rect">
            <a:avLst/>
          </a:prstGeom>
          <a:noFill/>
        </p:spPr>
        <p:txBody>
          <a:bodyPr wrap="none" rtlCol="0">
            <a:spAutoFit/>
          </a:bodyPr>
          <a:lstStyle/>
          <a:p>
            <a:pPr algn="just" hangingPunct="0">
              <a:lnSpc>
                <a:spcPct val="130000"/>
              </a:lnSpc>
              <a:spcAft>
                <a:spcPts val="0"/>
              </a:spcAft>
            </a:pPr>
            <a:r>
              <a:rPr lang="pt-BR" sz="1800" b="1" dirty="0">
                <a:solidFill>
                  <a:schemeClr val="bg1"/>
                </a:solidFill>
                <a:effectLst/>
                <a:latin typeface="Arial" panose="020B0604020202020204" pitchFamily="34" charset="0"/>
                <a:ea typeface="Times New Roman" panose="02020603050405020304" pitchFamily="18" charset="0"/>
              </a:rPr>
              <a:t>Pergunta 3c)</a:t>
            </a:r>
            <a:r>
              <a:rPr lang="pt-BR" sz="1800" dirty="0">
                <a:solidFill>
                  <a:schemeClr val="bg1"/>
                </a:solidFill>
                <a:effectLst/>
                <a:latin typeface="Arial" panose="020B0604020202020204" pitchFamily="34" charset="0"/>
                <a:ea typeface="Times New Roman" panose="02020603050405020304" pitchFamily="18" charset="0"/>
              </a:rPr>
              <a:t> Qual dos Polos Geográficos (Norte ou Sul) tem noite de 24 horas?</a:t>
            </a:r>
            <a:endParaRPr lang="pt-BR"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hangingPunct="0">
              <a:lnSpc>
                <a:spcPct val="130000"/>
              </a:lnSpc>
              <a:spcAft>
                <a:spcPts val="0"/>
              </a:spcAft>
            </a:pPr>
            <a:r>
              <a:rPr lang="pt-B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Resposta 3c):_ _ _ _ _ _ _ _</a:t>
            </a:r>
            <a:endParaRPr lang="pt-BR" dirty="0">
              <a:solidFill>
                <a:schemeClr val="bg1"/>
              </a:solidFill>
              <a:latin typeface="Arial" panose="020B0604020202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88672C9E-4AA1-4CB3-81B6-97AE4C0F5FEF}"/>
              </a:ext>
            </a:extLst>
          </p:cNvPr>
          <p:cNvSpPr txBox="1"/>
          <p:nvPr/>
        </p:nvSpPr>
        <p:spPr>
          <a:xfrm>
            <a:off x="1781059" y="3185835"/>
            <a:ext cx="992579" cy="369332"/>
          </a:xfrm>
          <a:prstGeom prst="rect">
            <a:avLst/>
          </a:prstGeom>
          <a:noFill/>
        </p:spPr>
        <p:txBody>
          <a:bodyPr wrap="none" rtlCol="0">
            <a:spAutoFit/>
          </a:bodyPr>
          <a:lstStyle/>
          <a:p>
            <a:r>
              <a:rPr lang="pt-BR" b="1" dirty="0">
                <a:solidFill>
                  <a:srgbClr val="FF0000"/>
                </a:solidFill>
                <a:latin typeface="Arial" panose="020B0604020202020204" pitchFamily="34" charset="0"/>
              </a:rPr>
              <a:t>NORTE</a:t>
            </a:r>
            <a:endParaRPr lang="pt-BR" dirty="0"/>
          </a:p>
        </p:txBody>
      </p:sp>
      <p:sp>
        <p:nvSpPr>
          <p:cNvPr id="12" name="CaixaDeTexto 11">
            <a:extLst>
              <a:ext uri="{FF2B5EF4-FFF2-40B4-BE49-F238E27FC236}">
                <a16:creationId xmlns:a16="http://schemas.microsoft.com/office/drawing/2014/main" id="{A311B905-98A2-44A1-91B4-0E17B3ABC97B}"/>
              </a:ext>
            </a:extLst>
          </p:cNvPr>
          <p:cNvSpPr txBox="1"/>
          <p:nvPr/>
        </p:nvSpPr>
        <p:spPr>
          <a:xfrm>
            <a:off x="105000" y="3633056"/>
            <a:ext cx="9148658" cy="775084"/>
          </a:xfrm>
          <a:prstGeom prst="rect">
            <a:avLst/>
          </a:prstGeom>
          <a:noFill/>
        </p:spPr>
        <p:txBody>
          <a:bodyPr wrap="none" rtlCol="0">
            <a:spAutoFit/>
          </a:bodyPr>
          <a:lstStyle/>
          <a:p>
            <a:pPr algn="just" hangingPunct="0">
              <a:lnSpc>
                <a:spcPct val="130000"/>
              </a:lnSpc>
              <a:spcAft>
                <a:spcPts val="0"/>
              </a:spcAft>
            </a:pPr>
            <a:r>
              <a:rPr lang="pt-BR" sz="1800" b="1" dirty="0">
                <a:solidFill>
                  <a:schemeClr val="bg1"/>
                </a:solidFill>
                <a:effectLst/>
                <a:latin typeface="Arial" panose="020B0604020202020204" pitchFamily="34" charset="0"/>
                <a:ea typeface="Times New Roman" panose="02020603050405020304" pitchFamily="18" charset="0"/>
              </a:rPr>
              <a:t>Pergunta 3d)</a:t>
            </a:r>
            <a:r>
              <a:rPr lang="pt-BR" sz="1800" dirty="0">
                <a:solidFill>
                  <a:schemeClr val="bg1"/>
                </a:solidFill>
                <a:effectLst/>
                <a:latin typeface="Arial" panose="020B0604020202020204" pitchFamily="34" charset="0"/>
                <a:ea typeface="Times New Roman" panose="02020603050405020304" pitchFamily="18" charset="0"/>
              </a:rPr>
              <a:t> Em qual dos Hemisférios (Norte ou Sul) a duração da noite é mais curta?</a:t>
            </a:r>
            <a:endParaRPr lang="pt-BR"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hangingPunct="0">
              <a:lnSpc>
                <a:spcPct val="130000"/>
              </a:lnSpc>
              <a:spcAft>
                <a:spcPts val="0"/>
              </a:spcAft>
            </a:pPr>
            <a:r>
              <a:rPr lang="pt-B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Resposta 3d):_ _ _ _ _ _ _ _</a:t>
            </a:r>
            <a:endParaRPr lang="pt-BR" dirty="0">
              <a:solidFill>
                <a:schemeClr val="bg1"/>
              </a:solidFill>
              <a:latin typeface="Arial" panose="020B0604020202020204" pitchFamily="34" charset="0"/>
              <a:cs typeface="Arial" panose="020B0604020202020204" pitchFamily="34" charset="0"/>
            </a:endParaRPr>
          </a:p>
        </p:txBody>
      </p:sp>
      <p:sp>
        <p:nvSpPr>
          <p:cNvPr id="13" name="CaixaDeTexto 12">
            <a:extLst>
              <a:ext uri="{FF2B5EF4-FFF2-40B4-BE49-F238E27FC236}">
                <a16:creationId xmlns:a16="http://schemas.microsoft.com/office/drawing/2014/main" id="{60D0755A-BA7A-4A26-9D46-9B3FB2C20B17}"/>
              </a:ext>
            </a:extLst>
          </p:cNvPr>
          <p:cNvSpPr txBox="1"/>
          <p:nvPr/>
        </p:nvSpPr>
        <p:spPr>
          <a:xfrm>
            <a:off x="1800431" y="4016495"/>
            <a:ext cx="646331" cy="369332"/>
          </a:xfrm>
          <a:prstGeom prst="rect">
            <a:avLst/>
          </a:prstGeom>
          <a:noFill/>
        </p:spPr>
        <p:txBody>
          <a:bodyPr wrap="none" rtlCol="0">
            <a:spAutoFit/>
          </a:bodyPr>
          <a:lstStyle/>
          <a:p>
            <a:r>
              <a:rPr lang="pt-BR" b="1" dirty="0">
                <a:solidFill>
                  <a:srgbClr val="FF0000"/>
                </a:solidFill>
                <a:latin typeface="Arial" panose="020B0604020202020204" pitchFamily="34" charset="0"/>
              </a:rPr>
              <a:t>SUL</a:t>
            </a:r>
            <a:endParaRPr lang="pt-BR" dirty="0"/>
          </a:p>
        </p:txBody>
      </p:sp>
      <p:sp>
        <p:nvSpPr>
          <p:cNvPr id="14" name="CaixaDeTexto 13">
            <a:extLst>
              <a:ext uri="{FF2B5EF4-FFF2-40B4-BE49-F238E27FC236}">
                <a16:creationId xmlns:a16="http://schemas.microsoft.com/office/drawing/2014/main" id="{100BDF7A-2066-4A1D-B83B-9578966AAE1B}"/>
              </a:ext>
            </a:extLst>
          </p:cNvPr>
          <p:cNvSpPr txBox="1"/>
          <p:nvPr/>
        </p:nvSpPr>
        <p:spPr>
          <a:xfrm>
            <a:off x="91440" y="4437565"/>
            <a:ext cx="11951208" cy="1495281"/>
          </a:xfrm>
          <a:prstGeom prst="rect">
            <a:avLst/>
          </a:prstGeom>
          <a:noFill/>
        </p:spPr>
        <p:txBody>
          <a:bodyPr wrap="square" rtlCol="0">
            <a:spAutoFit/>
          </a:bodyPr>
          <a:lstStyle/>
          <a:p>
            <a:pPr algn="just" hangingPunct="0">
              <a:lnSpc>
                <a:spcPct val="130000"/>
              </a:lnSpc>
              <a:spcAft>
                <a:spcPts val="0"/>
              </a:spcAft>
            </a:pPr>
            <a:r>
              <a:rPr lang="pt-BR" b="1" dirty="0">
                <a:solidFill>
                  <a:schemeClr val="bg1"/>
                </a:solidFill>
                <a:effectLst/>
                <a:latin typeface="Arial" panose="020B0604020202020204" pitchFamily="34" charset="0"/>
                <a:ea typeface="Times New Roman" panose="02020603050405020304" pitchFamily="18" charset="0"/>
              </a:rPr>
              <a:t>Pergunta 3e)</a:t>
            </a:r>
            <a:r>
              <a:rPr lang="pt-BR" dirty="0">
                <a:solidFill>
                  <a:schemeClr val="bg1"/>
                </a:solidFill>
                <a:effectLst/>
                <a:latin typeface="Arial" panose="020B0604020202020204" pitchFamily="34" charset="0"/>
                <a:ea typeface="Times New Roman" panose="02020603050405020304" pitchFamily="18" charset="0"/>
              </a:rPr>
              <a:t> Supondo que “um dos raios solares” esteja incidindo perpendicularmente ao Trópico de Capricórnio, neste dia, neste Hemisfério, está ocorrendo um Solstício de Verão, Solstício de Inverno, Equinócio de Outono ou Equinócio de Primavera?</a:t>
            </a:r>
            <a:endParaRPr lang="pt-BR"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hangingPunct="0">
              <a:lnSpc>
                <a:spcPct val="130000"/>
              </a:lnSpc>
              <a:spcAft>
                <a:spcPts val="0"/>
              </a:spcAft>
            </a:pPr>
            <a:r>
              <a:rPr lang="pt-B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Resposta 3e):_ _ _ _ _ _ _ _ _ _ _ _ _ _ _ _ _</a:t>
            </a:r>
            <a:endParaRPr lang="pt-BR" dirty="0">
              <a:solidFill>
                <a:schemeClr val="bg1"/>
              </a:solidFill>
              <a:latin typeface="Arial" panose="020B0604020202020204" pitchFamily="34" charset="0"/>
              <a:cs typeface="Arial" panose="020B0604020202020204" pitchFamily="34" charset="0"/>
            </a:endParaRPr>
          </a:p>
        </p:txBody>
      </p:sp>
      <p:sp>
        <p:nvSpPr>
          <p:cNvPr id="15" name="CaixaDeTexto 14">
            <a:extLst>
              <a:ext uri="{FF2B5EF4-FFF2-40B4-BE49-F238E27FC236}">
                <a16:creationId xmlns:a16="http://schemas.microsoft.com/office/drawing/2014/main" id="{CDFEC5DD-9050-4BBC-82AA-728533F3BBB0}"/>
              </a:ext>
            </a:extLst>
          </p:cNvPr>
          <p:cNvSpPr txBox="1"/>
          <p:nvPr/>
        </p:nvSpPr>
        <p:spPr>
          <a:xfrm>
            <a:off x="1763601" y="5532592"/>
            <a:ext cx="2698175" cy="369332"/>
          </a:xfrm>
          <a:prstGeom prst="rect">
            <a:avLst/>
          </a:prstGeom>
          <a:noFill/>
        </p:spPr>
        <p:txBody>
          <a:bodyPr wrap="none" rtlCol="0">
            <a:spAutoFit/>
          </a:bodyPr>
          <a:lstStyle/>
          <a:p>
            <a:r>
              <a:rPr lang="pt-BR" b="1" dirty="0">
                <a:solidFill>
                  <a:srgbClr val="FF0000"/>
                </a:solidFill>
                <a:latin typeface="Arial" panose="020B0604020202020204" pitchFamily="34" charset="0"/>
              </a:rPr>
              <a:t>SOLSTÍCIO DE VERÃO</a:t>
            </a:r>
            <a:endParaRPr lang="pt-BR" dirty="0"/>
          </a:p>
        </p:txBody>
      </p:sp>
    </p:spTree>
    <p:extLst>
      <p:ext uri="{BB962C8B-B14F-4D97-AF65-F5344CB8AC3E}">
        <p14:creationId xmlns:p14="http://schemas.microsoft.com/office/powerpoint/2010/main" val="393792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ítulo 4">
                <a:extLst>
                  <a:ext uri="{FF2B5EF4-FFF2-40B4-BE49-F238E27FC236}">
                    <a16:creationId xmlns:a16="http://schemas.microsoft.com/office/drawing/2014/main" id="{0521E572-723A-4EB4-BF66-172F4965BD04}"/>
                  </a:ext>
                </a:extLst>
              </p:cNvPr>
              <p:cNvSpPr>
                <a:spLocks noGrp="1"/>
              </p:cNvSpPr>
              <p:nvPr>
                <p:ph type="ctrTitle"/>
              </p:nvPr>
            </p:nvSpPr>
            <p:spPr>
              <a:xfrm>
                <a:off x="192637" y="378226"/>
                <a:ext cx="8110115" cy="5447645"/>
              </a:xfrm>
            </p:spPr>
            <p:txBody>
              <a:bodyPr wrap="square" rIns="0" bIns="0">
                <a:spAutoFit/>
              </a:bodyPr>
              <a:lstStyle/>
              <a:p>
                <a:pPr algn="just">
                  <a:lnSpc>
                    <a:spcPct val="130000"/>
                  </a:lnSpc>
                </a:pPr>
                <a:r>
                  <a:rPr lang="pt-B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Questão 4) (1 ponto)</a:t>
                </a:r>
                <a:r>
                  <a:rPr lang="pt-B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Existem alguns métodos para identificar planetas </a:t>
                </a:r>
                <a:r>
                  <a:rPr lang="pt-BR"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extrassolares</a:t>
                </a:r>
                <a:r>
                  <a:rPr lang="pt-B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todos com suas limitações, claro. Um deles é o da detecção da variação da velocidade radial da estrela, devido à presença de um planeta ao seu redor. Ou seja, quando o plano da órbita do planeta </a:t>
                </a:r>
                <a:r>
                  <a:rPr lang="pt-BR" sz="1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extrassolar</a:t>
                </a:r>
                <a:r>
                  <a:rPr lang="pt-B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está na direção da linha de visada da Terra, a estrela ora se aproxima e ora se afasta de nós. Esta oscilação pode ser observada no seu espectro e com isso pode-se determinar a massa do planeta que esta estrela possui. Esta oscilação </a:t>
                </a:r>
                <a:r>
                  <a:rPr lang="pt-BR" sz="1800" dirty="0">
                    <a:solidFill>
                      <a:schemeClr val="bg1"/>
                    </a:solidFill>
                    <a:latin typeface="Arial" panose="020B0604020202020204" pitchFamily="34" charset="0"/>
                    <a:ea typeface="Times New Roman" panose="02020603050405020304" pitchFamily="18" charset="0"/>
                    <a:cs typeface="Arial" panose="020B0604020202020204" pitchFamily="34" charset="0"/>
                  </a:rPr>
                  <a:t>ocorre porque ambos (estrela e planeta) giram em torno do centro de massa (CM) ou baricentro do sistema. Na figura ao lado representamos a estrela </a:t>
                </a:r>
                <a:r>
                  <a:rPr lang="pt-BR" sz="1800" b="1" dirty="0">
                    <a:solidFill>
                      <a:schemeClr val="bg1"/>
                    </a:solidFill>
                    <a:latin typeface="Arial" panose="020B0604020202020204" pitchFamily="34" charset="0"/>
                    <a:ea typeface="Times New Roman" panose="02020603050405020304" pitchFamily="18" charset="0"/>
                    <a:cs typeface="Arial" panose="020B0604020202020204" pitchFamily="34" charset="0"/>
                  </a:rPr>
                  <a:t>51 </a:t>
                </a:r>
                <a:r>
                  <a:rPr lang="pt-BR" sz="18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Pegasi</a:t>
                </a:r>
                <a:r>
                  <a:rPr lang="pt-BR" sz="1800" dirty="0">
                    <a:solidFill>
                      <a:schemeClr val="bg1"/>
                    </a:solidFill>
                    <a:latin typeface="Arial" panose="020B0604020202020204" pitchFamily="34" charset="0"/>
                    <a:ea typeface="Times New Roman" panose="02020603050405020304" pitchFamily="18" charset="0"/>
                    <a:cs typeface="Arial" panose="020B0604020202020204" pitchFamily="34" charset="0"/>
                  </a:rPr>
                  <a:t>, da constelação de Pégaso, de magnitude aparente 5,5, distante 51 anos-luz, de massa M = 2,2x10</a:t>
                </a:r>
                <a:r>
                  <a:rPr lang="pt-BR" sz="1800"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30</a:t>
                </a:r>
                <a:r>
                  <a:rPr lang="pt-BR" sz="1800" dirty="0">
                    <a:solidFill>
                      <a:schemeClr val="bg1"/>
                    </a:solidFill>
                    <a:latin typeface="Arial" panose="020B0604020202020204" pitchFamily="34" charset="0"/>
                    <a:ea typeface="Times New Roman" panose="02020603050405020304" pitchFamily="18" charset="0"/>
                    <a:cs typeface="Arial" panose="020B0604020202020204" pitchFamily="34" charset="0"/>
                  </a:rPr>
                  <a:t> kg e sua órbita, quase circular (linha tracejada) e seu planeta chamado </a:t>
                </a:r>
                <a:r>
                  <a:rPr lang="pt-BR" sz="1800" b="1" dirty="0">
                    <a:solidFill>
                      <a:schemeClr val="bg1"/>
                    </a:solidFill>
                    <a:latin typeface="Arial" panose="020B0604020202020204" pitchFamily="34" charset="0"/>
                    <a:ea typeface="Times New Roman" panose="02020603050405020304" pitchFamily="18" charset="0"/>
                    <a:cs typeface="Arial" panose="020B0604020202020204" pitchFamily="34" charset="0"/>
                  </a:rPr>
                  <a:t>51 </a:t>
                </a:r>
                <a:r>
                  <a:rPr lang="pt-BR" sz="18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Pegasi</a:t>
                </a:r>
                <a:r>
                  <a:rPr lang="pt-BR" sz="1800" b="1" dirty="0">
                    <a:solidFill>
                      <a:schemeClr val="bg1"/>
                    </a:solidFill>
                    <a:latin typeface="Arial" panose="020B0604020202020204" pitchFamily="34" charset="0"/>
                    <a:ea typeface="Times New Roman" panose="02020603050405020304" pitchFamily="18" charset="0"/>
                    <a:cs typeface="Arial" panose="020B0604020202020204" pitchFamily="34" charset="0"/>
                  </a:rPr>
                  <a:t> b</a:t>
                </a:r>
                <a:r>
                  <a:rPr lang="pt-BR" sz="1800" dirty="0">
                    <a:solidFill>
                      <a:schemeClr val="bg1"/>
                    </a:solidFill>
                    <a:latin typeface="Arial" panose="020B0604020202020204" pitchFamily="34" charset="0"/>
                    <a:ea typeface="Times New Roman" panose="02020603050405020304" pitchFamily="18" charset="0"/>
                    <a:cs typeface="Arial" panose="020B0604020202020204" pitchFamily="34" charset="0"/>
                  </a:rPr>
                  <a:t>, com período orbital de 4,2 dias, de massa m = 9,5x10</a:t>
                </a:r>
                <a:r>
                  <a:rPr lang="pt-BR" sz="1800"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26</a:t>
                </a:r>
                <a:r>
                  <a:rPr lang="pt-BR" sz="1800" dirty="0">
                    <a:solidFill>
                      <a:schemeClr val="bg1"/>
                    </a:solidFill>
                    <a:latin typeface="Arial" panose="020B0604020202020204" pitchFamily="34" charset="0"/>
                    <a:ea typeface="Times New Roman" panose="02020603050405020304" pitchFamily="18" charset="0"/>
                    <a:cs typeface="Arial" panose="020B0604020202020204" pitchFamily="34" charset="0"/>
                  </a:rPr>
                  <a:t> kg e sua órbita (também quase circular). Note que: </a:t>
                </a:r>
                <a14:m>
                  <m:oMath xmlns:m="http://schemas.openxmlformats.org/officeDocument/2006/math">
                    <m:r>
                      <a:rPr lang="pt-BR" sz="1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𝑀</m:t>
                    </m:r>
                    <m:r>
                      <a:rPr lang="pt-BR" sz="1800" i="1">
                        <a:solidFill>
                          <a:schemeClr val="bg1"/>
                        </a:solidFill>
                        <a:latin typeface="Cambria Math" panose="02040503050406030204" pitchFamily="18" charset="0"/>
                        <a:ea typeface="Times New Roman" panose="02020603050405020304" pitchFamily="18" charset="0"/>
                        <a:cs typeface="Arial" panose="020B0604020202020204" pitchFamily="34" charset="0"/>
                      </a:rPr>
                      <m:t>=2316</m:t>
                    </m:r>
                    <m:r>
                      <a:rPr lang="pt-BR" sz="1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𝑚</m:t>
                    </m:r>
                  </m:oMath>
                </a14:m>
                <a:r>
                  <a:rPr lang="pt-BR" sz="1800" dirty="0">
                    <a:solidFill>
                      <a:schemeClr val="bg1"/>
                    </a:solidFill>
                    <a:latin typeface="Arial" panose="020B0604020202020204" pitchFamily="34" charset="0"/>
                    <a:ea typeface="Times New Roman" panose="02020603050405020304" pitchFamily="18" charset="0"/>
                    <a:cs typeface="Arial" panose="020B0604020202020204" pitchFamily="34" charset="0"/>
                  </a:rPr>
                  <a:t>. Os centros de massa da estrela e do planeta estão separados, em média, pela distância d =  8 x 10</a:t>
                </a:r>
                <a:r>
                  <a:rPr lang="pt-BR" sz="1800"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6</a:t>
                </a:r>
                <a:r>
                  <a:rPr lang="pt-BR" sz="1800" dirty="0">
                    <a:solidFill>
                      <a:schemeClr val="bg1"/>
                    </a:solidFill>
                    <a:latin typeface="Arial" panose="020B0604020202020204" pitchFamily="34" charset="0"/>
                    <a:ea typeface="Times New Roman" panose="02020603050405020304" pitchFamily="18" charset="0"/>
                    <a:cs typeface="Arial" panose="020B0604020202020204" pitchFamily="34" charset="0"/>
                  </a:rPr>
                  <a:t> km.</a:t>
                </a:r>
                <a:endParaRPr lang="pt-BR" sz="1800" dirty="0">
                  <a:solidFill>
                    <a:schemeClr val="bg1"/>
                  </a:solidFill>
                  <a:latin typeface="Arial" panose="020B0604020202020204" pitchFamily="34" charset="0"/>
                  <a:cs typeface="Arial" panose="020B0604020202020204" pitchFamily="34" charset="0"/>
                </a:endParaRPr>
              </a:p>
            </p:txBody>
          </p:sp>
        </mc:Choice>
        <mc:Fallback xmlns="">
          <p:sp>
            <p:nvSpPr>
              <p:cNvPr id="5" name="Título 4">
                <a:extLst>
                  <a:ext uri="{FF2B5EF4-FFF2-40B4-BE49-F238E27FC236}">
                    <a16:creationId xmlns:a16="http://schemas.microsoft.com/office/drawing/2014/main" id="{0521E572-723A-4EB4-BF66-172F4965BD04}"/>
                  </a:ext>
                </a:extLst>
              </p:cNvPr>
              <p:cNvSpPr>
                <a:spLocks noGrp="1" noRot="1" noChangeAspect="1" noMove="1" noResize="1" noEditPoints="1" noAdjustHandles="1" noChangeArrowheads="1" noChangeShapeType="1" noTextEdit="1"/>
              </p:cNvSpPr>
              <p:nvPr>
                <p:ph type="ctrTitle"/>
              </p:nvPr>
            </p:nvSpPr>
            <p:spPr>
              <a:xfrm>
                <a:off x="192637" y="378226"/>
                <a:ext cx="8110115" cy="5447645"/>
              </a:xfrm>
              <a:blipFill>
                <a:blip r:embed="rId2"/>
                <a:stretch>
                  <a:fillRect l="-677" r="-1729" b="-2013"/>
                </a:stretch>
              </a:blipFill>
            </p:spPr>
            <p:txBody>
              <a:bodyPr/>
              <a:lstStyle/>
              <a:p>
                <a:r>
                  <a:rPr lang="pt-BR">
                    <a:noFill/>
                  </a:rPr>
                  <a:t> </a:t>
                </a:r>
              </a:p>
            </p:txBody>
          </p:sp>
        </mc:Fallback>
      </mc:AlternateContent>
      <p:grpSp>
        <p:nvGrpSpPr>
          <p:cNvPr id="3" name="Agrupar 2">
            <a:extLst>
              <a:ext uri="{FF2B5EF4-FFF2-40B4-BE49-F238E27FC236}">
                <a16:creationId xmlns:a16="http://schemas.microsoft.com/office/drawing/2014/main" id="{2F4C468B-CAE0-496B-ACB5-906573D0C3EC}"/>
              </a:ext>
            </a:extLst>
          </p:cNvPr>
          <p:cNvGrpSpPr/>
          <p:nvPr/>
        </p:nvGrpSpPr>
        <p:grpSpPr>
          <a:xfrm>
            <a:off x="8577072" y="2655488"/>
            <a:ext cx="3286125" cy="3003539"/>
            <a:chOff x="4884380" y="3836301"/>
            <a:chExt cx="3097570" cy="2831199"/>
          </a:xfrm>
        </p:grpSpPr>
        <p:sp>
          <p:nvSpPr>
            <p:cNvPr id="11" name="Caixa de texto 1020">
              <a:extLst>
                <a:ext uri="{FF2B5EF4-FFF2-40B4-BE49-F238E27FC236}">
                  <a16:creationId xmlns:a16="http://schemas.microsoft.com/office/drawing/2014/main" id="{0D7470B0-8CC2-4E48-A002-17FAF0257AD1}"/>
                </a:ext>
              </a:extLst>
            </p:cNvPr>
            <p:cNvSpPr txBox="1"/>
            <p:nvPr/>
          </p:nvSpPr>
          <p:spPr>
            <a:xfrm>
              <a:off x="5165119" y="6029675"/>
              <a:ext cx="438719" cy="4252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pt-PT" b="1" dirty="0">
                  <a:effectLst/>
                  <a:latin typeface="Arial" panose="020B0604020202020204" pitchFamily="34" charset="0"/>
                  <a:ea typeface="Times New Roman" panose="02020603050405020304" pitchFamily="18" charset="0"/>
                </a:rPr>
                <a:t>x</a:t>
              </a:r>
              <a:endParaRPr lang="pt-BR" dirty="0">
                <a:effectLst/>
                <a:latin typeface="Times New Roman" panose="02020603050405020304" pitchFamily="18" charset="0"/>
                <a:ea typeface="Times New Roman" panose="02020603050405020304" pitchFamily="18" charset="0"/>
              </a:endParaRPr>
            </a:p>
          </p:txBody>
        </p:sp>
        <p:grpSp>
          <p:nvGrpSpPr>
            <p:cNvPr id="9" name="Grupo 976">
              <a:extLst>
                <a:ext uri="{FF2B5EF4-FFF2-40B4-BE49-F238E27FC236}">
                  <a16:creationId xmlns:a16="http://schemas.microsoft.com/office/drawing/2014/main" id="{9AD92154-6B43-4154-8F60-99F5870A6775}"/>
                </a:ext>
              </a:extLst>
            </p:cNvPr>
            <p:cNvGrpSpPr/>
            <p:nvPr/>
          </p:nvGrpSpPr>
          <p:grpSpPr>
            <a:xfrm>
              <a:off x="4884380" y="3836301"/>
              <a:ext cx="3097570" cy="2831199"/>
              <a:chOff x="0" y="48556"/>
              <a:chExt cx="1738800" cy="1589444"/>
            </a:xfrm>
          </p:grpSpPr>
          <p:grpSp>
            <p:nvGrpSpPr>
              <p:cNvPr id="12" name="Grupo 71">
                <a:extLst>
                  <a:ext uri="{FF2B5EF4-FFF2-40B4-BE49-F238E27FC236}">
                    <a16:creationId xmlns:a16="http://schemas.microsoft.com/office/drawing/2014/main" id="{6F7F4FC7-30A9-4660-AD52-08FA69D46547}"/>
                  </a:ext>
                </a:extLst>
              </p:cNvPr>
              <p:cNvGrpSpPr/>
              <p:nvPr/>
            </p:nvGrpSpPr>
            <p:grpSpPr>
              <a:xfrm>
                <a:off x="0" y="48556"/>
                <a:ext cx="1738800" cy="1589444"/>
                <a:chOff x="1092200" y="391160"/>
                <a:chExt cx="1737360" cy="1590040"/>
              </a:xfrm>
            </p:grpSpPr>
            <p:sp>
              <p:nvSpPr>
                <p:cNvPr id="14" name="Elipse 13">
                  <a:extLst>
                    <a:ext uri="{FF2B5EF4-FFF2-40B4-BE49-F238E27FC236}">
                      <a16:creationId xmlns:a16="http://schemas.microsoft.com/office/drawing/2014/main" id="{9690E058-C193-4B01-8632-C4AE6D8BD901}"/>
                    </a:ext>
                  </a:extLst>
                </p:cNvPr>
                <p:cNvSpPr/>
                <p:nvPr/>
              </p:nvSpPr>
              <p:spPr>
                <a:xfrm>
                  <a:off x="1239520" y="391160"/>
                  <a:ext cx="1590040" cy="1590040"/>
                </a:xfrm>
                <a:prstGeom prst="ellipse">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5" name="Elipse 14">
                  <a:extLst>
                    <a:ext uri="{FF2B5EF4-FFF2-40B4-BE49-F238E27FC236}">
                      <a16:creationId xmlns:a16="http://schemas.microsoft.com/office/drawing/2014/main" id="{E5162411-20BA-4B8C-B493-4C090F396119}"/>
                    </a:ext>
                  </a:extLst>
                </p:cNvPr>
                <p:cNvSpPr/>
                <p:nvPr/>
              </p:nvSpPr>
              <p:spPr>
                <a:xfrm>
                  <a:off x="1688760" y="842147"/>
                  <a:ext cx="693760" cy="693422"/>
                </a:xfrm>
                <a:prstGeom prst="ellipse">
                  <a:avLst/>
                </a:prstGeom>
                <a:noFill/>
                <a:ln w="25400"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6" name="Elipse 15">
                  <a:extLst>
                    <a:ext uri="{FF2B5EF4-FFF2-40B4-BE49-F238E27FC236}">
                      <a16:creationId xmlns:a16="http://schemas.microsoft.com/office/drawing/2014/main" id="{696E14C7-0D68-4652-9A5F-BB5C9C8CE247}"/>
                    </a:ext>
                  </a:extLst>
                </p:cNvPr>
                <p:cNvSpPr/>
                <p:nvPr/>
              </p:nvSpPr>
              <p:spPr>
                <a:xfrm>
                  <a:off x="2115480" y="1266382"/>
                  <a:ext cx="312760" cy="312446"/>
                </a:xfrm>
                <a:prstGeom prst="ellipse">
                  <a:avLst/>
                </a:prstGeom>
                <a:solidFill>
                  <a:sysClr val="window" lastClr="FFFFFF">
                    <a:lumMod val="65000"/>
                  </a:sysClr>
                </a:solidFill>
                <a:ln w="285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7" name="Elipse 16">
                  <a:extLst>
                    <a:ext uri="{FF2B5EF4-FFF2-40B4-BE49-F238E27FC236}">
                      <a16:creationId xmlns:a16="http://schemas.microsoft.com/office/drawing/2014/main" id="{B413955B-4F2E-4975-90F0-38875F9AF155}"/>
                    </a:ext>
                  </a:extLst>
                </p:cNvPr>
                <p:cNvSpPr/>
                <p:nvPr/>
              </p:nvSpPr>
              <p:spPr>
                <a:xfrm>
                  <a:off x="1409360" y="570396"/>
                  <a:ext cx="119720" cy="119466"/>
                </a:xfrm>
                <a:prstGeom prst="ellipse">
                  <a:avLst/>
                </a:prstGeom>
                <a:solidFill>
                  <a:sysClr val="windowText" lastClr="000000"/>
                </a:solidFill>
                <a:ln w="317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8" name="Elipse 17">
                  <a:extLst>
                    <a:ext uri="{FF2B5EF4-FFF2-40B4-BE49-F238E27FC236}">
                      <a16:creationId xmlns:a16="http://schemas.microsoft.com/office/drawing/2014/main" id="{7E5B7A7D-FF8C-4EC4-B081-42D2754A18D1}"/>
                    </a:ext>
                  </a:extLst>
                </p:cNvPr>
                <p:cNvSpPr/>
                <p:nvPr/>
              </p:nvSpPr>
              <p:spPr>
                <a:xfrm>
                  <a:off x="2008800" y="1160055"/>
                  <a:ext cx="48600" cy="48592"/>
                </a:xfrm>
                <a:prstGeom prst="ellipse">
                  <a:avLst/>
                </a:prstGeom>
                <a:solidFill>
                  <a:sysClr val="windowText" lastClr="000000"/>
                </a:solidFill>
                <a:ln w="317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19" name="Conector de seta reta 100">
                  <a:extLst>
                    <a:ext uri="{FF2B5EF4-FFF2-40B4-BE49-F238E27FC236}">
                      <a16:creationId xmlns:a16="http://schemas.microsoft.com/office/drawing/2014/main" id="{A6FFECDC-240C-4AD7-AF2B-CFA15C5175AC}"/>
                    </a:ext>
                  </a:extLst>
                </p:cNvPr>
                <p:cNvCxnSpPr/>
                <p:nvPr/>
              </p:nvCxnSpPr>
              <p:spPr>
                <a:xfrm>
                  <a:off x="1092200" y="953749"/>
                  <a:ext cx="794680" cy="817631"/>
                </a:xfrm>
                <a:prstGeom prst="straightConnector1">
                  <a:avLst/>
                </a:prstGeom>
                <a:noFill/>
                <a:ln w="19050" cap="flat" cmpd="sng" algn="ctr">
                  <a:solidFill>
                    <a:sysClr val="windowText" lastClr="000000"/>
                  </a:solidFill>
                  <a:prstDash val="dash"/>
                  <a:headEnd type="arrow"/>
                  <a:tailEnd type="arrow"/>
                </a:ln>
                <a:effectLst/>
              </p:spPr>
            </p:cxnSp>
            <p:cxnSp>
              <p:nvCxnSpPr>
                <p:cNvPr id="20" name="Conector de seta reta 108">
                  <a:extLst>
                    <a:ext uri="{FF2B5EF4-FFF2-40B4-BE49-F238E27FC236}">
                      <a16:creationId xmlns:a16="http://schemas.microsoft.com/office/drawing/2014/main" id="{C7EC8960-06A2-4D34-8F45-B2421E5BF1C5}"/>
                    </a:ext>
                  </a:extLst>
                </p:cNvPr>
                <p:cNvCxnSpPr/>
                <p:nvPr/>
              </p:nvCxnSpPr>
              <p:spPr>
                <a:xfrm flipV="1">
                  <a:off x="1092200" y="659518"/>
                  <a:ext cx="334456" cy="294231"/>
                </a:xfrm>
                <a:prstGeom prst="straightConnector1">
                  <a:avLst/>
                </a:prstGeom>
                <a:noFill/>
                <a:ln w="19050" cap="flat" cmpd="sng" algn="ctr">
                  <a:solidFill>
                    <a:sysClr val="windowText" lastClr="000000"/>
                  </a:solidFill>
                  <a:prstDash val="solid"/>
                  <a:tailEnd type="arrow"/>
                </a:ln>
                <a:effectLst/>
              </p:spPr>
            </p:cxnSp>
            <p:cxnSp>
              <p:nvCxnSpPr>
                <p:cNvPr id="21" name="Conector de seta reta 961">
                  <a:extLst>
                    <a:ext uri="{FF2B5EF4-FFF2-40B4-BE49-F238E27FC236}">
                      <a16:creationId xmlns:a16="http://schemas.microsoft.com/office/drawing/2014/main" id="{94656A0F-9D7C-4AE9-9117-357A57022904}"/>
                    </a:ext>
                  </a:extLst>
                </p:cNvPr>
                <p:cNvCxnSpPr/>
                <p:nvPr/>
              </p:nvCxnSpPr>
              <p:spPr>
                <a:xfrm flipV="1">
                  <a:off x="1886880" y="1441971"/>
                  <a:ext cx="379730" cy="329565"/>
                </a:xfrm>
                <a:prstGeom prst="straightConnector1">
                  <a:avLst/>
                </a:prstGeom>
                <a:noFill/>
                <a:ln w="19050" cap="flat" cmpd="sng" algn="ctr">
                  <a:solidFill>
                    <a:sysClr val="windowText" lastClr="000000"/>
                  </a:solidFill>
                  <a:prstDash val="solid"/>
                  <a:tailEnd type="arrow"/>
                </a:ln>
                <a:effectLst/>
              </p:spPr>
            </p:cxnSp>
            <p:sp>
              <p:nvSpPr>
                <p:cNvPr id="22" name="Caixa de Texto 2">
                  <a:extLst>
                    <a:ext uri="{FF2B5EF4-FFF2-40B4-BE49-F238E27FC236}">
                      <a16:creationId xmlns:a16="http://schemas.microsoft.com/office/drawing/2014/main" id="{BE6B6D36-E1D1-4B81-AC55-73B0F3ED2F96}"/>
                    </a:ext>
                  </a:extLst>
                </p:cNvPr>
                <p:cNvSpPr txBox="1">
                  <a:spLocks noChangeArrowheads="1"/>
                </p:cNvSpPr>
                <p:nvPr/>
              </p:nvSpPr>
              <p:spPr bwMode="auto">
                <a:xfrm rot="10800000" flipV="1">
                  <a:off x="1234992" y="405991"/>
                  <a:ext cx="487680" cy="294640"/>
                </a:xfrm>
                <a:prstGeom prst="rect">
                  <a:avLst/>
                </a:prstGeom>
                <a:noFill/>
                <a:ln w="9525">
                  <a:noFill/>
                  <a:miter lim="800000"/>
                  <a:headEnd/>
                  <a:tailEnd/>
                </a:ln>
              </p:spPr>
              <p:txBody>
                <a:bodyPr rot="0" vert="horz" wrap="square" lIns="91440" tIns="45720" rIns="91440" bIns="45720" anchor="t" anchorCtr="0">
                  <a:noAutofit/>
                </a:bodyPr>
                <a:lstStyle/>
                <a:p>
                  <a:pPr algn="ctr" hangingPunct="0">
                    <a:spcAft>
                      <a:spcPts val="0"/>
                    </a:spcAft>
                  </a:pPr>
                  <a:r>
                    <a:rPr lang="pt-PT" b="1" dirty="0">
                      <a:solidFill>
                        <a:schemeClr val="bg1"/>
                      </a:solidFill>
                      <a:effectLst/>
                      <a:latin typeface="Arial" panose="020B0604020202020204" pitchFamily="34" charset="0"/>
                      <a:ea typeface="Times New Roman" panose="02020603050405020304" pitchFamily="18" charset="0"/>
                    </a:rPr>
                    <a:t>m</a:t>
                  </a:r>
                  <a:endParaRPr lang="pt-BR" b="1" dirty="0">
                    <a:solidFill>
                      <a:schemeClr val="bg1"/>
                    </a:solidFill>
                    <a:effectLst/>
                    <a:latin typeface="Times New Roman" panose="02020603050405020304" pitchFamily="18" charset="0"/>
                    <a:ea typeface="Times New Roman" panose="02020603050405020304" pitchFamily="18" charset="0"/>
                  </a:endParaRPr>
                </a:p>
              </p:txBody>
            </p:sp>
            <p:sp>
              <p:nvSpPr>
                <p:cNvPr id="23" name="Caixa de Texto 2">
                  <a:extLst>
                    <a:ext uri="{FF2B5EF4-FFF2-40B4-BE49-F238E27FC236}">
                      <a16:creationId xmlns:a16="http://schemas.microsoft.com/office/drawing/2014/main" id="{B16BEB0C-599D-42CC-BF9E-3C6653D5EB65}"/>
                    </a:ext>
                  </a:extLst>
                </p:cNvPr>
                <p:cNvSpPr txBox="1">
                  <a:spLocks noChangeArrowheads="1"/>
                </p:cNvSpPr>
                <p:nvPr/>
              </p:nvSpPr>
              <p:spPr bwMode="auto">
                <a:xfrm rot="10800000" flipV="1">
                  <a:off x="1321624" y="1208987"/>
                  <a:ext cx="487680" cy="294640"/>
                </a:xfrm>
                <a:prstGeom prst="rect">
                  <a:avLst/>
                </a:prstGeom>
                <a:noFill/>
                <a:ln w="9525">
                  <a:noFill/>
                  <a:miter lim="800000"/>
                  <a:headEnd/>
                  <a:tailEnd/>
                </a:ln>
              </p:spPr>
              <p:txBody>
                <a:bodyPr rot="0" vert="horz" wrap="square" lIns="91440" tIns="45720" rIns="91440" bIns="45720" anchor="t" anchorCtr="0">
                  <a:noAutofit/>
                </a:bodyPr>
                <a:lstStyle/>
                <a:p>
                  <a:pPr algn="ctr" hangingPunct="0">
                    <a:spcAft>
                      <a:spcPts val="0"/>
                    </a:spcAft>
                  </a:pPr>
                  <a:r>
                    <a:rPr lang="pt-PT" b="1" dirty="0">
                      <a:solidFill>
                        <a:schemeClr val="bg1"/>
                      </a:solidFill>
                      <a:effectLst/>
                      <a:latin typeface="Arial" panose="020B0604020202020204" pitchFamily="34" charset="0"/>
                      <a:ea typeface="Times New Roman" panose="02020603050405020304" pitchFamily="18" charset="0"/>
                    </a:rPr>
                    <a:t>d</a:t>
                  </a:r>
                  <a:endParaRPr lang="pt-BR" b="1" dirty="0">
                    <a:solidFill>
                      <a:schemeClr val="bg1"/>
                    </a:solidFill>
                    <a:effectLst/>
                    <a:latin typeface="Times New Roman" panose="02020603050405020304" pitchFamily="18" charset="0"/>
                    <a:ea typeface="Times New Roman" panose="02020603050405020304" pitchFamily="18" charset="0"/>
                  </a:endParaRPr>
                </a:p>
              </p:txBody>
            </p:sp>
            <p:sp>
              <p:nvSpPr>
                <p:cNvPr id="24" name="Caixa de Texto 2">
                  <a:extLst>
                    <a:ext uri="{FF2B5EF4-FFF2-40B4-BE49-F238E27FC236}">
                      <a16:creationId xmlns:a16="http://schemas.microsoft.com/office/drawing/2014/main" id="{A92A2D3E-4DDB-4585-91F1-C45A275C3965}"/>
                    </a:ext>
                  </a:extLst>
                </p:cNvPr>
                <p:cNvSpPr txBox="1">
                  <a:spLocks noChangeArrowheads="1"/>
                </p:cNvSpPr>
                <p:nvPr/>
              </p:nvSpPr>
              <p:spPr bwMode="auto">
                <a:xfrm rot="10800000" flipV="1">
                  <a:off x="1843700" y="1035669"/>
                  <a:ext cx="487680" cy="294640"/>
                </a:xfrm>
                <a:prstGeom prst="rect">
                  <a:avLst/>
                </a:prstGeom>
                <a:noFill/>
                <a:ln w="9525">
                  <a:noFill/>
                  <a:miter lim="800000"/>
                  <a:headEnd/>
                  <a:tailEnd/>
                </a:ln>
              </p:spPr>
              <p:txBody>
                <a:bodyPr rot="0" vert="horz" wrap="square" lIns="91440" tIns="45720" rIns="91440" bIns="45720" anchor="t" anchorCtr="0">
                  <a:noAutofit/>
                </a:bodyPr>
                <a:lstStyle/>
                <a:p>
                  <a:pPr algn="ctr" hangingPunct="0">
                    <a:spcAft>
                      <a:spcPts val="0"/>
                    </a:spcAft>
                  </a:pPr>
                  <a:r>
                    <a:rPr lang="pt-PT" sz="1200" b="1" dirty="0">
                      <a:solidFill>
                        <a:schemeClr val="bg1"/>
                      </a:solidFill>
                      <a:effectLst/>
                      <a:latin typeface="Arial" panose="020B0604020202020204" pitchFamily="34" charset="0"/>
                      <a:ea typeface="Times New Roman" panose="02020603050405020304" pitchFamily="18" charset="0"/>
                    </a:rPr>
                    <a:t>CM</a:t>
                  </a:r>
                  <a:endParaRPr lang="pt-BR" sz="1200" b="1" dirty="0">
                    <a:solidFill>
                      <a:schemeClr val="bg1"/>
                    </a:solidFill>
                    <a:effectLst/>
                    <a:latin typeface="Times New Roman" panose="02020603050405020304" pitchFamily="18" charset="0"/>
                    <a:ea typeface="Times New Roman" panose="02020603050405020304" pitchFamily="18" charset="0"/>
                  </a:endParaRPr>
                </a:p>
              </p:txBody>
            </p:sp>
            <p:cxnSp>
              <p:nvCxnSpPr>
                <p:cNvPr id="25" name="Conector reto 24">
                  <a:extLst>
                    <a:ext uri="{FF2B5EF4-FFF2-40B4-BE49-F238E27FC236}">
                      <a16:creationId xmlns:a16="http://schemas.microsoft.com/office/drawing/2014/main" id="{EF3D3C0E-4CC1-445F-8B16-0139C1C3C26A}"/>
                    </a:ext>
                  </a:extLst>
                </p:cNvPr>
                <p:cNvCxnSpPr/>
                <p:nvPr/>
              </p:nvCxnSpPr>
              <p:spPr>
                <a:xfrm>
                  <a:off x="1483360" y="637226"/>
                  <a:ext cx="783250" cy="804618"/>
                </a:xfrm>
                <a:prstGeom prst="line">
                  <a:avLst/>
                </a:prstGeom>
                <a:noFill/>
                <a:ln w="19050" cap="flat" cmpd="sng" algn="ctr">
                  <a:solidFill>
                    <a:sysClr val="windowText" lastClr="000000"/>
                  </a:solidFill>
                  <a:prstDash val="solid"/>
                </a:ln>
                <a:effectLst/>
              </p:spPr>
            </p:cxnSp>
          </p:grpSp>
          <p:sp>
            <p:nvSpPr>
              <p:cNvPr id="13" name="Caixa de Texto 2">
                <a:extLst>
                  <a:ext uri="{FF2B5EF4-FFF2-40B4-BE49-F238E27FC236}">
                    <a16:creationId xmlns:a16="http://schemas.microsoft.com/office/drawing/2014/main" id="{0A03474D-F74B-42A6-A90B-A14402541157}"/>
                  </a:ext>
                </a:extLst>
              </p:cNvPr>
              <p:cNvSpPr txBox="1">
                <a:spLocks noChangeArrowheads="1"/>
              </p:cNvSpPr>
              <p:nvPr/>
            </p:nvSpPr>
            <p:spPr bwMode="auto">
              <a:xfrm rot="10800000" flipV="1">
                <a:off x="1162481" y="907433"/>
                <a:ext cx="487680" cy="294005"/>
              </a:xfrm>
              <a:prstGeom prst="rect">
                <a:avLst/>
              </a:prstGeom>
              <a:noFill/>
              <a:ln w="9525">
                <a:noFill/>
                <a:miter lim="800000"/>
                <a:headEnd/>
                <a:tailEnd/>
              </a:ln>
            </p:spPr>
            <p:txBody>
              <a:bodyPr rot="0" vert="horz" wrap="square" lIns="91440" tIns="45720" rIns="91440" bIns="45720" anchor="t" anchorCtr="0">
                <a:noAutofit/>
              </a:bodyPr>
              <a:lstStyle/>
              <a:p>
                <a:pPr algn="ctr" hangingPunct="0">
                  <a:spcAft>
                    <a:spcPts val="0"/>
                  </a:spcAft>
                </a:pPr>
                <a:r>
                  <a:rPr lang="pt-PT" b="1" dirty="0">
                    <a:solidFill>
                      <a:schemeClr val="bg1"/>
                    </a:solidFill>
                    <a:effectLst/>
                    <a:latin typeface="Arial" panose="020B0604020202020204" pitchFamily="34" charset="0"/>
                    <a:ea typeface="Times New Roman" panose="02020603050405020304" pitchFamily="18" charset="0"/>
                  </a:rPr>
                  <a:t>M</a:t>
                </a:r>
                <a:endParaRPr lang="pt-BR" b="1" dirty="0">
                  <a:solidFill>
                    <a:schemeClr val="bg1"/>
                  </a:solidFill>
                  <a:effectLst/>
                  <a:latin typeface="Times New Roman" panose="02020603050405020304" pitchFamily="18" charset="0"/>
                  <a:ea typeface="Times New Roman" panose="02020603050405020304" pitchFamily="18" charset="0"/>
                </a:endParaRPr>
              </a:p>
            </p:txBody>
          </p:sp>
        </p:grpSp>
        <p:sp>
          <p:nvSpPr>
            <p:cNvPr id="10" name="Elipse 9">
              <a:extLst>
                <a:ext uri="{FF2B5EF4-FFF2-40B4-BE49-F238E27FC236}">
                  <a16:creationId xmlns:a16="http://schemas.microsoft.com/office/drawing/2014/main" id="{398237F1-4D37-4BBA-8CEC-3C09BA567575}"/>
                </a:ext>
              </a:extLst>
            </p:cNvPr>
            <p:cNvSpPr/>
            <p:nvPr/>
          </p:nvSpPr>
          <p:spPr>
            <a:xfrm>
              <a:off x="5454512" y="6147731"/>
              <a:ext cx="143153" cy="143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grpSp>
    </p:spTree>
    <p:extLst>
      <p:ext uri="{BB962C8B-B14F-4D97-AF65-F5344CB8AC3E}">
        <p14:creationId xmlns:p14="http://schemas.microsoft.com/office/powerpoint/2010/main" val="382617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ítulo 4">
                <a:extLst>
                  <a:ext uri="{FF2B5EF4-FFF2-40B4-BE49-F238E27FC236}">
                    <a16:creationId xmlns:a16="http://schemas.microsoft.com/office/drawing/2014/main" id="{0521E572-723A-4EB4-BF66-172F4965BD04}"/>
                  </a:ext>
                </a:extLst>
              </p:cNvPr>
              <p:cNvSpPr>
                <a:spLocks noGrp="1"/>
              </p:cNvSpPr>
              <p:nvPr>
                <p:ph type="ctrTitle"/>
              </p:nvPr>
            </p:nvSpPr>
            <p:spPr>
              <a:xfrm>
                <a:off x="180975" y="47625"/>
                <a:ext cx="8096250" cy="2160000"/>
              </a:xfrm>
            </p:spPr>
            <p:txBody>
              <a:bodyPr>
                <a:normAutofit/>
              </a:bodyPr>
              <a:lstStyle/>
              <a:p>
                <a:pPr algn="just">
                  <a:lnSpc>
                    <a:spcPct val="100000"/>
                  </a:lnSpc>
                </a:pPr>
                <a:r>
                  <a:rPr lang="pt-BR"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Pergunta 4a) (0,5 ponto) </a:t>
                </a:r>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Qual é a distância do centro da </a:t>
                </a:r>
                <a:r>
                  <a:rPr lang="pt-BR"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51 </a:t>
                </a:r>
                <a:r>
                  <a:rPr lang="pt-BR" sz="16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Pegasi</a:t>
                </a:r>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ao baricentro do sistema? Vamos ajudar. Você sabe que quando está numa gangorra e do outro lado está alguém mais pesado que você, ele precisa ficar mais perto do centro da gangorra e você mais longe do centro dela, se desejarem, por exemplo, deixar a gangorra parada com ambos equilibrados na horizontal. Existe uma equação que relaciona suas massas (</a:t>
                </a:r>
                <a14:m>
                  <m:oMath xmlns:m="http://schemas.openxmlformats.org/officeDocument/2006/math">
                    <m:sSub>
                      <m:sSubPr>
                        <m:ctrlPr>
                          <a:rPr lang="pt-BR" sz="1600" i="1">
                            <a:solidFill>
                              <a:schemeClr val="bg1"/>
                            </a:solidFill>
                            <a:effectLst/>
                            <a:latin typeface="Cambria Math" panose="02040503050406030204" pitchFamily="18" charset="0"/>
                            <a:cs typeface="Arial" panose="020B0604020202020204" pitchFamily="34" charset="0"/>
                          </a:rPr>
                        </m:ctrlPr>
                      </m:sSubPr>
                      <m:e>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a</m:t>
                        </m:r>
                      </m:sub>
                    </m:sSub>
                  </m:oMath>
                </a14:m>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 </a:t>
                </a:r>
                <a14:m>
                  <m:oMath xmlns:m="http://schemas.openxmlformats.org/officeDocument/2006/math">
                    <m:sSub>
                      <m:sSubPr>
                        <m:ctrlPr>
                          <a:rPr lang="pt-BR" sz="1600" i="1">
                            <a:solidFill>
                              <a:schemeClr val="bg1"/>
                            </a:solidFill>
                            <a:effectLst/>
                            <a:latin typeface="Cambria Math" panose="02040503050406030204" pitchFamily="18" charset="0"/>
                            <a:cs typeface="Arial" panose="020B0604020202020204" pitchFamily="34" charset="0"/>
                          </a:rPr>
                        </m:ctrlPr>
                      </m:sSubPr>
                      <m:e>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b</m:t>
                        </m:r>
                      </m:sub>
                    </m:sSub>
                  </m:oMath>
                </a14:m>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 respectivas distâncias (</a:t>
                </a:r>
                <a14:m>
                  <m:oMath xmlns:m="http://schemas.openxmlformats.org/officeDocument/2006/math">
                    <m:sSub>
                      <m:sSubPr>
                        <m:ctrlPr>
                          <a:rPr lang="pt-BR" sz="1600" i="1">
                            <a:solidFill>
                              <a:schemeClr val="bg1"/>
                            </a:solidFill>
                            <a:effectLst/>
                            <a:latin typeface="Cambria Math" panose="02040503050406030204" pitchFamily="18" charset="0"/>
                            <a:cs typeface="Arial" panose="020B0604020202020204" pitchFamily="34" charset="0"/>
                          </a:rPr>
                        </m:ctrlPr>
                      </m:sSubPr>
                      <m:e>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r</m:t>
                        </m:r>
                      </m:e>
                      <m:sub>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a</m:t>
                        </m:r>
                      </m:sub>
                    </m:sSub>
                  </m:oMath>
                </a14:m>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 </a:t>
                </a:r>
                <a14:m>
                  <m:oMath xmlns:m="http://schemas.openxmlformats.org/officeDocument/2006/math">
                    <m:sSub>
                      <m:sSubPr>
                        <m:ctrlPr>
                          <a:rPr lang="pt-BR" sz="1600" i="1">
                            <a:solidFill>
                              <a:schemeClr val="bg1"/>
                            </a:solidFill>
                            <a:effectLst/>
                            <a:latin typeface="Cambria Math" panose="02040503050406030204" pitchFamily="18" charset="0"/>
                            <a:cs typeface="Arial" panose="020B0604020202020204" pitchFamily="34" charset="0"/>
                          </a:rPr>
                        </m:ctrlPr>
                      </m:sSubPr>
                      <m:e>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r</m:t>
                        </m:r>
                      </m:e>
                      <m:sub>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b</m:t>
                        </m:r>
                      </m:sub>
                    </m:sSub>
                  </m:oMath>
                </a14:m>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ao centro da gangorra para que ela fique em equilíbrio: </a:t>
                </a:r>
                <a14:m>
                  <m:oMath xmlns:m="http://schemas.openxmlformats.org/officeDocument/2006/math">
                    <m:sSub>
                      <m:sSubPr>
                        <m:ctrlPr>
                          <a:rPr lang="pt-BR" sz="1600" i="1">
                            <a:solidFill>
                              <a:schemeClr val="bg1"/>
                            </a:solidFill>
                            <a:effectLst/>
                            <a:latin typeface="Cambria Math" panose="02040503050406030204" pitchFamily="18" charset="0"/>
                            <a:cs typeface="Arial" panose="020B0604020202020204" pitchFamily="34" charset="0"/>
                          </a:rPr>
                        </m:ctrlPr>
                      </m:sSubPr>
                      <m:e>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a</m:t>
                        </m:r>
                      </m:sub>
                    </m:sSub>
                    <m:sSub>
                      <m:sSubPr>
                        <m:ctrlPr>
                          <a:rPr lang="pt-BR" sz="1600" i="1">
                            <a:solidFill>
                              <a:schemeClr val="bg1"/>
                            </a:solidFill>
                            <a:effectLst/>
                            <a:latin typeface="Cambria Math" panose="02040503050406030204" pitchFamily="18" charset="0"/>
                            <a:cs typeface="Arial" panose="020B0604020202020204" pitchFamily="34" charset="0"/>
                          </a:rPr>
                        </m:ctrlPr>
                      </m:sSubPr>
                      <m:e>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r</m:t>
                        </m:r>
                      </m:e>
                      <m:sub>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a</m:t>
                        </m:r>
                      </m:sub>
                    </m:sSub>
                    <m: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chemeClr val="bg1"/>
                            </a:solidFill>
                            <a:effectLst/>
                            <a:latin typeface="Cambria Math" panose="02040503050406030204" pitchFamily="18" charset="0"/>
                            <a:cs typeface="Arial" panose="020B0604020202020204" pitchFamily="34" charset="0"/>
                          </a:rPr>
                        </m:ctrlPr>
                      </m:sSubPr>
                      <m:e>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m:t>
                        </m:r>
                      </m:e>
                      <m:sub>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b</m:t>
                        </m:r>
                      </m:sub>
                    </m:sSub>
                    <m:sSub>
                      <m:sSubPr>
                        <m:ctrlPr>
                          <a:rPr lang="pt-BR" sz="1600" i="1">
                            <a:solidFill>
                              <a:schemeClr val="bg1"/>
                            </a:solidFill>
                            <a:effectLst/>
                            <a:latin typeface="Cambria Math" panose="02040503050406030204" pitchFamily="18" charset="0"/>
                            <a:cs typeface="Arial" panose="020B0604020202020204" pitchFamily="34" charset="0"/>
                          </a:rPr>
                        </m:ctrlPr>
                      </m:sSubPr>
                      <m:e>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r</m:t>
                        </m:r>
                      </m:e>
                      <m:sub>
                        <m:r>
                          <m:rPr>
                            <m:sty m:val="p"/>
                          </m:rPr>
                          <a:rPr lang="pt-BR" sz="16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b</m:t>
                        </m:r>
                      </m:sub>
                    </m:s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Já entendeu, certo? É só colocar estrela e planeta na gangorra.</a:t>
                </a:r>
                <a:endParaRPr lang="pt-BR" sz="1600" dirty="0">
                  <a:solidFill>
                    <a:schemeClr val="bg1"/>
                  </a:solidFill>
                  <a:latin typeface="Arial" panose="020B0604020202020204" pitchFamily="34" charset="0"/>
                  <a:cs typeface="Arial" panose="020B0604020202020204" pitchFamily="34" charset="0"/>
                </a:endParaRPr>
              </a:p>
            </p:txBody>
          </p:sp>
        </mc:Choice>
        <mc:Fallback xmlns="">
          <p:sp>
            <p:nvSpPr>
              <p:cNvPr id="5" name="Título 4">
                <a:extLst>
                  <a:ext uri="{FF2B5EF4-FFF2-40B4-BE49-F238E27FC236}">
                    <a16:creationId xmlns:a16="http://schemas.microsoft.com/office/drawing/2014/main" id="{0521E572-723A-4EB4-BF66-172F4965BD04}"/>
                  </a:ext>
                </a:extLst>
              </p:cNvPr>
              <p:cNvSpPr>
                <a:spLocks noGrp="1" noRot="1" noChangeAspect="1" noMove="1" noResize="1" noEditPoints="1" noAdjustHandles="1" noChangeArrowheads="1" noChangeShapeType="1" noTextEdit="1"/>
              </p:cNvSpPr>
              <p:nvPr>
                <p:ph type="ctrTitle"/>
              </p:nvPr>
            </p:nvSpPr>
            <p:spPr>
              <a:xfrm>
                <a:off x="180975" y="47625"/>
                <a:ext cx="8096250" cy="2160000"/>
              </a:xfrm>
              <a:blipFill>
                <a:blip r:embed="rId4"/>
                <a:stretch>
                  <a:fillRect l="-452" r="-377" b="-3672"/>
                </a:stretch>
              </a:blipFill>
            </p:spPr>
            <p:txBody>
              <a:bodyPr/>
              <a:lstStyle/>
              <a:p>
                <a:r>
                  <a:rPr lang="pt-BR">
                    <a:noFill/>
                  </a:rPr>
                  <a:t> </a:t>
                </a:r>
              </a:p>
            </p:txBody>
          </p:sp>
        </mc:Fallback>
      </mc:AlternateContent>
      <p:sp>
        <p:nvSpPr>
          <p:cNvPr id="2" name="CaixaDeTexto 1">
            <a:extLst>
              <a:ext uri="{FF2B5EF4-FFF2-40B4-BE49-F238E27FC236}">
                <a16:creationId xmlns:a16="http://schemas.microsoft.com/office/drawing/2014/main" id="{386867AC-16CF-4838-AF0A-35A39200AD1E}"/>
              </a:ext>
            </a:extLst>
          </p:cNvPr>
          <p:cNvSpPr txBox="1"/>
          <p:nvPr/>
        </p:nvSpPr>
        <p:spPr>
          <a:xfrm>
            <a:off x="171831" y="2152761"/>
            <a:ext cx="1643399" cy="338554"/>
          </a:xfrm>
          <a:prstGeom prst="rect">
            <a:avLst/>
          </a:prstGeom>
          <a:noFill/>
        </p:spPr>
        <p:txBody>
          <a:bodyPr wrap="none" rtlCol="0">
            <a:spAutoFit/>
          </a:bodyPr>
          <a:lstStyle/>
          <a:p>
            <a:r>
              <a:rPr lang="pt-BR" sz="1600" b="1" dirty="0">
                <a:solidFill>
                  <a:schemeClr val="bg1"/>
                </a:solidFill>
                <a:effectLst/>
                <a:latin typeface="Arial" panose="020B0604020202020204" pitchFamily="34" charset="0"/>
                <a:ea typeface="Times New Roman" panose="02020603050405020304" pitchFamily="18" charset="0"/>
              </a:rPr>
              <a:t>Resolução 4a):</a:t>
            </a:r>
            <a:endParaRPr lang="pt-BR" sz="1600" dirty="0">
              <a:solidFill>
                <a:schemeClr val="bg1"/>
              </a:solidFill>
            </a:endParaRPr>
          </a:p>
        </p:txBody>
      </p:sp>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71A23245-C355-4EF2-9086-A23373BAEAD0}"/>
                  </a:ext>
                </a:extLst>
              </p:cNvPr>
              <p:cNvSpPr txBox="1"/>
              <p:nvPr/>
            </p:nvSpPr>
            <p:spPr>
              <a:xfrm>
                <a:off x="3492545" y="2816720"/>
                <a:ext cx="2661367" cy="799771"/>
              </a:xfrm>
              <a:prstGeom prst="rect">
                <a:avLst/>
              </a:prstGeom>
              <a:noFill/>
            </p:spPr>
            <p:txBody>
              <a:bodyPr wrap="square" rtlCol="0">
                <a:spAutoFit/>
              </a:bodyPr>
              <a:lstStyle/>
              <a:p>
                <a:pPr algn="just" hangingPunct="0">
                  <a:lnSpc>
                    <a:spcPct val="150000"/>
                  </a:lnSpc>
                  <a:spcAft>
                    <a:spcPts val="0"/>
                  </a:spcAft>
                  <a:tabLst>
                    <a:tab pos="6841490" algn="r"/>
                  </a:tabLst>
                </a:pPr>
                <a14:m>
                  <m:oMathPara xmlns:m="http://schemas.openxmlformats.org/officeDocument/2006/math">
                    <m:oMathParaPr>
                      <m:jc m:val="centerGroup"/>
                    </m:oMathParaPr>
                    <m:oMath xmlns:m="http://schemas.openxmlformats.org/officeDocument/2006/math">
                      <m:sSub>
                        <m:sSub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𝑟</m:t>
                          </m:r>
                        </m:e>
                        <m:sub>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𝐶𝑀</m:t>
                          </m:r>
                        </m:sub>
                      </m:sSub>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𝑚</m:t>
                          </m:r>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𝑚</m:t>
                          </m:r>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+2316</m:t>
                          </m:r>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𝑚</m:t>
                          </m:r>
                        </m:den>
                      </m:f>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2317</m:t>
                          </m:r>
                        </m:den>
                      </m:f>
                    </m:oMath>
                  </m:oMathPara>
                </a14:m>
                <a:endParaRPr lang="pt-BR" sz="1600" dirty="0"/>
              </a:p>
            </p:txBody>
          </p:sp>
        </mc:Choice>
        <mc:Fallback xmlns="">
          <p:sp>
            <p:nvSpPr>
              <p:cNvPr id="3" name="CaixaDeTexto 2">
                <a:extLst>
                  <a:ext uri="{FF2B5EF4-FFF2-40B4-BE49-F238E27FC236}">
                    <a16:creationId xmlns:a16="http://schemas.microsoft.com/office/drawing/2014/main" id="{71A23245-C355-4EF2-9086-A23373BAEAD0}"/>
                  </a:ext>
                </a:extLst>
              </p:cNvPr>
              <p:cNvSpPr txBox="1">
                <a:spLocks noRot="1" noChangeAspect="1" noMove="1" noResize="1" noEditPoints="1" noAdjustHandles="1" noChangeArrowheads="1" noChangeShapeType="1" noTextEdit="1"/>
              </p:cNvSpPr>
              <p:nvPr/>
            </p:nvSpPr>
            <p:spPr>
              <a:xfrm>
                <a:off x="3492545" y="2816720"/>
                <a:ext cx="2661367" cy="799771"/>
              </a:xfrm>
              <a:prstGeom prst="rect">
                <a:avLst/>
              </a:prstGeom>
              <a:blipFill>
                <a:blip r:embed="rId5"/>
                <a:stretch>
                  <a:fillRect/>
                </a:stretch>
              </a:blipFill>
            </p:spPr>
            <p:txBody>
              <a:bodyPr/>
              <a:lstStyle/>
              <a:p>
                <a:r>
                  <a:rPr lang="pt-BR">
                    <a:noFill/>
                  </a:rPr>
                  <a:t> </a:t>
                </a:r>
              </a:p>
            </p:txBody>
          </p:sp>
        </mc:Fallback>
      </mc:AlternateContent>
      <p:grpSp>
        <p:nvGrpSpPr>
          <p:cNvPr id="7" name="Agrupar 6">
            <a:extLst>
              <a:ext uri="{FF2B5EF4-FFF2-40B4-BE49-F238E27FC236}">
                <a16:creationId xmlns:a16="http://schemas.microsoft.com/office/drawing/2014/main" id="{84C3E308-212D-4F72-886F-21B05A0F4658}"/>
              </a:ext>
            </a:extLst>
          </p:cNvPr>
          <p:cNvGrpSpPr/>
          <p:nvPr/>
        </p:nvGrpSpPr>
        <p:grpSpPr>
          <a:xfrm>
            <a:off x="9387475" y="2127123"/>
            <a:ext cx="2804525" cy="1223578"/>
            <a:chOff x="8539842" y="2481671"/>
            <a:chExt cx="2804525" cy="1223578"/>
          </a:xfrm>
        </p:grpSpPr>
        <p:grpSp>
          <p:nvGrpSpPr>
            <p:cNvPr id="20" name="Grupo 1007">
              <a:extLst>
                <a:ext uri="{FF2B5EF4-FFF2-40B4-BE49-F238E27FC236}">
                  <a16:creationId xmlns:a16="http://schemas.microsoft.com/office/drawing/2014/main" id="{691915D0-FAE0-46F8-AF22-708BE7998264}"/>
                </a:ext>
              </a:extLst>
            </p:cNvPr>
            <p:cNvGrpSpPr/>
            <p:nvPr/>
          </p:nvGrpSpPr>
          <p:grpSpPr>
            <a:xfrm>
              <a:off x="8539842" y="2481671"/>
              <a:ext cx="2804525" cy="1223578"/>
              <a:chOff x="799899" y="483258"/>
              <a:chExt cx="1488290" cy="649546"/>
            </a:xfrm>
          </p:grpSpPr>
          <p:sp>
            <p:nvSpPr>
              <p:cNvPr id="21" name="Caixa de texto 1008">
                <a:extLst>
                  <a:ext uri="{FF2B5EF4-FFF2-40B4-BE49-F238E27FC236}">
                    <a16:creationId xmlns:a16="http://schemas.microsoft.com/office/drawing/2014/main" id="{5F0C3BBC-0854-404A-842C-EA0A36BE2BEA}"/>
                  </a:ext>
                </a:extLst>
              </p:cNvPr>
              <p:cNvSpPr txBox="1"/>
              <p:nvPr/>
            </p:nvSpPr>
            <p:spPr>
              <a:xfrm>
                <a:off x="1506320" y="483258"/>
                <a:ext cx="271376" cy="216544"/>
              </a:xfrm>
              <a:prstGeom prst="rect">
                <a:avLst/>
              </a:prstGeom>
              <a:noFill/>
              <a:ln w="6350">
                <a:noFill/>
              </a:ln>
              <a:effectLst/>
            </p:spPr>
            <p:txBody>
              <a:bodyPr rot="0" spcFirstLastPara="0" vert="horz" wrap="square" lIns="75555" tIns="37777" rIns="75555" bIns="37777" numCol="1" spcCol="0" rtlCol="0" fromWordArt="0" anchor="t" anchorCtr="0" forceAA="0" compatLnSpc="1">
                <a:prstTxWarp prst="textNoShape">
                  <a:avLst/>
                </a:prstTxWarp>
                <a:no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BR"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mn-cs"/>
                  </a:rPr>
                  <a:t>r</a:t>
                </a:r>
                <a:endParaRPr kumimoji="0" lang="pt-BR"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grpSp>
            <p:nvGrpSpPr>
              <p:cNvPr id="22" name="Grupo 1009">
                <a:extLst>
                  <a:ext uri="{FF2B5EF4-FFF2-40B4-BE49-F238E27FC236}">
                    <a16:creationId xmlns:a16="http://schemas.microsoft.com/office/drawing/2014/main" id="{1763B978-0DE6-44DC-A680-E7811A7C5165}"/>
                  </a:ext>
                </a:extLst>
              </p:cNvPr>
              <p:cNvGrpSpPr/>
              <p:nvPr/>
            </p:nvGrpSpPr>
            <p:grpSpPr>
              <a:xfrm>
                <a:off x="1008728" y="648522"/>
                <a:ext cx="1141428" cy="484282"/>
                <a:chOff x="157164" y="209633"/>
                <a:chExt cx="1381124" cy="585980"/>
              </a:xfrm>
            </p:grpSpPr>
            <p:sp>
              <p:nvSpPr>
                <p:cNvPr id="30" name="Caixa de texto 123">
                  <a:extLst>
                    <a:ext uri="{FF2B5EF4-FFF2-40B4-BE49-F238E27FC236}">
                      <a16:creationId xmlns:a16="http://schemas.microsoft.com/office/drawing/2014/main" id="{1FA70A20-0859-49C1-B994-CE130278ADC3}"/>
                    </a:ext>
                  </a:extLst>
                </p:cNvPr>
                <p:cNvSpPr txBox="1"/>
                <p:nvPr/>
              </p:nvSpPr>
              <p:spPr>
                <a:xfrm>
                  <a:off x="282297" y="399349"/>
                  <a:ext cx="453407" cy="39626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BR" sz="20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mn-cs"/>
                    </a:rPr>
                    <a:t>r</a:t>
                  </a:r>
                  <a:endParaRPr kumimoji="0" lang="pt-BR"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25" name="Elipse 24">
                  <a:extLst>
                    <a:ext uri="{FF2B5EF4-FFF2-40B4-BE49-F238E27FC236}">
                      <a16:creationId xmlns:a16="http://schemas.microsoft.com/office/drawing/2014/main" id="{DB2DF576-6A4D-4611-BC3E-7F0D4EE1FF5C}"/>
                    </a:ext>
                  </a:extLst>
                </p:cNvPr>
                <p:cNvSpPr/>
                <p:nvPr/>
              </p:nvSpPr>
              <p:spPr>
                <a:xfrm>
                  <a:off x="157164" y="262049"/>
                  <a:ext cx="123825" cy="122400"/>
                </a:xfrm>
                <a:prstGeom prst="ellipse">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 name="Elipse 25">
                  <a:extLst>
                    <a:ext uri="{FF2B5EF4-FFF2-40B4-BE49-F238E27FC236}">
                      <a16:creationId xmlns:a16="http://schemas.microsoft.com/office/drawing/2014/main" id="{7F341626-C667-4682-8331-B314B1CBC645}"/>
                    </a:ext>
                  </a:extLst>
                </p:cNvPr>
                <p:cNvSpPr/>
                <p:nvPr/>
              </p:nvSpPr>
              <p:spPr>
                <a:xfrm>
                  <a:off x="1480163" y="335889"/>
                  <a:ext cx="58125" cy="57600"/>
                </a:xfrm>
                <a:prstGeom prst="ellipse">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7" name="Conector reto 26">
                  <a:extLst>
                    <a:ext uri="{FF2B5EF4-FFF2-40B4-BE49-F238E27FC236}">
                      <a16:creationId xmlns:a16="http://schemas.microsoft.com/office/drawing/2014/main" id="{DFA0DCC4-A726-4692-AC27-9EA55C4BB282}"/>
                    </a:ext>
                  </a:extLst>
                </p:cNvPr>
                <p:cNvCxnSpPr/>
                <p:nvPr/>
              </p:nvCxnSpPr>
              <p:spPr>
                <a:xfrm>
                  <a:off x="209550" y="395260"/>
                  <a:ext cx="1328738" cy="0"/>
                </a:xfrm>
                <a:prstGeom prst="line">
                  <a:avLst/>
                </a:prstGeom>
                <a:noFill/>
                <a:ln w="28575" cap="flat" cmpd="sng" algn="ctr">
                  <a:solidFill>
                    <a:sysClr val="windowText" lastClr="000000"/>
                  </a:solidFill>
                  <a:prstDash val="solid"/>
                </a:ln>
                <a:effectLst/>
              </p:spPr>
            </p:cxnSp>
            <p:sp>
              <p:nvSpPr>
                <p:cNvPr id="28" name="Triângulo isósceles 27">
                  <a:extLst>
                    <a:ext uri="{FF2B5EF4-FFF2-40B4-BE49-F238E27FC236}">
                      <a16:creationId xmlns:a16="http://schemas.microsoft.com/office/drawing/2014/main" id="{E026955F-38F8-4E79-B2EF-E02AB434875C}"/>
                    </a:ext>
                  </a:extLst>
                </p:cNvPr>
                <p:cNvSpPr/>
                <p:nvPr/>
              </p:nvSpPr>
              <p:spPr>
                <a:xfrm>
                  <a:off x="500063" y="404716"/>
                  <a:ext cx="138112" cy="138322"/>
                </a:xfrm>
                <a:prstGeom prst="triangle">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9" name="Conector de seta reta 1014">
                  <a:extLst>
                    <a:ext uri="{FF2B5EF4-FFF2-40B4-BE49-F238E27FC236}">
                      <a16:creationId xmlns:a16="http://schemas.microsoft.com/office/drawing/2014/main" id="{56C2B3E9-8B38-42D0-A214-2869C3CB4064}"/>
                    </a:ext>
                  </a:extLst>
                </p:cNvPr>
                <p:cNvCxnSpPr/>
                <p:nvPr/>
              </p:nvCxnSpPr>
              <p:spPr>
                <a:xfrm>
                  <a:off x="209550" y="209633"/>
                  <a:ext cx="1300163" cy="0"/>
                </a:xfrm>
                <a:prstGeom prst="straightConnector1">
                  <a:avLst/>
                </a:prstGeom>
                <a:noFill/>
                <a:ln w="19050" cap="flat" cmpd="sng" algn="ctr">
                  <a:solidFill>
                    <a:sysClr val="windowText" lastClr="000000"/>
                  </a:solidFill>
                  <a:prstDash val="solid"/>
                  <a:headEnd type="arrow"/>
                  <a:tailEnd type="arrow"/>
                </a:ln>
                <a:effectLst/>
              </p:spPr>
            </p:cxnSp>
          </p:grpSp>
          <p:sp>
            <p:nvSpPr>
              <p:cNvPr id="23" name="Caixa de texto 123">
                <a:extLst>
                  <a:ext uri="{FF2B5EF4-FFF2-40B4-BE49-F238E27FC236}">
                    <a16:creationId xmlns:a16="http://schemas.microsoft.com/office/drawing/2014/main" id="{624CB9B1-B0F4-413C-B737-019105DD8F7F}"/>
                  </a:ext>
                </a:extLst>
              </p:cNvPr>
              <p:cNvSpPr txBox="1"/>
              <p:nvPr/>
            </p:nvSpPr>
            <p:spPr>
              <a:xfrm>
                <a:off x="799899" y="552479"/>
                <a:ext cx="374650" cy="3270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PT"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mn-cs"/>
                  </a:rPr>
                  <a:t>m</a:t>
                </a:r>
                <a:r>
                  <a:rPr kumimoji="0" lang="pt-PT" b="0" i="0" u="none" strike="noStrike" kern="0" cap="none" spc="0" normalizeH="0" baseline="-2500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mn-cs"/>
                  </a:rPr>
                  <a:t>a</a:t>
                </a:r>
                <a:endParaRPr kumimoji="0" lang="pt-BR"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24" name="Caixa de texto 123">
                <a:extLst>
                  <a:ext uri="{FF2B5EF4-FFF2-40B4-BE49-F238E27FC236}">
                    <a16:creationId xmlns:a16="http://schemas.microsoft.com/office/drawing/2014/main" id="{AAA5C55E-FCC1-47E7-98C1-055AB395BF9F}"/>
                  </a:ext>
                </a:extLst>
              </p:cNvPr>
              <p:cNvSpPr txBox="1"/>
              <p:nvPr/>
            </p:nvSpPr>
            <p:spPr>
              <a:xfrm>
                <a:off x="1913539" y="780030"/>
                <a:ext cx="374650" cy="3270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pt-PT" sz="20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mn-cs"/>
                  </a:rPr>
                  <a:t>m</a:t>
                </a:r>
                <a:r>
                  <a:rPr kumimoji="0" lang="pt-PT" b="0" i="0" u="none" strike="noStrike" kern="0" cap="none" spc="0" normalizeH="0" baseline="-2500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mn-cs"/>
                  </a:rPr>
                  <a:t>b</a:t>
                </a:r>
                <a:endParaRPr kumimoji="0" lang="pt-BR"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grpSp>
        <p:sp>
          <p:nvSpPr>
            <p:cNvPr id="6" name="CaixaDeTexto 5">
              <a:extLst>
                <a:ext uri="{FF2B5EF4-FFF2-40B4-BE49-F238E27FC236}">
                  <a16:creationId xmlns:a16="http://schemas.microsoft.com/office/drawing/2014/main" id="{0E2AE91E-C8EA-452C-92B8-B336D048110F}"/>
                </a:ext>
              </a:extLst>
            </p:cNvPr>
            <p:cNvSpPr txBox="1"/>
            <p:nvPr/>
          </p:nvSpPr>
          <p:spPr>
            <a:xfrm>
              <a:off x="9207957" y="3085829"/>
              <a:ext cx="269626" cy="369332"/>
            </a:xfrm>
            <a:prstGeom prst="rect">
              <a:avLst/>
            </a:prstGeom>
            <a:noFill/>
          </p:spPr>
          <p:txBody>
            <a:bodyPr wrap="none" rtlCol="0">
              <a:spAutoFit/>
            </a:bodyPr>
            <a:lstStyle/>
            <a:p>
              <a:r>
                <a:rPr kumimoji="0" lang="pt-PT" b="0" i="0" u="none" strike="noStrike" kern="0" cap="none" spc="0" normalizeH="0" baseline="-2500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mn-cs"/>
                </a:rPr>
                <a:t>a</a:t>
              </a:r>
              <a:endParaRPr lang="pt-BR" dirty="0">
                <a:solidFill>
                  <a:schemeClr val="bg1"/>
                </a:solidFill>
                <a:latin typeface="Arial" panose="020B0604020202020204" pitchFamily="34" charset="0"/>
                <a:cs typeface="Arial" panose="020B0604020202020204" pitchFamily="34" charset="0"/>
              </a:endParaRPr>
            </a:p>
          </p:txBody>
        </p:sp>
        <p:sp>
          <p:nvSpPr>
            <p:cNvPr id="33" name="Caixa de texto 123">
              <a:extLst>
                <a:ext uri="{FF2B5EF4-FFF2-40B4-BE49-F238E27FC236}">
                  <a16:creationId xmlns:a16="http://schemas.microsoft.com/office/drawing/2014/main" id="{44D9249C-4A53-4846-81EF-BC561599E663}"/>
                </a:ext>
              </a:extLst>
            </p:cNvPr>
            <p:cNvSpPr txBox="1"/>
            <p:nvPr/>
          </p:nvSpPr>
          <p:spPr>
            <a:xfrm>
              <a:off x="10079083" y="3059891"/>
              <a:ext cx="354965" cy="3746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spcAft>
                  <a:spcPts val="0"/>
                </a:spcAft>
              </a:pPr>
              <a:r>
                <a:rPr lang="pt-BR" sz="2000" dirty="0" err="1">
                  <a:effectLst/>
                  <a:latin typeface="Arial" panose="020B0604020202020204" pitchFamily="34" charset="0"/>
                  <a:ea typeface="Times New Roman" panose="02020603050405020304" pitchFamily="18" charset="0"/>
                </a:rPr>
                <a:t>r</a:t>
              </a:r>
              <a:r>
                <a:rPr lang="pt-BR" baseline="-25000" dirty="0" err="1">
                  <a:effectLst/>
                  <a:latin typeface="Arial" panose="020B0604020202020204" pitchFamily="34" charset="0"/>
                  <a:ea typeface="Times New Roman" panose="02020603050405020304" pitchFamily="18" charset="0"/>
                </a:rPr>
                <a:t>b</a:t>
              </a:r>
              <a:endParaRPr lang="pt-BR" dirty="0">
                <a:effectLst/>
                <a:latin typeface="Times New Roman" panose="02020603050405020304" pitchFamily="18" charset="0"/>
                <a:ea typeface="Times New Roman" panose="02020603050405020304" pitchFamily="18" charset="0"/>
              </a:endParaRPr>
            </a:p>
          </p:txBody>
        </p:sp>
      </p:grpSp>
      <p:sp>
        <p:nvSpPr>
          <p:cNvPr id="34" name="CaixaDeTexto 33">
            <a:extLst>
              <a:ext uri="{FF2B5EF4-FFF2-40B4-BE49-F238E27FC236}">
                <a16:creationId xmlns:a16="http://schemas.microsoft.com/office/drawing/2014/main" id="{798402EC-6E47-4F90-9AE2-4D9DF65F37AF}"/>
              </a:ext>
            </a:extLst>
          </p:cNvPr>
          <p:cNvSpPr txBox="1"/>
          <p:nvPr/>
        </p:nvSpPr>
        <p:spPr>
          <a:xfrm>
            <a:off x="80148" y="3724275"/>
            <a:ext cx="3026791" cy="338554"/>
          </a:xfrm>
          <a:prstGeom prst="rect">
            <a:avLst/>
          </a:prstGeom>
          <a:noFill/>
        </p:spPr>
        <p:txBody>
          <a:bodyPr wrap="none" rtlCol="0">
            <a:spAutoFit/>
          </a:bodyPr>
          <a:lstStyle/>
          <a:p>
            <a:r>
              <a:rPr lang="pt-BR" sz="1600" b="1" dirty="0">
                <a:solidFill>
                  <a:schemeClr val="bg1"/>
                </a:solidFill>
                <a:effectLst/>
                <a:latin typeface="Arial" panose="020B0604020202020204" pitchFamily="34" charset="0"/>
                <a:ea typeface="Times New Roman" panose="02020603050405020304" pitchFamily="18" charset="0"/>
              </a:rPr>
              <a:t>Resposta 4a):_ _ _ _ _ _ _ </a:t>
            </a:r>
            <a:r>
              <a:rPr lang="pt-BR" sz="1600" b="1" i="1" dirty="0">
                <a:solidFill>
                  <a:schemeClr val="bg1"/>
                </a:solidFill>
                <a:effectLst/>
                <a:latin typeface="Arial" panose="020B0604020202020204" pitchFamily="34" charset="0"/>
                <a:ea typeface="Times New Roman" panose="02020603050405020304" pitchFamily="18" charset="0"/>
              </a:rPr>
              <a:t>km</a:t>
            </a:r>
            <a:endParaRPr lang="pt-BR" sz="1600" i="1" dirty="0">
              <a:solidFill>
                <a:schemeClr val="bg1"/>
              </a:solidFill>
            </a:endParaRPr>
          </a:p>
        </p:txBody>
      </p:sp>
      <p:sp>
        <p:nvSpPr>
          <p:cNvPr id="35" name="CaixaDeTexto 34">
            <a:extLst>
              <a:ext uri="{FF2B5EF4-FFF2-40B4-BE49-F238E27FC236}">
                <a16:creationId xmlns:a16="http://schemas.microsoft.com/office/drawing/2014/main" id="{CD78DCFC-4F85-418A-9216-E81C08A5D947}"/>
              </a:ext>
            </a:extLst>
          </p:cNvPr>
          <p:cNvSpPr txBox="1"/>
          <p:nvPr/>
        </p:nvSpPr>
        <p:spPr>
          <a:xfrm>
            <a:off x="1637303" y="3664982"/>
            <a:ext cx="954107" cy="369332"/>
          </a:xfrm>
          <a:prstGeom prst="rect">
            <a:avLst/>
          </a:prstGeom>
          <a:noFill/>
        </p:spPr>
        <p:txBody>
          <a:bodyPr wrap="none" rtlCol="0">
            <a:spAutoFit/>
          </a:bodyPr>
          <a:lstStyle/>
          <a:p>
            <a:r>
              <a:rPr lang="pt-BR" sz="1800" b="1" dirty="0">
                <a:solidFill>
                  <a:srgbClr val="FF0000"/>
                </a:solidFill>
                <a:effectLst/>
                <a:latin typeface="Arial" panose="020B0604020202020204" pitchFamily="34" charset="0"/>
                <a:ea typeface="Times New Roman" panose="02020603050405020304" pitchFamily="18" charset="0"/>
              </a:rPr>
              <a:t>3.452,7</a:t>
            </a:r>
            <a:endParaRPr lang="pt-BR" dirty="0"/>
          </a:p>
        </p:txBody>
      </p:sp>
      <p:sp>
        <p:nvSpPr>
          <p:cNvPr id="36" name="CaixaDeTexto 35">
            <a:extLst>
              <a:ext uri="{FF2B5EF4-FFF2-40B4-BE49-F238E27FC236}">
                <a16:creationId xmlns:a16="http://schemas.microsoft.com/office/drawing/2014/main" id="{4C3E4284-B8B0-4E77-B296-6A78C78CA012}"/>
              </a:ext>
            </a:extLst>
          </p:cNvPr>
          <p:cNvSpPr txBox="1"/>
          <p:nvPr/>
        </p:nvSpPr>
        <p:spPr>
          <a:xfrm>
            <a:off x="2981818" y="3735896"/>
            <a:ext cx="2895088" cy="307777"/>
          </a:xfrm>
          <a:prstGeom prst="rect">
            <a:avLst/>
          </a:prstGeom>
          <a:noFill/>
        </p:spPr>
        <p:txBody>
          <a:bodyPr wrap="none" rtlCol="0">
            <a:spAutoFit/>
          </a:bodyPr>
          <a:lstStyle/>
          <a:p>
            <a:r>
              <a:rPr lang="pt-BR" sz="1400" i="1" dirty="0">
                <a:solidFill>
                  <a:srgbClr val="FF0000"/>
                </a:solidFill>
                <a:effectLst/>
                <a:latin typeface="Arial" panose="020B0604020202020204" pitchFamily="34" charset="0"/>
                <a:ea typeface="Times New Roman" panose="02020603050405020304" pitchFamily="18" charset="0"/>
              </a:rPr>
              <a:t>Obs. Aceitamos valores próximos.</a:t>
            </a:r>
            <a:endParaRPr lang="pt-BR" sz="1400" dirty="0"/>
          </a:p>
        </p:txBody>
      </p:sp>
      <p:sp>
        <p:nvSpPr>
          <p:cNvPr id="37" name="CaixaDeTexto 36">
            <a:extLst>
              <a:ext uri="{FF2B5EF4-FFF2-40B4-BE49-F238E27FC236}">
                <a16:creationId xmlns:a16="http://schemas.microsoft.com/office/drawing/2014/main" id="{766CE62C-72BF-450C-9402-44C3C9190BA5}"/>
              </a:ext>
            </a:extLst>
          </p:cNvPr>
          <p:cNvSpPr txBox="1"/>
          <p:nvPr/>
        </p:nvSpPr>
        <p:spPr>
          <a:xfrm>
            <a:off x="71004" y="4127464"/>
            <a:ext cx="10567316" cy="338554"/>
          </a:xfrm>
          <a:prstGeom prst="rect">
            <a:avLst/>
          </a:prstGeom>
          <a:noFill/>
        </p:spPr>
        <p:txBody>
          <a:bodyPr wrap="none" rtlCol="0">
            <a:spAutoFit/>
          </a:bodyPr>
          <a:lstStyle/>
          <a:p>
            <a:r>
              <a:rPr lang="pt-BR" sz="1600" b="1" dirty="0">
                <a:solidFill>
                  <a:schemeClr val="bg1"/>
                </a:solidFill>
                <a:effectLst/>
                <a:latin typeface="Arial" panose="020B0604020202020204" pitchFamily="34" charset="0"/>
                <a:ea typeface="Times New Roman" panose="02020603050405020304" pitchFamily="18" charset="0"/>
              </a:rPr>
              <a:t>Pergunta 4b)(0,25 ponto)</a:t>
            </a:r>
            <a:r>
              <a:rPr lang="pt-BR" sz="1600" dirty="0">
                <a:solidFill>
                  <a:schemeClr val="bg1"/>
                </a:solidFill>
                <a:effectLst/>
                <a:latin typeface="Arial" panose="020B0604020202020204" pitchFamily="34" charset="0"/>
                <a:ea typeface="Times New Roman" panose="02020603050405020304" pitchFamily="18" charset="0"/>
              </a:rPr>
              <a:t> O período orbital de </a:t>
            </a:r>
            <a:r>
              <a:rPr lang="pt-BR" sz="1600" b="1" dirty="0">
                <a:solidFill>
                  <a:schemeClr val="bg1"/>
                </a:solidFill>
                <a:effectLst/>
                <a:latin typeface="Arial" panose="020B0604020202020204" pitchFamily="34" charset="0"/>
                <a:ea typeface="Times New Roman" panose="02020603050405020304" pitchFamily="18" charset="0"/>
              </a:rPr>
              <a:t>51 </a:t>
            </a:r>
            <a:r>
              <a:rPr lang="pt-BR" sz="1600" b="1" dirty="0" err="1">
                <a:solidFill>
                  <a:schemeClr val="bg1"/>
                </a:solidFill>
                <a:effectLst/>
                <a:latin typeface="Arial" panose="020B0604020202020204" pitchFamily="34" charset="0"/>
                <a:ea typeface="Times New Roman" panose="02020603050405020304" pitchFamily="18" charset="0"/>
              </a:rPr>
              <a:t>Pegasi</a:t>
            </a:r>
            <a:r>
              <a:rPr lang="pt-BR" sz="1600" b="1" dirty="0">
                <a:solidFill>
                  <a:schemeClr val="bg1"/>
                </a:solidFill>
                <a:effectLst/>
                <a:latin typeface="Arial" panose="020B0604020202020204" pitchFamily="34" charset="0"/>
                <a:ea typeface="Times New Roman" panose="02020603050405020304" pitchFamily="18" charset="0"/>
              </a:rPr>
              <a:t> b</a:t>
            </a:r>
            <a:r>
              <a:rPr lang="pt-BR" sz="1600" dirty="0">
                <a:solidFill>
                  <a:schemeClr val="bg1"/>
                </a:solidFill>
                <a:effectLst/>
                <a:latin typeface="Arial" panose="020B0604020202020204" pitchFamily="34" charset="0"/>
                <a:ea typeface="Times New Roman" panose="02020603050405020304" pitchFamily="18" charset="0"/>
              </a:rPr>
              <a:t> é de 4,2 dias. Qual é o período orbital de </a:t>
            </a:r>
            <a:r>
              <a:rPr lang="pt-BR" sz="1600" b="1" dirty="0">
                <a:solidFill>
                  <a:schemeClr val="bg1"/>
                </a:solidFill>
                <a:effectLst/>
                <a:latin typeface="Arial" panose="020B0604020202020204" pitchFamily="34" charset="0"/>
                <a:ea typeface="Times New Roman" panose="02020603050405020304" pitchFamily="18" charset="0"/>
              </a:rPr>
              <a:t>51 </a:t>
            </a:r>
            <a:r>
              <a:rPr lang="pt-BR" sz="1600" b="1" dirty="0" err="1">
                <a:solidFill>
                  <a:schemeClr val="bg1"/>
                </a:solidFill>
                <a:effectLst/>
                <a:latin typeface="Arial" panose="020B0604020202020204" pitchFamily="34" charset="0"/>
                <a:ea typeface="Times New Roman" panose="02020603050405020304" pitchFamily="18" charset="0"/>
              </a:rPr>
              <a:t>Pegasi</a:t>
            </a:r>
            <a:r>
              <a:rPr lang="pt-BR" sz="1600" b="1" dirty="0">
                <a:solidFill>
                  <a:schemeClr val="bg1"/>
                </a:solidFill>
                <a:effectLst/>
                <a:latin typeface="Arial" panose="020B0604020202020204" pitchFamily="34" charset="0"/>
                <a:ea typeface="Times New Roman" panose="02020603050405020304" pitchFamily="18" charset="0"/>
              </a:rPr>
              <a:t>?</a:t>
            </a:r>
            <a:endParaRPr lang="pt-BR" sz="1600" dirty="0">
              <a:solidFill>
                <a:schemeClr val="bg1"/>
              </a:solidFill>
            </a:endParaRPr>
          </a:p>
        </p:txBody>
      </p:sp>
      <p:sp>
        <p:nvSpPr>
          <p:cNvPr id="38" name="CaixaDeTexto 37">
            <a:extLst>
              <a:ext uri="{FF2B5EF4-FFF2-40B4-BE49-F238E27FC236}">
                <a16:creationId xmlns:a16="http://schemas.microsoft.com/office/drawing/2014/main" id="{3020C46F-7BEE-411B-A7DF-87C6C92C0C7E}"/>
              </a:ext>
            </a:extLst>
          </p:cNvPr>
          <p:cNvSpPr txBox="1"/>
          <p:nvPr/>
        </p:nvSpPr>
        <p:spPr>
          <a:xfrm>
            <a:off x="61860" y="4359581"/>
            <a:ext cx="5537832" cy="769441"/>
          </a:xfrm>
          <a:prstGeom prst="rect">
            <a:avLst/>
          </a:prstGeom>
          <a:noFill/>
        </p:spPr>
        <p:txBody>
          <a:bodyPr wrap="square" rtlCol="0">
            <a:spAutoFit/>
          </a:bodyPr>
          <a:lstStyle/>
          <a:p>
            <a:pPr algn="just" hangingPunct="0">
              <a:spcAft>
                <a:spcPts val="0"/>
              </a:spcAft>
              <a:tabLst>
                <a:tab pos="6841490" algn="r"/>
              </a:tabLst>
            </a:pPr>
            <a:r>
              <a:rPr lang="pt-BR" sz="14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Obs. Não precisa fazer nenhuma conta</a:t>
            </a:r>
          </a:p>
          <a:p>
            <a:pPr algn="just" hangingPunct="0">
              <a:spcAft>
                <a:spcPts val="0"/>
              </a:spcAft>
              <a:tabLst>
                <a:tab pos="6841490" algn="r"/>
              </a:tabLst>
            </a:pPr>
            <a:r>
              <a:rPr lang="pt-BR" sz="1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algn="just" hangingPunct="0">
              <a:spcAft>
                <a:spcPts val="0"/>
              </a:spcAft>
              <a:tabLst>
                <a:tab pos="6841490" algn="r"/>
              </a:tabLst>
            </a:pPr>
            <a:r>
              <a:rPr lang="pt-BR"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Resposta 4b): _ _ _ _ _ </a:t>
            </a:r>
            <a:endParaRPr lang="pt-BR" sz="1600" dirty="0">
              <a:solidFill>
                <a:schemeClr val="bg1"/>
              </a:solidFill>
              <a:latin typeface="Arial" panose="020B0604020202020204" pitchFamily="34" charset="0"/>
              <a:cs typeface="Arial" panose="020B0604020202020204" pitchFamily="34" charset="0"/>
            </a:endParaRPr>
          </a:p>
        </p:txBody>
      </p:sp>
      <p:sp>
        <p:nvSpPr>
          <p:cNvPr id="39" name="CaixaDeTexto 38">
            <a:extLst>
              <a:ext uri="{FF2B5EF4-FFF2-40B4-BE49-F238E27FC236}">
                <a16:creationId xmlns:a16="http://schemas.microsoft.com/office/drawing/2014/main" id="{6060DA7A-394A-4E7E-B360-E27EF3BB6257}"/>
              </a:ext>
            </a:extLst>
          </p:cNvPr>
          <p:cNvSpPr txBox="1"/>
          <p:nvPr/>
        </p:nvSpPr>
        <p:spPr>
          <a:xfrm>
            <a:off x="2276345" y="4808479"/>
            <a:ext cx="6479659" cy="307777"/>
          </a:xfrm>
          <a:prstGeom prst="rect">
            <a:avLst/>
          </a:prstGeom>
          <a:noFill/>
        </p:spPr>
        <p:txBody>
          <a:bodyPr wrap="none" rtlCol="0">
            <a:spAutoFit/>
          </a:bodyPr>
          <a:lstStyle/>
          <a:p>
            <a:r>
              <a:rPr lang="pt-BR" sz="1400" dirty="0">
                <a:solidFill>
                  <a:srgbClr val="FF0000"/>
                </a:solidFill>
                <a:effectLst/>
                <a:latin typeface="Arial" panose="020B0604020202020204" pitchFamily="34" charset="0"/>
                <a:ea typeface="Times New Roman" panose="02020603050405020304" pitchFamily="18" charset="0"/>
              </a:rPr>
              <a:t>Obs. Estrela e planeta, neste caso, precisam ter exatamente o mesmo período.</a:t>
            </a:r>
            <a:endParaRPr lang="pt-BR" sz="1400" dirty="0"/>
          </a:p>
        </p:txBody>
      </p:sp>
      <p:sp>
        <p:nvSpPr>
          <p:cNvPr id="40" name="CaixaDeTexto 39">
            <a:extLst>
              <a:ext uri="{FF2B5EF4-FFF2-40B4-BE49-F238E27FC236}">
                <a16:creationId xmlns:a16="http://schemas.microsoft.com/office/drawing/2014/main" id="{9CAF7235-97F2-4A5D-9D84-7B9787364EA2}"/>
              </a:ext>
            </a:extLst>
          </p:cNvPr>
          <p:cNvSpPr txBox="1"/>
          <p:nvPr/>
        </p:nvSpPr>
        <p:spPr>
          <a:xfrm>
            <a:off x="1652445" y="4769823"/>
            <a:ext cx="470000" cy="338554"/>
          </a:xfrm>
          <a:prstGeom prst="rect">
            <a:avLst/>
          </a:prstGeom>
          <a:noFill/>
        </p:spPr>
        <p:txBody>
          <a:bodyPr wrap="none" rtlCol="0">
            <a:spAutoFit/>
          </a:bodyPr>
          <a:lstStyle/>
          <a:p>
            <a:r>
              <a:rPr lang="pt-BR" sz="1600" b="1" dirty="0">
                <a:solidFill>
                  <a:srgbClr val="FF0000"/>
                </a:solidFill>
                <a:effectLst/>
                <a:latin typeface="Arial" panose="020B0604020202020204" pitchFamily="34" charset="0"/>
                <a:ea typeface="Times New Roman" panose="02020603050405020304" pitchFamily="18" charset="0"/>
              </a:rPr>
              <a:t>4,2</a:t>
            </a:r>
            <a:endParaRPr lang="pt-BR" sz="1600" dirty="0"/>
          </a:p>
        </p:txBody>
      </p:sp>
      <p:sp>
        <p:nvSpPr>
          <p:cNvPr id="41" name="CaixaDeTexto 40">
            <a:extLst>
              <a:ext uri="{FF2B5EF4-FFF2-40B4-BE49-F238E27FC236}">
                <a16:creationId xmlns:a16="http://schemas.microsoft.com/office/drawing/2014/main" id="{AE3A41C9-075C-4739-82EC-F8E63B231574}"/>
              </a:ext>
            </a:extLst>
          </p:cNvPr>
          <p:cNvSpPr txBox="1"/>
          <p:nvPr/>
        </p:nvSpPr>
        <p:spPr>
          <a:xfrm>
            <a:off x="74257" y="5081461"/>
            <a:ext cx="7717193" cy="830997"/>
          </a:xfrm>
          <a:prstGeom prst="rect">
            <a:avLst/>
          </a:prstGeom>
          <a:noFill/>
        </p:spPr>
        <p:txBody>
          <a:bodyPr wrap="square" rtlCol="0">
            <a:spAutoFit/>
          </a:bodyPr>
          <a:lstStyle/>
          <a:p>
            <a:pPr algn="just">
              <a:lnSpc>
                <a:spcPct val="150000"/>
              </a:lnSpc>
            </a:pPr>
            <a:r>
              <a:rPr lang="pt-BR" sz="1600" b="1" dirty="0">
                <a:solidFill>
                  <a:schemeClr val="bg1"/>
                </a:solidFill>
                <a:effectLst/>
                <a:latin typeface="Arial" panose="020B0604020202020204" pitchFamily="34" charset="0"/>
                <a:ea typeface="Times New Roman" panose="02020603050405020304" pitchFamily="18" charset="0"/>
              </a:rPr>
              <a:t>Pergunta 4c)(0,25 ponto)</a:t>
            </a:r>
            <a:r>
              <a:rPr lang="pt-BR" sz="1600" dirty="0">
                <a:solidFill>
                  <a:schemeClr val="bg1"/>
                </a:solidFill>
                <a:effectLst/>
                <a:latin typeface="Arial" panose="020B0604020202020204" pitchFamily="34" charset="0"/>
                <a:ea typeface="Times New Roman" panose="02020603050405020304" pitchFamily="18" charset="0"/>
              </a:rPr>
              <a:t> Faça um </a:t>
            </a:r>
            <a:r>
              <a:rPr lang="pt-BR" sz="1600" b="1" dirty="0">
                <a:solidFill>
                  <a:schemeClr val="bg1"/>
                </a:solidFill>
                <a:effectLst/>
                <a:latin typeface="Arial" panose="020B0604020202020204" pitchFamily="34" charset="0"/>
                <a:ea typeface="Times New Roman" panose="02020603050405020304" pitchFamily="18" charset="0"/>
              </a:rPr>
              <a:t>X</a:t>
            </a:r>
            <a:r>
              <a:rPr lang="pt-BR" sz="1600" dirty="0">
                <a:solidFill>
                  <a:schemeClr val="bg1"/>
                </a:solidFill>
                <a:effectLst/>
                <a:latin typeface="Arial" panose="020B0604020202020204" pitchFamily="34" charset="0"/>
                <a:ea typeface="Times New Roman" panose="02020603050405020304" pitchFamily="18" charset="0"/>
              </a:rPr>
              <a:t> no círculo tracejado onde estará </a:t>
            </a:r>
            <a:r>
              <a:rPr lang="pt-BR" sz="1600" b="1" dirty="0">
                <a:solidFill>
                  <a:schemeClr val="bg1"/>
                </a:solidFill>
                <a:effectLst/>
                <a:latin typeface="Arial" panose="020B0604020202020204" pitchFamily="34" charset="0"/>
                <a:ea typeface="Times New Roman" panose="02020603050405020304" pitchFamily="18" charset="0"/>
              </a:rPr>
              <a:t>51 </a:t>
            </a:r>
            <a:r>
              <a:rPr lang="pt-BR" sz="1600" b="1" dirty="0" err="1">
                <a:solidFill>
                  <a:schemeClr val="bg1"/>
                </a:solidFill>
                <a:effectLst/>
                <a:latin typeface="Arial" panose="020B0604020202020204" pitchFamily="34" charset="0"/>
                <a:ea typeface="Times New Roman" panose="02020603050405020304" pitchFamily="18" charset="0"/>
              </a:rPr>
              <a:t>Pegasi</a:t>
            </a:r>
            <a:r>
              <a:rPr lang="pt-BR" sz="1600" dirty="0">
                <a:solidFill>
                  <a:schemeClr val="bg1"/>
                </a:solidFill>
                <a:effectLst/>
                <a:latin typeface="Arial" panose="020B0604020202020204" pitchFamily="34" charset="0"/>
                <a:ea typeface="Times New Roman" panose="02020603050405020304" pitchFamily="18" charset="0"/>
              </a:rPr>
              <a:t> quando </a:t>
            </a:r>
            <a:r>
              <a:rPr lang="pt-BR" sz="1600" b="1" dirty="0">
                <a:solidFill>
                  <a:schemeClr val="bg1"/>
                </a:solidFill>
                <a:effectLst/>
                <a:latin typeface="Arial" panose="020B0604020202020204" pitchFamily="34" charset="0"/>
                <a:ea typeface="Times New Roman" panose="02020603050405020304" pitchFamily="18" charset="0"/>
              </a:rPr>
              <a:t>51 </a:t>
            </a:r>
            <a:r>
              <a:rPr lang="pt-BR" sz="1600" b="1" dirty="0" err="1">
                <a:solidFill>
                  <a:schemeClr val="bg1"/>
                </a:solidFill>
                <a:effectLst/>
                <a:latin typeface="Arial" panose="020B0604020202020204" pitchFamily="34" charset="0"/>
                <a:ea typeface="Times New Roman" panose="02020603050405020304" pitchFamily="18" charset="0"/>
              </a:rPr>
              <a:t>Pegasi</a:t>
            </a:r>
            <a:r>
              <a:rPr lang="pt-BR" sz="1600" b="1" dirty="0">
                <a:solidFill>
                  <a:schemeClr val="bg1"/>
                </a:solidFill>
                <a:effectLst/>
                <a:latin typeface="Arial" panose="020B0604020202020204" pitchFamily="34" charset="0"/>
                <a:ea typeface="Times New Roman" panose="02020603050405020304" pitchFamily="18" charset="0"/>
              </a:rPr>
              <a:t> b </a:t>
            </a:r>
            <a:r>
              <a:rPr lang="pt-BR" sz="1600" dirty="0">
                <a:solidFill>
                  <a:schemeClr val="bg1"/>
                </a:solidFill>
                <a:effectLst/>
                <a:latin typeface="Arial" panose="020B0604020202020204" pitchFamily="34" charset="0"/>
                <a:ea typeface="Times New Roman" panose="02020603050405020304" pitchFamily="18" charset="0"/>
              </a:rPr>
              <a:t>estiver na posição </a:t>
            </a:r>
            <a:r>
              <a:rPr lang="pt-BR" sz="1600" b="1" dirty="0">
                <a:solidFill>
                  <a:schemeClr val="bg1"/>
                </a:solidFill>
                <a:effectLst/>
                <a:latin typeface="Arial" panose="020B0604020202020204" pitchFamily="34" charset="0"/>
                <a:ea typeface="Times New Roman" panose="02020603050405020304" pitchFamily="18" charset="0"/>
              </a:rPr>
              <a:t>X</a:t>
            </a:r>
            <a:r>
              <a:rPr lang="pt-BR" sz="1600" dirty="0">
                <a:solidFill>
                  <a:schemeClr val="bg1"/>
                </a:solidFill>
                <a:effectLst/>
                <a:latin typeface="Arial" panose="020B0604020202020204" pitchFamily="34" charset="0"/>
                <a:ea typeface="Times New Roman" panose="02020603050405020304" pitchFamily="18" charset="0"/>
              </a:rPr>
              <a:t> indicada na figura acima (no enunciado). </a:t>
            </a:r>
          </a:p>
        </p:txBody>
      </p:sp>
      <p:grpSp>
        <p:nvGrpSpPr>
          <p:cNvPr id="61" name="Agrupar 60">
            <a:extLst>
              <a:ext uri="{FF2B5EF4-FFF2-40B4-BE49-F238E27FC236}">
                <a16:creationId xmlns:a16="http://schemas.microsoft.com/office/drawing/2014/main" id="{7C1033DE-8378-487A-A022-908E8CE67D18}"/>
              </a:ext>
            </a:extLst>
          </p:cNvPr>
          <p:cNvGrpSpPr/>
          <p:nvPr/>
        </p:nvGrpSpPr>
        <p:grpSpPr>
          <a:xfrm>
            <a:off x="8661148" y="4385951"/>
            <a:ext cx="2110483" cy="2087578"/>
            <a:chOff x="4884380" y="3603547"/>
            <a:chExt cx="3097570" cy="3063954"/>
          </a:xfrm>
        </p:grpSpPr>
        <p:sp>
          <p:nvSpPr>
            <p:cNvPr id="62" name="Caixa de texto 1020">
              <a:extLst>
                <a:ext uri="{FF2B5EF4-FFF2-40B4-BE49-F238E27FC236}">
                  <a16:creationId xmlns:a16="http://schemas.microsoft.com/office/drawing/2014/main" id="{4D822588-0773-4887-A3C4-1D40E32F4531}"/>
                </a:ext>
              </a:extLst>
            </p:cNvPr>
            <p:cNvSpPr txBox="1"/>
            <p:nvPr/>
          </p:nvSpPr>
          <p:spPr>
            <a:xfrm>
              <a:off x="5046937" y="5883708"/>
              <a:ext cx="438720" cy="4252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pt-PT" sz="1400" b="1" dirty="0">
                  <a:effectLst/>
                  <a:latin typeface="Arial" panose="020B0604020202020204" pitchFamily="34" charset="0"/>
                  <a:ea typeface="Times New Roman" panose="02020603050405020304" pitchFamily="18" charset="0"/>
                </a:rPr>
                <a:t>x</a:t>
              </a:r>
              <a:endParaRPr lang="pt-BR" sz="1400" dirty="0">
                <a:effectLst/>
                <a:latin typeface="Times New Roman" panose="02020603050405020304" pitchFamily="18" charset="0"/>
                <a:ea typeface="Times New Roman" panose="02020603050405020304" pitchFamily="18" charset="0"/>
              </a:endParaRPr>
            </a:p>
          </p:txBody>
        </p:sp>
        <p:grpSp>
          <p:nvGrpSpPr>
            <p:cNvPr id="63" name="Grupo 976">
              <a:extLst>
                <a:ext uri="{FF2B5EF4-FFF2-40B4-BE49-F238E27FC236}">
                  <a16:creationId xmlns:a16="http://schemas.microsoft.com/office/drawing/2014/main" id="{BD4FDAE0-8717-42AC-8AE6-E06741DAC3BE}"/>
                </a:ext>
              </a:extLst>
            </p:cNvPr>
            <p:cNvGrpSpPr/>
            <p:nvPr/>
          </p:nvGrpSpPr>
          <p:grpSpPr>
            <a:xfrm>
              <a:off x="4884380" y="3603547"/>
              <a:ext cx="3097570" cy="3063954"/>
              <a:chOff x="0" y="-82113"/>
              <a:chExt cx="1738800" cy="1720113"/>
            </a:xfrm>
          </p:grpSpPr>
          <p:grpSp>
            <p:nvGrpSpPr>
              <p:cNvPr id="65" name="Grupo 71">
                <a:extLst>
                  <a:ext uri="{FF2B5EF4-FFF2-40B4-BE49-F238E27FC236}">
                    <a16:creationId xmlns:a16="http://schemas.microsoft.com/office/drawing/2014/main" id="{21BFA07E-A335-488E-A251-18DD587CD3B7}"/>
                  </a:ext>
                </a:extLst>
              </p:cNvPr>
              <p:cNvGrpSpPr/>
              <p:nvPr/>
            </p:nvGrpSpPr>
            <p:grpSpPr>
              <a:xfrm>
                <a:off x="0" y="-82113"/>
                <a:ext cx="1738800" cy="1720113"/>
                <a:chOff x="1092200" y="260442"/>
                <a:chExt cx="1737360" cy="1720758"/>
              </a:xfrm>
            </p:grpSpPr>
            <p:sp>
              <p:nvSpPr>
                <p:cNvPr id="67" name="Elipse 66">
                  <a:extLst>
                    <a:ext uri="{FF2B5EF4-FFF2-40B4-BE49-F238E27FC236}">
                      <a16:creationId xmlns:a16="http://schemas.microsoft.com/office/drawing/2014/main" id="{28986A8A-2496-43C3-B05B-261650FBE093}"/>
                    </a:ext>
                  </a:extLst>
                </p:cNvPr>
                <p:cNvSpPr/>
                <p:nvPr/>
              </p:nvSpPr>
              <p:spPr>
                <a:xfrm>
                  <a:off x="1239520" y="391160"/>
                  <a:ext cx="1590040" cy="1590040"/>
                </a:xfrm>
                <a:prstGeom prst="ellipse">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68" name="Elipse 67">
                  <a:extLst>
                    <a:ext uri="{FF2B5EF4-FFF2-40B4-BE49-F238E27FC236}">
                      <a16:creationId xmlns:a16="http://schemas.microsoft.com/office/drawing/2014/main" id="{096462A3-5C35-4091-BD1F-AEF9EBC194C3}"/>
                    </a:ext>
                  </a:extLst>
                </p:cNvPr>
                <p:cNvSpPr/>
                <p:nvPr/>
              </p:nvSpPr>
              <p:spPr>
                <a:xfrm>
                  <a:off x="1688760" y="842147"/>
                  <a:ext cx="693760" cy="693422"/>
                </a:xfrm>
                <a:prstGeom prst="ellipse">
                  <a:avLst/>
                </a:prstGeom>
                <a:noFill/>
                <a:ln w="25400"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69" name="Elipse 68">
                  <a:extLst>
                    <a:ext uri="{FF2B5EF4-FFF2-40B4-BE49-F238E27FC236}">
                      <a16:creationId xmlns:a16="http://schemas.microsoft.com/office/drawing/2014/main" id="{0B72AEFE-CDDF-48BD-ABFD-DADF4C8106AF}"/>
                    </a:ext>
                  </a:extLst>
                </p:cNvPr>
                <p:cNvSpPr/>
                <p:nvPr/>
              </p:nvSpPr>
              <p:spPr>
                <a:xfrm>
                  <a:off x="2115480" y="1266382"/>
                  <a:ext cx="312760" cy="312446"/>
                </a:xfrm>
                <a:prstGeom prst="ellipse">
                  <a:avLst/>
                </a:prstGeom>
                <a:solidFill>
                  <a:sysClr val="window" lastClr="FFFFFF">
                    <a:lumMod val="65000"/>
                  </a:sysClr>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70" name="Elipse 69">
                  <a:extLst>
                    <a:ext uri="{FF2B5EF4-FFF2-40B4-BE49-F238E27FC236}">
                      <a16:creationId xmlns:a16="http://schemas.microsoft.com/office/drawing/2014/main" id="{86C538B0-5255-4AFA-8571-FB1B8EA264FB}"/>
                    </a:ext>
                  </a:extLst>
                </p:cNvPr>
                <p:cNvSpPr/>
                <p:nvPr/>
              </p:nvSpPr>
              <p:spPr>
                <a:xfrm>
                  <a:off x="1409360" y="570396"/>
                  <a:ext cx="119720" cy="119466"/>
                </a:xfrm>
                <a:prstGeom prst="ellipse">
                  <a:avLst/>
                </a:prstGeom>
                <a:solidFill>
                  <a:sysClr val="windowText" lastClr="000000"/>
                </a:solidFill>
                <a:ln w="317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71" name="Elipse 70">
                  <a:extLst>
                    <a:ext uri="{FF2B5EF4-FFF2-40B4-BE49-F238E27FC236}">
                      <a16:creationId xmlns:a16="http://schemas.microsoft.com/office/drawing/2014/main" id="{08EBADE6-D275-4455-864A-3B2D0EC8B7B6}"/>
                    </a:ext>
                  </a:extLst>
                </p:cNvPr>
                <p:cNvSpPr/>
                <p:nvPr/>
              </p:nvSpPr>
              <p:spPr>
                <a:xfrm>
                  <a:off x="2008800" y="1160055"/>
                  <a:ext cx="48600" cy="48592"/>
                </a:xfrm>
                <a:prstGeom prst="ellipse">
                  <a:avLst/>
                </a:prstGeom>
                <a:solidFill>
                  <a:sysClr val="windowText" lastClr="000000"/>
                </a:solidFill>
                <a:ln w="317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72" name="Conector de seta reta 100">
                  <a:extLst>
                    <a:ext uri="{FF2B5EF4-FFF2-40B4-BE49-F238E27FC236}">
                      <a16:creationId xmlns:a16="http://schemas.microsoft.com/office/drawing/2014/main" id="{EA1AA630-C4AA-4E5B-9CEF-14ED9C45C03A}"/>
                    </a:ext>
                  </a:extLst>
                </p:cNvPr>
                <p:cNvCxnSpPr/>
                <p:nvPr/>
              </p:nvCxnSpPr>
              <p:spPr>
                <a:xfrm>
                  <a:off x="1092200" y="953749"/>
                  <a:ext cx="794680" cy="817631"/>
                </a:xfrm>
                <a:prstGeom prst="straightConnector1">
                  <a:avLst/>
                </a:prstGeom>
                <a:noFill/>
                <a:ln w="19050" cap="flat" cmpd="sng" algn="ctr">
                  <a:solidFill>
                    <a:sysClr val="windowText" lastClr="000000"/>
                  </a:solidFill>
                  <a:prstDash val="dash"/>
                  <a:headEnd type="arrow"/>
                  <a:tailEnd type="arrow"/>
                </a:ln>
                <a:effectLst/>
              </p:spPr>
            </p:cxnSp>
            <p:cxnSp>
              <p:nvCxnSpPr>
                <p:cNvPr id="73" name="Conector de seta reta 108">
                  <a:extLst>
                    <a:ext uri="{FF2B5EF4-FFF2-40B4-BE49-F238E27FC236}">
                      <a16:creationId xmlns:a16="http://schemas.microsoft.com/office/drawing/2014/main" id="{0D564914-7FA7-4CFA-B8CA-442FB81AFFFB}"/>
                    </a:ext>
                  </a:extLst>
                </p:cNvPr>
                <p:cNvCxnSpPr/>
                <p:nvPr/>
              </p:nvCxnSpPr>
              <p:spPr>
                <a:xfrm flipV="1">
                  <a:off x="1092200" y="659518"/>
                  <a:ext cx="334456" cy="294231"/>
                </a:xfrm>
                <a:prstGeom prst="straightConnector1">
                  <a:avLst/>
                </a:prstGeom>
                <a:noFill/>
                <a:ln w="9525" cap="flat" cmpd="sng" algn="ctr">
                  <a:solidFill>
                    <a:sysClr val="windowText" lastClr="000000"/>
                  </a:solidFill>
                  <a:prstDash val="solid"/>
                  <a:tailEnd type="arrow"/>
                </a:ln>
                <a:effectLst/>
              </p:spPr>
            </p:cxnSp>
            <p:cxnSp>
              <p:nvCxnSpPr>
                <p:cNvPr id="74" name="Conector de seta reta 961">
                  <a:extLst>
                    <a:ext uri="{FF2B5EF4-FFF2-40B4-BE49-F238E27FC236}">
                      <a16:creationId xmlns:a16="http://schemas.microsoft.com/office/drawing/2014/main" id="{A73AA5D5-7B4B-40DC-8A6E-3F021C6EBE75}"/>
                    </a:ext>
                  </a:extLst>
                </p:cNvPr>
                <p:cNvCxnSpPr/>
                <p:nvPr/>
              </p:nvCxnSpPr>
              <p:spPr>
                <a:xfrm flipV="1">
                  <a:off x="1886880" y="1441971"/>
                  <a:ext cx="379730" cy="329565"/>
                </a:xfrm>
                <a:prstGeom prst="straightConnector1">
                  <a:avLst/>
                </a:prstGeom>
                <a:noFill/>
                <a:ln w="9525" cap="flat" cmpd="sng" algn="ctr">
                  <a:solidFill>
                    <a:sysClr val="windowText" lastClr="000000"/>
                  </a:solidFill>
                  <a:prstDash val="solid"/>
                  <a:tailEnd type="arrow"/>
                </a:ln>
                <a:effectLst/>
              </p:spPr>
            </p:cxnSp>
            <p:sp>
              <p:nvSpPr>
                <p:cNvPr id="75" name="Caixa de Texto 2">
                  <a:extLst>
                    <a:ext uri="{FF2B5EF4-FFF2-40B4-BE49-F238E27FC236}">
                      <a16:creationId xmlns:a16="http://schemas.microsoft.com/office/drawing/2014/main" id="{A9A83210-8F1E-4650-8297-02F4F2B4B81B}"/>
                    </a:ext>
                  </a:extLst>
                </p:cNvPr>
                <p:cNvSpPr txBox="1">
                  <a:spLocks noChangeArrowheads="1"/>
                </p:cNvSpPr>
                <p:nvPr/>
              </p:nvSpPr>
              <p:spPr bwMode="auto">
                <a:xfrm rot="10800000" flipV="1">
                  <a:off x="1128854" y="260442"/>
                  <a:ext cx="487680" cy="294641"/>
                </a:xfrm>
                <a:prstGeom prst="rect">
                  <a:avLst/>
                </a:prstGeom>
                <a:noFill/>
                <a:ln w="9525">
                  <a:noFill/>
                  <a:miter lim="800000"/>
                  <a:headEnd/>
                  <a:tailEnd/>
                </a:ln>
              </p:spPr>
              <p:txBody>
                <a:bodyPr rot="0" vert="horz" wrap="square" lIns="91440" tIns="45720" rIns="91440" bIns="45720" anchor="t" anchorCtr="0">
                  <a:noAutofit/>
                </a:bodyPr>
                <a:lstStyle/>
                <a:p>
                  <a:pPr algn="ctr" hangingPunct="0">
                    <a:spcAft>
                      <a:spcPts val="0"/>
                    </a:spcAft>
                  </a:pPr>
                  <a:r>
                    <a:rPr lang="pt-PT" sz="1400" b="1" dirty="0">
                      <a:solidFill>
                        <a:schemeClr val="bg1"/>
                      </a:solidFill>
                      <a:effectLst/>
                      <a:latin typeface="Arial" panose="020B0604020202020204" pitchFamily="34" charset="0"/>
                      <a:ea typeface="Times New Roman" panose="02020603050405020304" pitchFamily="18" charset="0"/>
                    </a:rPr>
                    <a:t>m</a:t>
                  </a:r>
                  <a:endParaRPr lang="pt-BR" sz="1400" b="1" dirty="0">
                    <a:solidFill>
                      <a:schemeClr val="bg1"/>
                    </a:solidFill>
                    <a:effectLst/>
                    <a:latin typeface="Times New Roman" panose="02020603050405020304" pitchFamily="18" charset="0"/>
                    <a:ea typeface="Times New Roman" panose="02020603050405020304" pitchFamily="18" charset="0"/>
                  </a:endParaRPr>
                </a:p>
              </p:txBody>
            </p:sp>
            <p:sp>
              <p:nvSpPr>
                <p:cNvPr id="76" name="Caixa de Texto 2">
                  <a:extLst>
                    <a:ext uri="{FF2B5EF4-FFF2-40B4-BE49-F238E27FC236}">
                      <a16:creationId xmlns:a16="http://schemas.microsoft.com/office/drawing/2014/main" id="{543E578D-D474-48F1-B462-FB3DE35BAAD5}"/>
                    </a:ext>
                  </a:extLst>
                </p:cNvPr>
                <p:cNvSpPr txBox="1">
                  <a:spLocks noChangeArrowheads="1"/>
                </p:cNvSpPr>
                <p:nvPr/>
              </p:nvSpPr>
              <p:spPr bwMode="auto">
                <a:xfrm rot="10800000" flipV="1">
                  <a:off x="1337198" y="1138838"/>
                  <a:ext cx="487680" cy="294640"/>
                </a:xfrm>
                <a:prstGeom prst="rect">
                  <a:avLst/>
                </a:prstGeom>
                <a:noFill/>
                <a:ln w="9525">
                  <a:noFill/>
                  <a:miter lim="800000"/>
                  <a:headEnd/>
                  <a:tailEnd/>
                </a:ln>
              </p:spPr>
              <p:txBody>
                <a:bodyPr rot="0" vert="horz" wrap="square" lIns="91440" tIns="45720" rIns="91440" bIns="45720" anchor="t" anchorCtr="0">
                  <a:noAutofit/>
                </a:bodyPr>
                <a:lstStyle/>
                <a:p>
                  <a:pPr algn="ctr" hangingPunct="0">
                    <a:spcAft>
                      <a:spcPts val="0"/>
                    </a:spcAft>
                  </a:pPr>
                  <a:r>
                    <a:rPr lang="pt-PT" sz="1200" b="1" dirty="0">
                      <a:solidFill>
                        <a:schemeClr val="bg1"/>
                      </a:solidFill>
                      <a:effectLst/>
                      <a:latin typeface="Arial" panose="020B0604020202020204" pitchFamily="34" charset="0"/>
                      <a:ea typeface="Times New Roman" panose="02020603050405020304" pitchFamily="18" charset="0"/>
                    </a:rPr>
                    <a:t>d</a:t>
                  </a:r>
                  <a:endParaRPr lang="pt-BR" sz="1200" b="1" dirty="0">
                    <a:solidFill>
                      <a:schemeClr val="bg1"/>
                    </a:solidFill>
                    <a:effectLst/>
                    <a:latin typeface="Times New Roman" panose="02020603050405020304" pitchFamily="18" charset="0"/>
                    <a:ea typeface="Times New Roman" panose="02020603050405020304" pitchFamily="18" charset="0"/>
                  </a:endParaRPr>
                </a:p>
              </p:txBody>
            </p:sp>
            <p:sp>
              <p:nvSpPr>
                <p:cNvPr id="77" name="Caixa de Texto 2">
                  <a:extLst>
                    <a:ext uri="{FF2B5EF4-FFF2-40B4-BE49-F238E27FC236}">
                      <a16:creationId xmlns:a16="http://schemas.microsoft.com/office/drawing/2014/main" id="{741F8F6F-1F1D-41F4-9C7F-A907A1538D42}"/>
                    </a:ext>
                  </a:extLst>
                </p:cNvPr>
                <p:cNvSpPr txBox="1">
                  <a:spLocks noChangeArrowheads="1"/>
                </p:cNvSpPr>
                <p:nvPr/>
              </p:nvSpPr>
              <p:spPr bwMode="auto">
                <a:xfrm rot="10800000" flipV="1">
                  <a:off x="1843700" y="929452"/>
                  <a:ext cx="496909" cy="154378"/>
                </a:xfrm>
                <a:prstGeom prst="rect">
                  <a:avLst/>
                </a:prstGeom>
                <a:noFill/>
                <a:ln w="9525">
                  <a:noFill/>
                  <a:miter lim="800000"/>
                  <a:headEnd/>
                  <a:tailEnd/>
                </a:ln>
              </p:spPr>
              <p:txBody>
                <a:bodyPr rot="0" vert="horz" wrap="square" lIns="91440" tIns="45720" rIns="91440" bIns="45720" anchor="t" anchorCtr="0">
                  <a:noAutofit/>
                </a:bodyPr>
                <a:lstStyle/>
                <a:p>
                  <a:pPr algn="ctr" hangingPunct="0">
                    <a:spcAft>
                      <a:spcPts val="0"/>
                    </a:spcAft>
                  </a:pPr>
                  <a:r>
                    <a:rPr lang="pt-PT" sz="1100" b="1" dirty="0">
                      <a:solidFill>
                        <a:schemeClr val="bg1"/>
                      </a:solidFill>
                      <a:effectLst/>
                      <a:latin typeface="Arial" panose="020B0604020202020204" pitchFamily="34" charset="0"/>
                      <a:ea typeface="Times New Roman" panose="02020603050405020304" pitchFamily="18" charset="0"/>
                    </a:rPr>
                    <a:t>CM</a:t>
                  </a:r>
                  <a:endParaRPr lang="pt-BR" sz="1100" b="1" dirty="0">
                    <a:solidFill>
                      <a:schemeClr val="bg1"/>
                    </a:solidFill>
                    <a:effectLst/>
                    <a:latin typeface="Times New Roman" panose="02020603050405020304" pitchFamily="18" charset="0"/>
                    <a:ea typeface="Times New Roman" panose="02020603050405020304" pitchFamily="18" charset="0"/>
                  </a:endParaRPr>
                </a:p>
              </p:txBody>
            </p:sp>
            <p:cxnSp>
              <p:nvCxnSpPr>
                <p:cNvPr id="78" name="Conector reto 77">
                  <a:extLst>
                    <a:ext uri="{FF2B5EF4-FFF2-40B4-BE49-F238E27FC236}">
                      <a16:creationId xmlns:a16="http://schemas.microsoft.com/office/drawing/2014/main" id="{7F53BBE5-39AB-4977-B456-97FBAD1F3F0B}"/>
                    </a:ext>
                  </a:extLst>
                </p:cNvPr>
                <p:cNvCxnSpPr/>
                <p:nvPr/>
              </p:nvCxnSpPr>
              <p:spPr>
                <a:xfrm>
                  <a:off x="1483360" y="637226"/>
                  <a:ext cx="783250" cy="804618"/>
                </a:xfrm>
                <a:prstGeom prst="line">
                  <a:avLst/>
                </a:prstGeom>
                <a:noFill/>
                <a:ln w="9525" cap="flat" cmpd="sng" algn="ctr">
                  <a:solidFill>
                    <a:sysClr val="windowText" lastClr="000000"/>
                  </a:solidFill>
                  <a:prstDash val="solid"/>
                </a:ln>
                <a:effectLst/>
              </p:spPr>
            </p:cxnSp>
          </p:grpSp>
          <p:sp>
            <p:nvSpPr>
              <p:cNvPr id="66" name="Caixa de Texto 2">
                <a:extLst>
                  <a:ext uri="{FF2B5EF4-FFF2-40B4-BE49-F238E27FC236}">
                    <a16:creationId xmlns:a16="http://schemas.microsoft.com/office/drawing/2014/main" id="{BD8D8F20-EDA2-4EF7-84F8-C3A0D4B65BE5}"/>
                  </a:ext>
                </a:extLst>
              </p:cNvPr>
              <p:cNvSpPr txBox="1">
                <a:spLocks noChangeArrowheads="1"/>
              </p:cNvSpPr>
              <p:nvPr/>
            </p:nvSpPr>
            <p:spPr bwMode="auto">
              <a:xfrm rot="10800000" flipV="1">
                <a:off x="1225157" y="894459"/>
                <a:ext cx="487680" cy="294005"/>
              </a:xfrm>
              <a:prstGeom prst="rect">
                <a:avLst/>
              </a:prstGeom>
              <a:noFill/>
              <a:ln w="9525">
                <a:noFill/>
                <a:miter lim="800000"/>
                <a:headEnd/>
                <a:tailEnd/>
              </a:ln>
            </p:spPr>
            <p:txBody>
              <a:bodyPr rot="0" vert="horz" wrap="square" lIns="91440" tIns="45720" rIns="91440" bIns="45720" anchor="t" anchorCtr="0">
                <a:noAutofit/>
              </a:bodyPr>
              <a:lstStyle/>
              <a:p>
                <a:pPr algn="ctr" hangingPunct="0">
                  <a:spcAft>
                    <a:spcPts val="0"/>
                  </a:spcAft>
                </a:pPr>
                <a:r>
                  <a:rPr lang="pt-PT" sz="1400" b="1" dirty="0">
                    <a:solidFill>
                      <a:schemeClr val="bg1"/>
                    </a:solidFill>
                    <a:effectLst/>
                    <a:latin typeface="Arial" panose="020B0604020202020204" pitchFamily="34" charset="0"/>
                    <a:ea typeface="Times New Roman" panose="02020603050405020304" pitchFamily="18" charset="0"/>
                  </a:rPr>
                  <a:t>M</a:t>
                </a:r>
                <a:endParaRPr lang="pt-BR" sz="1400" b="1" dirty="0">
                  <a:solidFill>
                    <a:schemeClr val="bg1"/>
                  </a:solidFill>
                  <a:effectLst/>
                  <a:latin typeface="Times New Roman" panose="02020603050405020304" pitchFamily="18" charset="0"/>
                  <a:ea typeface="Times New Roman" panose="02020603050405020304" pitchFamily="18" charset="0"/>
                </a:endParaRPr>
              </a:p>
            </p:txBody>
          </p:sp>
        </p:grpSp>
        <p:sp>
          <p:nvSpPr>
            <p:cNvPr id="64" name="Elipse 63">
              <a:extLst>
                <a:ext uri="{FF2B5EF4-FFF2-40B4-BE49-F238E27FC236}">
                  <a16:creationId xmlns:a16="http://schemas.microsoft.com/office/drawing/2014/main" id="{D7882779-6F49-4C90-A332-F62974F5B0CA}"/>
                </a:ext>
              </a:extLst>
            </p:cNvPr>
            <p:cNvSpPr/>
            <p:nvPr/>
          </p:nvSpPr>
          <p:spPr>
            <a:xfrm>
              <a:off x="5433708" y="6119992"/>
              <a:ext cx="213320" cy="2132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grpSp>
      <p:sp>
        <p:nvSpPr>
          <p:cNvPr id="81" name="Caixa de texto 50">
            <a:extLst>
              <a:ext uri="{FF2B5EF4-FFF2-40B4-BE49-F238E27FC236}">
                <a16:creationId xmlns:a16="http://schemas.microsoft.com/office/drawing/2014/main" id="{2CCBC9ED-4B4A-4256-8C07-0F2DE4CFE2C0}"/>
              </a:ext>
            </a:extLst>
          </p:cNvPr>
          <p:cNvSpPr txBox="1"/>
          <p:nvPr/>
        </p:nvSpPr>
        <p:spPr>
          <a:xfrm rot="2297565">
            <a:off x="9877494" y="4929598"/>
            <a:ext cx="406626" cy="5614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pt-PT" sz="2400" b="1" dirty="0">
                <a:solidFill>
                  <a:srgbClr val="FF0000"/>
                </a:solidFill>
                <a:effectLst/>
                <a:latin typeface="Arial" panose="020B0604020202020204" pitchFamily="34" charset="0"/>
                <a:ea typeface="Times New Roman" panose="02020603050405020304" pitchFamily="18" charset="0"/>
              </a:rPr>
              <a:t>x</a:t>
            </a:r>
            <a:endParaRPr lang="pt-BR" sz="2400" b="1" dirty="0">
              <a:effectLst/>
              <a:latin typeface="Times New Roman" panose="02020603050405020304" pitchFamily="18" charset="0"/>
              <a:ea typeface="Times New Roman" panose="02020603050405020304" pitchFamily="18" charset="0"/>
            </a:endParaRPr>
          </a:p>
        </p:txBody>
      </p:sp>
      <p:cxnSp>
        <p:nvCxnSpPr>
          <p:cNvPr id="82" name="Conector reto 81">
            <a:extLst>
              <a:ext uri="{FF2B5EF4-FFF2-40B4-BE49-F238E27FC236}">
                <a16:creationId xmlns:a16="http://schemas.microsoft.com/office/drawing/2014/main" id="{41E4320E-2BC5-4955-8785-755D79596795}"/>
              </a:ext>
            </a:extLst>
          </p:cNvPr>
          <p:cNvCxnSpPr>
            <a:cxnSpLocks/>
          </p:cNvCxnSpPr>
          <p:nvPr/>
        </p:nvCxnSpPr>
        <p:spPr>
          <a:xfrm flipV="1">
            <a:off x="9101024" y="5212080"/>
            <a:ext cx="966520" cy="953269"/>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1292352" y="5829407"/>
            <a:ext cx="4822698" cy="415498"/>
          </a:xfrm>
          <a:prstGeom prst="rect">
            <a:avLst/>
          </a:prstGeom>
        </p:spPr>
        <p:txBody>
          <a:bodyPr wrap="square">
            <a:spAutoFit/>
          </a:bodyPr>
          <a:lstStyle/>
          <a:p>
            <a:pPr algn="just">
              <a:lnSpc>
                <a:spcPct val="150000"/>
              </a:lnSpc>
            </a:pPr>
            <a:r>
              <a:rPr lang="pt-BR" sz="1400" i="1" dirty="0">
                <a:solidFill>
                  <a:schemeClr val="bg1"/>
                </a:solidFill>
                <a:latin typeface="Arial" panose="020B0604020202020204" pitchFamily="34" charset="0"/>
                <a:ea typeface="Times New Roman" panose="02020603050405020304" pitchFamily="18" charset="0"/>
              </a:rPr>
              <a:t>Obs. Claro que também não precisa fazer nenhuma conta.</a:t>
            </a:r>
            <a:endParaRPr lang="pt-BR" sz="1400" dirty="0">
              <a:solidFill>
                <a:schemeClr val="bg1"/>
              </a:solidFill>
            </a:endParaRPr>
          </a:p>
        </p:txBody>
      </p:sp>
      <mc:AlternateContent xmlns:mc="http://schemas.openxmlformats.org/markup-compatibility/2006" xmlns:a14="http://schemas.microsoft.com/office/drawing/2010/main">
        <mc:Choice Requires="a14">
          <p:sp>
            <p:nvSpPr>
              <p:cNvPr id="12" name="Retângulo 11"/>
              <p:cNvSpPr/>
              <p:nvPr/>
            </p:nvSpPr>
            <p:spPr>
              <a:xfrm>
                <a:off x="1639824" y="2145715"/>
                <a:ext cx="6096000" cy="338554"/>
              </a:xfrm>
              <a:prstGeom prst="rect">
                <a:avLst/>
              </a:prstGeom>
            </p:spPr>
            <p:txBody>
              <a:bodyPr>
                <a:spAutoFit/>
              </a:bodyPr>
              <a:lstStyle/>
              <a:p>
                <a:r>
                  <a:rPr lang="pt-BR" sz="1600" dirty="0">
                    <a:solidFill>
                      <a:srgbClr val="FF0000"/>
                    </a:solidFill>
                    <a:latin typeface="Arial" panose="020B0604020202020204" pitchFamily="34" charset="0"/>
                    <a:ea typeface="Times New Roman" panose="02020603050405020304" pitchFamily="18" charset="0"/>
                  </a:rPr>
                  <a:t>Trocando: </a:t>
                </a:r>
                <a14:m>
                  <m:oMath xmlns:m="http://schemas.openxmlformats.org/officeDocument/2006/math">
                    <m:sSub>
                      <m:sSub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𝑚</m:t>
                        </m:r>
                      </m:e>
                      <m: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𝑎</m:t>
                        </m:r>
                      </m:sub>
                    </m:s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𝑀</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  </m:t>
                    </m:r>
                    <m:sSub>
                      <m:sSub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𝑚</m:t>
                        </m:r>
                      </m:e>
                      <m: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𝑏</m:t>
                        </m:r>
                      </m:sub>
                    </m:s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𝑚</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  </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𝑟</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𝑑</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  </m:t>
                    </m:r>
                    <m:sSub>
                      <m:sSub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𝑟</m:t>
                        </m:r>
                      </m:e>
                      <m: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𝑎</m:t>
                        </m:r>
                      </m:sub>
                    </m:s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𝑟</m:t>
                        </m:r>
                      </m:e>
                      <m: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𝐶𝑀</m:t>
                        </m:r>
                      </m:sub>
                    </m:s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 </m:t>
                    </m:r>
                    <m:sSub>
                      <m:sSub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𝑟</m:t>
                        </m:r>
                      </m:e>
                      <m: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𝑏</m:t>
                        </m:r>
                      </m:sub>
                    </m:s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𝑑</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𝑟</m:t>
                        </m:r>
                      </m:e>
                      <m: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𝐶𝑀</m:t>
                        </m:r>
                      </m:sub>
                    </m:sSub>
                  </m:oMath>
                </a14:m>
                <a:endParaRPr lang="pt-BR" sz="1600" dirty="0"/>
              </a:p>
            </p:txBody>
          </p:sp>
        </mc:Choice>
        <mc:Fallback xmlns="">
          <p:sp>
            <p:nvSpPr>
              <p:cNvPr id="12" name="Retângulo 11"/>
              <p:cNvSpPr>
                <a:spLocks noRot="1" noChangeAspect="1" noMove="1" noResize="1" noEditPoints="1" noAdjustHandles="1" noChangeArrowheads="1" noChangeShapeType="1" noTextEdit="1"/>
              </p:cNvSpPr>
              <p:nvPr/>
            </p:nvSpPr>
            <p:spPr>
              <a:xfrm>
                <a:off x="1639824" y="2145715"/>
                <a:ext cx="6096000" cy="338554"/>
              </a:xfrm>
              <a:prstGeom prst="rect">
                <a:avLst/>
              </a:prstGeom>
              <a:blipFill>
                <a:blip r:embed="rId6"/>
                <a:stretch>
                  <a:fillRect l="-500" t="-7143" b="-1964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p:cNvSpPr/>
              <p:nvPr/>
            </p:nvSpPr>
            <p:spPr>
              <a:xfrm>
                <a:off x="0" y="2391236"/>
                <a:ext cx="6236208" cy="624210"/>
              </a:xfrm>
              <a:prstGeom prst="rect">
                <a:avLst/>
              </a:prstGeom>
            </p:spPr>
            <p:txBody>
              <a:bodyPr wrap="square">
                <a:spAutoFit/>
              </a:bodyPr>
              <a:lstStyle/>
              <a:p>
                <a:pPr algn="just" hangingPunct="0">
                  <a:lnSpc>
                    <a:spcPct val="150000"/>
                  </a:lnSpc>
                  <a:spcAft>
                    <a:spcPts val="0"/>
                  </a:spcAft>
                  <a:tabLst>
                    <a:tab pos="6841490" algn="r"/>
                  </a:tabLst>
                </a:pPr>
                <a:r>
                  <a:rPr lang="pt-BR" sz="1600" dirty="0">
                    <a:solidFill>
                      <a:srgbClr val="FF0000"/>
                    </a:solidFill>
                    <a:latin typeface="Arial" panose="020B0604020202020204" pitchFamily="34" charset="0"/>
                    <a:ea typeface="Times New Roman" panose="02020603050405020304" pitchFamily="18" charset="0"/>
                  </a:rPr>
                  <a:t>Temos: </a:t>
                </a:r>
                <a14:m>
                  <m:oMath xmlns:m="http://schemas.openxmlformats.org/officeDocument/2006/math">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𝑀</m:t>
                    </m:r>
                    <m:sSub>
                      <m:sSub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𝑟</m:t>
                        </m:r>
                      </m:e>
                      <m: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𝐶𝑀</m:t>
                        </m:r>
                      </m:sub>
                    </m:s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𝑚</m:t>
                    </m:r>
                    <m:sSub>
                      <m:sSub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𝑑</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𝑟</m:t>
                        </m:r>
                      </m:e>
                      <m: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𝐶𝑀</m:t>
                        </m:r>
                      </m:sub>
                    </m:s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oMath>
                </a14:m>
                <a:r>
                  <a:rPr lang="pt-BR" sz="1600" dirty="0">
                    <a:solidFill>
                      <a:srgbClr val="FF0000"/>
                    </a:solidFill>
                    <a:latin typeface="Arial" panose="020B0604020202020204" pitchFamily="34" charset="0"/>
                    <a:ea typeface="Times New Roman" panose="02020603050405020304" pitchFamily="18" charset="0"/>
                  </a:rPr>
                  <a:t>, isolando </a:t>
                </a:r>
                <a14:m>
                  <m:oMath xmlns:m="http://schemas.openxmlformats.org/officeDocument/2006/math">
                    <m:sSub>
                      <m:sSub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𝑟</m:t>
                        </m:r>
                      </m:e>
                      <m: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𝐶𝑀</m:t>
                        </m:r>
                      </m:sub>
                    </m:sSub>
                  </m:oMath>
                </a14:m>
                <a:r>
                  <a:rPr lang="pt-BR" sz="1600" dirty="0">
                    <a:solidFill>
                      <a:srgbClr val="FF0000"/>
                    </a:solidFill>
                    <a:latin typeface="Arial" panose="020B0604020202020204" pitchFamily="34" charset="0"/>
                    <a:ea typeface="Times New Roman" panose="02020603050405020304" pitchFamily="18" charset="0"/>
                  </a:rPr>
                  <a:t> obtemos: </a:t>
                </a:r>
                <a14:m>
                  <m:oMath xmlns:m="http://schemas.openxmlformats.org/officeDocument/2006/math">
                    <m:sSub>
                      <m:sSub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𝑟</m:t>
                        </m:r>
                      </m:e>
                      <m: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𝐶𝑀</m:t>
                        </m:r>
                      </m:sub>
                    </m:s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f>
                      <m:f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fPr>
                      <m:num>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𝑚</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𝑑</m:t>
                        </m:r>
                      </m:num>
                      <m:den>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𝑚</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𝑀</m:t>
                        </m:r>
                      </m:den>
                    </m:f>
                  </m:oMath>
                </a14:m>
                <a:r>
                  <a:rPr lang="pt-BR" sz="1600" dirty="0">
                    <a:solidFill>
                      <a:srgbClr val="FF0000"/>
                    </a:solidFill>
                    <a:latin typeface="Arial" panose="020B0604020202020204" pitchFamily="34" charset="0"/>
                    <a:ea typeface="Times New Roman" panose="02020603050405020304" pitchFamily="18" charset="0"/>
                  </a:rPr>
                  <a:t> </a:t>
                </a:r>
                <a:endParaRPr lang="pt-BR" sz="1600" dirty="0">
                  <a:latin typeface="Times New Roman" panose="02020603050405020304" pitchFamily="18" charset="0"/>
                  <a:ea typeface="Times New Roman" panose="02020603050405020304" pitchFamily="18" charset="0"/>
                </a:endParaRPr>
              </a:p>
            </p:txBody>
          </p:sp>
        </mc:Choice>
        <mc:Fallback xmlns="">
          <p:sp>
            <p:nvSpPr>
              <p:cNvPr id="13" name="Retângulo 12"/>
              <p:cNvSpPr>
                <a:spLocks noRot="1" noChangeAspect="1" noMove="1" noResize="1" noEditPoints="1" noAdjustHandles="1" noChangeArrowheads="1" noChangeShapeType="1" noTextEdit="1"/>
              </p:cNvSpPr>
              <p:nvPr/>
            </p:nvSpPr>
            <p:spPr>
              <a:xfrm>
                <a:off x="0" y="2391236"/>
                <a:ext cx="6236208" cy="624210"/>
              </a:xfrm>
              <a:prstGeom prst="rect">
                <a:avLst/>
              </a:prstGeom>
              <a:blipFill>
                <a:blip r:embed="rId7"/>
                <a:stretch>
                  <a:fillRect l="-489"/>
                </a:stretch>
              </a:blipFill>
            </p:spPr>
            <p:txBody>
              <a:bodyPr/>
              <a:lstStyle/>
              <a:p>
                <a:r>
                  <a:rPr lang="pt-BR">
                    <a:noFill/>
                  </a:rPr>
                  <a:t> </a:t>
                </a:r>
              </a:p>
            </p:txBody>
          </p:sp>
        </mc:Fallback>
      </mc:AlternateContent>
      <p:sp>
        <p:nvSpPr>
          <p:cNvPr id="14" name="Retângulo 13"/>
          <p:cNvSpPr/>
          <p:nvPr/>
        </p:nvSpPr>
        <p:spPr>
          <a:xfrm>
            <a:off x="0" y="3067919"/>
            <a:ext cx="3709416" cy="461665"/>
          </a:xfrm>
          <a:prstGeom prst="rect">
            <a:avLst/>
          </a:prstGeom>
        </p:spPr>
        <p:txBody>
          <a:bodyPr wrap="square">
            <a:spAutoFit/>
          </a:bodyPr>
          <a:lstStyle/>
          <a:p>
            <a:pPr algn="just" hangingPunct="0">
              <a:lnSpc>
                <a:spcPct val="150000"/>
              </a:lnSpc>
              <a:spcAft>
                <a:spcPts val="0"/>
              </a:spcAft>
              <a:tabLst>
                <a:tab pos="6841490" algn="r"/>
              </a:tabLst>
            </a:pPr>
            <a:r>
              <a:rPr lang="pt-BR" sz="1600" dirty="0">
                <a:solidFill>
                  <a:srgbClr val="FF0000"/>
                </a:solidFill>
                <a:latin typeface="Arial" panose="020B0604020202020204" pitchFamily="34" charset="0"/>
                <a:ea typeface="Times New Roman" panose="02020603050405020304" pitchFamily="18" charset="0"/>
              </a:rPr>
              <a:t>Substituindo na última equação temos:</a:t>
            </a:r>
            <a:endParaRPr lang="pt-BR" sz="16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tângulo 14"/>
              <p:cNvSpPr/>
              <p:nvPr/>
            </p:nvSpPr>
            <p:spPr>
              <a:xfrm>
                <a:off x="6181555" y="2567678"/>
                <a:ext cx="3168560" cy="338554"/>
              </a:xfrm>
              <a:prstGeom prst="rect">
                <a:avLst/>
              </a:prstGeom>
            </p:spPr>
            <p:txBody>
              <a:bodyPr wrap="none">
                <a:spAutoFit/>
              </a:bodyPr>
              <a:lstStyle/>
              <a:p>
                <a:r>
                  <a:rPr lang="pt-BR" sz="1600" dirty="0">
                    <a:solidFill>
                      <a:srgbClr val="FF0000"/>
                    </a:solidFill>
                    <a:latin typeface="Arial" panose="020B0604020202020204" pitchFamily="34" charset="0"/>
                    <a:ea typeface="Times New Roman" panose="02020603050405020304" pitchFamily="18" charset="0"/>
                  </a:rPr>
                  <a:t>Mas já foi dado que: </a:t>
                </a:r>
                <a14:m>
                  <m:oMath xmlns:m="http://schemas.openxmlformats.org/officeDocument/2006/math">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𝑀</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=2316</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𝑚</m:t>
                    </m:r>
                  </m:oMath>
                </a14:m>
                <a:endParaRPr lang="pt-BR" sz="1600" dirty="0"/>
              </a:p>
            </p:txBody>
          </p:sp>
        </mc:Choice>
        <mc:Fallback xmlns="">
          <p:sp>
            <p:nvSpPr>
              <p:cNvPr id="15" name="Retângulo 14"/>
              <p:cNvSpPr>
                <a:spLocks noRot="1" noChangeAspect="1" noMove="1" noResize="1" noEditPoints="1" noAdjustHandles="1" noChangeArrowheads="1" noChangeShapeType="1" noTextEdit="1"/>
              </p:cNvSpPr>
              <p:nvPr/>
            </p:nvSpPr>
            <p:spPr>
              <a:xfrm>
                <a:off x="6181555" y="2567678"/>
                <a:ext cx="3168560" cy="338554"/>
              </a:xfrm>
              <a:prstGeom prst="rect">
                <a:avLst/>
              </a:prstGeom>
              <a:blipFill>
                <a:blip r:embed="rId8"/>
                <a:stretch>
                  <a:fillRect l="-962" t="-7143" b="-1964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6063219" y="3031563"/>
                <a:ext cx="1985800" cy="461665"/>
              </a:xfrm>
              <a:prstGeom prst="rect">
                <a:avLst/>
              </a:prstGeom>
            </p:spPr>
            <p:txBody>
              <a:bodyPr wrap="none">
                <a:spAutoFit/>
              </a:bodyPr>
              <a:lstStyle/>
              <a:p>
                <a:pPr algn="just" hangingPunct="0">
                  <a:lnSpc>
                    <a:spcPct val="150000"/>
                  </a:lnSpc>
                  <a:spcAft>
                    <a:spcPts val="0"/>
                  </a:spcAft>
                  <a:tabLst>
                    <a:tab pos="6841490" algn="r"/>
                  </a:tabLst>
                </a:pPr>
                <a:r>
                  <a:rPr lang="pt-BR" sz="1600" dirty="0">
                    <a:solidFill>
                      <a:srgbClr val="FF0000"/>
                    </a:solidFill>
                    <a:latin typeface="Arial" panose="020B0604020202020204" pitchFamily="34" charset="0"/>
                    <a:ea typeface="Times New Roman" panose="02020603050405020304" pitchFamily="18" charset="0"/>
                  </a:rPr>
                  <a:t>mas </a:t>
                </a:r>
                <a14:m>
                  <m:oMath xmlns:m="http://schemas.openxmlformats.org/officeDocument/2006/math">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𝑑</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p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10</m:t>
                        </m:r>
                      </m:e>
                      <m:sup>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6</m:t>
                        </m:r>
                      </m:sup>
                    </m:sSup>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𝑘𝑚</m:t>
                    </m:r>
                  </m:oMath>
                </a14:m>
                <a:endParaRPr lang="pt-BR" sz="1600" dirty="0"/>
              </a:p>
            </p:txBody>
          </p:sp>
        </mc:Choice>
        <mc:Fallback xmlns="">
          <p:sp>
            <p:nvSpPr>
              <p:cNvPr id="16" name="Retângulo 15"/>
              <p:cNvSpPr>
                <a:spLocks noRot="1" noChangeAspect="1" noMove="1" noResize="1" noEditPoints="1" noAdjustHandles="1" noChangeArrowheads="1" noChangeShapeType="1" noTextEdit="1"/>
              </p:cNvSpPr>
              <p:nvPr/>
            </p:nvSpPr>
            <p:spPr>
              <a:xfrm>
                <a:off x="6063219" y="3031563"/>
                <a:ext cx="1985800" cy="461665"/>
              </a:xfrm>
              <a:prstGeom prst="rect">
                <a:avLst/>
              </a:prstGeom>
              <a:blipFill>
                <a:blip r:embed="rId9"/>
                <a:stretch>
                  <a:fillRect l="-1846" b="-657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p:cNvSpPr/>
              <p:nvPr/>
            </p:nvSpPr>
            <p:spPr>
              <a:xfrm>
                <a:off x="7871790" y="2894403"/>
                <a:ext cx="3306418" cy="668196"/>
              </a:xfrm>
              <a:prstGeom prst="rect">
                <a:avLst/>
              </a:prstGeom>
            </p:spPr>
            <p:txBody>
              <a:bodyPr wrap="none">
                <a:spAutoFit/>
              </a:bodyPr>
              <a:lstStyle/>
              <a:p>
                <a:pPr algn="just" hangingPunct="0">
                  <a:lnSpc>
                    <a:spcPct val="150000"/>
                  </a:lnSpc>
                  <a:spcAft>
                    <a:spcPts val="0"/>
                  </a:spcAft>
                  <a:tabLst>
                    <a:tab pos="6841490" algn="r"/>
                  </a:tabLst>
                </a:pPr>
                <a:r>
                  <a:rPr lang="pt-BR" sz="1600" dirty="0">
                    <a:solidFill>
                      <a:srgbClr val="FF0000"/>
                    </a:solidFill>
                    <a:latin typeface="Arial" panose="020B0604020202020204" pitchFamily="34" charset="0"/>
                    <a:ea typeface="Times New Roman" panose="02020603050405020304" pitchFamily="18" charset="0"/>
                  </a:rPr>
                  <a:t>, logo: </a:t>
                </a:r>
                <a14:m>
                  <m:oMath xmlns:m="http://schemas.openxmlformats.org/officeDocument/2006/math">
                    <m:sSub>
                      <m:sSub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𝑟</m:t>
                        </m:r>
                      </m:e>
                      <m: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𝐶𝑀</m:t>
                        </m:r>
                      </m:sub>
                    </m:sSub>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f>
                      <m:f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fPr>
                      <m:num>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pPr>
                          <m:e>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10</m:t>
                            </m:r>
                          </m:e>
                          <m:sup>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6</m:t>
                            </m:r>
                          </m:sup>
                        </m:sSup>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 </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𝑘𝑚</m:t>
                        </m:r>
                      </m:num>
                      <m:den>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2317</m:t>
                        </m:r>
                      </m:den>
                    </m:f>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=3452,7 </m:t>
                    </m:r>
                    <m:r>
                      <a:rPr lang="pt-BR" sz="1600" i="1">
                        <a:solidFill>
                          <a:srgbClr val="FF0000"/>
                        </a:solidFill>
                        <a:latin typeface="Cambria Math" panose="02040503050406030204" pitchFamily="18" charset="0"/>
                        <a:ea typeface="Times New Roman" panose="02020603050405020304" pitchFamily="18" charset="0"/>
                        <a:cs typeface="Arial" panose="020B0604020202020204" pitchFamily="34" charset="0"/>
                      </a:rPr>
                      <m:t>𝑘𝑚</m:t>
                    </m:r>
                  </m:oMath>
                </a14:m>
                <a:endParaRPr lang="pt-BR" sz="1600" dirty="0"/>
              </a:p>
            </p:txBody>
          </p:sp>
        </mc:Choice>
        <mc:Fallback xmlns="">
          <p:sp>
            <p:nvSpPr>
              <p:cNvPr id="17" name="Retângulo 16"/>
              <p:cNvSpPr>
                <a:spLocks noRot="1" noChangeAspect="1" noMove="1" noResize="1" noEditPoints="1" noAdjustHandles="1" noChangeArrowheads="1" noChangeShapeType="1" noTextEdit="1"/>
              </p:cNvSpPr>
              <p:nvPr/>
            </p:nvSpPr>
            <p:spPr>
              <a:xfrm>
                <a:off x="7871790" y="2894403"/>
                <a:ext cx="3306418" cy="668196"/>
              </a:xfrm>
              <a:prstGeom prst="rect">
                <a:avLst/>
              </a:prstGeom>
              <a:blipFill>
                <a:blip r:embed="rId10"/>
                <a:stretch>
                  <a:fillRect l="-921"/>
                </a:stretch>
              </a:blipFill>
            </p:spPr>
            <p:txBody>
              <a:bodyPr/>
              <a:lstStyle/>
              <a:p>
                <a:r>
                  <a:rPr lang="pt-BR">
                    <a:noFill/>
                  </a:rPr>
                  <a:t> </a:t>
                </a:r>
              </a:p>
            </p:txBody>
          </p:sp>
        </mc:Fallback>
      </mc:AlternateContent>
      <p:sp>
        <p:nvSpPr>
          <p:cNvPr id="18" name="CaixaDeTexto 17"/>
          <p:cNvSpPr txBox="1"/>
          <p:nvPr/>
        </p:nvSpPr>
        <p:spPr>
          <a:xfrm>
            <a:off x="7324344" y="6492014"/>
            <a:ext cx="3995928" cy="338554"/>
          </a:xfrm>
          <a:prstGeom prst="rect">
            <a:avLst/>
          </a:prstGeom>
          <a:noFill/>
        </p:spPr>
        <p:txBody>
          <a:bodyPr wrap="square" rtlCol="0">
            <a:spAutoFit/>
          </a:bodyPr>
          <a:lstStyle/>
          <a:p>
            <a:r>
              <a:rPr lang="pt-BR" sz="1600" dirty="0">
                <a:solidFill>
                  <a:schemeClr val="bg1"/>
                </a:solidFill>
              </a:rPr>
              <a:t>Relembrando acima figura do enunciado</a:t>
            </a:r>
          </a:p>
        </p:txBody>
      </p:sp>
    </p:spTree>
    <p:extLst>
      <p:ext uri="{BB962C8B-B14F-4D97-AF65-F5344CB8AC3E}">
        <p14:creationId xmlns:p14="http://schemas.microsoft.com/office/powerpoint/2010/main" val="287532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ppt_x"/>
                                          </p:val>
                                        </p:tav>
                                        <p:tav tm="100000">
                                          <p:val>
                                            <p:strVal val="#ppt_x"/>
                                          </p:val>
                                        </p:tav>
                                      </p:tavLst>
                                    </p:anim>
                                    <p:anim calcmode="lin" valueType="num">
                                      <p:cBhvr additive="base">
                                        <p:cTn id="72" dur="500" fill="hold"/>
                                        <p:tgtEl>
                                          <p:spTgt spid="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 calcmode="lin" valueType="num">
                                      <p:cBhvr additive="base">
                                        <p:cTn id="75" dur="500" fill="hold"/>
                                        <p:tgtEl>
                                          <p:spTgt spid="81"/>
                                        </p:tgtEl>
                                        <p:attrNameLst>
                                          <p:attrName>ppt_x</p:attrName>
                                        </p:attrNameLst>
                                      </p:cBhvr>
                                      <p:tavLst>
                                        <p:tav tm="0">
                                          <p:val>
                                            <p:strVal val="#ppt_x"/>
                                          </p:val>
                                        </p:tav>
                                        <p:tav tm="100000">
                                          <p:val>
                                            <p:strVal val="#ppt_x"/>
                                          </p:val>
                                        </p:tav>
                                      </p:tavLst>
                                    </p:anim>
                                    <p:anim calcmode="lin" valueType="num">
                                      <p:cBhvr additive="base">
                                        <p:cTn id="7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36" grpId="0"/>
      <p:bldP spid="39" grpId="0"/>
      <p:bldP spid="40" grpId="0"/>
      <p:bldP spid="81" grpId="0"/>
      <p:bldP spid="12"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521E572-723A-4EB4-BF66-172F4965BD04}"/>
              </a:ext>
            </a:extLst>
          </p:cNvPr>
          <p:cNvSpPr>
            <a:spLocks noGrp="1"/>
          </p:cNvSpPr>
          <p:nvPr>
            <p:ph type="ctrTitle"/>
          </p:nvPr>
        </p:nvSpPr>
        <p:spPr>
          <a:xfrm>
            <a:off x="190500" y="219144"/>
            <a:ext cx="8261042" cy="3625850"/>
          </a:xfrm>
        </p:spPr>
        <p:txBody>
          <a:bodyPr>
            <a:noAutofit/>
          </a:bodyPr>
          <a:lstStyle/>
          <a:p>
            <a:pPr algn="just">
              <a:lnSpc>
                <a:spcPct val="150000"/>
              </a:lnSpc>
            </a:pPr>
            <a:r>
              <a:rPr lang="pt-BR" sz="1600" b="1" dirty="0">
                <a:solidFill>
                  <a:schemeClr val="bg1"/>
                </a:solidFill>
                <a:effectLst/>
                <a:latin typeface="Arial" panose="020B0604020202020204" pitchFamily="34" charset="0"/>
                <a:ea typeface="Times New Roman" panose="02020603050405020304" pitchFamily="18" charset="0"/>
              </a:rPr>
              <a:t>Questão 5) (1 ponto) </a:t>
            </a:r>
            <a:r>
              <a:rPr lang="pt-BR" sz="1600" dirty="0">
                <a:solidFill>
                  <a:schemeClr val="bg1"/>
                </a:solidFill>
                <a:effectLst/>
                <a:latin typeface="Arial" panose="020B0604020202020204" pitchFamily="34" charset="0"/>
                <a:ea typeface="Times New Roman" panose="02020603050405020304" pitchFamily="18" charset="0"/>
              </a:rPr>
              <a:t>Outro método usado para detectar planetas </a:t>
            </a:r>
            <a:r>
              <a:rPr lang="pt-BR" sz="1600" dirty="0" err="1">
                <a:solidFill>
                  <a:schemeClr val="bg1"/>
                </a:solidFill>
                <a:effectLst/>
                <a:latin typeface="Arial" panose="020B0604020202020204" pitchFamily="34" charset="0"/>
                <a:ea typeface="Times New Roman" panose="02020603050405020304" pitchFamily="18" charset="0"/>
              </a:rPr>
              <a:t>extrassolares</a:t>
            </a:r>
            <a:r>
              <a:rPr lang="pt-BR" sz="1600" dirty="0">
                <a:solidFill>
                  <a:schemeClr val="bg1"/>
                </a:solidFill>
                <a:effectLst/>
                <a:latin typeface="Arial" panose="020B0604020202020204" pitchFamily="34" charset="0"/>
                <a:ea typeface="Times New Roman" panose="02020603050405020304" pitchFamily="18" charset="0"/>
              </a:rPr>
              <a:t> é conhecido pelo nome de método de trânsito planetário. Como as estrelas são muito maiores do que os planetas e emitem luz, o brilho da estrela fica ligeiramente reduzido pelo bloqueio que o disco do planeta causa durante o seu trânsito, como ilustra a figura ao lado. Cerca de 75% dos planetas </a:t>
            </a:r>
            <a:r>
              <a:rPr lang="pt-BR" sz="1600" dirty="0" err="1">
                <a:solidFill>
                  <a:schemeClr val="bg1"/>
                </a:solidFill>
                <a:effectLst/>
                <a:latin typeface="Arial" panose="020B0604020202020204" pitchFamily="34" charset="0"/>
                <a:ea typeface="Times New Roman" panose="02020603050405020304" pitchFamily="18" charset="0"/>
              </a:rPr>
              <a:t>extrassolares</a:t>
            </a:r>
            <a:r>
              <a:rPr lang="pt-BR" sz="1600" dirty="0">
                <a:solidFill>
                  <a:schemeClr val="bg1"/>
                </a:solidFill>
                <a:effectLst/>
                <a:latin typeface="Arial" panose="020B0604020202020204" pitchFamily="34" charset="0"/>
                <a:ea typeface="Times New Roman" panose="02020603050405020304" pitchFamily="18" charset="0"/>
              </a:rPr>
              <a:t> descobertos até o momento (cerca de 3.600) o foram por este método. Em fevereiro de 2017 foi anunciada a descoberta, pelo método do trânsito, do sistema planetário </a:t>
            </a:r>
            <a:r>
              <a:rPr lang="pt-BR" sz="1600" dirty="0" err="1">
                <a:solidFill>
                  <a:schemeClr val="bg1"/>
                </a:solidFill>
                <a:effectLst/>
                <a:latin typeface="Arial" panose="020B0604020202020204" pitchFamily="34" charset="0"/>
                <a:ea typeface="Times New Roman" panose="02020603050405020304" pitchFamily="18" charset="0"/>
              </a:rPr>
              <a:t>extrassolar</a:t>
            </a:r>
            <a:r>
              <a:rPr lang="pt-BR" sz="1600" dirty="0">
                <a:solidFill>
                  <a:schemeClr val="bg1"/>
                </a:solidFill>
                <a:effectLst/>
                <a:latin typeface="Arial" panose="020B0604020202020204" pitchFamily="34" charset="0"/>
                <a:ea typeface="Times New Roman" panose="02020603050405020304" pitchFamily="18" charset="0"/>
              </a:rPr>
              <a:t> TRAPPIST-1 com sete planetas, tipo terrestre, ao seu redor, sendo 4 de tamanho similar à Terra e três deles dentro da chamada zona de habitabilidade. Todos os planetas, incluindo os </a:t>
            </a:r>
            <a:r>
              <a:rPr lang="pt-BR" sz="1600" dirty="0" err="1">
                <a:solidFill>
                  <a:schemeClr val="bg1"/>
                </a:solidFill>
                <a:effectLst/>
                <a:latin typeface="Arial" panose="020B0604020202020204" pitchFamily="34" charset="0"/>
                <a:ea typeface="Times New Roman" panose="02020603050405020304" pitchFamily="18" charset="0"/>
              </a:rPr>
              <a:t>extrassolares</a:t>
            </a:r>
            <a:r>
              <a:rPr lang="pt-BR" sz="1600" dirty="0">
                <a:solidFill>
                  <a:schemeClr val="bg1"/>
                </a:solidFill>
                <a:effectLst/>
                <a:latin typeface="Arial" panose="020B0604020202020204" pitchFamily="34" charset="0"/>
                <a:ea typeface="Times New Roman" panose="02020603050405020304" pitchFamily="18" charset="0"/>
              </a:rPr>
              <a:t>, devem obedecer à terceira lei de Kepler, a qual é dada por:</a:t>
            </a:r>
            <a:endParaRPr lang="pt-BR" sz="1600" dirty="0">
              <a:solidFill>
                <a:schemeClr val="bg1"/>
              </a:solidFill>
            </a:endParaRPr>
          </a:p>
        </p:txBody>
      </p:sp>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E334FC68-87BC-4E5B-9CB6-A852E73632C5}"/>
                  </a:ext>
                </a:extLst>
              </p:cNvPr>
              <p:cNvSpPr txBox="1"/>
              <p:nvPr/>
            </p:nvSpPr>
            <p:spPr>
              <a:xfrm>
                <a:off x="1219969" y="4067840"/>
                <a:ext cx="6096000" cy="6973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t-BR" i="1" smtClean="0">
                              <a:solidFill>
                                <a:schemeClr val="bg1"/>
                              </a:solidFill>
                              <a:latin typeface="Cambria Math" panose="02040503050406030204" pitchFamily="18" charset="0"/>
                            </a:rPr>
                          </m:ctrlPr>
                        </m:fPr>
                        <m:num>
                          <m:sSup>
                            <m:sSupPr>
                              <m:ctrlPr>
                                <a:rPr lang="pt-BR" i="1">
                                  <a:solidFill>
                                    <a:schemeClr val="bg1"/>
                                  </a:solidFill>
                                  <a:latin typeface="Cambria Math" panose="02040503050406030204" pitchFamily="18" charset="0"/>
                                </a:rPr>
                              </m:ctrlPr>
                            </m:sSupPr>
                            <m:e>
                              <m:r>
                                <a:rPr lang="pt-BR" i="1">
                                  <a:solidFill>
                                    <a:schemeClr val="bg1"/>
                                  </a:solidFill>
                                  <a:latin typeface="Cambria Math" panose="02040503050406030204" pitchFamily="18" charset="0"/>
                                </a:rPr>
                                <m:t>𝑇</m:t>
                              </m:r>
                            </m:e>
                            <m:sup>
                              <m:r>
                                <a:rPr lang="pt-BR" i="0">
                                  <a:solidFill>
                                    <a:schemeClr val="bg1"/>
                                  </a:solidFill>
                                  <a:latin typeface="Cambria Math" panose="02040503050406030204" pitchFamily="18" charset="0"/>
                                </a:rPr>
                                <m:t>2</m:t>
                              </m:r>
                            </m:sup>
                          </m:sSup>
                        </m:num>
                        <m:den>
                          <m:sSup>
                            <m:sSupPr>
                              <m:ctrlPr>
                                <a:rPr lang="pt-BR" i="1">
                                  <a:solidFill>
                                    <a:schemeClr val="bg1"/>
                                  </a:solidFill>
                                  <a:latin typeface="Cambria Math" panose="02040503050406030204" pitchFamily="18" charset="0"/>
                                </a:rPr>
                              </m:ctrlPr>
                            </m:sSupPr>
                            <m:e>
                              <m:r>
                                <a:rPr lang="pt-BR" i="1">
                                  <a:solidFill>
                                    <a:schemeClr val="bg1"/>
                                  </a:solidFill>
                                  <a:latin typeface="Cambria Math" panose="02040503050406030204" pitchFamily="18" charset="0"/>
                                </a:rPr>
                                <m:t>𝐷</m:t>
                              </m:r>
                            </m:e>
                            <m:sup>
                              <m:r>
                                <a:rPr lang="pt-BR" i="0">
                                  <a:solidFill>
                                    <a:schemeClr val="bg1"/>
                                  </a:solidFill>
                                  <a:latin typeface="Cambria Math" panose="02040503050406030204" pitchFamily="18" charset="0"/>
                                </a:rPr>
                                <m:t>3</m:t>
                              </m:r>
                            </m:sup>
                          </m:sSup>
                        </m:den>
                      </m:f>
                      <m:r>
                        <a:rPr lang="pt-BR" i="0">
                          <a:solidFill>
                            <a:schemeClr val="bg1"/>
                          </a:solidFill>
                          <a:latin typeface="Cambria Math" panose="02040503050406030204" pitchFamily="18" charset="0"/>
                        </a:rPr>
                        <m:t>=</m:t>
                      </m:r>
                      <m:f>
                        <m:fPr>
                          <m:ctrlPr>
                            <a:rPr lang="pt-BR" i="1">
                              <a:solidFill>
                                <a:schemeClr val="bg1"/>
                              </a:solidFill>
                              <a:latin typeface="Cambria Math" panose="02040503050406030204" pitchFamily="18" charset="0"/>
                            </a:rPr>
                          </m:ctrlPr>
                        </m:fPr>
                        <m:num>
                          <m:r>
                            <a:rPr lang="pt-BR" i="0">
                              <a:solidFill>
                                <a:schemeClr val="bg1"/>
                              </a:solidFill>
                              <a:latin typeface="Cambria Math" panose="02040503050406030204" pitchFamily="18" charset="0"/>
                            </a:rPr>
                            <m:t>4</m:t>
                          </m:r>
                          <m:sSup>
                            <m:sSupPr>
                              <m:ctrlPr>
                                <a:rPr lang="pt-BR" i="1">
                                  <a:solidFill>
                                    <a:schemeClr val="bg1"/>
                                  </a:solidFill>
                                  <a:latin typeface="Cambria Math" panose="02040503050406030204" pitchFamily="18" charset="0"/>
                                </a:rPr>
                              </m:ctrlPr>
                            </m:sSupPr>
                            <m:e>
                              <m:r>
                                <a:rPr lang="pt-BR" i="1">
                                  <a:solidFill>
                                    <a:schemeClr val="bg1"/>
                                  </a:solidFill>
                                  <a:latin typeface="Cambria Math" panose="02040503050406030204" pitchFamily="18" charset="0"/>
                                </a:rPr>
                                <m:t>𝜋</m:t>
                              </m:r>
                            </m:e>
                            <m:sup>
                              <m:r>
                                <a:rPr lang="pt-BR" i="0">
                                  <a:solidFill>
                                    <a:schemeClr val="bg1"/>
                                  </a:solidFill>
                                  <a:latin typeface="Cambria Math" panose="02040503050406030204" pitchFamily="18" charset="0"/>
                                </a:rPr>
                                <m:t>2</m:t>
                              </m:r>
                            </m:sup>
                          </m:sSup>
                        </m:num>
                        <m:den>
                          <m:d>
                            <m:dPr>
                              <m:begChr m:val=""/>
                              <m:ctrlPr>
                                <a:rPr lang="pt-BR" i="1">
                                  <a:solidFill>
                                    <a:schemeClr val="bg1"/>
                                  </a:solidFill>
                                  <a:latin typeface="Cambria Math" panose="02040503050406030204" pitchFamily="18" charset="0"/>
                                </a:rPr>
                              </m:ctrlPr>
                            </m:dPr>
                            <m:e>
                              <m:r>
                                <a:rPr lang="pt-BR" i="1">
                                  <a:solidFill>
                                    <a:schemeClr val="bg1"/>
                                  </a:solidFill>
                                  <a:latin typeface="Cambria Math" panose="02040503050406030204" pitchFamily="18" charset="0"/>
                                </a:rPr>
                                <m:t>𝐺</m:t>
                              </m:r>
                              <m:r>
                                <a:rPr lang="pt-BR" i="0">
                                  <a:solidFill>
                                    <a:schemeClr val="bg1"/>
                                  </a:solidFill>
                                  <a:latin typeface="Cambria Math" panose="02040503050406030204" pitchFamily="18" charset="0"/>
                                </a:rPr>
                                <m:t>(</m:t>
                              </m:r>
                              <m:r>
                                <a:rPr lang="pt-BR" i="1">
                                  <a:solidFill>
                                    <a:schemeClr val="bg1"/>
                                  </a:solidFill>
                                  <a:latin typeface="Cambria Math" panose="02040503050406030204" pitchFamily="18" charset="0"/>
                                </a:rPr>
                                <m:t>𝑀</m:t>
                              </m:r>
                              <m:r>
                                <a:rPr lang="pt-BR" i="0">
                                  <a:solidFill>
                                    <a:schemeClr val="bg1"/>
                                  </a:solidFill>
                                  <a:latin typeface="Cambria Math" panose="02040503050406030204" pitchFamily="18" charset="0"/>
                                </a:rPr>
                                <m:t>+</m:t>
                              </m:r>
                              <m:r>
                                <a:rPr lang="pt-BR" i="1">
                                  <a:solidFill>
                                    <a:schemeClr val="bg1"/>
                                  </a:solidFill>
                                  <a:latin typeface="Cambria Math" panose="02040503050406030204" pitchFamily="18" charset="0"/>
                                </a:rPr>
                                <m:t>𝑚</m:t>
                              </m:r>
                            </m:e>
                          </m:d>
                        </m:den>
                      </m:f>
                      <m:r>
                        <a:rPr lang="pt-BR" i="0">
                          <a:solidFill>
                            <a:schemeClr val="bg1"/>
                          </a:solidFill>
                          <a:latin typeface="Cambria Math" panose="02040503050406030204" pitchFamily="18" charset="0"/>
                        </a:rPr>
                        <m:t>=</m:t>
                      </m:r>
                      <m:r>
                        <a:rPr lang="pt-BR" i="1">
                          <a:solidFill>
                            <a:schemeClr val="bg1"/>
                          </a:solidFill>
                          <a:latin typeface="Cambria Math" panose="02040503050406030204" pitchFamily="18" charset="0"/>
                        </a:rPr>
                        <m:t>𝐾</m:t>
                      </m:r>
                    </m:oMath>
                  </m:oMathPara>
                </a14:m>
                <a:endParaRPr lang="pt-BR" dirty="0">
                  <a:solidFill>
                    <a:schemeClr val="bg1"/>
                  </a:solidFill>
                </a:endParaRPr>
              </a:p>
            </p:txBody>
          </p:sp>
        </mc:Choice>
        <mc:Fallback xmlns="">
          <p:sp>
            <p:nvSpPr>
              <p:cNvPr id="7" name="CaixaDeTexto 6">
                <a:extLst>
                  <a:ext uri="{FF2B5EF4-FFF2-40B4-BE49-F238E27FC236}">
                    <a16:creationId xmlns:a16="http://schemas.microsoft.com/office/drawing/2014/main" id="{E334FC68-87BC-4E5B-9CB6-A852E73632C5}"/>
                  </a:ext>
                </a:extLst>
              </p:cNvPr>
              <p:cNvSpPr txBox="1">
                <a:spLocks noRot="1" noChangeAspect="1" noMove="1" noResize="1" noEditPoints="1" noAdjustHandles="1" noChangeArrowheads="1" noChangeShapeType="1" noTextEdit="1"/>
              </p:cNvSpPr>
              <p:nvPr/>
            </p:nvSpPr>
            <p:spPr>
              <a:xfrm>
                <a:off x="1219969" y="4067840"/>
                <a:ext cx="6096000" cy="697307"/>
              </a:xfrm>
              <a:prstGeom prst="rect">
                <a:avLst/>
              </a:prstGeom>
              <a:blipFill>
                <a:blip r:embed="rId4"/>
                <a:stretch>
                  <a:fillRect/>
                </a:stretch>
              </a:blipFill>
            </p:spPr>
            <p:txBody>
              <a:bodyPr/>
              <a:lstStyle/>
              <a:p>
                <a:r>
                  <a:rPr lang="pt-BR">
                    <a:noFill/>
                  </a:rPr>
                  <a:t> </a:t>
                </a:r>
              </a:p>
            </p:txBody>
          </p:sp>
        </mc:Fallback>
      </mc:AlternateContent>
      <p:grpSp>
        <p:nvGrpSpPr>
          <p:cNvPr id="10" name="Grupo 134">
            <a:extLst>
              <a:ext uri="{FF2B5EF4-FFF2-40B4-BE49-F238E27FC236}">
                <a16:creationId xmlns:a16="http://schemas.microsoft.com/office/drawing/2014/main" id="{67919841-79A5-4C10-8E3F-67E2AADE9C7F}"/>
              </a:ext>
            </a:extLst>
          </p:cNvPr>
          <p:cNvGrpSpPr/>
          <p:nvPr/>
        </p:nvGrpSpPr>
        <p:grpSpPr>
          <a:xfrm>
            <a:off x="8154225" y="2375054"/>
            <a:ext cx="3914404" cy="2501746"/>
            <a:chOff x="0" y="0"/>
            <a:chExt cx="2519680" cy="1610360"/>
          </a:xfrm>
        </p:grpSpPr>
        <p:pic>
          <p:nvPicPr>
            <p:cNvPr id="11" name="Imagem 10">
              <a:extLst>
                <a:ext uri="{FF2B5EF4-FFF2-40B4-BE49-F238E27FC236}">
                  <a16:creationId xmlns:a16="http://schemas.microsoft.com/office/drawing/2014/main" id="{C4A871B9-47A5-4EA7-8BD2-3F7E1B482040}"/>
                </a:ext>
              </a:extLst>
            </p:cNvPr>
            <p:cNvPicPr>
              <a:picLocks noChangeAspect="1"/>
            </p:cNvPicPr>
            <p:nvPr/>
          </p:nvPicPr>
          <p:blipFill rotWithShape="1">
            <a:blip r:embed="rId5">
              <a:extLst>
                <a:ext uri="{28A0092B-C50C-407E-A947-70E740481C1C}">
                  <a14:useLocalDpi xmlns:a14="http://schemas.microsoft.com/office/drawing/2010/main" val="0"/>
                </a:ext>
              </a:extLst>
            </a:blip>
            <a:srcRect l="4264"/>
            <a:stretch/>
          </p:blipFill>
          <p:spPr bwMode="auto">
            <a:xfrm>
              <a:off x="238760" y="0"/>
              <a:ext cx="2280920" cy="1610360"/>
            </a:xfrm>
            <a:prstGeom prst="rect">
              <a:avLst/>
            </a:prstGeom>
            <a:noFill/>
            <a:ln>
              <a:noFill/>
            </a:ln>
            <a:extLst>
              <a:ext uri="{53640926-AAD7-44D8-BBD7-CCE9431645EC}">
                <a14:shadowObscured xmlns:a14="http://schemas.microsoft.com/office/drawing/2010/main"/>
              </a:ext>
            </a:extLst>
          </p:spPr>
        </p:pic>
        <p:sp>
          <p:nvSpPr>
            <p:cNvPr id="12" name="Caixa de texto 1023">
              <a:extLst>
                <a:ext uri="{FF2B5EF4-FFF2-40B4-BE49-F238E27FC236}">
                  <a16:creationId xmlns:a16="http://schemas.microsoft.com/office/drawing/2014/main" id="{BF63564E-CB8F-48D3-9E08-1908048549E4}"/>
                </a:ext>
              </a:extLst>
            </p:cNvPr>
            <p:cNvSpPr txBox="1"/>
            <p:nvPr/>
          </p:nvSpPr>
          <p:spPr>
            <a:xfrm>
              <a:off x="0" y="594360"/>
              <a:ext cx="325120" cy="7772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hangingPunct="0">
                <a:spcAft>
                  <a:spcPts val="0"/>
                </a:spcAft>
              </a:pPr>
              <a:r>
                <a:rPr lang="pt-PT" sz="1000">
                  <a:effectLst/>
                  <a:latin typeface="Arial Narrow" panose="020B0606020202030204" pitchFamily="34" charset="0"/>
                  <a:ea typeface="Times New Roman" panose="02020603050405020304" pitchFamily="18" charset="0"/>
                </a:rPr>
                <a:t>Brilho</a:t>
              </a:r>
              <a:endParaRPr lang="pt-BR" sz="120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CDC214A8-863D-4BBB-A9CE-300AED3F8712}"/>
                  </a:ext>
                </a:extLst>
              </p:cNvPr>
              <p:cNvSpPr txBox="1"/>
              <p:nvPr/>
            </p:nvSpPr>
            <p:spPr>
              <a:xfrm>
                <a:off x="180975" y="4962525"/>
                <a:ext cx="11840030" cy="785280"/>
              </a:xfrm>
              <a:prstGeom prst="rect">
                <a:avLst/>
              </a:prstGeom>
              <a:noFill/>
            </p:spPr>
            <p:txBody>
              <a:bodyPr wrap="square" rtlCol="0">
                <a:spAutoFit/>
              </a:bodyPr>
              <a:lstStyle/>
              <a:p>
                <a:pPr algn="just">
                  <a:lnSpc>
                    <a:spcPct val="150000"/>
                  </a:lnSpc>
                </a:pPr>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onde T é o período do planeta, D sua distância média à estrela, M a massa da estrela, m a massa do planeta,  </a:t>
                </a:r>
                <a14:m>
                  <m:oMath xmlns:m="http://schemas.openxmlformats.org/officeDocument/2006/math">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𝜋</m:t>
                    </m:r>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≅3,14</m:t>
                    </m:r>
                  </m:oMath>
                </a14:m>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𝐺</m:t>
                    </m:r>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=6,67×</m:t>
                    </m:r>
                    <m:sSup>
                      <m:sSupPr>
                        <m:ctrlPr>
                          <a:rPr lang="pt-BR" sz="1600" i="1">
                            <a:solidFill>
                              <a:schemeClr val="bg1"/>
                            </a:solidFill>
                            <a:effectLst/>
                            <a:latin typeface="Cambria Math" panose="02040503050406030204" pitchFamily="18" charset="0"/>
                            <a:cs typeface="Arial" panose="020B0604020202020204" pitchFamily="34" charset="0"/>
                          </a:rPr>
                        </m:ctrlPr>
                      </m:sSup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−11</m:t>
                        </m:r>
                      </m:sup>
                    </m:sSup>
                    <m:sSup>
                      <m:sSupPr>
                        <m:ctrlPr>
                          <a:rPr lang="pt-BR" sz="1600" i="1">
                            <a:solidFill>
                              <a:schemeClr val="bg1"/>
                            </a:solidFill>
                            <a:effectLst/>
                            <a:latin typeface="Cambria Math" panose="02040503050406030204" pitchFamily="18" charset="0"/>
                            <a:cs typeface="Arial" panose="020B0604020202020204" pitchFamily="34" charset="0"/>
                          </a:rPr>
                        </m:ctrlPr>
                      </m:sSup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𝑘𝑔</m:t>
                        </m:r>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e>
                      <m:sup>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m:t>
                        </m:r>
                      </m:sup>
                    </m:sSup>
                    <m:sSup>
                      <m:sSupPr>
                        <m:ctrlPr>
                          <a:rPr lang="pt-BR" sz="1600" i="1">
                            <a:solidFill>
                              <a:schemeClr val="bg1"/>
                            </a:solidFill>
                            <a:effectLst/>
                            <a:latin typeface="Cambria Math" panose="02040503050406030204" pitchFamily="18" charset="0"/>
                            <a:cs typeface="Arial" panose="020B0604020202020204" pitchFamily="34" charset="0"/>
                          </a:rPr>
                        </m:ctrlPr>
                      </m:sSup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𝑚</m:t>
                        </m:r>
                      </m:e>
                      <m:sup>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up>
                    </m:sSup>
                    <m:sSup>
                      <m:sSupPr>
                        <m:ctrlPr>
                          <a:rPr lang="pt-BR" sz="1600" i="1">
                            <a:solidFill>
                              <a:schemeClr val="bg1"/>
                            </a:solidFill>
                            <a:effectLst/>
                            <a:latin typeface="Cambria Math" panose="02040503050406030204" pitchFamily="18" charset="0"/>
                            <a:cs typeface="Arial" panose="020B0604020202020204" pitchFamily="34" charset="0"/>
                          </a:rPr>
                        </m:ctrlPr>
                      </m:sSup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𝑠</m:t>
                        </m:r>
                      </m:e>
                      <m:sup>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 K é a constante de Kepler.</a:t>
                </a:r>
                <a:endParaRPr lang="pt-BR" sz="1600" dirty="0">
                  <a:solidFill>
                    <a:schemeClr val="bg1"/>
                  </a:solidFill>
                  <a:latin typeface="Arial" panose="020B0604020202020204" pitchFamily="34" charset="0"/>
                  <a:cs typeface="Arial" panose="020B0604020202020204" pitchFamily="34" charset="0"/>
                </a:endParaRPr>
              </a:p>
            </p:txBody>
          </p:sp>
        </mc:Choice>
        <mc:Fallback xmlns="">
          <p:sp>
            <p:nvSpPr>
              <p:cNvPr id="6" name="CaixaDeTexto 5">
                <a:extLst>
                  <a:ext uri="{FF2B5EF4-FFF2-40B4-BE49-F238E27FC236}">
                    <a16:creationId xmlns:a16="http://schemas.microsoft.com/office/drawing/2014/main" id="{CDC214A8-863D-4BBB-A9CE-300AED3F8712}"/>
                  </a:ext>
                </a:extLst>
              </p:cNvPr>
              <p:cNvSpPr txBox="1">
                <a:spLocks noRot="1" noChangeAspect="1" noMove="1" noResize="1" noEditPoints="1" noAdjustHandles="1" noChangeArrowheads="1" noChangeShapeType="1" noTextEdit="1"/>
              </p:cNvSpPr>
              <p:nvPr/>
            </p:nvSpPr>
            <p:spPr>
              <a:xfrm>
                <a:off x="180975" y="4962525"/>
                <a:ext cx="11840030" cy="785280"/>
              </a:xfrm>
              <a:prstGeom prst="rect">
                <a:avLst/>
              </a:prstGeom>
              <a:blipFill>
                <a:blip r:embed="rId6"/>
                <a:stretch>
                  <a:fillRect l="-309" b="-9302"/>
                </a:stretch>
              </a:blipFill>
            </p:spPr>
            <p:txBody>
              <a:bodyPr/>
              <a:lstStyle/>
              <a:p>
                <a:r>
                  <a:rPr lang="pt-BR">
                    <a:noFill/>
                  </a:rPr>
                  <a:t> </a:t>
                </a:r>
              </a:p>
            </p:txBody>
          </p:sp>
        </mc:Fallback>
      </mc:AlternateContent>
    </p:spTree>
    <p:extLst>
      <p:ext uri="{BB962C8B-B14F-4D97-AF65-F5344CB8AC3E}">
        <p14:creationId xmlns:p14="http://schemas.microsoft.com/office/powerpoint/2010/main" val="314322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ítulo 4">
                <a:extLst>
                  <a:ext uri="{FF2B5EF4-FFF2-40B4-BE49-F238E27FC236}">
                    <a16:creationId xmlns:a16="http://schemas.microsoft.com/office/drawing/2014/main" id="{0521E572-723A-4EB4-BF66-172F4965BD04}"/>
                  </a:ext>
                </a:extLst>
              </p:cNvPr>
              <p:cNvSpPr>
                <a:spLocks noGrp="1"/>
              </p:cNvSpPr>
              <p:nvPr>
                <p:ph type="ctrTitle"/>
              </p:nvPr>
            </p:nvSpPr>
            <p:spPr>
              <a:xfrm>
                <a:off x="109729" y="-110400"/>
                <a:ext cx="8288494" cy="1130748"/>
              </a:xfrm>
            </p:spPr>
            <p:txBody>
              <a:bodyPr>
                <a:normAutofit/>
              </a:bodyPr>
              <a:lstStyle/>
              <a:p>
                <a:pPr algn="just" hangingPunct="0">
                  <a:lnSpc>
                    <a:spcPct val="100000"/>
                  </a:lnSpc>
                  <a:spcAft>
                    <a:spcPts val="0"/>
                  </a:spcAft>
                </a:pPr>
                <a:r>
                  <a:rPr lang="pt-BR" sz="1600" b="1" dirty="0">
                    <a:solidFill>
                      <a:schemeClr val="bg1"/>
                    </a:solidFill>
                    <a:effectLst/>
                    <a:latin typeface="Arial" panose="020B0604020202020204" pitchFamily="34" charset="0"/>
                    <a:ea typeface="Times New Roman" panose="02020603050405020304" pitchFamily="18" charset="0"/>
                  </a:rPr>
                  <a:t>Pergunta 5a) (0,5 ponto)</a:t>
                </a:r>
                <a:r>
                  <a:rPr lang="pt-BR" sz="1600" dirty="0">
                    <a:solidFill>
                      <a:schemeClr val="bg1"/>
                    </a:solidFill>
                    <a:effectLst/>
                    <a:latin typeface="Arial" panose="020B0604020202020204" pitchFamily="34" charset="0"/>
                    <a:ea typeface="Times New Roman" panose="02020603050405020304" pitchFamily="18" charset="0"/>
                  </a:rPr>
                  <a:t> Chamando </a:t>
                </a:r>
                <a:r>
                  <a:rPr lang="pt-BR" sz="1600" b="1" i="1" dirty="0" err="1">
                    <a:solidFill>
                      <a:schemeClr val="bg1"/>
                    </a:solidFill>
                    <a:effectLst/>
                    <a:latin typeface="Arial" panose="020B0604020202020204" pitchFamily="34" charset="0"/>
                    <a:ea typeface="Times New Roman" panose="02020603050405020304" pitchFamily="18" charset="0"/>
                  </a:rPr>
                  <a:t>K</a:t>
                </a:r>
                <a:r>
                  <a:rPr lang="pt-BR" sz="1600" b="1" i="1" baseline="-25000" dirty="0" err="1">
                    <a:solidFill>
                      <a:schemeClr val="bg1"/>
                    </a:solidFill>
                    <a:effectLst/>
                    <a:latin typeface="Arial" panose="020B0604020202020204" pitchFamily="34" charset="0"/>
                    <a:ea typeface="Times New Roman" panose="02020603050405020304" pitchFamily="18" charset="0"/>
                  </a:rPr>
                  <a:t>s</a:t>
                </a:r>
                <a:r>
                  <a:rPr lang="pt-BR" sz="1600" dirty="0">
                    <a:solidFill>
                      <a:schemeClr val="bg1"/>
                    </a:solidFill>
                    <a:effectLst/>
                    <a:latin typeface="Arial" panose="020B0604020202020204" pitchFamily="34" charset="0"/>
                    <a:ea typeface="Times New Roman" panose="02020603050405020304" pitchFamily="18" charset="0"/>
                  </a:rPr>
                  <a:t> para o Sistema Solar e </a:t>
                </a:r>
                <a:r>
                  <a:rPr lang="pt-BR" sz="1600" b="1" i="1" dirty="0">
                    <a:solidFill>
                      <a:schemeClr val="bg1"/>
                    </a:solidFill>
                    <a:effectLst/>
                    <a:latin typeface="Arial" panose="020B0604020202020204" pitchFamily="34" charset="0"/>
                    <a:ea typeface="Times New Roman" panose="02020603050405020304" pitchFamily="18" charset="0"/>
                  </a:rPr>
                  <a:t>K</a:t>
                </a:r>
                <a:r>
                  <a:rPr lang="pt-BR" sz="1600" b="1" i="1" baseline="-25000" dirty="0">
                    <a:solidFill>
                      <a:schemeClr val="bg1"/>
                    </a:solidFill>
                    <a:effectLst/>
                    <a:latin typeface="Arial" panose="020B0604020202020204" pitchFamily="34" charset="0"/>
                    <a:ea typeface="Times New Roman" panose="02020603050405020304" pitchFamily="18" charset="0"/>
                  </a:rPr>
                  <a:t>T</a:t>
                </a:r>
                <a:r>
                  <a:rPr lang="pt-BR" sz="1600" dirty="0">
                    <a:solidFill>
                      <a:schemeClr val="bg1"/>
                    </a:solidFill>
                    <a:effectLst/>
                    <a:latin typeface="Arial" panose="020B0604020202020204" pitchFamily="34" charset="0"/>
                    <a:ea typeface="Times New Roman" panose="02020603050405020304" pitchFamily="18" charset="0"/>
                  </a:rPr>
                  <a:t> para o Sistema Trappist-1, calcule a razão entre </a:t>
                </a:r>
                <a:r>
                  <a:rPr lang="pt-BR" sz="1600" b="1" i="1" dirty="0">
                    <a:solidFill>
                      <a:schemeClr val="bg1"/>
                    </a:solidFill>
                    <a:effectLst/>
                    <a:latin typeface="Arial" panose="020B0604020202020204" pitchFamily="34" charset="0"/>
                    <a:ea typeface="Times New Roman" panose="02020603050405020304" pitchFamily="18" charset="0"/>
                  </a:rPr>
                  <a:t>K</a:t>
                </a:r>
                <a:r>
                  <a:rPr lang="pt-BR" sz="1600" b="1" i="1" baseline="-25000" dirty="0">
                    <a:solidFill>
                      <a:schemeClr val="bg1"/>
                    </a:solidFill>
                    <a:effectLst/>
                    <a:latin typeface="Arial" panose="020B0604020202020204" pitchFamily="34" charset="0"/>
                    <a:ea typeface="Times New Roman" panose="02020603050405020304" pitchFamily="18" charset="0"/>
                  </a:rPr>
                  <a:t>S</a:t>
                </a:r>
                <a:r>
                  <a:rPr lang="pt-BR" sz="1600" dirty="0">
                    <a:solidFill>
                      <a:schemeClr val="bg1"/>
                    </a:solidFill>
                    <a:effectLst/>
                    <a:latin typeface="Arial" panose="020B0604020202020204" pitchFamily="34" charset="0"/>
                    <a:ea typeface="Times New Roman" panose="02020603050405020304" pitchFamily="18" charset="0"/>
                  </a:rPr>
                  <a:t> e </a:t>
                </a:r>
                <a:r>
                  <a:rPr lang="pt-BR" sz="1600" b="1" i="1" dirty="0">
                    <a:solidFill>
                      <a:schemeClr val="bg1"/>
                    </a:solidFill>
                    <a:effectLst/>
                    <a:latin typeface="Arial" panose="020B0604020202020204" pitchFamily="34" charset="0"/>
                    <a:ea typeface="Times New Roman" panose="02020603050405020304" pitchFamily="18" charset="0"/>
                  </a:rPr>
                  <a:t>K</a:t>
                </a:r>
                <a:r>
                  <a:rPr lang="pt-BR" sz="1600" b="1" i="1" baseline="-25000" dirty="0">
                    <a:solidFill>
                      <a:schemeClr val="bg1"/>
                    </a:solidFill>
                    <a:effectLst/>
                    <a:latin typeface="Arial" panose="020B0604020202020204" pitchFamily="34" charset="0"/>
                    <a:ea typeface="Times New Roman" panose="02020603050405020304" pitchFamily="18" charset="0"/>
                  </a:rPr>
                  <a:t>T</a:t>
                </a:r>
                <a:r>
                  <a:rPr lang="pt-BR" sz="1600" dirty="0">
                    <a:solidFill>
                      <a:schemeClr val="bg1"/>
                    </a:solidFill>
                    <a:effectLst/>
                    <a:latin typeface="Arial" panose="020B0604020202020204" pitchFamily="34" charset="0"/>
                    <a:ea typeface="Times New Roman" panose="02020603050405020304" pitchFamily="18" charset="0"/>
                  </a:rPr>
                  <a:t>, ou seja, calcule </a:t>
                </a:r>
                <a14:m>
                  <m:oMath xmlns:m="http://schemas.openxmlformats.org/officeDocument/2006/math">
                    <m:f>
                      <m:fPr>
                        <m:ctrlP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𝐾</m:t>
                            </m:r>
                          </m:e>
                          <m: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𝑆</m:t>
                            </m:r>
                          </m:sub>
                        </m:sSub>
                      </m:num>
                      <m:den>
                        <m:sSub>
                          <m:sSubPr>
                            <m:ctrlP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𝐾</m:t>
                            </m:r>
                          </m:e>
                          <m: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𝑇</m:t>
                            </m:r>
                          </m:sub>
                        </m:sSub>
                      </m:den>
                    </m:f>
                  </m:oMath>
                </a14:m>
                <a:r>
                  <a:rPr lang="pt-BR" sz="1600" dirty="0">
                    <a:solidFill>
                      <a:schemeClr val="bg1"/>
                    </a:solidFill>
                    <a:effectLst/>
                    <a:latin typeface="Arial" panose="020B0604020202020204" pitchFamily="34" charset="0"/>
                    <a:ea typeface="Times New Roman" panose="02020603050405020304" pitchFamily="18" charset="0"/>
                  </a:rPr>
                  <a:t>.</a:t>
                </a:r>
                <a:endParaRPr lang="pt-BR" sz="1600" dirty="0">
                  <a:solidFill>
                    <a:schemeClr val="bg1"/>
                  </a:solidFill>
                </a:endParaRPr>
              </a:p>
            </p:txBody>
          </p:sp>
        </mc:Choice>
        <mc:Fallback xmlns="">
          <p:sp>
            <p:nvSpPr>
              <p:cNvPr id="5" name="Título 4">
                <a:extLst>
                  <a:ext uri="{FF2B5EF4-FFF2-40B4-BE49-F238E27FC236}">
                    <a16:creationId xmlns:a16="http://schemas.microsoft.com/office/drawing/2014/main" id="{0521E572-723A-4EB4-BF66-172F4965BD04}"/>
                  </a:ext>
                </a:extLst>
              </p:cNvPr>
              <p:cNvSpPr>
                <a:spLocks noGrp="1" noRot="1" noChangeAspect="1" noMove="1" noResize="1" noEditPoints="1" noAdjustHandles="1" noChangeArrowheads="1" noChangeShapeType="1" noTextEdit="1"/>
              </p:cNvSpPr>
              <p:nvPr>
                <p:ph type="ctrTitle"/>
              </p:nvPr>
            </p:nvSpPr>
            <p:spPr>
              <a:xfrm>
                <a:off x="109729" y="-110400"/>
                <a:ext cx="8288494" cy="1130748"/>
              </a:xfrm>
              <a:blipFill>
                <a:blip r:embed="rId2"/>
                <a:stretch>
                  <a:fillRect l="-368" r="-29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A311C21F-1F87-4AE3-8D31-750EDE156071}"/>
                  </a:ext>
                </a:extLst>
              </p:cNvPr>
              <p:cNvSpPr txBox="1"/>
              <p:nvPr/>
            </p:nvSpPr>
            <p:spPr>
              <a:xfrm>
                <a:off x="146304" y="1008753"/>
                <a:ext cx="8187910" cy="1495922"/>
              </a:xfrm>
              <a:prstGeom prst="rect">
                <a:avLst/>
              </a:prstGeom>
              <a:noFill/>
            </p:spPr>
            <p:txBody>
              <a:bodyPr wrap="square" rtlCol="0">
                <a:spAutoFit/>
              </a:bodyPr>
              <a:lstStyle/>
              <a:p>
                <a:pPr algn="just">
                  <a:lnSpc>
                    <a:spcPct val="114000"/>
                  </a:lnSpc>
                </a:pPr>
                <a:r>
                  <a:rPr lang="pt-BR" sz="1600" b="1" i="1" dirty="0">
                    <a:solidFill>
                      <a:schemeClr val="bg1"/>
                    </a:solidFill>
                    <a:effectLst/>
                    <a:latin typeface="Arial" panose="020B0604020202020204" pitchFamily="34" charset="0"/>
                    <a:ea typeface="Times New Roman" panose="02020603050405020304" pitchFamily="18" charset="0"/>
                  </a:rPr>
                  <a:t>Dados:</a:t>
                </a:r>
                <a:r>
                  <a:rPr lang="pt-BR" sz="1600" i="1" dirty="0">
                    <a:solidFill>
                      <a:schemeClr val="bg1"/>
                    </a:solidFill>
                    <a:effectLst/>
                    <a:latin typeface="Arial" panose="020B0604020202020204" pitchFamily="34" charset="0"/>
                    <a:ea typeface="Times New Roman" panose="02020603050405020304" pitchFamily="18" charset="0"/>
                  </a:rPr>
                  <a:t> O período orbital da Terra (T) é de 360 dias (para simplificar as contas) e sua distância média ao Sol (D) é de 1 UA (Unidade Astronômica). O período orbital do planeta “d” ( </a:t>
                </a:r>
                <a14:m>
                  <m:oMath xmlns:m="http://schemas.openxmlformats.org/officeDocument/2006/math">
                    <m:sSub>
                      <m:sSubPr>
                        <m:ctrlPr>
                          <a:rPr lang="pt-BR" sz="1600" i="1">
                            <a:solidFill>
                              <a:schemeClr val="bg1"/>
                            </a:solidFill>
                            <a:effectLst/>
                            <a:latin typeface="Cambria Math" panose="02040503050406030204" pitchFamily="18" charset="0"/>
                            <a:cs typeface="Arial" panose="020B0604020202020204" pitchFamily="34" charset="0"/>
                          </a:rPr>
                        </m:ctrlPr>
                      </m:sSub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𝑇</m:t>
                        </m:r>
                      </m:e>
                      <m: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sub>
                    </m:sSub>
                  </m:oMath>
                </a14:m>
                <a:r>
                  <a:rPr lang="pt-BR" sz="1600" i="1" dirty="0">
                    <a:solidFill>
                      <a:schemeClr val="bg1"/>
                    </a:solidFill>
                    <a:effectLst/>
                    <a:latin typeface="Arial" panose="020B0604020202020204" pitchFamily="34" charset="0"/>
                    <a:ea typeface="Times New Roman" panose="02020603050405020304" pitchFamily="18" charset="0"/>
                  </a:rPr>
                  <a:t>) de Trappist-1 é de 4 dias e sua distância média a Trappist-1 ( </a:t>
                </a:r>
                <a14:m>
                  <m:oMath xmlns:m="http://schemas.openxmlformats.org/officeDocument/2006/math">
                    <m:sSub>
                      <m:sSubPr>
                        <m:ctrlPr>
                          <a:rPr lang="pt-BR" sz="1600" i="1">
                            <a:solidFill>
                              <a:schemeClr val="bg1"/>
                            </a:solidFill>
                            <a:effectLst/>
                            <a:latin typeface="Cambria Math" panose="02040503050406030204" pitchFamily="18" charset="0"/>
                            <a:cs typeface="Arial" panose="020B0604020202020204" pitchFamily="34" charset="0"/>
                          </a:rPr>
                        </m:ctrlPr>
                      </m:sSub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𝐷</m:t>
                        </m:r>
                      </m:e>
                      <m: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sub>
                    </m:sSub>
                  </m:oMath>
                </a14:m>
                <a:r>
                  <a:rPr lang="pt-BR" sz="1600" i="1" dirty="0">
                    <a:solidFill>
                      <a:schemeClr val="bg1"/>
                    </a:solidFill>
                    <a:effectLst/>
                    <a:latin typeface="Arial" panose="020B0604020202020204" pitchFamily="34" charset="0"/>
                    <a:ea typeface="Times New Roman" panose="02020603050405020304" pitchFamily="18" charset="0"/>
                  </a:rPr>
                  <a:t>)  é de 0,02 UA. Como estrelas têm muito mais massa que planetas, despreze m na Lei de Kepler. Use </a:t>
                </a:r>
                <a14:m>
                  <m:oMath xmlns:m="http://schemas.openxmlformats.org/officeDocument/2006/math">
                    <m:sSub>
                      <m:sSubPr>
                        <m:ctrlPr>
                          <a:rPr lang="pt-BR" sz="1600" i="1">
                            <a:solidFill>
                              <a:schemeClr val="bg1"/>
                            </a:solidFill>
                            <a:effectLst/>
                            <a:latin typeface="Cambria Math" panose="02040503050406030204" pitchFamily="18" charset="0"/>
                            <a:cs typeface="Arial" panose="020B0604020202020204" pitchFamily="34" charset="0"/>
                          </a:rPr>
                        </m:ctrlPr>
                      </m:sSub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m:t>
                        </m:r>
                      </m:e>
                      <m: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𝑆</m:t>
                        </m:r>
                      </m:sub>
                    </m:sSub>
                  </m:oMath>
                </a14:m>
                <a:r>
                  <a:rPr lang="pt-BR" sz="1600" i="1" dirty="0">
                    <a:solidFill>
                      <a:schemeClr val="bg1"/>
                    </a:solidFill>
                    <a:effectLst/>
                    <a:latin typeface="Arial" panose="020B0604020202020204" pitchFamily="34" charset="0"/>
                    <a:ea typeface="Times New Roman" panose="02020603050405020304" pitchFamily="18" charset="0"/>
                  </a:rPr>
                  <a:t> para a massa do Sol e </a:t>
                </a:r>
                <a14:m>
                  <m:oMath xmlns:m="http://schemas.openxmlformats.org/officeDocument/2006/math">
                    <m:sSub>
                      <m:sSubPr>
                        <m:ctrlPr>
                          <a:rPr lang="pt-BR" sz="1600" i="1">
                            <a:solidFill>
                              <a:schemeClr val="bg1"/>
                            </a:solidFill>
                            <a:effectLst/>
                            <a:latin typeface="Cambria Math" panose="02040503050406030204" pitchFamily="18" charset="0"/>
                            <a:cs typeface="Arial" panose="020B0604020202020204" pitchFamily="34" charset="0"/>
                          </a:rPr>
                        </m:ctrlPr>
                      </m:sSub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m:t>
                        </m:r>
                      </m:e>
                      <m: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𝑇</m:t>
                        </m:r>
                      </m:sub>
                    </m:sSub>
                  </m:oMath>
                </a14:m>
                <a:r>
                  <a:rPr lang="pt-BR" sz="1600" i="1" dirty="0">
                    <a:solidFill>
                      <a:schemeClr val="bg1"/>
                    </a:solidFill>
                    <a:effectLst/>
                    <a:latin typeface="Arial" panose="020B0604020202020204" pitchFamily="34" charset="0"/>
                    <a:ea typeface="Times New Roman" panose="02020603050405020304" pitchFamily="18" charset="0"/>
                  </a:rPr>
                  <a:t> para a massa de Trappist-1.</a:t>
                </a:r>
                <a:endParaRPr lang="pt-BR" sz="1600" dirty="0"/>
              </a:p>
            </p:txBody>
          </p:sp>
        </mc:Choice>
        <mc:Fallback xmlns="">
          <p:sp>
            <p:nvSpPr>
              <p:cNvPr id="2" name="CaixaDeTexto 1">
                <a:extLst>
                  <a:ext uri="{FF2B5EF4-FFF2-40B4-BE49-F238E27FC236}">
                    <a16:creationId xmlns:a16="http://schemas.microsoft.com/office/drawing/2014/main" id="{A311C21F-1F87-4AE3-8D31-750EDE156071}"/>
                  </a:ext>
                </a:extLst>
              </p:cNvPr>
              <p:cNvSpPr txBox="1">
                <a:spLocks noRot="1" noChangeAspect="1" noMove="1" noResize="1" noEditPoints="1" noAdjustHandles="1" noChangeArrowheads="1" noChangeShapeType="1" noTextEdit="1"/>
              </p:cNvSpPr>
              <p:nvPr/>
            </p:nvSpPr>
            <p:spPr>
              <a:xfrm>
                <a:off x="146304" y="1008753"/>
                <a:ext cx="8187910" cy="1495922"/>
              </a:xfrm>
              <a:prstGeom prst="rect">
                <a:avLst/>
              </a:prstGeom>
              <a:blipFill>
                <a:blip r:embed="rId3"/>
                <a:stretch>
                  <a:fillRect l="-372" t="-407" r="-372" b="-2846"/>
                </a:stretch>
              </a:blipFill>
            </p:spPr>
            <p:txBody>
              <a:bodyPr/>
              <a:lstStyle/>
              <a:p>
                <a:r>
                  <a:rPr lang="pt-BR">
                    <a:noFill/>
                  </a:rPr>
                  <a:t> </a:t>
                </a:r>
              </a:p>
            </p:txBody>
          </p:sp>
        </mc:Fallback>
      </mc:AlternateContent>
      <p:sp>
        <p:nvSpPr>
          <p:cNvPr id="3" name="CaixaDeTexto 2">
            <a:extLst>
              <a:ext uri="{FF2B5EF4-FFF2-40B4-BE49-F238E27FC236}">
                <a16:creationId xmlns:a16="http://schemas.microsoft.com/office/drawing/2014/main" id="{7EDBCE57-D44F-4C3A-A2A8-E77C25A072EF}"/>
              </a:ext>
            </a:extLst>
          </p:cNvPr>
          <p:cNvSpPr txBox="1"/>
          <p:nvPr/>
        </p:nvSpPr>
        <p:spPr>
          <a:xfrm>
            <a:off x="135301" y="2645509"/>
            <a:ext cx="1643399" cy="338554"/>
          </a:xfrm>
          <a:prstGeom prst="rect">
            <a:avLst/>
          </a:prstGeom>
          <a:noFill/>
        </p:spPr>
        <p:txBody>
          <a:bodyPr wrap="none" rtlCol="0">
            <a:spAutoFit/>
          </a:bodyPr>
          <a:lstStyle/>
          <a:p>
            <a:r>
              <a:rPr lang="pt-BR" sz="1600" b="1" dirty="0">
                <a:solidFill>
                  <a:schemeClr val="bg1"/>
                </a:solidFill>
                <a:effectLst/>
                <a:latin typeface="Arial" panose="020B0604020202020204" pitchFamily="34" charset="0"/>
                <a:ea typeface="Times New Roman" panose="02020603050405020304" pitchFamily="18" charset="0"/>
              </a:rPr>
              <a:t>Resolução 5a):</a:t>
            </a:r>
            <a:endParaRPr lang="pt-BR" sz="1600" dirty="0">
              <a:solidFill>
                <a:schemeClr val="bg1"/>
              </a:solidFill>
            </a:endParaRPr>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AAF0C313-3DB2-4C32-822C-B6A8A7392164}"/>
                  </a:ext>
                </a:extLst>
              </p:cNvPr>
              <p:cNvSpPr txBox="1"/>
              <p:nvPr/>
            </p:nvSpPr>
            <p:spPr>
              <a:xfrm>
                <a:off x="1753397" y="2378981"/>
                <a:ext cx="4081509" cy="998158"/>
              </a:xfrm>
              <a:prstGeom prst="rect">
                <a:avLst/>
              </a:prstGeom>
              <a:noFill/>
            </p:spPr>
            <p:txBody>
              <a:bodyPr wrap="square">
                <a:spAutoFit/>
              </a:bodyPr>
              <a:lstStyle/>
              <a:p>
                <a14:m>
                  <m:oMath xmlns:m="http://schemas.openxmlformats.org/officeDocument/2006/math">
                    <m:f>
                      <m:fPr>
                        <m:ctrlPr>
                          <a:rPr lang="pt-BR" sz="1800" b="1" i="1" smtClean="0">
                            <a:solidFill>
                              <a:srgbClr val="FF0000"/>
                            </a:solidFill>
                            <a:effectLst/>
                            <a:latin typeface="Cambria Math" panose="02040503050406030204" pitchFamily="18" charset="0"/>
                            <a:cs typeface="Arial" panose="020B0604020202020204" pitchFamily="34" charset="0"/>
                          </a:rPr>
                        </m:ctrlPr>
                      </m:fPr>
                      <m:num>
                        <m:sSub>
                          <m:sSubPr>
                            <m:ctrlPr>
                              <a:rPr lang="pt-BR" sz="1800" b="1" i="1">
                                <a:solidFill>
                                  <a:srgbClr val="FF0000"/>
                                </a:solidFill>
                                <a:effectLst/>
                                <a:latin typeface="Cambria Math" panose="02040503050406030204" pitchFamily="18" charset="0"/>
                                <a:cs typeface="Arial" panose="020B0604020202020204" pitchFamily="34" charset="0"/>
                              </a:rPr>
                            </m:ctrlPr>
                          </m:sSub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𝑲</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𝑺</m:t>
                            </m:r>
                          </m:sub>
                        </m:sSub>
                      </m:num>
                      <m:den>
                        <m:sSub>
                          <m:sSubPr>
                            <m:ctrlPr>
                              <a:rPr lang="pt-BR" sz="1800" b="1" i="1">
                                <a:solidFill>
                                  <a:srgbClr val="FF0000"/>
                                </a:solidFill>
                                <a:effectLst/>
                                <a:latin typeface="Cambria Math" panose="02040503050406030204" pitchFamily="18" charset="0"/>
                                <a:cs typeface="Arial" panose="020B0604020202020204" pitchFamily="34" charset="0"/>
                              </a:rPr>
                            </m:ctrlPr>
                          </m:sSub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𝑲</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sub>
                        </m:sSub>
                      </m:den>
                    </m:f>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800" b="1" i="1">
                            <a:solidFill>
                              <a:srgbClr val="FF0000"/>
                            </a:solidFill>
                            <a:effectLst/>
                            <a:latin typeface="Cambria Math" panose="02040503050406030204" pitchFamily="18" charset="0"/>
                            <a:cs typeface="Arial" panose="020B0604020202020204" pitchFamily="34" charset="0"/>
                          </a:rPr>
                        </m:ctrlPr>
                      </m:fPr>
                      <m:num>
                        <m:f>
                          <m:fPr>
                            <m:ctrlPr>
                              <a:rPr lang="pt-BR" sz="1800" b="1" i="1">
                                <a:solidFill>
                                  <a:srgbClr val="FF0000"/>
                                </a:solidFill>
                                <a:effectLst/>
                                <a:latin typeface="Cambria Math" panose="02040503050406030204" pitchFamily="18" charset="0"/>
                                <a:cs typeface="Arial" panose="020B0604020202020204" pitchFamily="34" charset="0"/>
                              </a:rPr>
                            </m:ctrlPr>
                          </m:fPr>
                          <m:num>
                            <m:sSup>
                              <m:sSupPr>
                                <m:ctrlPr>
                                  <a:rPr lang="pt-BR" sz="1800" b="1" i="1">
                                    <a:solidFill>
                                      <a:srgbClr val="FF0000"/>
                                    </a:solidFill>
                                    <a:effectLst/>
                                    <a:latin typeface="Cambria Math" panose="02040503050406030204" pitchFamily="18" charset="0"/>
                                    <a:cs typeface="Arial" panose="020B0604020202020204" pitchFamily="34" charset="0"/>
                                  </a:rPr>
                                </m:ctrlPr>
                              </m:sSup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e>
                              <m:sup>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num>
                          <m:den>
                            <m:sSup>
                              <m:sSupPr>
                                <m:ctrlPr>
                                  <a:rPr lang="pt-BR" sz="1800" b="1" i="1">
                                    <a:solidFill>
                                      <a:srgbClr val="FF0000"/>
                                    </a:solidFill>
                                    <a:effectLst/>
                                    <a:latin typeface="Cambria Math" panose="02040503050406030204" pitchFamily="18" charset="0"/>
                                    <a:cs typeface="Arial" panose="020B0604020202020204" pitchFamily="34" charset="0"/>
                                  </a:rPr>
                                </m:ctrlPr>
                              </m:sSup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𝑫</m:t>
                                </m:r>
                              </m:e>
                              <m:sup>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sup>
                            </m:sSup>
                          </m:den>
                        </m:f>
                      </m:num>
                      <m:den>
                        <m:f>
                          <m:fPr>
                            <m:ctrlPr>
                              <a:rPr lang="pt-BR" sz="1800" b="1" i="1">
                                <a:solidFill>
                                  <a:srgbClr val="FF0000"/>
                                </a:solidFill>
                                <a:effectLst/>
                                <a:latin typeface="Cambria Math" panose="02040503050406030204" pitchFamily="18" charset="0"/>
                                <a:cs typeface="Arial" panose="020B0604020202020204" pitchFamily="34" charset="0"/>
                              </a:rPr>
                            </m:ctrlPr>
                          </m:fPr>
                          <m:num>
                            <m:sSubSup>
                              <m:sSubSupPr>
                                <m:ctrlPr>
                                  <a:rPr lang="pt-BR" sz="1800" b="1" i="1">
                                    <a:solidFill>
                                      <a:srgbClr val="FF0000"/>
                                    </a:solidFill>
                                    <a:effectLst/>
                                    <a:latin typeface="Cambria Math" panose="02040503050406030204" pitchFamily="18" charset="0"/>
                                    <a:cs typeface="Arial" panose="020B0604020202020204" pitchFamily="34" charset="0"/>
                                  </a:rPr>
                                </m:ctrlPr>
                              </m:sSubSup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𝒅</m:t>
                                </m:r>
                              </m:sub>
                              <m:sup>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p>
                            </m:sSubSup>
                          </m:num>
                          <m:den>
                            <m:sSubSup>
                              <m:sSubSupPr>
                                <m:ctrlPr>
                                  <a:rPr lang="pt-BR" sz="1800" b="1" i="1">
                                    <a:solidFill>
                                      <a:srgbClr val="FF0000"/>
                                    </a:solidFill>
                                    <a:effectLst/>
                                    <a:latin typeface="Cambria Math" panose="02040503050406030204" pitchFamily="18" charset="0"/>
                                    <a:cs typeface="Arial" panose="020B0604020202020204" pitchFamily="34" charset="0"/>
                                  </a:rPr>
                                </m:ctrlPr>
                              </m:sSubSup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𝑫</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𝒅</m:t>
                                </m:r>
                              </m:sub>
                              <m:sup>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sup>
                            </m:sSubSup>
                          </m:den>
                        </m:f>
                      </m:den>
                    </m:f>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800" b="1" i="1">
                            <a:solidFill>
                              <a:srgbClr val="FF0000"/>
                            </a:solidFill>
                            <a:effectLst/>
                            <a:latin typeface="Cambria Math" panose="02040503050406030204" pitchFamily="18" charset="0"/>
                            <a:cs typeface="Arial" panose="020B0604020202020204" pitchFamily="34" charset="0"/>
                          </a:rPr>
                        </m:ctrlPr>
                      </m:fPr>
                      <m:num>
                        <m:f>
                          <m:fPr>
                            <m:ctrlPr>
                              <a:rPr lang="pt-BR" sz="1800" b="1" i="1">
                                <a:solidFill>
                                  <a:srgbClr val="FF0000"/>
                                </a:solidFill>
                                <a:effectLst/>
                                <a:latin typeface="Cambria Math" panose="02040503050406030204" pitchFamily="18" charset="0"/>
                                <a:cs typeface="Arial" panose="020B0604020202020204" pitchFamily="34" charset="0"/>
                              </a:rPr>
                            </m:ctrlPr>
                          </m:fPr>
                          <m:num>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𝟒</m:t>
                            </m:r>
                            <m:sSup>
                              <m:sSupPr>
                                <m:ctrlPr>
                                  <a:rPr lang="pt-BR" sz="1800" b="1" i="1">
                                    <a:solidFill>
                                      <a:srgbClr val="FF0000"/>
                                    </a:solidFill>
                                    <a:effectLst/>
                                    <a:latin typeface="Cambria Math" panose="02040503050406030204" pitchFamily="18" charset="0"/>
                                    <a:cs typeface="Arial" panose="020B0604020202020204" pitchFamily="34" charset="0"/>
                                  </a:rPr>
                                </m:ctrlPr>
                              </m:sSup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𝝅</m:t>
                                </m:r>
                              </m:e>
                              <m:sup>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num>
                          <m:den>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𝑮</m:t>
                            </m:r>
                            <m:sSub>
                              <m:sSubPr>
                                <m:ctrlPr>
                                  <a:rPr lang="pt-BR" sz="1800" b="1" i="1">
                                    <a:solidFill>
                                      <a:srgbClr val="FF0000"/>
                                    </a:solidFill>
                                    <a:effectLst/>
                                    <a:latin typeface="Cambria Math" panose="02040503050406030204" pitchFamily="18" charset="0"/>
                                    <a:cs typeface="Arial" panose="020B0604020202020204" pitchFamily="34" charset="0"/>
                                  </a:rPr>
                                </m:ctrlPr>
                              </m:sSub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𝑴</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𝑺</m:t>
                                </m:r>
                              </m:sub>
                            </m:sSub>
                          </m:den>
                        </m:f>
                      </m:num>
                      <m:den>
                        <m:f>
                          <m:fPr>
                            <m:ctrlPr>
                              <a:rPr lang="pt-BR" sz="1800" b="1" i="1">
                                <a:solidFill>
                                  <a:srgbClr val="FF0000"/>
                                </a:solidFill>
                                <a:effectLst/>
                                <a:latin typeface="Cambria Math" panose="02040503050406030204" pitchFamily="18" charset="0"/>
                                <a:cs typeface="Arial" panose="020B0604020202020204" pitchFamily="34" charset="0"/>
                              </a:rPr>
                            </m:ctrlPr>
                          </m:fPr>
                          <m:num>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𝟒</m:t>
                            </m:r>
                            <m:sSup>
                              <m:sSupPr>
                                <m:ctrlPr>
                                  <a:rPr lang="pt-BR" sz="1800" b="1" i="1">
                                    <a:solidFill>
                                      <a:srgbClr val="FF0000"/>
                                    </a:solidFill>
                                    <a:effectLst/>
                                    <a:latin typeface="Cambria Math" panose="02040503050406030204" pitchFamily="18" charset="0"/>
                                    <a:cs typeface="Arial" panose="020B0604020202020204" pitchFamily="34" charset="0"/>
                                  </a:rPr>
                                </m:ctrlPr>
                              </m:sSup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𝝅</m:t>
                                </m:r>
                              </m:e>
                              <m:sup>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num>
                          <m:den>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𝑮</m:t>
                            </m:r>
                            <m:sSub>
                              <m:sSubPr>
                                <m:ctrlPr>
                                  <a:rPr lang="pt-BR" sz="1800" b="1" i="1">
                                    <a:solidFill>
                                      <a:srgbClr val="FF0000"/>
                                    </a:solidFill>
                                    <a:effectLst/>
                                    <a:latin typeface="Cambria Math" panose="02040503050406030204" pitchFamily="18" charset="0"/>
                                    <a:cs typeface="Arial" panose="020B0604020202020204" pitchFamily="34" charset="0"/>
                                  </a:rPr>
                                </m:ctrlPr>
                              </m:sSub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𝑴</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sub>
                            </m:sSub>
                          </m:den>
                        </m:f>
                      </m:den>
                    </m:f>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800" b="1" i="1">
                            <a:solidFill>
                              <a:srgbClr val="FF0000"/>
                            </a:solidFill>
                            <a:effectLst/>
                            <a:latin typeface="Cambria Math" panose="02040503050406030204" pitchFamily="18" charset="0"/>
                            <a:cs typeface="Arial" panose="020B0604020202020204" pitchFamily="34" charset="0"/>
                          </a:rPr>
                        </m:ctrlPr>
                      </m:fPr>
                      <m:num>
                        <m:sSub>
                          <m:sSubPr>
                            <m:ctrlPr>
                              <a:rPr lang="pt-BR" sz="1800" b="1" i="1">
                                <a:solidFill>
                                  <a:srgbClr val="FF0000"/>
                                </a:solidFill>
                                <a:effectLst/>
                                <a:latin typeface="Cambria Math" panose="02040503050406030204" pitchFamily="18" charset="0"/>
                                <a:cs typeface="Arial" panose="020B0604020202020204" pitchFamily="34" charset="0"/>
                              </a:rPr>
                            </m:ctrlPr>
                          </m:sSub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𝑲</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𝑺</m:t>
                            </m:r>
                          </m:sub>
                        </m:sSub>
                      </m:num>
                      <m:den>
                        <m:sSub>
                          <m:sSubPr>
                            <m:ctrlPr>
                              <a:rPr lang="pt-BR" sz="1800" b="1" i="1">
                                <a:solidFill>
                                  <a:srgbClr val="FF0000"/>
                                </a:solidFill>
                                <a:effectLst/>
                                <a:latin typeface="Cambria Math" panose="02040503050406030204" pitchFamily="18" charset="0"/>
                                <a:cs typeface="Arial" panose="020B0604020202020204" pitchFamily="34" charset="0"/>
                              </a:rPr>
                            </m:ctrlPr>
                          </m:sSub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𝑲</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sub>
                        </m:sSub>
                      </m:den>
                    </m:f>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pt-BR" sz="1800" b="1" i="1">
                            <a:solidFill>
                              <a:srgbClr val="FF0000"/>
                            </a:solidFill>
                            <a:effectLst/>
                            <a:latin typeface="Cambria Math" panose="02040503050406030204" pitchFamily="18" charset="0"/>
                            <a:cs typeface="Arial" panose="020B0604020202020204" pitchFamily="34" charset="0"/>
                          </a:rPr>
                        </m:ctrlPr>
                      </m:sSupPr>
                      <m:e>
                        <m:d>
                          <m:dPr>
                            <m:ctrlPr>
                              <a:rPr lang="pt-BR" sz="1800" b="1" i="1">
                                <a:solidFill>
                                  <a:srgbClr val="FF0000"/>
                                </a:solidFill>
                                <a:effectLst/>
                                <a:latin typeface="Cambria Math" panose="02040503050406030204" pitchFamily="18" charset="0"/>
                                <a:cs typeface="Arial" panose="020B0604020202020204" pitchFamily="34" charset="0"/>
                              </a:rPr>
                            </m:ctrlPr>
                          </m:dPr>
                          <m:e>
                            <m:f>
                              <m:fPr>
                                <m:ctrlPr>
                                  <a:rPr lang="pt-BR" sz="1800" b="1" i="1">
                                    <a:solidFill>
                                      <a:srgbClr val="FF0000"/>
                                    </a:solidFill>
                                    <a:effectLst/>
                                    <a:latin typeface="Cambria Math" panose="02040503050406030204" pitchFamily="18" charset="0"/>
                                    <a:cs typeface="Arial" panose="020B0604020202020204" pitchFamily="34" charset="0"/>
                                  </a:rPr>
                                </m:ctrlPr>
                              </m:fPr>
                              <m:num>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num>
                              <m:den>
                                <m:sSub>
                                  <m:sSubPr>
                                    <m:ctrlPr>
                                      <a:rPr lang="pt-BR" sz="1800" b="1" i="1">
                                        <a:solidFill>
                                          <a:srgbClr val="FF0000"/>
                                        </a:solidFill>
                                        <a:effectLst/>
                                        <a:latin typeface="Cambria Math" panose="02040503050406030204" pitchFamily="18" charset="0"/>
                                        <a:cs typeface="Arial" panose="020B0604020202020204" pitchFamily="34" charset="0"/>
                                      </a:rPr>
                                    </m:ctrlPr>
                                  </m:sSub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𝒅</m:t>
                                    </m:r>
                                  </m:sub>
                                </m:sSub>
                              </m:den>
                            </m:f>
                          </m:e>
                        </m:d>
                      </m:e>
                      <m:sup>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sSup>
                      <m:sSupPr>
                        <m:ctrlPr>
                          <a:rPr lang="pt-BR" sz="1800" b="1" i="1">
                            <a:solidFill>
                              <a:srgbClr val="FF0000"/>
                            </a:solidFill>
                            <a:effectLst/>
                            <a:latin typeface="Cambria Math" panose="02040503050406030204" pitchFamily="18" charset="0"/>
                            <a:cs typeface="Arial" panose="020B0604020202020204" pitchFamily="34" charset="0"/>
                          </a:rPr>
                        </m:ctrlPr>
                      </m:sSupPr>
                      <m:e>
                        <m:d>
                          <m:dPr>
                            <m:ctrlPr>
                              <a:rPr lang="pt-BR" sz="1800" b="1" i="1">
                                <a:solidFill>
                                  <a:srgbClr val="FF0000"/>
                                </a:solidFill>
                                <a:effectLst/>
                                <a:latin typeface="Cambria Math" panose="02040503050406030204" pitchFamily="18" charset="0"/>
                                <a:cs typeface="Arial" panose="020B0604020202020204" pitchFamily="34" charset="0"/>
                              </a:rPr>
                            </m:ctrlPr>
                          </m:dPr>
                          <m:e>
                            <m:f>
                              <m:fPr>
                                <m:ctrlPr>
                                  <a:rPr lang="pt-BR" sz="1800" b="1" i="1">
                                    <a:solidFill>
                                      <a:srgbClr val="FF0000"/>
                                    </a:solidFill>
                                    <a:effectLst/>
                                    <a:latin typeface="Cambria Math" panose="02040503050406030204" pitchFamily="18" charset="0"/>
                                    <a:cs typeface="Arial" panose="020B0604020202020204" pitchFamily="34" charset="0"/>
                                  </a:rPr>
                                </m:ctrlPr>
                              </m:fPr>
                              <m:num>
                                <m:sSub>
                                  <m:sSubPr>
                                    <m:ctrlPr>
                                      <a:rPr lang="pt-BR" sz="1800" b="1" i="1">
                                        <a:solidFill>
                                          <a:srgbClr val="FF0000"/>
                                        </a:solidFill>
                                        <a:effectLst/>
                                        <a:latin typeface="Cambria Math" panose="02040503050406030204" pitchFamily="18" charset="0"/>
                                        <a:cs typeface="Arial" panose="020B0604020202020204" pitchFamily="34" charset="0"/>
                                      </a:rPr>
                                    </m:ctrlPr>
                                  </m:sSub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𝑫</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𝒅</m:t>
                                    </m:r>
                                  </m:sub>
                                </m:sSub>
                              </m:num>
                              <m:den>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𝑫</m:t>
                                </m:r>
                              </m:den>
                            </m:f>
                          </m:e>
                        </m:d>
                      </m:e>
                      <m:sup>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sup>
                    </m:sSup>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800" b="1" i="1">
                            <a:solidFill>
                              <a:srgbClr val="FF0000"/>
                            </a:solidFill>
                            <a:effectLst/>
                            <a:latin typeface="Cambria Math" panose="02040503050406030204" pitchFamily="18" charset="0"/>
                            <a:cs typeface="Arial" panose="020B0604020202020204" pitchFamily="34" charset="0"/>
                          </a:rPr>
                        </m:ctrlPr>
                      </m:fPr>
                      <m:num>
                        <m:sSub>
                          <m:sSubPr>
                            <m:ctrlPr>
                              <a:rPr lang="pt-BR" sz="1800" b="1" i="1">
                                <a:solidFill>
                                  <a:srgbClr val="FF0000"/>
                                </a:solidFill>
                                <a:effectLst/>
                                <a:latin typeface="Cambria Math" panose="02040503050406030204" pitchFamily="18" charset="0"/>
                                <a:cs typeface="Arial" panose="020B0604020202020204" pitchFamily="34" charset="0"/>
                              </a:rPr>
                            </m:ctrlPr>
                          </m:sSub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𝑴</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sub>
                        </m:sSub>
                      </m:num>
                      <m:den>
                        <m:sSub>
                          <m:sSubPr>
                            <m:ctrlPr>
                              <a:rPr lang="pt-BR" sz="1800" b="1" i="1">
                                <a:solidFill>
                                  <a:srgbClr val="FF0000"/>
                                </a:solidFill>
                                <a:effectLst/>
                                <a:latin typeface="Cambria Math" panose="02040503050406030204" pitchFamily="18" charset="0"/>
                                <a:cs typeface="Arial" panose="020B0604020202020204" pitchFamily="34" charset="0"/>
                              </a:rPr>
                            </m:ctrlPr>
                          </m:sSubPr>
                          <m:e>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𝑴</m:t>
                            </m:r>
                          </m:e>
                          <m:sub>
                            <m:r>
                              <a:rPr lang="pt-BR" sz="1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𝑺</m:t>
                            </m:r>
                          </m:sub>
                        </m:sSub>
                      </m:den>
                    </m:f>
                  </m:oMath>
                </a14:m>
                <a:r>
                  <a:rPr lang="pt-BR" sz="1400" b="1" dirty="0">
                    <a:effectLst/>
                    <a:latin typeface="Arial" panose="020B0604020202020204" pitchFamily="34" charset="0"/>
                    <a:ea typeface="Times New Roman" panose="02020603050405020304" pitchFamily="18" charset="0"/>
                  </a:rPr>
                  <a:t> </a:t>
                </a:r>
                <a:endParaRPr lang="pt-BR" dirty="0"/>
              </a:p>
            </p:txBody>
          </p:sp>
        </mc:Choice>
        <mc:Fallback xmlns="">
          <p:sp>
            <p:nvSpPr>
              <p:cNvPr id="9" name="CaixaDeTexto 8">
                <a:extLst>
                  <a:ext uri="{FF2B5EF4-FFF2-40B4-BE49-F238E27FC236}">
                    <a16:creationId xmlns:a16="http://schemas.microsoft.com/office/drawing/2014/main" id="{AAF0C313-3DB2-4C32-822C-B6A8A7392164}"/>
                  </a:ext>
                </a:extLst>
              </p:cNvPr>
              <p:cNvSpPr txBox="1">
                <a:spLocks noRot="1" noChangeAspect="1" noMove="1" noResize="1" noEditPoints="1" noAdjustHandles="1" noChangeArrowheads="1" noChangeShapeType="1" noTextEdit="1"/>
              </p:cNvSpPr>
              <p:nvPr/>
            </p:nvSpPr>
            <p:spPr>
              <a:xfrm>
                <a:off x="1753397" y="2378981"/>
                <a:ext cx="4081509" cy="998158"/>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1E6F64F1-A464-4377-9B48-3B1379265B2B}"/>
                  </a:ext>
                </a:extLst>
              </p:cNvPr>
              <p:cNvSpPr txBox="1"/>
              <p:nvPr/>
            </p:nvSpPr>
            <p:spPr>
              <a:xfrm>
                <a:off x="192294" y="3352128"/>
                <a:ext cx="7333217" cy="704232"/>
              </a:xfrm>
              <a:prstGeom prst="rect">
                <a:avLst/>
              </a:prstGeom>
              <a:noFill/>
            </p:spPr>
            <p:txBody>
              <a:bodyPr wrap="square">
                <a:spAutoFit/>
              </a:bodyPr>
              <a:lstStyle/>
              <a:p>
                <a:pPr algn="just" hangingPunct="0">
                  <a:lnSpc>
                    <a:spcPct val="115000"/>
                  </a:lnSpc>
                  <a:spcAft>
                    <a:spcPts val="0"/>
                  </a:spcAft>
                </a:pPr>
                <a14:m>
                  <m:oMathPara xmlns:m="http://schemas.openxmlformats.org/officeDocument/2006/math">
                    <m:oMathParaPr>
                      <m:jc m:val="centerGroup"/>
                    </m:oMathParaPr>
                    <m:oMath xmlns:m="http://schemas.openxmlformats.org/officeDocument/2006/math">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𝑲</m:t>
                              </m:r>
                            </m:e>
                            <m:sub>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𝑺</m:t>
                              </m:r>
                            </m:sub>
                          </m:sSub>
                        </m:num>
                        <m:den>
                          <m:sSub>
                            <m:sSub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𝑲</m:t>
                              </m:r>
                            </m:e>
                            <m:sub>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sub>
                          </m:sSub>
                        </m:den>
                      </m:f>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𝑴</m:t>
                              </m:r>
                            </m:e>
                            <m:sub>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sub>
                          </m:sSub>
                        </m:num>
                        <m:den>
                          <m:sSub>
                            <m:sSub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𝑴</m:t>
                              </m:r>
                            </m:e>
                            <m:sub>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𝑺</m:t>
                              </m:r>
                            </m:sub>
                          </m:sSub>
                        </m:den>
                      </m:f>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num>
                                <m:den>
                                  <m:sSub>
                                    <m:sSub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e>
                                    <m:sub>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𝒅</m:t>
                                      </m:r>
                                    </m:sub>
                                  </m:sSub>
                                </m:den>
                              </m:f>
                            </m:e>
                          </m:d>
                        </m:e>
                        <m: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sSup>
                        <m:sSup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𝑫</m:t>
                                      </m:r>
                                    </m:e>
                                    <m:sub>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𝒅</m:t>
                                      </m:r>
                                    </m:sub>
                                  </m:sSub>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𝑫</m:t>
                                  </m:r>
                                </m:den>
                              </m:f>
                            </m:e>
                          </m:d>
                        </m:e>
                        <m: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sup>
                      </m:s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𝟑𝟔𝟎</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𝟒</m:t>
                                  </m:r>
                                </m:den>
                              </m:f>
                            </m:e>
                          </m:d>
                        </m:e>
                        <m: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sSup>
                        <m:sSup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𝟎𝟐</m:t>
                                  </m:r>
                                </m:num>
                                <m:den>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den>
                              </m:f>
                            </m:e>
                          </m:d>
                        </m:e>
                        <m: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sup>
                      </m:s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𝟗𝟎</m:t>
                              </m:r>
                            </m:e>
                          </m:d>
                        </m:e>
                        <m: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sSup>
                        <m:sSup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𝟏𝟎</m:t>
                                  </m:r>
                                </m:e>
                                <m: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e>
                          </m:d>
                        </m:e>
                        <m: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𝟑</m:t>
                          </m:r>
                        </m:sup>
                      </m:s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𝟖𝟏</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𝟏𝟎</m:t>
                          </m:r>
                        </m:e>
                        <m: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sup>
                      </m:s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𝟖</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𝟏𝟎</m:t>
                          </m:r>
                        </m:e>
                        <m:sup>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4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𝟔</m:t>
                          </m:r>
                        </m:sup>
                      </m:sSup>
                    </m:oMath>
                  </m:oMathPara>
                </a14:m>
                <a:endParaRPr lang="pt-BR" sz="1400" dirty="0">
                  <a:effectLst/>
                  <a:latin typeface="Times New Roman" panose="02020603050405020304" pitchFamily="18" charset="0"/>
                  <a:ea typeface="Times New Roman" panose="02020603050405020304" pitchFamily="18" charset="0"/>
                </a:endParaRPr>
              </a:p>
            </p:txBody>
          </p:sp>
        </mc:Choice>
        <mc:Fallback xmlns="">
          <p:sp>
            <p:nvSpPr>
              <p:cNvPr id="11" name="CaixaDeTexto 10">
                <a:extLst>
                  <a:ext uri="{FF2B5EF4-FFF2-40B4-BE49-F238E27FC236}">
                    <a16:creationId xmlns:a16="http://schemas.microsoft.com/office/drawing/2014/main" id="{1E6F64F1-A464-4377-9B48-3B1379265B2B}"/>
                  </a:ext>
                </a:extLst>
              </p:cNvPr>
              <p:cNvSpPr txBox="1">
                <a:spLocks noRot="1" noChangeAspect="1" noMove="1" noResize="1" noEditPoints="1" noAdjustHandles="1" noChangeArrowheads="1" noChangeShapeType="1" noTextEdit="1"/>
              </p:cNvSpPr>
              <p:nvPr/>
            </p:nvSpPr>
            <p:spPr>
              <a:xfrm>
                <a:off x="192294" y="3352128"/>
                <a:ext cx="7333217" cy="704232"/>
              </a:xfrm>
              <a:prstGeom prst="rect">
                <a:avLst/>
              </a:prstGeom>
              <a:blipFill>
                <a:blip r:embed="rId5"/>
                <a:stretch>
                  <a:fillRect/>
                </a:stretch>
              </a:blipFill>
            </p:spPr>
            <p:txBody>
              <a:bodyPr/>
              <a:lstStyle/>
              <a:p>
                <a:r>
                  <a:rPr lang="pt-BR">
                    <a:noFill/>
                  </a:rPr>
                  <a:t> </a:t>
                </a:r>
              </a:p>
            </p:txBody>
          </p:sp>
        </mc:Fallback>
      </mc:AlternateContent>
      <p:sp>
        <p:nvSpPr>
          <p:cNvPr id="15" name="CaixaDeTexto 14">
            <a:extLst>
              <a:ext uri="{FF2B5EF4-FFF2-40B4-BE49-F238E27FC236}">
                <a16:creationId xmlns:a16="http://schemas.microsoft.com/office/drawing/2014/main" id="{BFA8C199-BBEF-4B6A-BF88-9AC05F81392F}"/>
              </a:ext>
            </a:extLst>
          </p:cNvPr>
          <p:cNvSpPr txBox="1"/>
          <p:nvPr/>
        </p:nvSpPr>
        <p:spPr>
          <a:xfrm>
            <a:off x="76442" y="4978591"/>
            <a:ext cx="5803150" cy="338554"/>
          </a:xfrm>
          <a:prstGeom prst="rect">
            <a:avLst/>
          </a:prstGeom>
          <a:noFill/>
        </p:spPr>
        <p:txBody>
          <a:bodyPr wrap="square">
            <a:spAutoFit/>
          </a:bodyPr>
          <a:lstStyle/>
          <a:p>
            <a:r>
              <a:rPr lang="pt-BR" sz="1600" b="1" dirty="0">
                <a:solidFill>
                  <a:schemeClr val="bg1"/>
                </a:solidFill>
                <a:effectLst/>
                <a:latin typeface="Arial" panose="020B0604020202020204" pitchFamily="34" charset="0"/>
                <a:ea typeface="Times New Roman" panose="02020603050405020304" pitchFamily="18" charset="0"/>
              </a:rPr>
              <a:t>Resposta 5a): _ _ _ _ _ _ _ _ _ _ _ _ _ _ _ _ _ _ _ _ _ _ _ _ _ </a:t>
            </a:r>
            <a:endParaRPr lang="pt-BR" sz="1600" dirty="0">
              <a:solidFill>
                <a:schemeClr val="bg1"/>
              </a:solidFill>
            </a:endParaRPr>
          </a:p>
        </p:txBody>
      </p:sp>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10731657-94A1-4A01-BA3D-2EA69CB60B98}"/>
                  </a:ext>
                </a:extLst>
              </p:cNvPr>
              <p:cNvSpPr txBox="1"/>
              <p:nvPr/>
            </p:nvSpPr>
            <p:spPr>
              <a:xfrm>
                <a:off x="1626538" y="4758597"/>
                <a:ext cx="4286394" cy="476156"/>
              </a:xfrm>
              <a:prstGeom prst="rect">
                <a:avLst/>
              </a:prstGeom>
              <a:noFill/>
            </p:spPr>
            <p:txBody>
              <a:bodyPr wrap="square">
                <a:spAutoFit/>
              </a:bodyPr>
              <a:lstStyle/>
              <a:p>
                <a14:m>
                  <m:oMath xmlns:m="http://schemas.openxmlformats.org/officeDocument/2006/math">
                    <m:f>
                      <m:fPr>
                        <m:ctrlPr>
                          <a:rPr lang="pt-BR" sz="1600" b="1" i="1" smtClean="0">
                            <a:solidFill>
                              <a:srgbClr val="FF0000"/>
                            </a:solidFill>
                            <a:effectLst/>
                            <a:latin typeface="Cambria Math" panose="02040503050406030204" pitchFamily="18" charset="0"/>
                            <a:cs typeface="Arial" panose="020B0604020202020204" pitchFamily="34" charset="0"/>
                          </a:rPr>
                        </m:ctrlPr>
                      </m:fPr>
                      <m:num>
                        <m:sSub>
                          <m:sSubPr>
                            <m:ctrlPr>
                              <a:rPr lang="pt-BR" sz="1600" b="1" i="1">
                                <a:solidFill>
                                  <a:srgbClr val="FF0000"/>
                                </a:solidFill>
                                <a:effectLst/>
                                <a:latin typeface="Cambria Math" panose="02040503050406030204" pitchFamily="18" charset="0"/>
                                <a:cs typeface="Arial" panose="020B0604020202020204" pitchFamily="34" charset="0"/>
                              </a:rPr>
                            </m:ctrlPr>
                          </m:sSubPr>
                          <m:e>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𝑲</m:t>
                            </m:r>
                          </m:e>
                          <m:sub>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𝑺</m:t>
                            </m:r>
                          </m:sub>
                        </m:sSub>
                      </m:num>
                      <m:den>
                        <m:sSub>
                          <m:sSubPr>
                            <m:ctrlPr>
                              <a:rPr lang="pt-BR" sz="1600" b="1" i="1">
                                <a:solidFill>
                                  <a:srgbClr val="FF0000"/>
                                </a:solidFill>
                                <a:effectLst/>
                                <a:latin typeface="Cambria Math" panose="02040503050406030204" pitchFamily="18" charset="0"/>
                                <a:cs typeface="Arial" panose="020B0604020202020204" pitchFamily="34" charset="0"/>
                              </a:rPr>
                            </m:ctrlPr>
                          </m:sSubPr>
                          <m:e>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𝑲</m:t>
                            </m:r>
                          </m:e>
                          <m:sub>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sub>
                        </m:sSub>
                      </m:den>
                    </m:f>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m:t>
                    </m:r>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𝟎𝟔𝟓</m:t>
                    </m:r>
                    <m:r>
                      <a:rPr lang="pt-BR" sz="1600" b="0" i="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pt-BR" sz="1600" i="1" dirty="0">
                    <a:solidFill>
                      <a:srgbClr val="FF0000"/>
                    </a:solidFill>
                    <a:effectLst/>
                    <a:latin typeface="Arial" panose="020B0604020202020204" pitchFamily="34" charset="0"/>
                    <a:ea typeface="Times New Roman" panose="02020603050405020304" pitchFamily="18" charset="0"/>
                  </a:rPr>
                  <a:t>(Ou </a:t>
                </a:r>
                <a14:m>
                  <m:oMath xmlns:m="http://schemas.openxmlformats.org/officeDocument/2006/math">
                    <m: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648×</m:t>
                    </m:r>
                    <m:sSup>
                      <m:sSupPr>
                        <m:ctrlPr>
                          <a:rPr lang="pt-BR" sz="1600" i="1">
                            <a:solidFill>
                              <a:srgbClr val="FF0000"/>
                            </a:solidFill>
                            <a:effectLst/>
                            <a:latin typeface="Cambria Math" panose="02040503050406030204" pitchFamily="18" charset="0"/>
                            <a:cs typeface="Arial" panose="020B0604020202020204" pitchFamily="34" charset="0"/>
                          </a:rPr>
                        </m:ctrlPr>
                      </m:sSupPr>
                      <m:e>
                        <m: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ou</m:t>
                    </m:r>
                    <m: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0,0648</m:t>
                    </m:r>
                  </m:oMath>
                </a14:m>
                <a:r>
                  <a:rPr lang="pt-BR" sz="1600" i="1" dirty="0">
                    <a:solidFill>
                      <a:srgbClr val="FF0000"/>
                    </a:solidFill>
                    <a:effectLst/>
                    <a:latin typeface="Arial" panose="020B0604020202020204" pitchFamily="34" charset="0"/>
                    <a:ea typeface="Times New Roman" panose="02020603050405020304" pitchFamily="18" charset="0"/>
                  </a:rPr>
                  <a:t>)</a:t>
                </a:r>
                <a:endParaRPr lang="pt-BR" sz="1600" dirty="0"/>
              </a:p>
            </p:txBody>
          </p:sp>
        </mc:Choice>
        <mc:Fallback xmlns="">
          <p:sp>
            <p:nvSpPr>
              <p:cNvPr id="17" name="CaixaDeTexto 16">
                <a:extLst>
                  <a:ext uri="{FF2B5EF4-FFF2-40B4-BE49-F238E27FC236}">
                    <a16:creationId xmlns:a16="http://schemas.microsoft.com/office/drawing/2014/main" id="{10731657-94A1-4A01-BA3D-2EA69CB60B98}"/>
                  </a:ext>
                </a:extLst>
              </p:cNvPr>
              <p:cNvSpPr txBox="1">
                <a:spLocks noRot="1" noChangeAspect="1" noMove="1" noResize="1" noEditPoints="1" noAdjustHandles="1" noChangeArrowheads="1" noChangeShapeType="1" noTextEdit="1"/>
              </p:cNvSpPr>
              <p:nvPr/>
            </p:nvSpPr>
            <p:spPr>
              <a:xfrm>
                <a:off x="1626538" y="4758597"/>
                <a:ext cx="4286394" cy="476156"/>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59484863-ED01-4FF7-9E4E-9D629694B606}"/>
                  </a:ext>
                </a:extLst>
              </p:cNvPr>
              <p:cNvSpPr txBox="1"/>
              <p:nvPr/>
            </p:nvSpPr>
            <p:spPr>
              <a:xfrm>
                <a:off x="69325" y="5307757"/>
                <a:ext cx="11948939" cy="718915"/>
              </a:xfrm>
              <a:prstGeom prst="rect">
                <a:avLst/>
              </a:prstGeom>
              <a:noFill/>
            </p:spPr>
            <p:txBody>
              <a:bodyPr wrap="square" rtlCol="0">
                <a:spAutoFit/>
              </a:bodyPr>
              <a:lstStyle/>
              <a:p>
                <a:pPr algn="just"/>
                <a:r>
                  <a:rPr lang="pt-BR" sz="1600" b="1" dirty="0">
                    <a:solidFill>
                      <a:schemeClr val="bg1"/>
                    </a:solidFill>
                    <a:effectLst/>
                    <a:latin typeface="Arial" panose="020B0604020202020204" pitchFamily="34" charset="0"/>
                    <a:ea typeface="Times New Roman" panose="02020603050405020304" pitchFamily="18" charset="0"/>
                  </a:rPr>
                  <a:t>Pergunta 5b) (0,5 ponto)</a:t>
                </a:r>
                <a:r>
                  <a:rPr lang="pt-BR" sz="1600" dirty="0">
                    <a:solidFill>
                      <a:schemeClr val="bg1"/>
                    </a:solidFill>
                    <a:effectLst/>
                    <a:latin typeface="Arial" panose="020B0604020202020204" pitchFamily="34" charset="0"/>
                    <a:ea typeface="Times New Roman" panose="02020603050405020304" pitchFamily="18" charset="0"/>
                  </a:rPr>
                  <a:t> Calcule quantas vezes a massa da estrela Trappist-1, </a:t>
                </a:r>
                <a14:m>
                  <m:oMath xmlns:m="http://schemas.openxmlformats.org/officeDocument/2006/math">
                    <m:sSub>
                      <m:sSubPr>
                        <m:ctrlP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m:t>
                        </m:r>
                      </m:e>
                      <m: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𝑇</m:t>
                        </m:r>
                      </m:sub>
                    </m:s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1600" dirty="0">
                    <a:solidFill>
                      <a:schemeClr val="bg1"/>
                    </a:solidFill>
                    <a:effectLst/>
                    <a:latin typeface="Arial" panose="020B0604020202020204" pitchFamily="34" charset="0"/>
                    <a:ea typeface="Times New Roman" panose="02020603050405020304" pitchFamily="18" charset="0"/>
                  </a:rPr>
                  <a:t> é menor do que a do Sol, </a:t>
                </a:r>
                <a14:m>
                  <m:oMath xmlns:m="http://schemas.openxmlformats.org/officeDocument/2006/math">
                    <m:sSub>
                      <m:sSubPr>
                        <m:ctrlP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m:t>
                        </m:r>
                      </m:e>
                      <m: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𝑆</m:t>
                        </m:r>
                      </m:sub>
                    </m:sSub>
                  </m:oMath>
                </a14:m>
                <a:r>
                  <a:rPr lang="pt-BR" sz="1600" dirty="0">
                    <a:solidFill>
                      <a:schemeClr val="bg1"/>
                    </a:solidFill>
                    <a:effectLst/>
                    <a:latin typeface="Arial" panose="020B0604020202020204" pitchFamily="34" charset="0"/>
                    <a:ea typeface="Times New Roman" panose="02020603050405020304" pitchFamily="18" charset="0"/>
                  </a:rPr>
                  <a:t>, isto é, faça  </a:t>
                </a:r>
                <a14:m>
                  <m:oMath xmlns:m="http://schemas.openxmlformats.org/officeDocument/2006/math">
                    <m:f>
                      <m:fPr>
                        <m:ctrlP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m:t>
                            </m:r>
                          </m:e>
                          <m: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𝑇</m:t>
                            </m:r>
                          </m:sub>
                        </m:sSub>
                      </m:num>
                      <m:den>
                        <m:sSub>
                          <m:sSubPr>
                            <m:ctrlP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m:t>
                            </m:r>
                          </m:e>
                          <m:sub>
                            <m:r>
                              <a:rPr lang="pt-BR" sz="16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𝑆</m:t>
                            </m:r>
                          </m:sub>
                        </m:sSub>
                      </m:den>
                    </m:f>
                  </m:oMath>
                </a14:m>
                <a:r>
                  <a:rPr lang="pt-BR" sz="1600" dirty="0">
                    <a:solidFill>
                      <a:schemeClr val="bg1"/>
                    </a:solidFill>
                    <a:effectLst/>
                    <a:latin typeface="Arial" panose="020B0604020202020204" pitchFamily="34" charset="0"/>
                    <a:ea typeface="Times New Roman" panose="02020603050405020304" pitchFamily="18" charset="0"/>
                  </a:rPr>
                  <a:t>.</a:t>
                </a:r>
                <a:endParaRPr lang="pt-BR" sz="1600" dirty="0">
                  <a:solidFill>
                    <a:schemeClr val="bg1"/>
                  </a:solidFill>
                  <a:effectLst/>
                  <a:latin typeface="Times New Roman" panose="02020603050405020304" pitchFamily="18" charset="0"/>
                  <a:ea typeface="Times New Roman" panose="02020603050405020304" pitchFamily="18" charset="0"/>
                </a:endParaRPr>
              </a:p>
              <a:p>
                <a:pPr algn="just"/>
                <a:endParaRPr lang="pt-BR" sz="1600" dirty="0">
                  <a:solidFill>
                    <a:schemeClr val="bg1"/>
                  </a:solidFill>
                </a:endParaRPr>
              </a:p>
            </p:txBody>
          </p:sp>
        </mc:Choice>
        <mc:Fallback xmlns="">
          <p:sp>
            <p:nvSpPr>
              <p:cNvPr id="14" name="CaixaDeTexto 13">
                <a:extLst>
                  <a:ext uri="{FF2B5EF4-FFF2-40B4-BE49-F238E27FC236}">
                    <a16:creationId xmlns:a16="http://schemas.microsoft.com/office/drawing/2014/main" id="{59484863-ED01-4FF7-9E4E-9D629694B606}"/>
                  </a:ext>
                </a:extLst>
              </p:cNvPr>
              <p:cNvSpPr txBox="1">
                <a:spLocks noRot="1" noChangeAspect="1" noMove="1" noResize="1" noEditPoints="1" noAdjustHandles="1" noChangeArrowheads="1" noChangeShapeType="1" noTextEdit="1"/>
              </p:cNvSpPr>
              <p:nvPr/>
            </p:nvSpPr>
            <p:spPr>
              <a:xfrm>
                <a:off x="69325" y="5307757"/>
                <a:ext cx="11948939" cy="718915"/>
              </a:xfrm>
              <a:prstGeom prst="rect">
                <a:avLst/>
              </a:prstGeom>
              <a:blipFill>
                <a:blip r:embed="rId7"/>
                <a:stretch>
                  <a:fillRect l="-255"/>
                </a:stretch>
              </a:blipFill>
            </p:spPr>
            <p:txBody>
              <a:bodyPr/>
              <a:lstStyle/>
              <a:p>
                <a:r>
                  <a:rPr lang="pt-BR">
                    <a:noFill/>
                  </a:rPr>
                  <a:t> </a:t>
                </a:r>
              </a:p>
            </p:txBody>
          </p:sp>
        </mc:Fallback>
      </mc:AlternateContent>
      <p:sp>
        <p:nvSpPr>
          <p:cNvPr id="16" name="CaixaDeTexto 15">
            <a:extLst>
              <a:ext uri="{FF2B5EF4-FFF2-40B4-BE49-F238E27FC236}">
                <a16:creationId xmlns:a16="http://schemas.microsoft.com/office/drawing/2014/main" id="{589F3423-B648-4A9B-83F9-B785BF96BA24}"/>
              </a:ext>
            </a:extLst>
          </p:cNvPr>
          <p:cNvSpPr txBox="1"/>
          <p:nvPr/>
        </p:nvSpPr>
        <p:spPr>
          <a:xfrm>
            <a:off x="60181" y="5667802"/>
            <a:ext cx="1654620" cy="338554"/>
          </a:xfrm>
          <a:prstGeom prst="rect">
            <a:avLst/>
          </a:prstGeom>
          <a:noFill/>
        </p:spPr>
        <p:txBody>
          <a:bodyPr wrap="none" rtlCol="0">
            <a:spAutoFit/>
          </a:bodyPr>
          <a:lstStyle/>
          <a:p>
            <a:r>
              <a:rPr lang="pt-BR" sz="1600" b="1" dirty="0">
                <a:solidFill>
                  <a:schemeClr val="bg1"/>
                </a:solidFill>
                <a:effectLst/>
                <a:latin typeface="Arial" panose="020B0604020202020204" pitchFamily="34" charset="0"/>
                <a:ea typeface="Times New Roman" panose="02020603050405020304" pitchFamily="18" charset="0"/>
              </a:rPr>
              <a:t>Resolução 5b):</a:t>
            </a:r>
            <a:endParaRPr lang="pt-BR" sz="1600" dirty="0">
              <a:solidFill>
                <a:schemeClr val="bg1"/>
              </a:solidFill>
            </a:endParaRPr>
          </a:p>
        </p:txBody>
      </p:sp>
      <p:sp>
        <p:nvSpPr>
          <p:cNvPr id="18" name="CaixaDeTexto 17">
            <a:extLst>
              <a:ext uri="{FF2B5EF4-FFF2-40B4-BE49-F238E27FC236}">
                <a16:creationId xmlns:a16="http://schemas.microsoft.com/office/drawing/2014/main" id="{84A21BA3-8441-40A3-8243-EE23304E1810}"/>
              </a:ext>
            </a:extLst>
          </p:cNvPr>
          <p:cNvSpPr txBox="1"/>
          <p:nvPr/>
        </p:nvSpPr>
        <p:spPr>
          <a:xfrm>
            <a:off x="1597085" y="5694968"/>
            <a:ext cx="3349378" cy="338554"/>
          </a:xfrm>
          <a:prstGeom prst="rect">
            <a:avLst/>
          </a:prstGeom>
          <a:noFill/>
        </p:spPr>
        <p:txBody>
          <a:bodyPr wrap="none" rtlCol="0">
            <a:spAutoFit/>
          </a:bodyPr>
          <a:lstStyle/>
          <a:p>
            <a:r>
              <a:rPr lang="pt-BR" sz="1600" i="1" dirty="0">
                <a:solidFill>
                  <a:srgbClr val="FF0000"/>
                </a:solidFill>
                <a:effectLst/>
                <a:latin typeface="Arial" panose="020B0604020202020204" pitchFamily="34" charset="0"/>
                <a:ea typeface="Times New Roman" panose="02020603050405020304" pitchFamily="18" charset="0"/>
              </a:rPr>
              <a:t>Obs. Já calculado no item anterior.</a:t>
            </a:r>
            <a:endParaRPr lang="pt-BR" sz="1600" dirty="0"/>
          </a:p>
        </p:txBody>
      </p:sp>
      <p:sp>
        <p:nvSpPr>
          <p:cNvPr id="19" name="CaixaDeTexto 18">
            <a:extLst>
              <a:ext uri="{FF2B5EF4-FFF2-40B4-BE49-F238E27FC236}">
                <a16:creationId xmlns:a16="http://schemas.microsoft.com/office/drawing/2014/main" id="{4D0E15F0-F433-4104-8909-25993C772839}"/>
              </a:ext>
            </a:extLst>
          </p:cNvPr>
          <p:cNvSpPr txBox="1"/>
          <p:nvPr/>
        </p:nvSpPr>
        <p:spPr>
          <a:xfrm>
            <a:off x="1395204" y="6261982"/>
            <a:ext cx="5508516" cy="338554"/>
          </a:xfrm>
          <a:prstGeom prst="rect">
            <a:avLst/>
          </a:prstGeom>
          <a:noFill/>
        </p:spPr>
        <p:txBody>
          <a:bodyPr wrap="square" rtlCol="0">
            <a:spAutoFit/>
          </a:bodyPr>
          <a:lstStyle/>
          <a:p>
            <a:r>
              <a:rPr lang="pt-BR" sz="1600" b="1" dirty="0">
                <a:solidFill>
                  <a:schemeClr val="bg1"/>
                </a:solidFill>
                <a:effectLst/>
                <a:latin typeface="Arial" panose="020B0604020202020204" pitchFamily="34" charset="0"/>
                <a:ea typeface="Times New Roman" panose="02020603050405020304" pitchFamily="18" charset="0"/>
              </a:rPr>
              <a:t>Resposta 5b): _ _ _ _ _ _ _ _ _ _ _ _ _ _ _ _ _ _ _ _ _ _ _  </a:t>
            </a:r>
            <a:endParaRPr lang="pt-BR" sz="1600" dirty="0">
              <a:solidFill>
                <a:schemeClr val="bg1"/>
              </a:solidFill>
            </a:endParaRPr>
          </a:p>
        </p:txBody>
      </p:sp>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554F9A87-04C4-4A47-92AD-80233215973E}"/>
                  </a:ext>
                </a:extLst>
              </p:cNvPr>
              <p:cNvSpPr txBox="1"/>
              <p:nvPr/>
            </p:nvSpPr>
            <p:spPr>
              <a:xfrm>
                <a:off x="2841505" y="6038548"/>
                <a:ext cx="4046677" cy="477118"/>
              </a:xfrm>
              <a:prstGeom prst="rect">
                <a:avLst/>
              </a:prstGeom>
              <a:noFill/>
            </p:spPr>
            <p:txBody>
              <a:bodyPr wrap="square">
                <a:spAutoFit/>
              </a:bodyPr>
              <a:lstStyle/>
              <a:p>
                <a14:m>
                  <m:oMath xmlns:m="http://schemas.openxmlformats.org/officeDocument/2006/math">
                    <m:f>
                      <m:fPr>
                        <m:ctrlPr>
                          <a:rPr lang="pt-BR" sz="1600" b="1" i="1" smtClean="0">
                            <a:solidFill>
                              <a:srgbClr val="FF0000"/>
                            </a:solidFill>
                            <a:effectLst/>
                            <a:latin typeface="Cambria Math" panose="02040503050406030204" pitchFamily="18" charset="0"/>
                            <a:cs typeface="Arial" panose="020B0604020202020204" pitchFamily="34" charset="0"/>
                          </a:rPr>
                        </m:ctrlPr>
                      </m:fPr>
                      <m:num>
                        <m:sSub>
                          <m:sSubPr>
                            <m:ctrlPr>
                              <a:rPr lang="pt-BR" sz="1600" b="1" i="1">
                                <a:solidFill>
                                  <a:srgbClr val="FF0000"/>
                                </a:solidFill>
                                <a:effectLst/>
                                <a:latin typeface="Cambria Math" panose="02040503050406030204" pitchFamily="18" charset="0"/>
                                <a:cs typeface="Arial" panose="020B0604020202020204" pitchFamily="34" charset="0"/>
                              </a:rPr>
                            </m:ctrlPr>
                          </m:sSubPr>
                          <m:e>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𝑴</m:t>
                            </m:r>
                          </m:e>
                          <m:sub>
                            <m:r>
                              <a:rPr lang="pt-PT"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𝑻</m:t>
                            </m:r>
                          </m:sub>
                        </m:sSub>
                      </m:num>
                      <m:den>
                        <m:sSub>
                          <m:sSubPr>
                            <m:ctrlPr>
                              <a:rPr lang="pt-BR" sz="1600" b="1" i="1">
                                <a:solidFill>
                                  <a:srgbClr val="FF0000"/>
                                </a:solidFill>
                                <a:effectLst/>
                                <a:latin typeface="Cambria Math" panose="02040503050406030204" pitchFamily="18" charset="0"/>
                                <a:cs typeface="Arial" panose="020B0604020202020204" pitchFamily="34" charset="0"/>
                              </a:rPr>
                            </m:ctrlPr>
                          </m:sSubPr>
                          <m:e>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𝑴</m:t>
                            </m:r>
                          </m:e>
                          <m:sub>
                            <m:r>
                              <a:rPr lang="pt-PT"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𝑺</m:t>
                            </m:r>
                          </m:sub>
                        </m:sSub>
                      </m:den>
                    </m:f>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m:t>
                    </m:r>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𝟎𝟔𝟓</m:t>
                    </m:r>
                    <m:r>
                      <a:rPr lang="pt-BR" sz="1600" b="0" i="0"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pt-BR" sz="1600" i="1" dirty="0">
                    <a:solidFill>
                      <a:srgbClr val="FF0000"/>
                    </a:solidFill>
                    <a:effectLst/>
                    <a:latin typeface="Arial" panose="020B0604020202020204" pitchFamily="34" charset="0"/>
                    <a:ea typeface="Times New Roman" panose="02020603050405020304" pitchFamily="18" charset="0"/>
                  </a:rPr>
                  <a:t>(Ou </a:t>
                </a:r>
                <a14:m>
                  <m:oMath xmlns:m="http://schemas.openxmlformats.org/officeDocument/2006/math">
                    <m: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648×</m:t>
                    </m:r>
                    <m:sSup>
                      <m:sSupPr>
                        <m:ctrlPr>
                          <a:rPr lang="pt-BR" sz="1600" i="1">
                            <a:solidFill>
                              <a:srgbClr val="FF0000"/>
                            </a:solidFill>
                            <a:effectLst/>
                            <a:latin typeface="Cambria Math" panose="02040503050406030204" pitchFamily="18" charset="0"/>
                            <a:cs typeface="Arial" panose="020B0604020202020204" pitchFamily="34" charset="0"/>
                          </a:rPr>
                        </m:ctrlPr>
                      </m:sSupPr>
                      <m:e>
                        <m: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10</m:t>
                        </m:r>
                      </m:e>
                      <m:sup>
                        <m:r>
                          <a:rPr lang="pt-BR" sz="1600"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m:t>
                        </m:r>
                        <m: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ou</m:t>
                    </m:r>
                    <m:r>
                      <a:rPr lang="pt-BR" sz="160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0,0648</m:t>
                    </m:r>
                  </m:oMath>
                </a14:m>
                <a:r>
                  <a:rPr lang="pt-BR" sz="1600" i="1" dirty="0">
                    <a:solidFill>
                      <a:srgbClr val="FF0000"/>
                    </a:solidFill>
                    <a:effectLst/>
                    <a:latin typeface="Arial" panose="020B0604020202020204" pitchFamily="34" charset="0"/>
                    <a:ea typeface="Times New Roman" panose="02020603050405020304" pitchFamily="18" charset="0"/>
                  </a:rPr>
                  <a:t>)</a:t>
                </a:r>
                <a:endParaRPr lang="pt-BR" sz="1600" dirty="0"/>
              </a:p>
            </p:txBody>
          </p:sp>
        </mc:Choice>
        <mc:Fallback xmlns="">
          <p:sp>
            <p:nvSpPr>
              <p:cNvPr id="23" name="CaixaDeTexto 22">
                <a:extLst>
                  <a:ext uri="{FF2B5EF4-FFF2-40B4-BE49-F238E27FC236}">
                    <a16:creationId xmlns:a16="http://schemas.microsoft.com/office/drawing/2014/main" id="{554F9A87-04C4-4A47-92AD-80233215973E}"/>
                  </a:ext>
                </a:extLst>
              </p:cNvPr>
              <p:cNvSpPr txBox="1">
                <a:spLocks noRot="1" noChangeAspect="1" noMove="1" noResize="1" noEditPoints="1" noAdjustHandles="1" noChangeArrowheads="1" noChangeShapeType="1" noTextEdit="1"/>
              </p:cNvSpPr>
              <p:nvPr/>
            </p:nvSpPr>
            <p:spPr>
              <a:xfrm>
                <a:off x="2841505" y="6038548"/>
                <a:ext cx="4046677" cy="477118"/>
              </a:xfrm>
              <a:prstGeom prst="rect">
                <a:avLst/>
              </a:prstGeom>
              <a:blipFill>
                <a:blip r:embed="rId8"/>
                <a:stretch>
                  <a:fillRect/>
                </a:stretch>
              </a:blipFill>
            </p:spPr>
            <p:txBody>
              <a:bodyPr/>
              <a:lstStyle/>
              <a:p>
                <a:r>
                  <a:rPr lang="pt-BR">
                    <a:noFill/>
                  </a:rPr>
                  <a:t> </a:t>
                </a:r>
              </a:p>
            </p:txBody>
          </p:sp>
        </mc:Fallback>
      </mc:AlternateContent>
      <p:sp>
        <p:nvSpPr>
          <p:cNvPr id="6" name="Retângulo 5"/>
          <p:cNvSpPr/>
          <p:nvPr/>
        </p:nvSpPr>
        <p:spPr>
          <a:xfrm>
            <a:off x="6132560" y="2592623"/>
            <a:ext cx="3365024" cy="375487"/>
          </a:xfrm>
          <a:prstGeom prst="rect">
            <a:avLst/>
          </a:prstGeom>
        </p:spPr>
        <p:txBody>
          <a:bodyPr wrap="none">
            <a:spAutoFit/>
          </a:bodyPr>
          <a:lstStyle/>
          <a:p>
            <a:pPr algn="just" hangingPunct="0">
              <a:lnSpc>
                <a:spcPct val="115000"/>
              </a:lnSpc>
              <a:spcAft>
                <a:spcPts val="0"/>
              </a:spcAft>
            </a:pPr>
            <a:r>
              <a:rPr lang="pt-BR" sz="1600" dirty="0">
                <a:solidFill>
                  <a:srgbClr val="FF0000"/>
                </a:solidFill>
                <a:latin typeface="Arial" panose="020B0604020202020204" pitchFamily="34" charset="0"/>
                <a:ea typeface="Times New Roman" panose="02020603050405020304" pitchFamily="18" charset="0"/>
              </a:rPr>
              <a:t>Substituindo períodos e distâncias:</a:t>
            </a:r>
            <a:endParaRPr lang="pt-BR" sz="16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tângulo 6"/>
              <p:cNvSpPr/>
              <p:nvPr/>
            </p:nvSpPr>
            <p:spPr>
              <a:xfrm>
                <a:off x="0" y="4114718"/>
                <a:ext cx="6096000" cy="670120"/>
              </a:xfrm>
              <a:prstGeom prst="rect">
                <a:avLst/>
              </a:prstGeom>
            </p:spPr>
            <p:txBody>
              <a:bodyPr>
                <a:spAutoFit/>
              </a:bodyPr>
              <a:lstStyle/>
              <a:p>
                <a:pPr algn="just" hangingPunct="0">
                  <a:lnSpc>
                    <a:spcPct val="115000"/>
                  </a:lnSpc>
                  <a:spcAft>
                    <a:spcPts val="0"/>
                  </a:spcAft>
                </a:pPr>
                <a14:m>
                  <m:oMathPara xmlns:m="http://schemas.openxmlformats.org/officeDocument/2006/math">
                    <m:oMathParaPr>
                      <m:jc m:val="centerGroup"/>
                    </m:oMathParaPr>
                    <m:oMath xmlns:m="http://schemas.openxmlformats.org/officeDocument/2006/math">
                      <m:f>
                        <m:fPr>
                          <m:ctrlP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fPr>
                        <m:num>
                          <m:sSub>
                            <m:sSubPr>
                              <m:ctrlP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𝑲</m:t>
                              </m:r>
                            </m:e>
                            <m:sub>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𝑺</m:t>
                              </m:r>
                            </m:sub>
                          </m:sSub>
                        </m:num>
                        <m:den>
                          <m:sSub>
                            <m:sSubPr>
                              <m:ctrlP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𝑲</m:t>
                              </m:r>
                            </m:e>
                            <m:sub>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𝑻</m:t>
                              </m:r>
                            </m:sub>
                          </m:sSub>
                        </m:den>
                      </m:f>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f>
                        <m:fPr>
                          <m:ctrlP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fPr>
                        <m:num>
                          <m:sSub>
                            <m:sSubPr>
                              <m:ctrlP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𝑴</m:t>
                              </m:r>
                            </m:e>
                            <m:sub>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𝑻</m:t>
                              </m:r>
                            </m:sub>
                          </m:sSub>
                        </m:num>
                        <m:den>
                          <m:sSub>
                            <m:sSubPr>
                              <m:ctrlP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bPr>
                            <m:e>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𝑴</m:t>
                              </m:r>
                            </m:e>
                            <m:sub>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𝑺</m:t>
                              </m:r>
                            </m:sub>
                          </m:sSub>
                        </m:den>
                      </m:f>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𝟖𝟏</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𝟖</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pPr>
                        <m:e>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𝟏𝟎</m:t>
                          </m:r>
                        </m:e>
                        <m:sup>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𝟒</m:t>
                          </m:r>
                        </m:sup>
                      </m:sSup>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𝟔𝟒𝟖</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ctrlPr>
                        </m:sSupPr>
                        <m:e>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𝟏𝟎</m:t>
                          </m:r>
                        </m:e>
                        <m:sup>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𝟒</m:t>
                          </m:r>
                        </m:sup>
                      </m:sSup>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𝟎</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𝟎𝟔𝟒𝟖</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𝟎</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m:t>
                      </m:r>
                      <m:r>
                        <a:rPr lang="pt-BR" sz="1600" b="1" i="1">
                          <a:solidFill>
                            <a:srgbClr val="FF0000"/>
                          </a:solidFill>
                          <a:latin typeface="Cambria Math" panose="02040503050406030204" pitchFamily="18" charset="0"/>
                          <a:ea typeface="Times New Roman" panose="02020603050405020304" pitchFamily="18" charset="0"/>
                          <a:cs typeface="Arial" panose="020B0604020202020204" pitchFamily="34" charset="0"/>
                        </a:rPr>
                        <m:t>𝟎𝟔𝟓</m:t>
                      </m:r>
                    </m:oMath>
                  </m:oMathPara>
                </a14:m>
                <a:endParaRPr lang="pt-BR" sz="1600" dirty="0">
                  <a:latin typeface="Times New Roman" panose="02020603050405020304" pitchFamily="18" charset="0"/>
                  <a:ea typeface="Times New Roman" panose="02020603050405020304" pitchFamily="18" charset="0"/>
                </a:endParaRPr>
              </a:p>
            </p:txBody>
          </p:sp>
        </mc:Choice>
        <mc:Fallback xmlns="">
          <p:sp>
            <p:nvSpPr>
              <p:cNvPr id="7" name="Retângulo 6"/>
              <p:cNvSpPr>
                <a:spLocks noRot="1" noChangeAspect="1" noMove="1" noResize="1" noEditPoints="1" noAdjustHandles="1" noChangeArrowheads="1" noChangeShapeType="1" noTextEdit="1"/>
              </p:cNvSpPr>
              <p:nvPr/>
            </p:nvSpPr>
            <p:spPr>
              <a:xfrm>
                <a:off x="0" y="4114718"/>
                <a:ext cx="6096000" cy="670120"/>
              </a:xfrm>
              <a:prstGeom prst="rect">
                <a:avLst/>
              </a:prstGeom>
              <a:blipFill>
                <a:blip r:embed="rId9"/>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05775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p:bldP spid="18" grpId="0"/>
      <p:bldP spid="2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521E572-723A-4EB4-BF66-172F4965BD04}"/>
              </a:ext>
            </a:extLst>
          </p:cNvPr>
          <p:cNvSpPr>
            <a:spLocks noGrp="1"/>
          </p:cNvSpPr>
          <p:nvPr>
            <p:ph type="ctrTitle"/>
          </p:nvPr>
        </p:nvSpPr>
        <p:spPr>
          <a:xfrm>
            <a:off x="156739" y="35507"/>
            <a:ext cx="8285825" cy="2159999"/>
          </a:xfrm>
        </p:spPr>
        <p:txBody>
          <a:bodyPr>
            <a:noAutofit/>
          </a:bodyPr>
          <a:lstStyle/>
          <a:p>
            <a:pPr algn="just">
              <a:lnSpc>
                <a:spcPct val="150000"/>
              </a:lnSpc>
            </a:pPr>
            <a:r>
              <a:rPr lang="pt-BR" sz="1800" b="1" dirty="0">
                <a:solidFill>
                  <a:schemeClr val="bg1"/>
                </a:solidFill>
                <a:effectLst/>
                <a:latin typeface="Arial" panose="020B0604020202020204" pitchFamily="34" charset="0"/>
                <a:ea typeface="Times New Roman" panose="02020603050405020304" pitchFamily="18" charset="0"/>
              </a:rPr>
              <a:t>Questão 6) (1 ponto) (0,25 cada acerto) </a:t>
            </a:r>
            <a:r>
              <a:rPr lang="pt-BR" sz="1800" dirty="0">
                <a:solidFill>
                  <a:schemeClr val="bg1"/>
                </a:solidFill>
                <a:effectLst/>
                <a:latin typeface="Arial" panose="020B0604020202020204" pitchFamily="34" charset="0"/>
                <a:ea typeface="Times New Roman" panose="02020603050405020304" pitchFamily="18" charset="0"/>
              </a:rPr>
              <a:t>A figura abaixo mostra uma parte do céu, tal como é visto no dia 19/05/17 às 21h23min. As “bolinhas” pretas são estrelas e quanto maior a “bolinha”, mais brilhante é a estrela. As linhas delimitam áreas no céu, que chamamos de constelações. Tudo que está na direção daquela área pertence àquela constelação.</a:t>
            </a:r>
            <a:endParaRPr lang="pt-BR" sz="1800" dirty="0">
              <a:solidFill>
                <a:schemeClr val="bg1"/>
              </a:solidFill>
            </a:endParaRPr>
          </a:p>
        </p:txBody>
      </p:sp>
      <p:pic>
        <p:nvPicPr>
          <p:cNvPr id="22" name="Imagem 21">
            <a:extLst>
              <a:ext uri="{FF2B5EF4-FFF2-40B4-BE49-F238E27FC236}">
                <a16:creationId xmlns:a16="http://schemas.microsoft.com/office/drawing/2014/main" id="{781E2967-3AE2-4D09-BC54-1577E7744F17}"/>
              </a:ext>
            </a:extLst>
          </p:cNvPr>
          <p:cNvPicPr/>
          <p:nvPr/>
        </p:nvPicPr>
        <p:blipFill rotWithShape="1">
          <a:blip r:embed="rId2" cstate="print">
            <a:extLst>
              <a:ext uri="{28A0092B-C50C-407E-A947-70E740481C1C}">
                <a14:useLocalDpi xmlns:a14="http://schemas.microsoft.com/office/drawing/2010/main" val="0"/>
              </a:ext>
            </a:extLst>
          </a:blip>
          <a:srcRect b="3105"/>
          <a:stretch/>
        </p:blipFill>
        <p:spPr bwMode="auto">
          <a:xfrm>
            <a:off x="1984148" y="2348583"/>
            <a:ext cx="7881997" cy="4297465"/>
          </a:xfrm>
          <a:prstGeom prst="rect">
            <a:avLst/>
          </a:prstGeom>
          <a:noFill/>
          <a:ln w="19050" cap="flat" cmpd="sng" algn="ctr">
            <a:solidFill>
              <a:srgbClr val="000000"/>
            </a:solidFill>
            <a:prstDash val="solid"/>
            <a:miter lim="800000"/>
            <a:headEnd type="none" w="med" len="med"/>
            <a:tailEnd type="none" w="med" len="med"/>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68555547"/>
      </p:ext>
    </p:extLst>
  </p:cSld>
  <p:clrMapOvr>
    <a:masterClrMapping/>
  </p:clrMapOvr>
</p:sld>
</file>

<file path=ppt/theme/theme1.xml><?xml version="1.0" encoding="utf-8"?>
<a:theme xmlns:a="http://schemas.openxmlformats.org/drawingml/2006/main" name="Office Theme">
  <a:themeElements>
    <a:clrScheme name="Laranja Amare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1342</TotalTime>
  <Words>4410</Words>
  <Application>Microsoft Office PowerPoint</Application>
  <PresentationFormat>Widescreen</PresentationFormat>
  <Paragraphs>259</Paragraphs>
  <Slides>20</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20</vt:i4>
      </vt:variant>
    </vt:vector>
  </HeadingPairs>
  <TitlesOfParts>
    <vt:vector size="27" baseType="lpstr">
      <vt:lpstr>Arial</vt:lpstr>
      <vt:lpstr>Arial Narrow</vt:lpstr>
      <vt:lpstr>Calibri</vt:lpstr>
      <vt:lpstr>Calibri Light</vt:lpstr>
      <vt:lpstr>Cambria Math</vt:lpstr>
      <vt:lpstr>Times New Roman</vt:lpstr>
      <vt:lpstr>Office Theme</vt:lpstr>
      <vt:lpstr>Apresentação do PowerPoint</vt:lpstr>
      <vt:lpstr>Questão 1) (1 ponto) (0,25 cada acerto) Você conhece os planetas do Sistema Solar. Então, coloque os nomes deles na frente de suas respectivas descrições.</vt:lpstr>
      <vt:lpstr>Questão 2) (1 ponto) A Terra gira ao redor do Sol num movimento chamado de translação, com órbita de forma elíptica. Abaixo está o tradicional modelo do planeta Terra montado num suporte e ao lado dele o Sol (desenhado esquematicamente e fora de escala) e os “raios solares”.</vt:lpstr>
      <vt:lpstr>Questão 3 ) (1 ponto) (0,2 cada acerto) Usando o globo terrestre já desenhado no enunciado da Questão 2, na posição mostrada em relação ao Sol, responda às perguntas abaixo.</vt:lpstr>
      <vt:lpstr>Questão 4) (1 ponto) Existem alguns métodos para identificar planetas extrassolares, todos com suas limitações, claro. Um deles é o da detecção da variação da velocidade radial da estrela, devido à presença de um planeta ao seu redor. Ou seja, quando o plano da órbita do planeta extrassolar está na direção da linha de visada da Terra, a estrela ora se aproxima e ora se afasta de nós. Esta oscilação pode ser observada no seu espectro e com isso pode-se determinar a massa do planeta que esta estrela possui. Esta oscilação ocorre porque ambos (estrela e planeta) giram em torno do centro de massa (CM) ou baricentro do sistema. Na figura ao lado representamos a estrela 51 Pegasi, da constelação de Pégaso, de magnitude aparente 5,5, distante 51 anos-luz, de massa M = 2,2x1030 kg e sua órbita, quase circular (linha tracejada) e seu planeta chamado 51 Pegasi b, com período orbital de 4,2 dias, de massa m = 9,5x1026 kg e sua órbita (também quase circular). Note que: M=2316m. Os centros de massa da estrela e do planeta estão separados, em média, pela distância d =  8 x 106 km.</vt:lpstr>
      <vt:lpstr>Pergunta 4a) (0,5 ponto) Qual é a distância do centro da 51 Pegasi ao baricentro do sistema? Vamos ajudar. Você sabe que quando está numa gangorra e do outro lado está alguém mais pesado que você, ele precisa ficar mais perto do centro da gangorra e você mais longe do centro dela, se desejarem, por exemplo, deixar a gangorra parada com ambos equilibrados na horizontal. Existe uma equação que relaciona suas massas (m_a e m_b) e respectivas distâncias (r_a e r_b) ao centro da gangorra para que ela fique em equilíbrio: m_a r_a=m_b r_b. Já entendeu, certo? É só colocar estrela e planeta na gangorra.</vt:lpstr>
      <vt:lpstr>Questão 5) (1 ponto) Outro método usado para detectar planetas extrassolares é conhecido pelo nome de método de trânsito planetário. Como as estrelas são muito maiores do que os planetas e emitem luz, o brilho da estrela fica ligeiramente reduzido pelo bloqueio que o disco do planeta causa durante o seu trânsito, como ilustra a figura ao lado. Cerca de 75% dos planetas extrassolares descobertos até o momento (cerca de 3.600) o foram por este método. Em fevereiro de 2017 foi anunciada a descoberta, pelo método do trânsito, do sistema planetário extrassolar TRAPPIST-1 com sete planetas, tipo terrestre, ao seu redor, sendo 4 de tamanho similar à Terra e três deles dentro da chamada zona de habitabilidade. Todos os planetas, incluindo os extrassolares, devem obedecer à terceira lei de Kepler, a qual é dada por:</vt:lpstr>
      <vt:lpstr>Pergunta 5a) (0,5 ponto) Chamando Ks para o Sistema Solar e KT para o Sistema Trappist-1, calcule a razão entre KS e KT, ou seja, calcule K_S/K_T .</vt:lpstr>
      <vt:lpstr>Questão 6) (1 ponto) (0,25 cada acerto) A figura abaixo mostra uma parte do céu, tal como é visto no dia 19/05/17 às 21h23min. As “bolinhas” pretas são estrelas e quanto maior a “bolinha”, mais brilhante é a estrela. As linhas delimitam áreas no céu, que chamamos de constelações. Tudo que está na direção daquela área pertence àquela constelação.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Questão 1) (1,0 ponto) (0,25 cada acerto) Faça acima de cada palavra um desenho, colorido ou não, para ilustrar o astro que ela representa.  Já fizemos o primeiro para você, como exemplo, e assim você já ganhou 0,25 ponto.</dc:title>
  <dc:creator>Guilherme Duarte</dc:creator>
  <cp:lastModifiedBy>João Canalle</cp:lastModifiedBy>
  <cp:revision>191</cp:revision>
  <dcterms:created xsi:type="dcterms:W3CDTF">2020-06-30T17:06:39Z</dcterms:created>
  <dcterms:modified xsi:type="dcterms:W3CDTF">2020-08-29T17:14:05Z</dcterms:modified>
</cp:coreProperties>
</file>