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</p:sldIdLst>
  <p:sldSz cx="11903075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288" y="48"/>
      </p:cViewPr>
      <p:guideLst>
        <p:guide orient="horz" pos="2160"/>
        <p:guide pos="37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731" y="2130426"/>
            <a:ext cx="10117614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5461" y="3886200"/>
            <a:ext cx="83321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013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2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629729" y="274639"/>
            <a:ext cx="2678192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95154" y="274639"/>
            <a:ext cx="783619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61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50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1" y="4406901"/>
            <a:ext cx="1011761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40261" y="2906713"/>
            <a:ext cx="1011761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04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95154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50730" y="1600201"/>
            <a:ext cx="525719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067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535113"/>
            <a:ext cx="525925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95154" y="2174875"/>
            <a:ext cx="525925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046598" y="1535113"/>
            <a:ext cx="526132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046598" y="2174875"/>
            <a:ext cx="526132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8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C:\Users\OBA\Downloads\mobfog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280"/>
            <a:ext cx="1271182" cy="8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BA\Downloads\LOGOTIPO_OBA_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025" y="5877272"/>
            <a:ext cx="1721343" cy="114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8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5154" y="273050"/>
            <a:ext cx="391603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53771" y="273051"/>
            <a:ext cx="66541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95154" y="1435101"/>
            <a:ext cx="391603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70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33086" y="4800600"/>
            <a:ext cx="71418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33086" y="612775"/>
            <a:ext cx="71418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33086" y="5367338"/>
            <a:ext cx="71418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4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5EDEB"/>
            </a:gs>
            <a:gs pos="97643">
              <a:srgbClr val="CADCD8"/>
            </a:gs>
            <a:gs pos="0">
              <a:srgbClr val="B0CAC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95154" y="274638"/>
            <a:ext cx="107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95154" y="1600201"/>
            <a:ext cx="107127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95154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D6F1E-FBE1-4B71-9823-45836441AC1E}" type="datetimeFigureOut">
              <a:rPr lang="pt-BR" smtClean="0"/>
              <a:t>11/08/2020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66884" y="6356351"/>
            <a:ext cx="3769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0537" y="6356351"/>
            <a:ext cx="27773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D375C-0A28-4F77-8485-C5C9EE0C81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80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1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8517" y="2614914"/>
            <a:ext cx="7083880" cy="47012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426220" y="213381"/>
            <a:ext cx="5897440" cy="2884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GABARITO </a:t>
            </a:r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COMENTADO </a:t>
            </a:r>
          </a:p>
          <a:p>
            <a:pPr algn="ctr"/>
            <a:r>
              <a:rPr lang="pt-BR" sz="4296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PROVA</a:t>
            </a:r>
          </a:p>
          <a:p>
            <a:pPr algn="ctr"/>
            <a:endParaRPr lang="pt-BR" sz="4296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OBA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t-BR" sz="5272" b="1" dirty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NÍVEL </a:t>
            </a:r>
            <a:r>
              <a:rPr lang="pt-BR" sz="5272" b="1" dirty="0" smtClean="0">
                <a:solidFill>
                  <a:srgbClr val="0E4D3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pt-BR" sz="5272" b="1" dirty="0">
              <a:solidFill>
                <a:srgbClr val="0E4D3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36" y="3720200"/>
            <a:ext cx="3848682" cy="245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79951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Pergunta 5b)</a:t>
            </a:r>
            <a:r>
              <a:rPr lang="pt-PT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(0,5 ponto) </a:t>
            </a:r>
            <a:r>
              <a:rPr lang="pt-PT" dirty="0">
                <a:latin typeface="Arial" pitchFamily="34" charset="0"/>
                <a:cs typeface="Arial" pitchFamily="34" charset="0"/>
              </a:rPr>
              <a:t>A umbra da Lua na Terra é um disco com 270 km de diâmetro e percorre a superfície da Terra a 2.160 km/h.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Com estes dados, calcule a duração, em minutos, de um eclipse solar total num ponto bem central por onde a umbra passa.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: Registre abaixo suas contas, pois sem elas os resultados não têm valor.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2348880"/>
            <a:ext cx="1144927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duração da totalidade do eclipse, em um ponto da Terra por onde a umbra passa será igual ao tamanho da umbra dividido pela velocidade com que ela anda, aproximadamente: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193363" y="3287028"/>
                <a:ext cx="1416926" cy="6554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270 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𝑘𝑚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2160 </m:t>
                          </m:r>
                          <m:f>
                            <m:fPr>
                              <m:type m:val="lin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h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63" y="3287028"/>
                <a:ext cx="1416926" cy="6554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1487041" y="3430080"/>
                <a:ext cx="12153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=0,125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041" y="3430080"/>
                <a:ext cx="12153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2545301" y="3284984"/>
                <a:ext cx="2178802" cy="609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=0,125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h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×60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𝑚𝑖𝑛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5301" y="3284984"/>
                <a:ext cx="2178802" cy="6090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4656128" y="3430080"/>
                <a:ext cx="1231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=7,5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𝑚𝑖𝑛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128" y="3430080"/>
                <a:ext cx="123142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190897" y="4149080"/>
            <a:ext cx="1144927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questão pede a resposta em minutos, se o aluno der a resposta apenas em horas (0,125 h) ou apenas em segundos (7,5 min × 60 s/min = 450 s) perderá 0,25 ponto.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0897" y="540828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5b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_ _ _ _ _ _ _ _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791050" y="5373216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7,5 minutos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0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6773" y="116632"/>
            <a:ext cx="8007011" cy="2005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Questão 6) (1 ponto) </a:t>
            </a:r>
            <a:r>
              <a:rPr lang="pt-BR" sz="1500" i="1" dirty="0">
                <a:latin typeface="Arial" pitchFamily="34" charset="0"/>
                <a:cs typeface="Arial" pitchFamily="34" charset="0"/>
              </a:rPr>
              <a:t>A figura mostra uma parte do céu, tal como é visto do Rio de Janeiro, RJ, no dia 17/05/19 à 1h00min. As “bolinhas” pretas são estrelas e quanto maior a “bolinha”, mais brilhante é a estrela. As linhas delimitam áreas no céu, que chamamos de constelações. Tudo que está na direção daquela área pertence àquela constelação, cujos nomes você pode ler dentro das áreas. A grande circunferência, centrada no Polo Sul Celeste (PSC), delimita a região circumpolar do céu. A faixa cinza, na parte de baixo da figura, representa o horizonte, onde vemos marcada a posição do Ponto Cardeal Sul (S).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4" y="2204864"/>
            <a:ext cx="4840196" cy="36718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5208809" y="2459504"/>
            <a:ext cx="657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Questão 6a) (0,5 ponto)</a:t>
            </a:r>
            <a:r>
              <a:rPr lang="pt-BR" dirty="0"/>
              <a:t> </a:t>
            </a:r>
            <a:r>
              <a:rPr lang="pt-PT" b="1" dirty="0"/>
              <a:t>(0,1 cada acerto)</a:t>
            </a:r>
            <a:r>
              <a:rPr lang="pt-PT" dirty="0"/>
              <a:t> Escreva </a:t>
            </a:r>
            <a:r>
              <a:rPr lang="pt-PT" b="1" dirty="0"/>
              <a:t>C</a:t>
            </a:r>
            <a:r>
              <a:rPr lang="pt-PT" dirty="0"/>
              <a:t> (certo) ou </a:t>
            </a:r>
            <a:r>
              <a:rPr lang="pt-PT" b="1" dirty="0"/>
              <a:t>E</a:t>
            </a:r>
            <a:r>
              <a:rPr lang="pt-PT" dirty="0"/>
              <a:t> (errado) na frente de cada afirmação.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295397" y="3158469"/>
            <a:ext cx="63447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Todas as estrelas da Constelação do Camaleão estão sempre acima do horizonte.</a:t>
            </a:r>
          </a:p>
          <a:p>
            <a:pPr algn="just" hangingPunct="0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Todas as estrelas da Constelação de Dourado estão sempre acima do horizonte.</a:t>
            </a:r>
          </a:p>
          <a:p>
            <a:pPr algn="just" hangingPunct="0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)</a:t>
            </a:r>
            <a:r>
              <a:rPr lang="pt-P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Em poucas horas a Constelação do Cruzeiro do Sul estará completamente abaixo do horizonte.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Nem todas as estrelas da Constelação da Mosca são circumpolares.</a:t>
            </a:r>
          </a:p>
          <a:p>
            <a:pPr algn="just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O céu todo nos parece girar em torno de um ponto dentro da Constelação do Oitante.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75473" y="3222143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393945" y="3851812"/>
            <a:ext cx="3057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403371" y="4483292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375473" y="5122059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375473" y="5751659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097" y="1998076"/>
            <a:ext cx="6120680" cy="4752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tângulo 3"/>
          <p:cNvSpPr/>
          <p:nvPr/>
        </p:nvSpPr>
        <p:spPr>
          <a:xfrm>
            <a:off x="334913" y="155595"/>
            <a:ext cx="7704856" cy="1855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6b) (0,5 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(0,25 cada acerto)</a:t>
            </a:r>
            <a:r>
              <a:rPr lang="pt-BR" dirty="0">
                <a:latin typeface="Arial" pitchFamily="34" charset="0"/>
                <a:cs typeface="Arial" pitchFamily="34" charset="0"/>
              </a:rPr>
              <a:t> Indique com a letra grega </a:t>
            </a:r>
            <a:r>
              <a:rPr lang="pt-BR" b="1" dirty="0">
                <a:latin typeface="Arial" pitchFamily="34" charset="0"/>
                <a:cs typeface="Arial" pitchFamily="34" charset="0"/>
                <a:sym typeface="Symbol"/>
              </a:rPr>
              <a:t></a:t>
            </a:r>
            <a:r>
              <a:rPr lang="pt-BR" dirty="0">
                <a:latin typeface="Arial" pitchFamily="34" charset="0"/>
                <a:cs typeface="Arial" pitchFamily="34" charset="0"/>
              </a:rPr>
              <a:t> (alfa) e uma seta (</a:t>
            </a:r>
            <a:r>
              <a:rPr lang="pt-BR" b="1" dirty="0">
                <a:latin typeface="Arial" pitchFamily="34" charset="0"/>
                <a:cs typeface="Arial" pitchFamily="34" charset="0"/>
                <a:sym typeface="Symbol"/>
              </a:rPr>
              <a:t>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t-BR" dirty="0">
                <a:latin typeface="Arial" pitchFamily="34" charset="0"/>
                <a:cs typeface="Arial" pitchFamily="34" charset="0"/>
              </a:rPr>
              <a:t>) a estrela mais brilhante da Constelação do Triângulo Austral, que também é circumpolar e indique com a letra grega </a:t>
            </a:r>
            <a:r>
              <a:rPr lang="pt-BR" b="1" dirty="0">
                <a:latin typeface="Arial" pitchFamily="34" charset="0"/>
                <a:cs typeface="Arial" pitchFamily="34" charset="0"/>
                <a:sym typeface="Symbol"/>
              </a:rPr>
              <a:t></a:t>
            </a:r>
            <a:r>
              <a:rPr lang="pt-BR" dirty="0">
                <a:latin typeface="Arial" pitchFamily="34" charset="0"/>
                <a:cs typeface="Arial" pitchFamily="34" charset="0"/>
              </a:rPr>
              <a:t> (beta) e uma seta (</a:t>
            </a:r>
            <a:r>
              <a:rPr lang="pt-BR" b="1" dirty="0">
                <a:latin typeface="Arial" pitchFamily="34" charset="0"/>
                <a:cs typeface="Arial" pitchFamily="34" charset="0"/>
                <a:sym typeface="Symbol"/>
              </a:rPr>
              <a:t>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t-BR" dirty="0">
                <a:latin typeface="Arial" pitchFamily="34" charset="0"/>
                <a:cs typeface="Arial" pitchFamily="34" charset="0"/>
              </a:rPr>
              <a:t>) a segunda estrela mais brilhante da mesma constelação e que não é circumpolar.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095552" y="3148695"/>
            <a:ext cx="61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sym typeface="Symbol"/>
              </a:rPr>
              <a:t>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  <a:sym typeface="Symbol"/>
              </a:rPr>
              <a:t>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15632" y="3445922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sym typeface="Symbol"/>
              </a:rPr>
              <a:t>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>
                <a:solidFill>
                  <a:srgbClr val="FF0000"/>
                </a:solidFill>
                <a:sym typeface="Symbol"/>
              </a:rPr>
              <a:t>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8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35197" y="79688"/>
            <a:ext cx="7776864" cy="2935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7) (1 ponto)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Sabemos que os astrônomos podem usar medidas de radar, paralaxe e até as Leis de Kepler para determinar a distância dos objetos do Sistema Solar. Sabendo a distância, podemos converter o tamanho angular de um corpo no seu tamanho físico usando apenas a geometria. A figura a seguir traz um observador fazendo uma medida angular do diâmetro de um objeto cuja distância é conhecida. No desenho, uma grande circunferência foi centrada no observador passando pelo objeto.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905" y="3140968"/>
            <a:ext cx="6840760" cy="149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i="1" dirty="0">
                <a:latin typeface="Arial" pitchFamily="34" charset="0"/>
                <a:cs typeface="Arial" pitchFamily="34" charset="0"/>
              </a:rPr>
              <a:t>Pela geometria, a razão entre o seu diâmetro real e o comprimento total da circunferência (2</a:t>
            </a:r>
            <a:r>
              <a:rPr lang="pt-PT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 × distância ao objeto) deve ser igual à razão entre o diâmetro angular observado e o giro completo de 360º: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89" y="2637214"/>
            <a:ext cx="4267666" cy="33840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1559049" y="5013176"/>
                <a:ext cx="3876381" cy="619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𝑚𝑒𝑡𝑟𝑜</m:t>
                          </m:r>
                        </m:num>
                        <m:den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𝑛𝑐𝑖𝑎</m:t>
                          </m:r>
                        </m:den>
                      </m:f>
                      <m:r>
                        <a:rPr lang="pt-PT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𝑚𝑒𝑡𝑟𝑜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PT" i="1">
                              <a:latin typeface="Cambria Math" panose="02040503050406030204" pitchFamily="18" charset="0"/>
                            </a:rPr>
                            <m:t>𝑎𝑛𝑔𝑢𝑙𝑎𝑟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pt-PT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049" y="5013176"/>
                <a:ext cx="3876381" cy="6198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15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1663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Pergunta 7a) (0,5 ponto)</a:t>
            </a:r>
            <a:r>
              <a:rPr lang="pt-PT" dirty="0">
                <a:latin typeface="Arial" pitchFamily="34" charset="0"/>
                <a:cs typeface="Arial" pitchFamily="34" charset="0"/>
              </a:rPr>
              <a:t> Medidas feita com radares mostram que a Lua está a uma distância de aproximadamente 384.000 km. O diâmetro angular medido da Lua vale aproximadamente 0,5º.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2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Calcule o diâmetro físico da Lua através da equação acima. Para facilitar a conta use </a:t>
            </a:r>
            <a:r>
              <a:rPr lang="pt-PT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pt-PT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pt-PT" dirty="0">
                <a:latin typeface="Arial" pitchFamily="34" charset="0"/>
                <a:cs typeface="Arial" pitchFamily="34" charset="0"/>
              </a:rPr>
              <a:t> 3.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20000"/>
              </a:lnSpc>
            </a:pP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: Registre abaixo suas contas, pois sem elas os resultados não têm valor.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188457" y="2350300"/>
                <a:ext cx="3962880" cy="646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𝑚𝑒𝑡𝑟𝑜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×384.000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57" y="2350300"/>
                <a:ext cx="3962880" cy="64665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3905389" y="2350300"/>
                <a:ext cx="2811924" cy="6466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=6×384.000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389" y="2350300"/>
                <a:ext cx="2811924" cy="6466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6523339" y="2378706"/>
                <a:ext cx="2236510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384.000 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×0,5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339" y="2378706"/>
                <a:ext cx="2236510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8543825" y="2532130"/>
                <a:ext cx="19800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=6.400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×0,5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825" y="2532130"/>
                <a:ext cx="19800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10362142" y="2532130"/>
                <a:ext cx="14077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=3.200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2142" y="2532130"/>
                <a:ext cx="140775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255642" y="3059668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7a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_ _ _ _ _ _ _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04662" y="3041196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3.200 km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2905" y="3613666"/>
            <a:ext cx="1150699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Pergunta 7b) (0,5 ponto)</a:t>
            </a:r>
            <a:r>
              <a:rPr lang="pt-PT" dirty="0">
                <a:latin typeface="Arial" pitchFamily="34" charset="0"/>
                <a:cs typeface="Arial" pitchFamily="34" charset="0"/>
              </a:rPr>
              <a:t> Através desta mesma equação, calcule o diâmetro angular da Terra vista da Lua pelos astronautas da Apollo 11. Para facilitar a conta use </a:t>
            </a:r>
            <a:r>
              <a:rPr lang="pt-PT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pt-PT" dirty="0">
                <a:latin typeface="Arial" pitchFamily="34" charset="0"/>
                <a:cs typeface="Arial" pitchFamily="34" charset="0"/>
              </a:rPr>
              <a:t> </a:t>
            </a:r>
            <a:r>
              <a:rPr lang="pt-PT" dirty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pt-PT" dirty="0">
                <a:latin typeface="Arial" pitchFamily="34" charset="0"/>
                <a:cs typeface="Arial" pitchFamily="34" charset="0"/>
              </a:rPr>
              <a:t> 3.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2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Dado: diâmetro da Terra ~12.800 km.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: Registre abaixo suas contas, pois sem elas os resultados não têm valor.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262905" y="5003940"/>
                <a:ext cx="4087914" cy="64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â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𝑚𝑒𝑡𝑟𝑜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𝑎𝑛𝑔𝑢𝑙𝑎𝑟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𝑑𝑖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𝑚𝑒𝑡𝑟𝑜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â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𝑛𝑐𝑖𝑎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05" y="5003940"/>
                <a:ext cx="4087914" cy="6408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4115153" y="5003940"/>
                <a:ext cx="2456122" cy="640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12.800 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360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2×3×384.000 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153" y="5003940"/>
                <a:ext cx="2456122" cy="6408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6366062" y="5018014"/>
                <a:ext cx="116410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12.800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6.400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62" y="5018014"/>
                <a:ext cx="1164100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7409405" y="5163210"/>
                <a:ext cx="7023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405" y="5163210"/>
                <a:ext cx="7023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1405797" y="5849564"/>
            <a:ext cx="9036813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Obs.: Ou seja, vista da Lua a Terra tem 4 vezes o diâmetro angular da Lua quando vista da Terra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415033" y="6355224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Resposta 7b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_ _ _ _ _ _ _ _ _ _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860547" y="6309320"/>
            <a:ext cx="16065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2º (dois graus)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2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55411"/>
            <a:ext cx="784887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b="1" dirty="0">
                <a:latin typeface="Arial" pitchFamily="34" charset="0"/>
                <a:cs typeface="Arial" pitchFamily="34" charset="0"/>
              </a:rPr>
              <a:t>Questão 8) (1 ponto) 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A empresa Visiona Tecnologia Espacial S/A, de São José dos Campos, SP, está desenvolvendo o nanosatélite VCUB1. Nanosatélites são artefatos espaciais com massa entre 1 a 10 kg, com capacidade de oferecer serviços que, até o final do século passado, somente grandes satélites eram capazes de prover. O VCUB1 é baseado no padrão CubeSat, onde cada unidade é formada por cubos com 10 cm de aresta.  O VCUB1 é formado por 6 desses cubos, possui 10 kg de massa e operará em uma órbita polar de 500 km (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h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) de altitude.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2276872"/>
            <a:ext cx="856895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Pergunta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8a) (0,5 ponto)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O VCUB1 é equipado com uma câmera óptica de 3,5 m de resolução, representada por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d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na figura. Isso significa que um pixel do detector da câmera, quando projetado no solo, corresponde a uma imagem quadrada de 3,5 m de lado. Uma vez que cada pixel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p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da câmera do VCUB1 corresponde a um quadrado com 5 </a:t>
            </a:r>
            <a:r>
              <a:rPr lang="pt-PT" sz="1600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m de lado (1 </a:t>
            </a:r>
            <a:r>
              <a:rPr lang="pt-PT" sz="1600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m = 10</a:t>
            </a:r>
            <a:r>
              <a:rPr lang="pt-PT" sz="1600" baseline="30000" dirty="0">
                <a:latin typeface="Arial" pitchFamily="34" charset="0"/>
                <a:cs typeface="Arial" pitchFamily="34" charset="0"/>
              </a:rPr>
              <a:t>-6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m) e considerando-se que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h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d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e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p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são conhecidos, calcule o valor da distância focal,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f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, da câmera do satélite. O seu resultado deve ser apresentado em milímetros (mm).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Dica: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Use semelhança de triângulos.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65" y="2416161"/>
            <a:ext cx="2664296" cy="345670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62905" y="4437112"/>
            <a:ext cx="465691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partir da semelhança de triângulos, tem-se que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39238" y="4869160"/>
                <a:ext cx="1850185" cy="6655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38" y="4869160"/>
                <a:ext cx="1850185" cy="6655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1986226" y="4819750"/>
                <a:ext cx="22011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 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−6</m:t>
                          </m:r>
                        </m:sup>
                      </m:sSup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3,5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226" y="4819750"/>
                <a:ext cx="2201115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4007321" y="5032185"/>
                <a:ext cx="12811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=0,714 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21" y="5032185"/>
                <a:ext cx="128112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262905" y="5589240"/>
                <a:ext cx="42899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F0000"/>
                    </a:solidFill>
                  </a:rPr>
                  <a:t>Assim,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=0,714 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=71,4 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=714 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05" y="5589240"/>
                <a:ext cx="4289957" cy="369332"/>
              </a:xfrm>
              <a:prstGeom prst="rect">
                <a:avLst/>
              </a:prstGeom>
              <a:blipFill>
                <a:blip r:embed="rId6"/>
                <a:stretch>
                  <a:fillRect l="-1136" t="-10000" b="-2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1415033" y="6093296"/>
            <a:ext cx="9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problema pede que a resposta seja dada em milímetros (mm), portanto se o estudande responder em centímetros (cm) ou em metros (m) perderá 0,25 ponto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149915" y="5543004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 8a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_ _ _ _ _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638126" y="551766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714 mm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16632"/>
            <a:ext cx="7776864" cy="228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Pergunta 8b</a:t>
            </a:r>
            <a:r>
              <a:rPr lang="pt-PT" sz="1500" b="1" dirty="0">
                <a:latin typeface="Arial" pitchFamily="34" charset="0"/>
                <a:cs typeface="Arial" pitchFamily="34" charset="0"/>
              </a:rPr>
              <a:t>) (0,5 ponto) 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De modo simplificado, a distância focal da câmera, f´, representa o caminho que os raios de luz percorrem entre o espelho primário e o detector da câmera. Contudo, conforme mostrado na Figura, a maior dimensão do VCUB1 é 300 mm, que é inferior ao valor de f obtido na questão anterior. Para resolver este problema, alguém se lembrou do telescópio refletor que Isaac Newton apresentou à Sociedade Real Inglesa em 1671. Newton fez uso de um conjunto de espelhos internos que, ao refletirem sucessivamente os raios de luz captados, fazem f´ se tornar maior do que a dimensão do tubo do telescópio</a:t>
            </a:r>
            <a:r>
              <a:rPr lang="pt-PT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905" y="3825984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sz="1500" dirty="0">
                <a:latin typeface="Arial" pitchFamily="34" charset="0"/>
                <a:cs typeface="Arial" pitchFamily="34" charset="0"/>
              </a:rPr>
              <a:t>Baseado na Figura e nesta equação, determine qual o número mínimo de espelhos necessários para que o satélite possa atingir a resolução esperada de 3,5 m, isto é, para que f´ ≥  f</a:t>
            </a:r>
            <a:r>
              <a:rPr lang="pt-PT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577" y="2420889"/>
            <a:ext cx="5417949" cy="227938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62905" y="5048240"/>
            <a:ext cx="59766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Pode-se ver que, contando do espelho primário, 3 reflexões são necessária para que </a:t>
            </a:r>
            <a:r>
              <a:rPr lang="pt-PT" sz="1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f´= 3 × 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PT" sz="15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sz="1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720 mm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seja maior ou igual à distância focal </a:t>
            </a:r>
            <a:r>
              <a:rPr lang="pt-PT" sz="1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= 714 mm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t-BR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599609" y="5164450"/>
            <a:ext cx="50405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espelhos 	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f´= 2 × 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PT" sz="15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sz="1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= 480 mm</a:t>
            </a:r>
            <a:endParaRPr lang="pt-BR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PT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espelhos 	</a:t>
            </a:r>
            <a:r>
              <a:rPr lang="pt-PT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t-PT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f´= 3 × </a:t>
            </a:r>
            <a:r>
              <a:rPr lang="pt-PT" sz="1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PT" sz="1500" b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sz="15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= 720 mm</a:t>
            </a:r>
            <a:endParaRPr lang="pt-BR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hangingPunct="0"/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espelhos 	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sz="1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f´= 4 × </a:t>
            </a: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PT" sz="1500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pt-PT" sz="1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= 960 mm</a:t>
            </a:r>
            <a:endParaRPr lang="pt-BR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393597" y="6395458"/>
            <a:ext cx="29017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Resposta 8b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_ _ _ _ _ _ _ _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779217" y="6327736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espelhos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2905" y="2348880"/>
            <a:ext cx="5904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sz="1500" dirty="0">
                <a:latin typeface="Arial" pitchFamily="34" charset="0"/>
                <a:cs typeface="Arial" pitchFamily="34" charset="0"/>
              </a:rPr>
              <a:t>Na Figura a linha cheia representa o raio de luz que foi capturado pelo espelho primário da câmera, enquanto as linhas pontilhadas representam este mesmo raio sucessivamente refletido pelos demais espelhos internos à câmera do satélite.</a:t>
            </a: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PT" sz="1500" dirty="0">
                <a:latin typeface="Arial" pitchFamily="34" charset="0"/>
                <a:cs typeface="Arial" pitchFamily="34" charset="0"/>
              </a:rPr>
              <a:t>Na Figura: f´= d</a:t>
            </a:r>
            <a:r>
              <a:rPr lang="pt-PT" sz="15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+ d</a:t>
            </a:r>
            <a:r>
              <a:rPr lang="pt-PT" sz="15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+ d</a:t>
            </a:r>
            <a:r>
              <a:rPr lang="pt-PT" sz="15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+ . . . + d</a:t>
            </a:r>
            <a:r>
              <a:rPr lang="pt-PT" sz="1500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62905" y="472514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sz="1500" b="1" dirty="0">
                <a:latin typeface="Arial" pitchFamily="34" charset="0"/>
                <a:cs typeface="Arial" pitchFamily="34" charset="0"/>
              </a:rPr>
              <a:t>Dica: 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a distância entre os espelhos é dada por d</a:t>
            </a:r>
            <a:r>
              <a:rPr lang="pt-PT" sz="15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= d</a:t>
            </a:r>
            <a:r>
              <a:rPr lang="pt-PT" sz="1500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= d</a:t>
            </a:r>
            <a:r>
              <a:rPr lang="pt-PT" sz="1500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= d</a:t>
            </a:r>
            <a:r>
              <a:rPr lang="pt-PT" sz="1500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= 240 mm.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27657"/>
            <a:ext cx="345638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b="1" dirty="0">
                <a:latin typeface="Arial" pitchFamily="34" charset="0"/>
                <a:cs typeface="Arial" pitchFamily="34" charset="0"/>
              </a:rPr>
              <a:t>Questão 9) (1 ponto) 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Era quase meia noite, horário de Brasília, do dia 20 de julho de 1969 quando o astronauta norte-americano Neil Armstrong pisou na superfície da Lua. Em 2019 comemoramos 50 anos desse evento, que nos lembra o quão longe podemos ir com criatividade, engenhosidade, determinação e trabalho. Os 384.000 km que separam a Terra da Lua foram vencidos por meio das seguintes etapas: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1.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Lançamento do Saturno V;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2.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Órbita da Terra;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3.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Período de injeção na trajetória translunar;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4.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Órbita da Lua; e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5.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Pouso lunar, mostrados esquematicamente na figura.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257" y="116632"/>
            <a:ext cx="4223156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4367361" y="976202"/>
            <a:ext cx="65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Terra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7365394" y="1628800"/>
            <a:ext cx="514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Lua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35313" y="2348880"/>
            <a:ext cx="7776864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500" b="1" dirty="0">
                <a:latin typeface="Arial" pitchFamily="34" charset="0"/>
                <a:cs typeface="Arial" pitchFamily="34" charset="0"/>
              </a:rPr>
              <a:t>Pergunta 9a (0,5 ponto) 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O 1</a:t>
            </a:r>
            <a:r>
              <a:rPr lang="pt-PT" sz="1500" u="sng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estágio do Saturno V é composto de 5 motores F-1. Cada um desses motores produz o empuxo </a:t>
            </a:r>
            <a:r>
              <a:rPr lang="pt-PT" sz="1500" b="1" dirty="0">
                <a:latin typeface="Arial" pitchFamily="34" charset="0"/>
                <a:cs typeface="Arial" pitchFamily="34" charset="0"/>
              </a:rPr>
              <a:t>E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(força) de 6.900.000 N. Considerando que a massa </a:t>
            </a:r>
            <a:r>
              <a:rPr lang="pt-PT" sz="1500" b="1" dirty="0">
                <a:latin typeface="Arial" pitchFamily="34" charset="0"/>
                <a:cs typeface="Arial" pitchFamily="34" charset="0"/>
              </a:rPr>
              <a:t>m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inicial do Saturno V é de 3.000.000 kg e </a:t>
            </a:r>
            <a:r>
              <a:rPr lang="pt-PT" sz="1500" b="1" dirty="0">
                <a:latin typeface="Arial" pitchFamily="34" charset="0"/>
                <a:cs typeface="Arial" pitchFamily="34" charset="0"/>
              </a:rPr>
              <a:t>g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≈ 10 m/s</a:t>
            </a:r>
            <a:r>
              <a:rPr lang="pt-PT" sz="15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, calcule a aceleração inicial do Saturno V, em m/s</a:t>
            </a:r>
            <a:r>
              <a:rPr lang="pt-PT" sz="15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PT" sz="15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PT" sz="1600" b="1" dirty="0"/>
              <a:t> </a:t>
            </a:r>
            <a:endParaRPr lang="pt-PT" sz="1600" b="1" dirty="0" smtClean="0"/>
          </a:p>
          <a:p>
            <a:pPr algn="just">
              <a:lnSpc>
                <a:spcPct val="120000"/>
              </a:lnSpc>
            </a:pPr>
            <a:r>
              <a:rPr lang="pt-PT" sz="1500" b="1" dirty="0" smtClean="0">
                <a:latin typeface="Arial" pitchFamily="34" charset="0"/>
                <a:cs typeface="Arial" pitchFamily="34" charset="0"/>
              </a:rPr>
              <a:t>Dica</a:t>
            </a:r>
            <a:r>
              <a:rPr lang="pt-PT" sz="1500" b="1" dirty="0">
                <a:latin typeface="Arial" pitchFamily="34" charset="0"/>
                <a:cs typeface="Arial" pitchFamily="34" charset="0"/>
              </a:rPr>
              <a:t>: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Utilize a segunda Lei de Newton e considere que apenas as forças de empuxo e peso atuam sobre o foguete, que voa sempre na vertical</a:t>
            </a:r>
            <a:r>
              <a:rPr lang="pt-PT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pt-PT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935313" y="4149080"/>
            <a:ext cx="253787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5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Empuxo total – peso = m×a</a:t>
            </a:r>
            <a:endParaRPr lang="pt-BR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3889516" y="4684439"/>
                <a:ext cx="27294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516" y="4684439"/>
                <a:ext cx="2729465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6421237" y="4522376"/>
                <a:ext cx="188224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237" y="4522376"/>
                <a:ext cx="1882246" cy="6183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8081095" y="4498074"/>
                <a:ext cx="2864822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5×6.900.000 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3.000.000 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1095" y="4498074"/>
                <a:ext cx="2864822" cy="6669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3953785" y="5382522"/>
                <a:ext cx="2579424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=11,5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785" y="5382522"/>
                <a:ext cx="2579424" cy="5667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6417953" y="5478125"/>
                <a:ext cx="1349536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=1,5</m:t>
                      </m:r>
                      <m:f>
                        <m:fPr>
                          <m:type m:val="lin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953" y="5478125"/>
                <a:ext cx="1349536" cy="375552"/>
              </a:xfrm>
              <a:prstGeom prst="rect">
                <a:avLst/>
              </a:prstGeom>
              <a:blipFill>
                <a:blip r:embed="rId7"/>
                <a:stretch>
                  <a:fillRect t="-116393" r="-28959" b="-175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/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-60" r="-259" b="-60"/>
          <a:stretch>
            <a:fillRect/>
          </a:stretch>
        </p:blipFill>
        <p:spPr bwMode="auto">
          <a:xfrm>
            <a:off x="9150190" y="5259660"/>
            <a:ext cx="323769" cy="140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17" name="Conector de Seta Reta 18"/>
          <p:cNvCxnSpPr>
            <a:cxnSpLocks noChangeShapeType="1"/>
          </p:cNvCxnSpPr>
          <p:nvPr/>
        </p:nvCxnSpPr>
        <p:spPr bwMode="auto">
          <a:xfrm flipV="1">
            <a:off x="9487840" y="5760988"/>
            <a:ext cx="2539" cy="529590"/>
          </a:xfrm>
          <a:prstGeom prst="straightConnector1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Conector de Seta Reta 20"/>
          <p:cNvCxnSpPr>
            <a:cxnSpLocks noChangeShapeType="1"/>
          </p:cNvCxnSpPr>
          <p:nvPr/>
        </p:nvCxnSpPr>
        <p:spPr bwMode="auto">
          <a:xfrm flipH="1">
            <a:off x="9049951" y="5785744"/>
            <a:ext cx="6348" cy="468630"/>
          </a:xfrm>
          <a:prstGeom prst="straightConnector1">
            <a:avLst/>
          </a:prstGeom>
          <a:noFill/>
          <a:ln w="3816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9" name="Caixa de Texto 19"/>
          <p:cNvSpPr txBox="1">
            <a:spLocks noChangeArrowheads="1"/>
          </p:cNvSpPr>
          <p:nvPr/>
        </p:nvSpPr>
        <p:spPr bwMode="auto">
          <a:xfrm>
            <a:off x="8658994" y="5887457"/>
            <a:ext cx="333071" cy="177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905" tIns="1905" rIns="1905" bIns="1905" anchor="t" anchorCtr="0" upright="1"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pt-PT" sz="120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m g</a:t>
            </a:r>
            <a:endParaRPr lang="pt-BR" sz="1200">
              <a:effectLst/>
              <a:latin typeface="Times New Roman"/>
              <a:ea typeface="Times New Roman"/>
            </a:endParaRPr>
          </a:p>
        </p:txBody>
      </p:sp>
      <p:sp>
        <p:nvSpPr>
          <p:cNvPr id="20" name="Caixa de Texto 17"/>
          <p:cNvSpPr txBox="1">
            <a:spLocks noChangeArrowheads="1"/>
          </p:cNvSpPr>
          <p:nvPr/>
        </p:nvSpPr>
        <p:spPr bwMode="auto">
          <a:xfrm>
            <a:off x="9600453" y="5989816"/>
            <a:ext cx="455540" cy="1771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1905" tIns="1905" rIns="1905" bIns="1905" anchor="t" anchorCtr="0" upright="1">
            <a:noAutofit/>
          </a:bodyPr>
          <a:lstStyle/>
          <a:p>
            <a:pPr hangingPunct="0">
              <a:spcAft>
                <a:spcPts val="0"/>
              </a:spcAft>
            </a:pPr>
            <a:r>
              <a:rPr lang="pt-PT" sz="1200" dirty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5 × E</a:t>
            </a:r>
            <a:endParaRPr lang="pt-BR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3972257" y="6330806"/>
            <a:ext cx="27190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Resposta 9a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_ _ _ _ _ _ _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459118" y="6274327"/>
            <a:ext cx="1051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1,5 m/s</a:t>
            </a:r>
            <a:r>
              <a:rPr lang="pt-BR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9" grpId="0" animBg="1"/>
      <p:bldP spid="20" grpId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90897" y="11663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sz="1500" b="1" dirty="0">
                <a:latin typeface="Arial" pitchFamily="34" charset="0"/>
                <a:cs typeface="Arial" pitchFamily="34" charset="0"/>
              </a:rPr>
              <a:t>Pergunta 9b) (0,5 ponto) 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O valor da aceleração que você obteve acima só é válido para o primeiro instante de voo porque, a partir da ignição dos 5 motores F-1 que equipam o 1</a:t>
            </a:r>
            <a:r>
              <a:rPr lang="pt-PT" sz="1500" u="sng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estágio do Saturno V, sua massa é reduzida à taxa de 15.000 kg/s, em função do consumo de propelente. Sabendo que os 5 motores F-1 funcionam por 160 segundos, qual será a aceleração do Saturno V quando tiverem transcorridos 100 segundos de voo</a:t>
            </a:r>
            <a:r>
              <a:rPr lang="pt-PT" sz="15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Em seus cálculos considere que</a:t>
            </a:r>
            <a:r>
              <a:rPr lang="pt-PT" sz="1500" b="1" dirty="0">
                <a:latin typeface="Arial" pitchFamily="34" charset="0"/>
                <a:cs typeface="Arial" pitchFamily="34" charset="0"/>
              </a:rPr>
              <a:t> g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≈ 10 m/s</a:t>
            </a:r>
            <a:r>
              <a:rPr lang="pt-PT" sz="1500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pt-PT" sz="1500" dirty="0">
                <a:latin typeface="Arial" pitchFamily="34" charset="0"/>
                <a:cs typeface="Arial" pitchFamily="34" charset="0"/>
              </a:rPr>
              <a:t> e o Empuxo dos motores não varia com a altitude.</a:t>
            </a:r>
            <a:endParaRPr lang="pt-BR" sz="1500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50000"/>
              </a:lnSpc>
            </a:pP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: Registre abaixo suas contas, pois sem elas os resultados não têm valor.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0897" y="2932202"/>
            <a:ext cx="1144927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 cálculos são identicos aos da questão anterior. Contudo, será necessário diminuir a massa total do Saturno V de 15.000 kg/s × 100 s = 1.500.000 kg (metade da massa inicial do Saturno V).</a:t>
            </a:r>
            <a:endParaRPr lang="pt-BR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897" y="3753907"/>
            <a:ext cx="470994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Portanto:  m = 3.000.000 – 1.500.000 = 1.500.000 kg</a:t>
            </a:r>
            <a:endParaRPr lang="pt-BR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0897" y="4149080"/>
            <a:ext cx="26965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Empuxo total – peso = m×a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89683" y="4728964"/>
                <a:ext cx="27294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</m:e>
                      </m:d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3" y="4728964"/>
                <a:ext cx="2729465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2627557" y="4581128"/>
                <a:ext cx="1882246" cy="6183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557" y="4581128"/>
                <a:ext cx="1882246" cy="6183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4404079" y="4581128"/>
                <a:ext cx="2627578" cy="6669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5×6.900.000 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1.500.000 </m:t>
                          </m:r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𝑘𝑔</m:t>
                          </m:r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079" y="4581128"/>
                <a:ext cx="2627578" cy="6669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190897" y="5310514"/>
                <a:ext cx="2640338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=23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97" y="5310514"/>
                <a:ext cx="2640338" cy="5667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tângulo 15"/>
              <p:cNvSpPr/>
              <p:nvPr/>
            </p:nvSpPr>
            <p:spPr>
              <a:xfrm>
                <a:off x="2635091" y="5406117"/>
                <a:ext cx="1064202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f>
                        <m:fPr>
                          <m:type m:val="lin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6" name="Retângul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091" y="5406117"/>
                <a:ext cx="1064202" cy="375552"/>
              </a:xfrm>
              <a:prstGeom prst="rect">
                <a:avLst/>
              </a:prstGeom>
              <a:blipFill>
                <a:blip r:embed="rId6"/>
                <a:stretch>
                  <a:fillRect t="-116393" r="-36571" b="-175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tângulo 16"/>
          <p:cNvSpPr/>
          <p:nvPr/>
        </p:nvSpPr>
        <p:spPr>
          <a:xfrm>
            <a:off x="1376599" y="6330806"/>
            <a:ext cx="25587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Resposta 9b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_ _ _ _ _ _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809854" y="6286506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 m/s</a:t>
            </a:r>
            <a:r>
              <a:rPr lang="pt-BR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26064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b="1" dirty="0">
                <a:latin typeface="Arial" pitchFamily="34" charset="0"/>
                <a:cs typeface="Arial" pitchFamily="34" charset="0"/>
              </a:rPr>
              <a:t>Questão 10) (1 ponto</a:t>
            </a:r>
            <a:r>
              <a:rPr lang="pt-PT" dirty="0">
                <a:latin typeface="Arial" pitchFamily="34" charset="0"/>
                <a:cs typeface="Arial" pitchFamily="34" charset="0"/>
              </a:rPr>
              <a:t>) 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Esta questão está relacionada à questão anterior, razão pela qual você deve usar a figura da questão 9 para auxiliar sua compreensão deste texto. A etapa 2 é conhecida como órbita de espera, situada a 200 km de distância da superfície da Terra. Durante as mais </a:t>
            </a:r>
            <a:r>
              <a:rPr lang="pt-PT" i="1" dirty="0" smtClean="0">
                <a:latin typeface="Arial" pitchFamily="34" charset="0"/>
                <a:cs typeface="Arial" pitchFamily="34" charset="0"/>
              </a:rPr>
              <a:t>de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2420888"/>
            <a:ext cx="113772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PT" i="1" dirty="0">
                <a:latin typeface="Arial" pitchFamily="34" charset="0"/>
                <a:cs typeface="Arial" pitchFamily="34" charset="0"/>
              </a:rPr>
              <a:t>duas horas que permanecem nessa órbita, os astronautas e também as equipes em Terra checam todos os sistemas do foguete. Se estiver tudo OK, o motor do 3</a:t>
            </a:r>
            <a:r>
              <a:rPr lang="pt-PT" i="1" u="sng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 estágio do Saturno V é acionado pela segunda vez, por cerca de 6 minutos, injetando a espaçonave na trajetória translunar, ou seja, em direção a um ponto do espaço onde a Lua estará 80 horas depois. Alguns minutos depois, o motor do 3</a:t>
            </a:r>
            <a:r>
              <a:rPr lang="pt-PT" i="1" u="sng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pt-PT" i="1" dirty="0">
                <a:latin typeface="Arial" pitchFamily="34" charset="0"/>
                <a:cs typeface="Arial" pitchFamily="34" charset="0"/>
              </a:rPr>
              <a:t> estágio é descartado, tornando-se lixo espacial.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0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334536"/>
            <a:ext cx="7632848" cy="1979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Questão 1) (1 ponto)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A luminosidade de uma estrela é uma característica própria dela e depende apenas do seu raio e da sua temperatura superficial. Já o seu brilho depende da distância dela até nós. Podemos comparar a luminosidade de uma estrela à potência de uma lâmpada comum. Uma lâmpada de 60 watts acesa, por exemplo, terá sempre 60 watts a qualquer distância que esteja de nós. No entanto ela será mais brilhante quanto mais perto estiver de nós</a:t>
            </a:r>
            <a:r>
              <a:rPr lang="pt-BR" sz="1600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982985" y="4019823"/>
                <a:ext cx="9865096" cy="705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𝐿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i="1">
                              <a:latin typeface="Cambria Math"/>
                            </a:rPr>
                            <m:t>𝑒𝑚</m:t>
                          </m:r>
                          <m:r>
                            <a:rPr lang="pt-PT" i="1">
                              <a:latin typeface="Cambria Math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</a:rPr>
                            <m:t>𝑙𝑢𝑚𝑖𝑛𝑜𝑠𝑖𝑑𝑎𝑑𝑒𝑠</m:t>
                          </m:r>
                          <m:r>
                            <a:rPr lang="pt-PT" i="1">
                              <a:latin typeface="Cambria Math"/>
                            </a:rPr>
                            <m:t> </m:t>
                          </m:r>
                          <m:r>
                            <a:rPr lang="pt-PT" i="1">
                              <a:latin typeface="Cambria Math"/>
                            </a:rPr>
                            <m:t>𝑠𝑜𝑙𝑎𝑟𝑒𝑠</m:t>
                          </m:r>
                        </m:e>
                      </m:d>
                      <m:r>
                        <a:rPr lang="pt-PT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PT" i="1">
                          <a:latin typeface="Cambria Math"/>
                        </a:rPr>
                        <m:t>(</m:t>
                      </m:r>
                      <m:r>
                        <a:rPr lang="pt-PT" i="1">
                          <a:latin typeface="Cambria Math"/>
                        </a:rPr>
                        <m:t>𝑒𝑚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𝑟𝑎𝑖𝑜𝑠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𝑠𝑜𝑙𝑎𝑟𝑒𝑠</m:t>
                      </m:r>
                      <m:r>
                        <a:rPr lang="pt-PT" i="1">
                          <a:latin typeface="Cambria Math"/>
                        </a:rPr>
                        <m:t>)×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PT" i="1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pt-PT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pt-PT" i="1">
                          <a:latin typeface="Cambria Math"/>
                        </a:rPr>
                        <m:t>(</m:t>
                      </m:r>
                      <m:r>
                        <a:rPr lang="pt-PT" i="1">
                          <a:latin typeface="Cambria Math"/>
                        </a:rPr>
                        <m:t>𝑒𝑚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𝑢𝑛𝑖𝑑𝑎𝑑𝑒𝑠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𝑑𝑒</m:t>
                      </m:r>
                      <m:r>
                        <a:rPr lang="pt-PT" i="1">
                          <a:latin typeface="Cambria Math"/>
                        </a:rPr>
                        <m:t> 6000 </m:t>
                      </m:r>
                      <m:r>
                        <a:rPr lang="pt-PT" i="1">
                          <a:latin typeface="Cambria Math"/>
                        </a:rPr>
                        <m:t>𝐾</m:t>
                      </m:r>
                      <m:r>
                        <a:rPr lang="pt-PT" i="1">
                          <a:latin typeface="Cambria Math"/>
                        </a:rPr>
                        <m:t>)→</m:t>
                      </m:r>
                      <m:r>
                        <a:rPr lang="pt-PT" i="1">
                          <a:latin typeface="Cambria Math"/>
                        </a:rPr>
                        <m:t>𝑅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𝐿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5" y="4019823"/>
                <a:ext cx="9865096" cy="7053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/>
          <p:cNvSpPr/>
          <p:nvPr/>
        </p:nvSpPr>
        <p:spPr>
          <a:xfrm>
            <a:off x="293615" y="4869160"/>
            <a:ext cx="11274546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Vamos dar um exemplo: Spica, da Constelação da Virgem, é 12.100 vezes mais luminosa do que o Sol (L = 12.100 L</a:t>
            </a:r>
            <a:r>
              <a:rPr lang="pt-PT" sz="1600" i="1" baseline="-25000" dirty="0">
                <a:latin typeface="Arial" pitchFamily="34" charset="0"/>
                <a:cs typeface="Arial" pitchFamily="34" charset="0"/>
              </a:rPr>
              <a:t>Sol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) e possui temperatura superficial de 22.200 K (T = 22.200/6000 = 3,7 T</a:t>
            </a:r>
            <a:r>
              <a:rPr lang="pt-PT" sz="1600" i="1" baseline="-25000" dirty="0">
                <a:latin typeface="Arial" pitchFamily="34" charset="0"/>
                <a:cs typeface="Arial" pitchFamily="34" charset="0"/>
              </a:rPr>
              <a:t>Sol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). Logo, seu raio será: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2639169" y="5859073"/>
                <a:ext cx="6240500" cy="7382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>
                          <a:latin typeface="Cambria Math"/>
                        </a:rPr>
                        <m:t>𝑅</m:t>
                      </m:r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latin typeface="Cambria Math"/>
                                </a:rPr>
                                <m:t>12.100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latin typeface="Cambria Math"/>
                                </a:rPr>
                                <m:t>3,7</m:t>
                              </m:r>
                            </m:e>
                            <m:sup>
                              <m:r>
                                <a:rPr lang="pt-PT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PT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latin typeface="Cambria Math"/>
                            </a:rPr>
                            <m:t>110</m:t>
                          </m:r>
                        </m:num>
                        <m:den>
                          <m:r>
                            <a:rPr lang="pt-PT" i="1">
                              <a:latin typeface="Cambria Math"/>
                            </a:rPr>
                            <m:t>13,69</m:t>
                          </m:r>
                        </m:den>
                      </m:f>
                      <m:r>
                        <a:rPr lang="pt-PT" i="1">
                          <a:latin typeface="Cambria Math"/>
                        </a:rPr>
                        <m:t>≅8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PT" i="1">
                              <a:latin typeface="Cambria Math"/>
                            </a:rPr>
                            <m:t>𝑆𝑜𝑙</m:t>
                          </m:r>
                        </m:sub>
                      </m:sSub>
                      <m:r>
                        <a:rPr lang="pt-PT" i="1">
                          <a:latin typeface="Cambria Math"/>
                        </a:rPr>
                        <m:t> (8 </m:t>
                      </m:r>
                      <m:r>
                        <a:rPr lang="pt-PT" i="1">
                          <a:latin typeface="Cambria Math"/>
                        </a:rPr>
                        <m:t>𝑣𝑒𝑧𝑒𝑠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𝑜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𝑟𝑎𝑖𝑜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𝑑𝑜</m:t>
                      </m:r>
                      <m:r>
                        <a:rPr lang="pt-PT" i="1">
                          <a:latin typeface="Cambria Math"/>
                        </a:rPr>
                        <m:t> </m:t>
                      </m:r>
                      <m:r>
                        <a:rPr lang="pt-PT" i="1">
                          <a:latin typeface="Cambria Math"/>
                        </a:rPr>
                        <m:t>𝑆𝑜𝑙</m:t>
                      </m:r>
                      <m:r>
                        <a:rPr lang="pt-PT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169" y="5859073"/>
                <a:ext cx="6240500" cy="738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262905" y="2276872"/>
            <a:ext cx="11305256" cy="165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A luminosidade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L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de uma estrela é proporcional ao seu raio,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, elevado ao quadrado e à sua temperatura,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T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, superficial elevada à quarta potência.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Se adotarmos as unidades solares, ou seja, se medirmos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L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em unidades de luminosidade solar (L</a:t>
            </a:r>
            <a:r>
              <a:rPr lang="pt-PT" sz="1600" i="1" baseline="-25000" dirty="0">
                <a:latin typeface="Arial" pitchFamily="34" charset="0"/>
                <a:cs typeface="Arial" pitchFamily="34" charset="0"/>
              </a:rPr>
              <a:t>Sol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),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R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em unidades de raio solar (R</a:t>
            </a:r>
            <a:r>
              <a:rPr lang="pt-PT" sz="1600" i="1" baseline="-25000" dirty="0">
                <a:latin typeface="Arial" pitchFamily="34" charset="0"/>
                <a:cs typeface="Arial" pitchFamily="34" charset="0"/>
              </a:rPr>
              <a:t>Sol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) e </a:t>
            </a:r>
            <a:r>
              <a:rPr lang="pt-PT" sz="1600" b="1" i="1" dirty="0">
                <a:latin typeface="Arial" pitchFamily="34" charset="0"/>
                <a:cs typeface="Arial" pitchFamily="34" charset="0"/>
              </a:rPr>
              <a:t>T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 em unidades de temperatura solar (6000 K) podemos escrever uma equação para calcular o raio de uma estrela em comparação com o raio do Sol: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7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190897" y="89944"/>
                <a:ext cx="7848872" cy="21529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t-BR" sz="1600" b="1" dirty="0">
                    <a:latin typeface="Arial" pitchFamily="34" charset="0"/>
                    <a:cs typeface="Arial" pitchFamily="34" charset="0"/>
                  </a:rPr>
                  <a:t>Pergunta 10a) (0,5 ponto) 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A força da gravidade é dada por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𝐹</m:t>
                    </m:r>
                    <m:r>
                      <a:rPr lang="pt-BR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600" i="1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pt-BR" sz="1600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pt-BR" sz="1600" i="1">
                            <a:latin typeface="Cambria Math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pt-B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, onde </a:t>
                </a:r>
                <a:r>
                  <a:rPr lang="pt-BR" sz="1600" b="1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 é a distância da espaçonave ao centro da Terra, </a:t>
                </a:r>
                <a:r>
                  <a:rPr lang="pt-BR" sz="1600" b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 é a massa do que sobrou do Saturno V, </a:t>
                </a:r>
                <a:r>
                  <a:rPr lang="pt-BR" sz="1600" b="1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pt-BR" sz="1600" b="1" baseline="-250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 é a massa da Terra e </a:t>
                </a:r>
                <a:r>
                  <a:rPr lang="pt-BR" sz="1600" b="1" dirty="0">
                    <a:latin typeface="Arial" pitchFamily="34" charset="0"/>
                    <a:cs typeface="Arial" pitchFamily="34" charset="0"/>
                  </a:rPr>
                  <a:t>G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 é a constante gravitacional. Enquanto em órbita circular de espera, o que sobrou do Saturno V estará sujeito a uma aceleração radial (ou centrípeta) dada por </a:t>
                </a:r>
                <a14:m>
                  <m:oMath xmlns:m="http://schemas.openxmlformats.org/officeDocument/2006/math">
                    <m:r>
                      <a:rPr lang="pt-BR" sz="1600" i="1">
                        <a:latin typeface="Cambria Math"/>
                      </a:rPr>
                      <m:t>𝑎</m:t>
                    </m:r>
                    <m:r>
                      <a:rPr lang="pt-BR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1600" i="1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sz="1600" i="1">
                                        <a:latin typeface="Cambria Math"/>
                                      </a:rPr>
                                      <m:t>𝑜𝑟𝑏𝑖𝑡𝑎𝑙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1600" i="1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. Utilizando a 2</a:t>
                </a:r>
                <a:r>
                  <a:rPr lang="pt-BR" sz="1600" u="sng" baseline="30000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 Lei de Newton, </a:t>
                </a:r>
                <a:r>
                  <a:rPr lang="pt-BR" sz="1600" u="sng" dirty="0">
                    <a:latin typeface="Arial" pitchFamily="34" charset="0"/>
                    <a:cs typeface="Arial" pitchFamily="34" charset="0"/>
                  </a:rPr>
                  <a:t>calcule a velocidade orbital, em km/s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, do que sobrou do Saturno V </a:t>
                </a:r>
                <a:r>
                  <a:rPr lang="pt-BR" sz="1600" dirty="0" smtClean="0">
                    <a:latin typeface="Arial" pitchFamily="34" charset="0"/>
                    <a:cs typeface="Arial" pitchFamily="34" charset="0"/>
                  </a:rPr>
                  <a:t>na órbita de espera.</a:t>
                </a:r>
                <a:endParaRPr lang="pt-BR" dirty="0"/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97" y="89944"/>
                <a:ext cx="7848872" cy="2152962"/>
              </a:xfrm>
              <a:prstGeom prst="rect">
                <a:avLst/>
              </a:prstGeom>
              <a:blipFill>
                <a:blip r:embed="rId2"/>
                <a:stretch>
                  <a:fillRect l="-388" r="-388" b="-17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190897" y="3140968"/>
                <a:ext cx="33782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PT" dirty="0" smtClean="0">
                    <a:solidFill>
                      <a:srgbClr val="FF0000"/>
                    </a:solidFill>
                  </a:rPr>
                  <a:t>Pela 2</a:t>
                </a:r>
                <a:r>
                  <a:rPr lang="pt-PT" u="sng" baseline="30000" dirty="0">
                    <a:solidFill>
                      <a:srgbClr val="FF0000"/>
                    </a:solidFill>
                  </a:rPr>
                  <a:t>a</a:t>
                </a:r>
                <a:r>
                  <a:rPr lang="pt-PT" dirty="0">
                    <a:solidFill>
                      <a:srgbClr val="FF0000"/>
                    </a:solidFill>
                  </a:rPr>
                  <a:t> Lei de Newton: </a:t>
                </a:r>
                <a14:m>
                  <m:oMath xmlns:m="http://schemas.openxmlformats.org/officeDocument/2006/math"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pt-P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97" y="3140968"/>
                <a:ext cx="3378297" cy="369332"/>
              </a:xfrm>
              <a:prstGeom prst="rect">
                <a:avLst/>
              </a:prstGeom>
              <a:blipFill>
                <a:blip r:embed="rId3"/>
                <a:stretch>
                  <a:fillRect l="-1444" t="-8197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190897" y="3356992"/>
                <a:ext cx="7200600" cy="656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dirty="0" smtClean="0">
                    <a:solidFill>
                      <a:srgbClr val="FF0000"/>
                    </a:solidFill>
                  </a:rPr>
                  <a:t>Substituindo e simplificando: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𝑜𝑟𝑏𝑖𝑡𝑎𝑙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𝑜𝑟𝑏𝑖𝑡𝑎𝑙</m:t>
                        </m:r>
                      </m:sub>
                    </m:sSub>
                    <m:r>
                      <a:rPr lang="pt-BR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pt-BR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num>
                          <m:den>
                            <m:r>
                              <a:rPr lang="pt-B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</m:e>
                    </m:rad>
                  </m:oMath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97" y="3356992"/>
                <a:ext cx="7200600" cy="656013"/>
              </a:xfrm>
              <a:prstGeom prst="rect">
                <a:avLst/>
              </a:prstGeom>
              <a:blipFill>
                <a:blip r:embed="rId4"/>
                <a:stretch>
                  <a:fillRect l="-6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148625" y="3964738"/>
                <a:ext cx="2660664" cy="4003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=416.000 </m:t>
                      </m:r>
                      <m:f>
                        <m:fPr>
                          <m:type m:val="lin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𝑘𝑚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5" y="3964738"/>
                <a:ext cx="2660664" cy="400366"/>
              </a:xfrm>
              <a:prstGeom prst="rect">
                <a:avLst/>
              </a:prstGeom>
              <a:blipFill>
                <a:blip r:embed="rId5"/>
                <a:stretch>
                  <a:fillRect t="-107576" r="-14645" b="-15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ângulo 6"/>
          <p:cNvSpPr/>
          <p:nvPr/>
        </p:nvSpPr>
        <p:spPr>
          <a:xfrm>
            <a:off x="2670225" y="3980255"/>
            <a:ext cx="5585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i="1" dirty="0">
                <a:solidFill>
                  <a:srgbClr val="FF0000"/>
                </a:solidFill>
              </a:rPr>
              <a:t>r</a:t>
            </a:r>
            <a:r>
              <a:rPr lang="pt-PT" dirty="0">
                <a:solidFill>
                  <a:srgbClr val="FF0000"/>
                </a:solidFill>
              </a:rPr>
              <a:t> é a distância medida a partir do centro da Terra, ou seja: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90897" y="4355812"/>
            <a:ext cx="9316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</a:rPr>
              <a:t>r</a:t>
            </a:r>
            <a:r>
              <a:rPr lang="pt-PT" dirty="0">
                <a:solidFill>
                  <a:srgbClr val="FF0000"/>
                </a:solidFill>
              </a:rPr>
              <a:t> = </a:t>
            </a:r>
            <a:r>
              <a:rPr lang="pt-PT" b="1" i="1" dirty="0">
                <a:solidFill>
                  <a:srgbClr val="FF0000"/>
                </a:solidFill>
              </a:rPr>
              <a:t>R</a:t>
            </a:r>
            <a:r>
              <a:rPr lang="pt-PT" b="1" i="1" baseline="-25000" dirty="0">
                <a:solidFill>
                  <a:srgbClr val="FF0000"/>
                </a:solidFill>
              </a:rPr>
              <a:t>T</a:t>
            </a:r>
            <a:r>
              <a:rPr lang="pt-PT" dirty="0">
                <a:solidFill>
                  <a:srgbClr val="FF0000"/>
                </a:solidFill>
              </a:rPr>
              <a:t> + distância da órbita de espera à superfície terrestre. Do enunciado da questão tem-se que: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90897" y="4797096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b="1" i="1" dirty="0">
                <a:solidFill>
                  <a:srgbClr val="FF0000"/>
                </a:solidFill>
              </a:rPr>
              <a:t>r</a:t>
            </a:r>
            <a:r>
              <a:rPr lang="pt-PT" dirty="0">
                <a:solidFill>
                  <a:srgbClr val="FF0000"/>
                </a:solidFill>
              </a:rPr>
              <a:t> = 6.300 + 200 → </a:t>
            </a:r>
            <a:r>
              <a:rPr lang="pt-PT" b="1" i="1" dirty="0">
                <a:solidFill>
                  <a:srgbClr val="FF0000"/>
                </a:solidFill>
              </a:rPr>
              <a:t>r</a:t>
            </a:r>
            <a:r>
              <a:rPr lang="pt-PT" dirty="0">
                <a:solidFill>
                  <a:srgbClr val="FF0000"/>
                </a:solidFill>
              </a:rPr>
              <a:t> = 6.500 km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320519" y="4766449"/>
            <a:ext cx="76715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FF0000"/>
                </a:solidFill>
              </a:rPr>
              <a:t>Substituindo-se os valores de M</a:t>
            </a:r>
            <a:r>
              <a:rPr lang="pt-PT" baseline="-25000" dirty="0">
                <a:solidFill>
                  <a:srgbClr val="FF0000"/>
                </a:solidFill>
              </a:rPr>
              <a:t>T</a:t>
            </a:r>
            <a:r>
              <a:rPr lang="pt-PT" dirty="0">
                <a:solidFill>
                  <a:srgbClr val="FF0000"/>
                </a:solidFill>
              </a:rPr>
              <a:t>G e r na equação acima, obtem-se:</a:t>
            </a:r>
            <a:endParaRPr lang="pt-B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200133" y="5226897"/>
                <a:ext cx="2214196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𝑜𝑟𝑏𝑖𝑡𝑎𝑙</m:t>
                          </m:r>
                        </m:sub>
                      </m:sSub>
                      <m:r>
                        <a:rPr lang="pt-PT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416.000</m:t>
                              </m:r>
                            </m:num>
                            <m:den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6500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3" y="5226897"/>
                <a:ext cx="2214196" cy="91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2265920" y="5481261"/>
                <a:ext cx="88287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</m:rad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920" y="5481261"/>
                <a:ext cx="882870" cy="4019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2974916" y="5513899"/>
                <a:ext cx="12486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 </m:t>
                      </m:r>
                      <m:f>
                        <m:fPr>
                          <m:type m:val="lin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916" y="5513899"/>
                <a:ext cx="1248612" cy="369332"/>
              </a:xfrm>
              <a:prstGeom prst="rect">
                <a:avLst/>
              </a:prstGeom>
              <a:blipFill>
                <a:blip r:embed="rId8"/>
                <a:stretch>
                  <a:fillRect t="-118333" r="-40000" b="-18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4052976" y="5513899"/>
                <a:ext cx="1554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=8.000 </m:t>
                      </m:r>
                      <m:f>
                        <m:fPr>
                          <m:type m:val="lin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976" y="5513899"/>
                <a:ext cx="1554785" cy="369332"/>
              </a:xfrm>
              <a:prstGeom prst="rect">
                <a:avLst/>
              </a:prstGeom>
              <a:blipFill>
                <a:blip r:embed="rId9"/>
                <a:stretch>
                  <a:fillRect t="-118333" r="-31765" b="-180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tângulo 14"/>
              <p:cNvSpPr/>
              <p:nvPr/>
            </p:nvSpPr>
            <p:spPr>
              <a:xfrm>
                <a:off x="5546985" y="5506600"/>
                <a:ext cx="183050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=28.800 </m:t>
                      </m:r>
                      <m:f>
                        <m:fPr>
                          <m:type m:val="lin"/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5" name="Retâ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985" y="5506600"/>
                <a:ext cx="1830501" cy="369332"/>
              </a:xfrm>
              <a:prstGeom prst="rect">
                <a:avLst/>
              </a:prstGeom>
              <a:blipFill>
                <a:blip r:embed="rId10"/>
                <a:stretch>
                  <a:fillRect t="-116393" r="-26000" b="-175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tângulo 15"/>
          <p:cNvSpPr/>
          <p:nvPr/>
        </p:nvSpPr>
        <p:spPr>
          <a:xfrm>
            <a:off x="6671617" y="6237312"/>
            <a:ext cx="36724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Obs.: Pode-se aceitar qualquer uma das três respostas.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1343025" y="6402814"/>
            <a:ext cx="53479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Resposta 10a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_ _ _ _ _ _ _ _ _ _ _ _ _ _ _ _ _ _ _ _ _ _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912739" y="6373558"/>
            <a:ext cx="3643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km/s ou 8.000 m/s ou 28.800 km/h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tângulo 18"/>
              <p:cNvSpPr/>
              <p:nvPr/>
            </p:nvSpPr>
            <p:spPr>
              <a:xfrm>
                <a:off x="190897" y="2204864"/>
                <a:ext cx="11521280" cy="978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t-BR" sz="1600" dirty="0" smtClean="0">
                    <a:latin typeface="Arial" pitchFamily="34" charset="0"/>
                    <a:cs typeface="Arial" pitchFamily="34" charset="0"/>
                  </a:rPr>
                  <a:t>Desconsidere 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quaisquer outras forças além da gravitacional.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Para simplificar, considere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pt-BR" sz="1600" b="1" i="1">
                            <a:latin typeface="Cambria Math"/>
                          </a:rPr>
                          <m:t>𝑻</m:t>
                        </m:r>
                      </m:sub>
                    </m:sSub>
                    <m:r>
                      <a:rPr lang="pt-BR" sz="1600" b="1" i="1">
                        <a:latin typeface="Cambria Math"/>
                      </a:rPr>
                      <m:t>𝑮</m:t>
                    </m:r>
                    <m:r>
                      <a:rPr lang="pt-BR" sz="1600" i="1">
                        <a:latin typeface="Cambria Math"/>
                      </a:rPr>
                      <m:t>=416.000 </m:t>
                    </m:r>
                    <m:f>
                      <m:fPr>
                        <m:type m:val="lin"/>
                        <m:ctrlPr>
                          <a:rPr lang="pt-BR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/>
                              </a:rPr>
                              <m:t>𝑘𝑚</m:t>
                            </m:r>
                          </m:e>
                          <m:sup>
                            <m:r>
                              <a:rPr lang="pt-BR" sz="16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i="1">
                                <a:latin typeface="Cambria Math"/>
                              </a:rPr>
                              <m:t>𝑠</m:t>
                            </m:r>
                          </m:e>
                          <m:sup>
                            <m:r>
                              <a:rPr lang="pt-BR" sz="16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, o raio da Terra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b="1" i="1">
                            <a:latin typeface="Cambria Math"/>
                          </a:rPr>
                          <m:t>𝑹</m:t>
                        </m:r>
                      </m:e>
                      <m:sub>
                        <m:r>
                          <a:rPr lang="pt-BR" sz="1600" b="1" i="1">
                            <a:latin typeface="Cambria Math"/>
                          </a:rPr>
                          <m:t>𝑻</m:t>
                        </m:r>
                      </m:sub>
                    </m:sSub>
                    <m:r>
                      <a:rPr lang="pt-BR" sz="1600" i="1">
                        <a:latin typeface="Cambria Math"/>
                      </a:rPr>
                      <m:t>=6.300 </m:t>
                    </m:r>
                    <m:r>
                      <a:rPr lang="pt-BR" sz="1600" i="1">
                        <a:latin typeface="Cambria Math"/>
                      </a:rPr>
                      <m:t>𝑘𝑚</m:t>
                    </m:r>
                  </m:oMath>
                </a14:m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 e que a força e aceleração tenham a mesma direção. </a:t>
                </a:r>
                <a:r>
                  <a:rPr lang="pt-BR" sz="1600" dirty="0">
                    <a:latin typeface="Arial" pitchFamily="34" charset="0"/>
                    <a:cs typeface="Arial" pitchFamily="34" charset="0"/>
                  </a:rPr>
                  <a:t>Fique atento às unidades</a:t>
                </a:r>
                <a:r>
                  <a:rPr lang="pt-BR" sz="1600" dirty="0" smtClean="0">
                    <a:latin typeface="Arial" pitchFamily="34" charset="0"/>
                    <a:cs typeface="Arial" pitchFamily="34" charset="0"/>
                  </a:rPr>
                  <a:t>!</a:t>
                </a:r>
                <a:endParaRPr lang="pt-BR" sz="16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9" name="Retâ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97" y="2204864"/>
                <a:ext cx="11521280" cy="978729"/>
              </a:xfrm>
              <a:prstGeom prst="rect">
                <a:avLst/>
              </a:prstGeom>
              <a:blipFill>
                <a:blip r:embed="rId11"/>
                <a:stretch>
                  <a:fillRect l="-265" t="-2500" r="-317" b="-2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300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118889" y="139002"/>
                <a:ext cx="7920880" cy="23041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20000"/>
                  </a:lnSpc>
                </a:pPr>
                <a:r>
                  <a:rPr lang="pt-BR" sz="1500" b="1" dirty="0">
                    <a:latin typeface="Arial" pitchFamily="34" charset="0"/>
                    <a:cs typeface="Arial" pitchFamily="34" charset="0"/>
                  </a:rPr>
                  <a:t>Pergunta 10b) (0,5 ponto)</a:t>
                </a:r>
                <a:r>
                  <a:rPr lang="pt-BR" sz="15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pt-PT" sz="1500" dirty="0">
                    <a:latin typeface="Arial" pitchFamily="34" charset="0"/>
                    <a:cs typeface="Arial" pitchFamily="34" charset="0"/>
                  </a:rPr>
                  <a:t>Uma estimativa para determinar o incremento de velocidade</a:t>
                </a:r>
                <a:r>
                  <a:rPr lang="pt-PT" sz="1500" dirty="0" smtClean="0"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PT" sz="1500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pt-PT" sz="15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PT" sz="15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𝑒𝑠𝑐𝑎𝑝𝑒</m:t>
                        </m:r>
                      </m:sub>
                    </m:sSub>
                    <m:r>
                      <a:rPr lang="pt-PT" sz="15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𝑜𝑟𝑏𝑖𝑡𝑎𝑙</m:t>
                        </m:r>
                      </m:sub>
                    </m:sSub>
                  </m:oMath>
                </a14:m>
                <a:r>
                  <a:rPr lang="pt-PT" sz="1500" dirty="0">
                    <a:latin typeface="Arial" pitchFamily="34" charset="0"/>
                    <a:cs typeface="Arial" pitchFamily="34" charset="0"/>
                  </a:rPr>
                  <a:t>, necessário à injeção na trajetória translunar pode ser feita considerando-o como sendo a velocidade de escape do campo gravitacional terrestre, calculada na altitude da órbita de espera, menos a velocidade orbital do foguete nesse mesmo local. A velocidade de escape é a velocidade que um corpo precisa atingir para deixar o campo gravitacional terrestre e chegar ao infinito com velocidade nula. Isso equivale à velocidade inicial que faz com que a soma entre energia potencial gravitacional e energia cinética seja nula. </a:t>
                </a:r>
                <a:endParaRPr lang="pt-BR" sz="1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139002"/>
                <a:ext cx="7920880" cy="2304157"/>
              </a:xfrm>
              <a:prstGeom prst="rect">
                <a:avLst/>
              </a:prstGeom>
              <a:blipFill>
                <a:blip r:embed="rId2"/>
                <a:stretch>
                  <a:fillRect l="-308" r="-308" b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18889" y="3486019"/>
                <a:ext cx="7488832" cy="5343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PT" sz="16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 acordo com o enunciado: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𝑐𝑖𝑛</m:t>
                        </m:r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𝑡𝑖𝑐𝑎</m:t>
                        </m:r>
                      </m:sub>
                    </m:sSub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𝑐𝑖𝑛</m:t>
                        </m:r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𝑡𝑖𝑐𝑎</m:t>
                        </m:r>
                      </m:sub>
                    </m:sSub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=0→</m:t>
                    </m:r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PT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𝑒𝑠𝑐𝑎𝑝𝑒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P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pt-BR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PT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pt-PT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pt-PT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BR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3486019"/>
                <a:ext cx="7488832" cy="534377"/>
              </a:xfrm>
              <a:prstGeom prst="rect">
                <a:avLst/>
              </a:prstGeom>
              <a:blipFill>
                <a:blip r:embed="rId3"/>
                <a:stretch>
                  <a:fillRect l="-489" b="-34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7131373" y="3329240"/>
                <a:ext cx="4464496" cy="819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pt-P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𝑒𝑠𝑐𝑎𝑝𝑒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𝑒𝑠𝑐𝑎𝑝𝑒</m:t>
                          </m:r>
                        </m:sub>
                      </m:sSub>
                      <m:r>
                        <a:rPr lang="pt-PT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PT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pt-BR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P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pt-PT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num>
                            <m:den>
                              <m:r>
                                <a:rPr lang="pt-PT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373" y="3329240"/>
                <a:ext cx="4464496" cy="8198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118889" y="4167753"/>
                <a:ext cx="11637099" cy="673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pt-PT" sz="15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Percebe-se que o valor da velocidade de escape é igual ao valor da velocidade orbital encontrado na questão anterior multiplicado por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PT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pt-PT" sz="15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Assim:</a:t>
                </a:r>
                <a:endParaRPr lang="pt-BR" sz="15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4167753"/>
                <a:ext cx="11637099" cy="673326"/>
              </a:xfrm>
              <a:prstGeom prst="rect">
                <a:avLst/>
              </a:prstGeom>
              <a:blipFill>
                <a:blip r:embed="rId5"/>
                <a:stretch>
                  <a:fillRect l="-210" r="-262" b="-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118889" y="4725144"/>
                <a:ext cx="2723438" cy="5598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𝑒𝑠𝑐𝑎𝑝𝑒</m:t>
                          </m:r>
                        </m:sub>
                      </m:sSub>
                      <m:r>
                        <a:rPr lang="pt-BR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=1,4×8=11,2 </m:t>
                      </m:r>
                      <m:f>
                        <m:fPr>
                          <m:ctrlP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pt-BR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pt-BR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4725144"/>
                <a:ext cx="2723438" cy="5598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tângulo 10"/>
          <p:cNvSpPr/>
          <p:nvPr/>
        </p:nvSpPr>
        <p:spPr>
          <a:xfrm>
            <a:off x="118888" y="5248839"/>
            <a:ext cx="116370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Contudo, a Apollo 11 encontra-se na órbita de espera com velocidade de 8 km/s.  Dessa forma, o incremento de velocidade </a:t>
            </a:r>
            <a:r>
              <a:rPr lang="pt-P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pt-PT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adicional para escapar à gravidade terrestre e encontrar-se com a Lua é: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343025" y="5921572"/>
            <a:ext cx="14662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11,2 – 8 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642213" y="5921572"/>
            <a:ext cx="11400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3,2 km/s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647281" y="5921572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3.200 m/s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762113" y="5921572"/>
            <a:ext cx="14774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11.520 km/h</a:t>
            </a:r>
            <a:endParaRPr lang="pt-BR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743625" y="6188609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Obs.: Pode-se aceitar qualquer uma das três respostas</a:t>
            </a:r>
            <a:r>
              <a:rPr lang="pt-BR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343025" y="6412050"/>
            <a:ext cx="54168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Resposta 10b</a:t>
            </a:r>
            <a:r>
              <a:rPr lang="pt-BR" sz="16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sz="1600" dirty="0" smtClean="0">
                <a:latin typeface="Arial" pitchFamily="34" charset="0"/>
                <a:cs typeface="Arial" pitchFamily="34" charset="0"/>
              </a:rPr>
              <a:t>_ _ _ _ _ _ _ _ _ _ _ _ _ _ _ _ _ _ _ _ _ _ 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848566" y="6384342"/>
            <a:ext cx="38041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3,2 km/s ou 3.200 m/s ou 11.520 km/h</a:t>
            </a:r>
            <a:endParaRPr lang="pt-B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tângulo 2"/>
              <p:cNvSpPr/>
              <p:nvPr/>
            </p:nvSpPr>
            <p:spPr>
              <a:xfrm>
                <a:off x="118889" y="2348880"/>
                <a:ext cx="11449272" cy="1170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hangingPunct="0">
                  <a:lnSpc>
                    <a:spcPct val="120000"/>
                  </a:lnSpc>
                </a:pPr>
                <a:r>
                  <a:rPr lang="pt-PT" sz="1500" dirty="0">
                    <a:latin typeface="Arial" pitchFamily="34" charset="0"/>
                    <a:cs typeface="Arial" pitchFamily="34" charset="0"/>
                  </a:rPr>
                  <a:t>Calcule o  necessário para que, a partir da órbita de espera, a velocidade de escape seja atingida.</a:t>
                </a:r>
                <a:endParaRPr lang="pt-BR" sz="1500" dirty="0">
                  <a:latin typeface="Arial" pitchFamily="34" charset="0"/>
                  <a:cs typeface="Arial" pitchFamily="34" charset="0"/>
                </a:endParaRPr>
              </a:p>
              <a:p>
                <a:pPr algn="just" hangingPunct="0">
                  <a:lnSpc>
                    <a:spcPct val="120000"/>
                  </a:lnSpc>
                </a:pPr>
                <a:r>
                  <a:rPr lang="pt-PT" sz="1500" dirty="0">
                    <a:latin typeface="Arial" pitchFamily="34" charset="0"/>
                    <a:cs typeface="Arial" pitchFamily="34" charset="0"/>
                  </a:rPr>
                  <a:t>As energias cinéticas e potencial são dadas por: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𝑐𝑖𝑛</m:t>
                        </m:r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𝑡𝑖𝑐𝑎</m:t>
                        </m:r>
                      </m:sub>
                    </m:sSub>
                    <m:r>
                      <a:rPr lang="pt-PT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1500" i="1">
                        <a:latin typeface="Cambria Math" panose="02040503050406030204" pitchFamily="18" charset="0"/>
                      </a:rPr>
                      <m:t>𝑚</m:t>
                    </m:r>
                    <m:f>
                      <m:f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1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5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1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PT" sz="1500" i="1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pt-PT" sz="1500" i="1">
                                        <a:latin typeface="Cambria Math" panose="02040503050406030204" pitchFamily="18" charset="0"/>
                                      </a:rPr>
                                      <m:t>𝑒𝑠𝑐𝑎𝑝𝑒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pt-PT" sz="1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pt-PT" sz="1500" dirty="0">
                    <a:latin typeface="Arial" pitchFamily="34" charset="0"/>
                    <a:cs typeface="Arial" pitchFamily="34" charset="0"/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𝑝𝑜𝑡𝑒𝑛𝑐𝑖𝑎𝑙</m:t>
                        </m:r>
                      </m:sub>
                    </m:sSub>
                    <m:r>
                      <a:rPr lang="pt-PT" sz="15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𝑚</m:t>
                        </m:r>
                        <m:sSub>
                          <m:sSubPr>
                            <m:ctrlPr>
                              <a:rPr lang="pt-BR" sz="15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PT" sz="15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pt-PT" sz="15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pt-BR" sz="1500" dirty="0">
                  <a:latin typeface="Arial" pitchFamily="34" charset="0"/>
                  <a:cs typeface="Arial" pitchFamily="34" charset="0"/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pt-PT" sz="1500" dirty="0">
                    <a:latin typeface="Arial" pitchFamily="34" charset="0"/>
                    <a:cs typeface="Arial" pitchFamily="34" charset="0"/>
                  </a:rPr>
                  <a:t>Em seus cálculos considere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t-BR" sz="15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PT" sz="15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pt-PT" sz="1500" i="1">
                        <a:latin typeface="Cambria Math" panose="02040503050406030204" pitchFamily="18" charset="0"/>
                      </a:rPr>
                      <m:t>=1,4</m:t>
                    </m:r>
                  </m:oMath>
                </a14:m>
                <a:r>
                  <a:rPr lang="pt-PT" sz="1500" dirty="0">
                    <a:latin typeface="Arial" pitchFamily="34" charset="0"/>
                    <a:cs typeface="Arial" pitchFamily="34" charset="0"/>
                  </a:rPr>
                  <a:t>. </a:t>
                </a:r>
                <a:endParaRPr lang="pt-BR" sz="15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89" y="2348880"/>
                <a:ext cx="11449272" cy="1170513"/>
              </a:xfrm>
              <a:prstGeom prst="rect">
                <a:avLst/>
              </a:prstGeom>
              <a:blipFill>
                <a:blip r:embed="rId7"/>
                <a:stretch>
                  <a:fillRect l="-213" b="-26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577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/>
          <p:cNvGraphicFramePr>
            <a:graphicFrameLocks noGrp="1"/>
          </p:cNvGraphicFramePr>
          <p:nvPr>
            <p:extLst/>
          </p:nvPr>
        </p:nvGraphicFramePr>
        <p:xfrm>
          <a:off x="3858579" y="748162"/>
          <a:ext cx="4167068" cy="544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419">
                  <a:extLst>
                    <a:ext uri="{9D8B030D-6E8A-4147-A177-3AD203B41FA5}">
                      <a16:colId xmlns:a16="http://schemas.microsoft.com/office/drawing/2014/main" val="77620037"/>
                    </a:ext>
                  </a:extLst>
                </a:gridCol>
                <a:gridCol w="3481649">
                  <a:extLst>
                    <a:ext uri="{9D8B030D-6E8A-4147-A177-3AD203B41FA5}">
                      <a16:colId xmlns:a16="http://schemas.microsoft.com/office/drawing/2014/main" val="3578718802"/>
                    </a:ext>
                  </a:extLst>
                </a:gridCol>
              </a:tblGrid>
              <a:tr h="386817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solidFill>
                            <a:schemeClr val="tx1"/>
                          </a:solidFill>
                        </a:rPr>
                        <a:t>Contatos:</a:t>
                      </a:r>
                      <a:endParaRPr lang="pt-BR" sz="1800" dirty="0">
                        <a:solidFill>
                          <a:schemeClr val="tx1"/>
                        </a:solidFill>
                      </a:endParaRP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71705"/>
                  </a:ext>
                </a:extLst>
              </a:tr>
              <a:tr h="624615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obabr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90837"/>
                  </a:ext>
                </a:extLst>
              </a:tr>
              <a:tr h="607057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@</a:t>
                      </a: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oba_olimpiada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46611"/>
                  </a:ext>
                </a:extLst>
              </a:tr>
              <a:tr h="56242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obaoficial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72919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canal_oba_mobfog</a:t>
                      </a: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419485"/>
                  </a:ext>
                </a:extLst>
              </a:tr>
              <a:tr h="553200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oba.secretaria@gmail.com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587587"/>
                  </a:ext>
                </a:extLst>
              </a:tr>
              <a:tr h="601451">
                <a:tc>
                  <a:txBody>
                    <a:bodyPr/>
                    <a:lstStyle/>
                    <a:p>
                      <a:endParaRPr lang="pt-BR" sz="180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98272-3810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4417"/>
                  </a:ext>
                </a:extLst>
              </a:tr>
              <a:tr h="1095030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89273" marR="89273" marT="44637" marB="44637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2334-0082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4104-4047</a:t>
                      </a:r>
                    </a:p>
                    <a:p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(21) 2254-1139</a:t>
                      </a:r>
                    </a:p>
                  </a:txBody>
                  <a:tcPr marL="89273" marR="89273" marT="44637" marB="44637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621586"/>
                  </a:ext>
                </a:extLst>
              </a:tr>
              <a:tr h="386817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www.oba.org.br</a:t>
                      </a:r>
                    </a:p>
                  </a:txBody>
                  <a:tcPr marL="89273" marR="89273" marT="44637" marB="44637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8160636"/>
                  </a:ext>
                </a:extLst>
              </a:tr>
            </a:tbl>
          </a:graphicData>
        </a:graphic>
      </p:graphicFrame>
      <p:grpSp>
        <p:nvGrpSpPr>
          <p:cNvPr id="2" name="Agrupar 1"/>
          <p:cNvGrpSpPr/>
          <p:nvPr/>
        </p:nvGrpSpPr>
        <p:grpSpPr>
          <a:xfrm>
            <a:off x="3892430" y="1221538"/>
            <a:ext cx="651692" cy="4341089"/>
            <a:chOff x="3960784" y="1167955"/>
            <a:chExt cx="667511" cy="4446461"/>
          </a:xfrm>
        </p:grpSpPr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9233" y="4171188"/>
              <a:ext cx="530717" cy="528828"/>
            </a:xfrm>
            <a:prstGeom prst="rect">
              <a:avLst/>
            </a:prstGeom>
          </p:spPr>
        </p:pic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1810" y="2391918"/>
              <a:ext cx="477018" cy="47015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35524" y="1773936"/>
              <a:ext cx="508521" cy="512064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8470" y="2969133"/>
              <a:ext cx="580515" cy="551307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7422" y="3632454"/>
              <a:ext cx="564933" cy="436626"/>
            </a:xfrm>
            <a:prstGeom prst="rect">
              <a:avLst/>
            </a:prstGeom>
          </p:spPr>
        </p:pic>
        <p:pic>
          <p:nvPicPr>
            <p:cNvPr id="1026" name="Picture 2" descr="Telefone, redondo, ícone - Baixar PNG/SVG Transparent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784" y="4946905"/>
              <a:ext cx="667511" cy="6675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Imagem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50954" y="1167955"/>
              <a:ext cx="470514" cy="468821"/>
            </a:xfrm>
            <a:prstGeom prst="rect">
              <a:avLst/>
            </a:prstGeom>
          </p:spPr>
        </p:pic>
      </p:grpSp>
      <p:pic>
        <p:nvPicPr>
          <p:cNvPr id="26" name="Imagem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239" y="2164725"/>
            <a:ext cx="4022027" cy="266926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485" y="2593994"/>
            <a:ext cx="2734749" cy="17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16632"/>
            <a:ext cx="7848872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1a) (0,5 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 Agora que você já sabe calcular o raio de uma estrela, calcule o raio de uma estrela com 10.000 vezes a luminosidade do Sol e temperatura superficial de 12.000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K.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: Registre abaixo suas contas, pois sem elas os resultados não têm valor.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tângulo 3"/>
              <p:cNvSpPr/>
              <p:nvPr/>
            </p:nvSpPr>
            <p:spPr>
              <a:xfrm>
                <a:off x="242982" y="1706590"/>
                <a:ext cx="2262479" cy="714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10000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12000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6000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2" y="1706590"/>
                <a:ext cx="2262479" cy="7142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tângulo 4"/>
              <p:cNvSpPr/>
              <p:nvPr/>
            </p:nvSpPr>
            <p:spPr>
              <a:xfrm>
                <a:off x="2331214" y="1776031"/>
                <a:ext cx="859531" cy="644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14" y="1776031"/>
                <a:ext cx="859531" cy="644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tângulo 5"/>
              <p:cNvSpPr/>
              <p:nvPr/>
            </p:nvSpPr>
            <p:spPr>
              <a:xfrm>
                <a:off x="3051294" y="1776031"/>
                <a:ext cx="85953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100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94" y="1776031"/>
                <a:ext cx="859531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3771374" y="1913793"/>
                <a:ext cx="11720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=25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𝑆𝑜𝑙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374" y="1913793"/>
                <a:ext cx="11720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tângulo 7"/>
          <p:cNvSpPr/>
          <p:nvPr/>
        </p:nvSpPr>
        <p:spPr>
          <a:xfrm>
            <a:off x="190897" y="2738998"/>
            <a:ext cx="430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1a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_ _ _ _ _ _ _ _ _ _ _ _ _ _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737797" y="2708920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ou 25x o raio do Sol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90897" y="3312692"/>
            <a:ext cx="11521280" cy="775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1b) (0,5 ponto)</a:t>
            </a:r>
            <a:r>
              <a:rPr lang="pt-BR" dirty="0">
                <a:latin typeface="Arial" pitchFamily="34" charset="0"/>
                <a:cs typeface="Arial" pitchFamily="34" charset="0"/>
              </a:rPr>
              <a:t> Calcule o raio de uma estrela com 0,04 vezes a luminosidade do Sol e temperatura superficial de 24.000 K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Atenção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: Registre abaixo suas contas, pois sem elas os resultados não têm valor.</a:t>
            </a:r>
            <a:endParaRPr lang="pt-BR" sz="15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337141" y="4365104"/>
                <a:ext cx="2262479" cy="700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0,04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pt-B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pt-PT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24000</m:t>
                                      </m:r>
                                    </m:num>
                                    <m:den>
                                      <m:r>
                                        <a:rPr lang="pt-PT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6000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41" y="4365104"/>
                <a:ext cx="2262479" cy="7007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tângulo 11"/>
              <p:cNvSpPr/>
              <p:nvPr/>
            </p:nvSpPr>
            <p:spPr>
              <a:xfrm>
                <a:off x="2425373" y="4421978"/>
                <a:ext cx="779380" cy="643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0,2</m:t>
                          </m:r>
                        </m:num>
                        <m:den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pt-PT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2" name="Retâ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373" y="4421978"/>
                <a:ext cx="779380" cy="643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tângulo 12"/>
              <p:cNvSpPr/>
              <p:nvPr/>
            </p:nvSpPr>
            <p:spPr>
              <a:xfrm>
                <a:off x="3089160" y="4421978"/>
                <a:ext cx="779380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0,2</m:t>
                          </m:r>
                        </m:num>
                        <m:den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13" name="Retâ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160" y="4421978"/>
                <a:ext cx="779380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tângulo 13"/>
              <p:cNvSpPr/>
              <p:nvPr/>
            </p:nvSpPr>
            <p:spPr>
              <a:xfrm>
                <a:off x="3698602" y="4559227"/>
                <a:ext cx="1604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=0,0125 </m:t>
                      </m:r>
                      <m:sSub>
                        <m:sSub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pt-PT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𝑆𝑜𝑙</m:t>
                          </m:r>
                        </m:sub>
                      </m:sSub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4" name="Retângu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602" y="4559227"/>
                <a:ext cx="160486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tângulo 14"/>
          <p:cNvSpPr/>
          <p:nvPr/>
        </p:nvSpPr>
        <p:spPr>
          <a:xfrm>
            <a:off x="210820" y="5454460"/>
            <a:ext cx="5380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1b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_ _ _ _ _ _ _ _ _ _ _ _ _ _ _ _ _ _ _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72963" y="5417516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0,0125 ou 0,0125x o raio do Sol</a:t>
            </a:r>
            <a:endParaRPr lang="pt-B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75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8728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Questão 2) (1 ponto)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As leis de Kepler são as três leis do movimento planetário definidas por Johannes Kepler (1571 – 1630), um matemático e astrônomo alemão. Kepler estudou as observações colhidas por mais de 20 anos pelo astrônomo Tycho Brahe (1546 — 1601) e descobriu, por volta de 1605, que os planetas seguiam três leis matemáticas: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889" y="2348880"/>
            <a:ext cx="727280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sz="1600" i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A segunda Lei (das áreas) afirma que a reta que une o planeta ao Sol varre áreas iguais em tempos iguais.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- A terceira Lei (harmônica) relaciona o quadrado do período orbital dos planetas diretamente com o cubo de sua distância média ao Sol.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39" y="2397267"/>
            <a:ext cx="4252027" cy="27082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18889" y="3645024"/>
            <a:ext cx="7249413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i="1" dirty="0">
                <a:latin typeface="Arial" pitchFamily="34" charset="0"/>
                <a:cs typeface="Arial" pitchFamily="34" charset="0"/>
              </a:rPr>
              <a:t>A figura mostra a órbita da Terra (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fora de escala e bem mais achatada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) e as posições da Terra ao longo do ano.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8889" y="4437112"/>
            <a:ext cx="727280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b="1" dirty="0">
                <a:latin typeface="Arial" pitchFamily="34" charset="0"/>
                <a:cs typeface="Arial" pitchFamily="34" charset="0"/>
              </a:rPr>
              <a:t>Pergunta 2) (0,2 ponto cada acerto)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Escreva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C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(certo) ou </a:t>
            </a:r>
            <a:r>
              <a:rPr lang="pt-PT" sz="1600" b="1" dirty="0">
                <a:latin typeface="Arial" pitchFamily="34" charset="0"/>
                <a:cs typeface="Arial" pitchFamily="34" charset="0"/>
              </a:rPr>
              <a:t>E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(errado) na frente de cada afirmação.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22389" y="5117003"/>
            <a:ext cx="10009112" cy="1659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 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Entre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março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e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abril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 velocidade orbital da Terra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é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maior do que entre maio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 e junho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hangingPunct="0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 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Em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fevereiro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a velocidade orbital da Terra está aumentando.</a:t>
            </a:r>
          </a:p>
          <a:p>
            <a:pPr algn="just" hangingPunct="0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 )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A força da gravidade do Sol é a mesma em todos os pontos da órbita da Terra.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 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Pela 3ª Lei de Kepler podemos afirmar que em julho a velocidade orbital da Terra é a menor.</a:t>
            </a:r>
          </a:p>
          <a:p>
            <a:pPr algn="just">
              <a:lnSpc>
                <a:spcPct val="130000"/>
              </a:lnSpc>
            </a:pPr>
            <a:r>
              <a:rPr lang="pt-BR" sz="1600" dirty="0" smtClean="0">
                <a:latin typeface="Arial" pitchFamily="34" charset="0"/>
                <a:cs typeface="Arial" pitchFamily="34" charset="0"/>
              </a:rPr>
              <a:t>(   )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Pela 2ª Lei de Kepler podemos afirmar que em janeiro a velocidade orbital da Terra é a maior.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07201" y="5178678"/>
            <a:ext cx="2403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939" y="5498760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24939" y="5814500"/>
            <a:ext cx="301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519090" y="6125740"/>
            <a:ext cx="3209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505513" y="6444100"/>
            <a:ext cx="3321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18889" y="1674980"/>
            <a:ext cx="78488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- A primeira Lei (das órbitas) diz que a órbita de cada planeta é uma elipse, com o Sol em um dos focos.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11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18889" y="184109"/>
            <a:ext cx="4464496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Questão 3) (1 ponto)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16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Apollo 11 pousou no Mar da Tranquilidade em 20 de julho de 1969, transformando Neil A. Armstrong no primeiro homem a pisar na Lua.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18890" y="1512308"/>
            <a:ext cx="4392488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A imagem ao lado traz o nome de alguns “mares” e crateras famosas, e o local dos pousos das missões Apollo, de 11 a 17.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898" y="2564904"/>
            <a:ext cx="11521280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Os engenheiros e cientistas da NASA estabeleceram que o pouso da Apollo 11 deveria acontecer pouco depois de o Sol ter nascido no local escolhido: o Mar da Tranquilidade.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02" y="193127"/>
            <a:ext cx="3332886" cy="237177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60920" y="3284984"/>
            <a:ext cx="11551258" cy="732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Pergunta 3a) (0,5 ponto) </a:t>
            </a:r>
            <a:r>
              <a:rPr lang="pt-PT" sz="1600" dirty="0">
                <a:latin typeface="Arial" pitchFamily="34" charset="0"/>
                <a:cs typeface="Arial" pitchFamily="34" charset="0"/>
              </a:rPr>
              <a:t>Baseado no que você acabou de ler, faça um “X” debaixo da imagem que representa a fase da Lua no dia do pouso da Apollo 11. O local do pouso está marcado em todas as imagens com um círculo branco.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426" y="4059073"/>
            <a:ext cx="7570600" cy="2610287"/>
          </a:xfrm>
          <a:prstGeom prst="rect">
            <a:avLst/>
          </a:prstGeom>
        </p:spPr>
      </p:pic>
      <p:sp>
        <p:nvSpPr>
          <p:cNvPr id="10" name="Caixa de Texto 2"/>
          <p:cNvSpPr txBox="1">
            <a:spLocks noChangeArrowheads="1"/>
          </p:cNvSpPr>
          <p:nvPr/>
        </p:nvSpPr>
        <p:spPr bwMode="auto">
          <a:xfrm>
            <a:off x="5905082" y="6336944"/>
            <a:ext cx="5546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hangingPunct="0">
              <a:spcAft>
                <a:spcPts val="0"/>
              </a:spcAft>
            </a:pPr>
            <a:r>
              <a:rPr lang="pt-PT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X</a:t>
            </a:r>
            <a:endParaRPr lang="pt-BR" dirty="0">
              <a:effectLst/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88640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3b) (0,5 ponto) </a:t>
            </a:r>
            <a:r>
              <a:rPr lang="pt-PT" dirty="0">
                <a:latin typeface="Arial" pitchFamily="34" charset="0"/>
                <a:cs typeface="Arial" pitchFamily="34" charset="0"/>
              </a:rPr>
              <a:t>A necessidade de que o Sol estivesse em um ângulo específico no dia do pouso da Apollo 11 era restritiva, limitando a data de lançamento da Missão. Se ela não ocorresse na data prevista, a NASA deveria esperar pela próxima oportunidade para lançar a Missão.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PT" dirty="0">
                <a:latin typeface="Arial" pitchFamily="34" charset="0"/>
                <a:cs typeface="Arial" pitchFamily="34" charset="0"/>
              </a:rPr>
              <a:t>Sendo assim, assinale a afirmativa correta. A NASA poderia lançar a Missão Apollo 11: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12333" y="3012234"/>
            <a:ext cx="5827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(   ) Em qualquer dia do mês, mas sempre ao meio-dia.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06594" y="3542896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(   ) Em apenas um dia a cada semana.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2333" y="4089597"/>
            <a:ext cx="476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(   ) Em apenas um ou dois dias a cada mês.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06594" y="4665661"/>
            <a:ext cx="4070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(   ) Em apenas uma semana por ano.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12333" y="5219908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(   ) Sempre que a Lua estivesse no perigeo.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04862" y="410455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pt-PT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lang="pt-BR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905" y="125868"/>
            <a:ext cx="77048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Questão 4) (1 ponto)</a:t>
            </a:r>
            <a:r>
              <a:rPr lang="pt-BR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i="1" dirty="0">
                <a:latin typeface="Arial" pitchFamily="34" charset="0"/>
                <a:cs typeface="Arial" pitchFamily="34" charset="0"/>
              </a:rPr>
              <a:t>Em virtude de sua alta temperatura, na ordem de 2 milhões de graus Celsius, a parte mais externa da atmosfera do Sol, chamada de Coroa Solar, é responsável pela emissão de um fluxo constante de partículas muito energéticas para todo o espaço, conhecido por Vento Solar. Essas partículas são, em sua maioria, elétrons, prótons e partículas alfa. O Vento Solar faz com que o Sol perca massa a uma taxa de cerca de 2 milhões de toneladas/segundo (1 t = 1000 kg).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905" y="2636912"/>
            <a:ext cx="11377264" cy="123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 4)</a:t>
            </a:r>
            <a:r>
              <a:rPr lang="pt-BR" dirty="0">
                <a:latin typeface="Arial" pitchFamily="34" charset="0"/>
                <a:cs typeface="Arial" pitchFamily="34" charset="0"/>
              </a:rPr>
              <a:t> Por conta do Vento Solar, quantos anos demora o Sol para perder a massa equivalente à massa da Terra? </a:t>
            </a:r>
            <a:r>
              <a:rPr lang="pt-BR" sz="1500" b="1" dirty="0">
                <a:latin typeface="Arial" pitchFamily="34" charset="0"/>
                <a:cs typeface="Arial" pitchFamily="34" charset="0"/>
              </a:rPr>
              <a:t>Atenção: Registre abaixo suas contas, pois sem elas os resultados não têm valor</a:t>
            </a:r>
            <a:r>
              <a:rPr lang="pt-BR" sz="1500" b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20000"/>
              </a:lnSpc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2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Dados</a:t>
            </a:r>
            <a:r>
              <a:rPr lang="pt-BR" dirty="0">
                <a:latin typeface="Arial" pitchFamily="34" charset="0"/>
                <a:cs typeface="Arial" pitchFamily="34" charset="0"/>
              </a:rPr>
              <a:t>: massa da Terra ~ 6×10</a:t>
            </a:r>
            <a:r>
              <a:rPr lang="pt-BR" baseline="30000" dirty="0">
                <a:latin typeface="Arial" pitchFamily="34" charset="0"/>
                <a:cs typeface="Arial" pitchFamily="34" charset="0"/>
              </a:rPr>
              <a:t>24</a:t>
            </a:r>
            <a:r>
              <a:rPr lang="pt-BR" dirty="0">
                <a:latin typeface="Arial" pitchFamily="34" charset="0"/>
                <a:cs typeface="Arial" pitchFamily="34" charset="0"/>
              </a:rPr>
              <a:t> kg e 1 ano </a:t>
            </a:r>
            <a:r>
              <a:rPr lang="pt-BR" dirty="0"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pt-BR" dirty="0">
                <a:latin typeface="Arial" pitchFamily="34" charset="0"/>
                <a:cs typeface="Arial" pitchFamily="34" charset="0"/>
              </a:rPr>
              <a:t> 3×10</a:t>
            </a:r>
            <a:r>
              <a:rPr lang="pt-BR" baseline="30000" dirty="0">
                <a:latin typeface="Arial" pitchFamily="34" charset="0"/>
                <a:cs typeface="Arial" pitchFamily="34" charset="0"/>
              </a:rPr>
              <a:t>7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segundos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62905" y="3933056"/>
            <a:ext cx="115212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 o Sol perde 2.000.000.000 kg (2×10</a:t>
            </a:r>
            <a:r>
              <a:rPr lang="pt-BR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kg) em 1 s, então em T segundos ele perderá 6×10</a:t>
            </a:r>
            <a:r>
              <a:rPr lang="pt-BR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kg, Logo</a:t>
            </a:r>
            <a:r>
              <a:rPr lang="pt-BR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262905" y="4437113"/>
                <a:ext cx="2194768" cy="757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 (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(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𝑘𝑔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24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05" y="4437113"/>
                <a:ext cx="2194768" cy="7570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/>
              <p:cNvSpPr/>
              <p:nvPr/>
            </p:nvSpPr>
            <p:spPr>
              <a:xfrm>
                <a:off x="2270214" y="4437112"/>
                <a:ext cx="2452082" cy="7570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6×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24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𝑘𝑔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𝑘𝑔</m:t>
                          </m:r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214" y="4437112"/>
                <a:ext cx="2452082" cy="7570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tângulo 8"/>
              <p:cNvSpPr/>
              <p:nvPr/>
            </p:nvSpPr>
            <p:spPr>
              <a:xfrm>
                <a:off x="4696343" y="4616135"/>
                <a:ext cx="1481431" cy="398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=3×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15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6343" y="4616135"/>
                <a:ext cx="1481431" cy="398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tângulo 9"/>
              <p:cNvSpPr/>
              <p:nvPr/>
            </p:nvSpPr>
            <p:spPr>
              <a:xfrm>
                <a:off x="262905" y="5307942"/>
                <a:ext cx="2718501" cy="7484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𝑇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𝑎𝑛𝑜</m:t>
                      </m:r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15</m:t>
                              </m:r>
                            </m:sup>
                          </m:s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𝑠</m:t>
                          </m:r>
                        </m:num>
                        <m:den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3×</m:t>
                          </m:r>
                          <m:sSup>
                            <m:sSupPr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</m:sup>
                          </m:sSup>
                          <m:f>
                            <m:fPr>
                              <m:type m:val="lin"/>
                              <m:ctrlP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pt-BR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𝑎𝑛𝑜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905" y="5307942"/>
                <a:ext cx="2718501" cy="7484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/>
              <p:cNvSpPr/>
              <p:nvPr/>
            </p:nvSpPr>
            <p:spPr>
              <a:xfrm>
                <a:off x="2866587" y="5482301"/>
                <a:ext cx="3414653" cy="394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pt-B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sup>
                      </m:sSup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𝑎𝑛𝑜𝑠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 (100.000.000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𝑎𝑛𝑜𝑠</m:t>
                      </m:r>
                      <m:r>
                        <a:rPr lang="pt-BR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587" y="5482301"/>
                <a:ext cx="3414653" cy="394852"/>
              </a:xfrm>
              <a:prstGeom prst="rect">
                <a:avLst/>
              </a:prstGeom>
              <a:blipFill>
                <a:blip r:embed="rId6"/>
                <a:stretch>
                  <a:fillRect b="-6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tângulo 11"/>
          <p:cNvSpPr/>
          <p:nvPr/>
        </p:nvSpPr>
        <p:spPr>
          <a:xfrm>
            <a:off x="1415033" y="6330952"/>
            <a:ext cx="6991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Resposta 4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_ _ _ _ _ _ _ _ _ _ _ _ _ _ _ _ _ _ _ _ _ _ _ _ _ _ _ _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858366" y="6288928"/>
            <a:ext cx="53415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b="1" dirty="0">
                <a:solidFill>
                  <a:srgbClr val="FF0000"/>
                </a:solidFill>
              </a:rPr>
              <a:t>10</a:t>
            </a:r>
            <a:r>
              <a:rPr lang="pt-BR" b="1" baseline="30000" dirty="0">
                <a:solidFill>
                  <a:srgbClr val="FF0000"/>
                </a:solidFill>
              </a:rPr>
              <a:t>8</a:t>
            </a:r>
            <a:r>
              <a:rPr lang="pt-BR" b="1" dirty="0">
                <a:solidFill>
                  <a:srgbClr val="FF0000"/>
                </a:solidFill>
              </a:rPr>
              <a:t> anos ou 100 milhões de anos ou 100.000.000 anos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1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141511"/>
            <a:ext cx="7848872" cy="2428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Questão 5) (1 ponto)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600" i="1" dirty="0">
                <a:latin typeface="Arial" pitchFamily="34" charset="0"/>
                <a:cs typeface="Arial" pitchFamily="34" charset="0"/>
              </a:rPr>
              <a:t>O dia </a:t>
            </a:r>
            <a:r>
              <a:rPr lang="pt-PT" sz="1600" i="1" dirty="0">
                <a:latin typeface="Arial" pitchFamily="34" charset="0"/>
                <a:cs typeface="Arial" pitchFamily="34" charset="0"/>
              </a:rPr>
              <a:t>29 de maio de 1919 entrou para a história como o dia em que a Teoria da Relatividade Geral de Albert Einstein, anunciada em 1905, foi confirmada, na cidade de Sobral, CE. A Teoria da Relatividade afirma que a massa dos corpos deforma o espaço próximo a eles, de modo que um raio luminoso é desviado pela deformação. Esta "curvatura da luz" só poderia ser observada através de um eclipse total do Sol, ou seja, quando a Lua fica entre o Sol e a Terra, projetando sua sombra em parte do planeta. Com o eclipse, a luz ofuscante do Sol desaparece e se pode ver o brilho das estrelas próximas.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0897" y="2574012"/>
            <a:ext cx="1144927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Os astrônomos sabiam que no dia 29 de maio de 1919 haveria um eclipse total do Sol e que a umbra da Lua passaria pela cidade de Sobral. Foram pra lá cientistas norte-americanos, brasileiros e ingleses, do Observatório Real de Greenwich.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90897" y="3257276"/>
            <a:ext cx="11449272" cy="2724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lnSpc>
                <a:spcPct val="12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O método de observação era simples. No momento em que a Lua cobriu o Sol, várias chapas fotográficas, de câmeras acopladas aos telescópios, foram tiradas em sucessão, para registrar a posição das estrelas que estivessem próximas à borda do Sol. Depois, estas fotos foram comparadas a chapas parecidas, tiradas três meses depois, durante a noite. A conclusão foi a de que Einstein estava certo. A luz faz realmente uma curvatura.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2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A imagem traz o esquema deste eclipse. A faixa estreita escura representa o caminho que a umbra (parte mais escura da sombra) fez na superfície da Terra e de onde o eclipse solar total pôde ser visto. Fora desta faixa, o eclipse foi parcial, com a Lua cobrindo progressivamente menos o Sol.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 hangingPunct="0">
              <a:lnSpc>
                <a:spcPct val="120000"/>
              </a:lnSpc>
            </a:pPr>
            <a:r>
              <a:rPr lang="pt-PT" sz="1600" i="1" dirty="0">
                <a:latin typeface="Arial" pitchFamily="34" charset="0"/>
                <a:cs typeface="Arial" pitchFamily="34" charset="0"/>
              </a:rPr>
              <a:t>As faixas onde a Lua cobriu entre 100% a 80% do Sol, entre 80% a 60% do Sol etc, são mostradas na figura. Fora do quadriculado, a Lua não passou na frente do Sol em momento algum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03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0897" y="332656"/>
            <a:ext cx="7848872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Pergunta 5a) (0,5 ponto) </a:t>
            </a:r>
            <a:r>
              <a:rPr lang="pt-PT" b="1" dirty="0">
                <a:latin typeface="Arial" pitchFamily="34" charset="0"/>
                <a:cs typeface="Arial" pitchFamily="34" charset="0"/>
              </a:rPr>
              <a:t>(0,25 ponto cada acerto) </a:t>
            </a:r>
            <a:r>
              <a:rPr lang="pt-PT" dirty="0">
                <a:latin typeface="Arial" pitchFamily="34" charset="0"/>
                <a:cs typeface="Arial" pitchFamily="34" charset="0"/>
              </a:rPr>
              <a:t>No mapa, pinte de qualquer cor as 2 regiões da Terra onde o eclipse solar de maio de 1919 foi parcial e a Lua cobriu entre 40% e 20% do Sol.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233" y="2277503"/>
            <a:ext cx="4968551" cy="4463865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233" y="2277503"/>
            <a:ext cx="4968000" cy="446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04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2927</Words>
  <Application>Microsoft Office PowerPoint</Application>
  <PresentationFormat>Personalizar</PresentationFormat>
  <Paragraphs>215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OBA</dc:creator>
  <cp:lastModifiedBy>DVM Informatica</cp:lastModifiedBy>
  <cp:revision>50</cp:revision>
  <dcterms:created xsi:type="dcterms:W3CDTF">2020-08-01T16:25:14Z</dcterms:created>
  <dcterms:modified xsi:type="dcterms:W3CDTF">2020-08-12T03:35:42Z</dcterms:modified>
</cp:coreProperties>
</file>