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3" r:id="rId2"/>
    <p:sldId id="258" r:id="rId3"/>
    <p:sldId id="259" r:id="rId4"/>
    <p:sldId id="260" r:id="rId5"/>
    <p:sldId id="261" r:id="rId6"/>
    <p:sldId id="262" r:id="rId7"/>
    <p:sldId id="263" r:id="rId8"/>
    <p:sldId id="264" r:id="rId9"/>
    <p:sldId id="265" r:id="rId10"/>
    <p:sldId id="266" r:id="rId11"/>
    <p:sldId id="267" r:id="rId12"/>
    <p:sldId id="269" r:id="rId13"/>
    <p:sldId id="270" r:id="rId14"/>
    <p:sldId id="271" r:id="rId15"/>
    <p:sldId id="272" r:id="rId16"/>
    <p:sldId id="274" r:id="rId17"/>
    <p:sldId id="275" r:id="rId18"/>
    <p:sldId id="276" r:id="rId19"/>
    <p:sldId id="277" r:id="rId20"/>
    <p:sldId id="278" r:id="rId21"/>
    <p:sldId id="279" r:id="rId22"/>
    <p:sldId id="280" r:id="rId23"/>
    <p:sldId id="281" r:id="rId24"/>
    <p:sldId id="282" r:id="rId25"/>
    <p:sldId id="283" r:id="rId26"/>
    <p:sldId id="284" r:id="rId27"/>
    <p:sldId id="285" r:id="rId28"/>
    <p:sldId id="286" r:id="rId29"/>
    <p:sldId id="287" r:id="rId30"/>
    <p:sldId id="288" r:id="rId31"/>
    <p:sldId id="289" r:id="rId32"/>
    <p:sldId id="290" r:id="rId33"/>
    <p:sldId id="291" r:id="rId34"/>
    <p:sldId id="292" r:id="rId35"/>
    <p:sldId id="294" r:id="rId36"/>
  </p:sldIdLst>
  <p:sldSz cx="11903075"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74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3" d="100"/>
          <a:sy n="83" d="100"/>
        </p:scale>
        <p:origin x="734" y="48"/>
      </p:cViewPr>
      <p:guideLst>
        <p:guide orient="horz" pos="2160"/>
        <p:guide pos="374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8" Type="http://schemas.openxmlformats.org/officeDocument/2006/relationships/image" Target="../media/image17.wmf"/><Relationship Id="rId13" Type="http://schemas.openxmlformats.org/officeDocument/2006/relationships/image" Target="../media/image22.wmf"/><Relationship Id="rId3" Type="http://schemas.openxmlformats.org/officeDocument/2006/relationships/image" Target="../media/image12.wmf"/><Relationship Id="rId7" Type="http://schemas.openxmlformats.org/officeDocument/2006/relationships/image" Target="../media/image16.wmf"/><Relationship Id="rId12" Type="http://schemas.openxmlformats.org/officeDocument/2006/relationships/image" Target="../media/image21.wmf"/><Relationship Id="rId2" Type="http://schemas.openxmlformats.org/officeDocument/2006/relationships/image" Target="../media/image11.wmf"/><Relationship Id="rId16" Type="http://schemas.openxmlformats.org/officeDocument/2006/relationships/image" Target="../media/image25.wmf"/><Relationship Id="rId1" Type="http://schemas.openxmlformats.org/officeDocument/2006/relationships/image" Target="../media/image10.wmf"/><Relationship Id="rId6" Type="http://schemas.openxmlformats.org/officeDocument/2006/relationships/image" Target="../media/image15.wmf"/><Relationship Id="rId11" Type="http://schemas.openxmlformats.org/officeDocument/2006/relationships/image" Target="../media/image20.wmf"/><Relationship Id="rId5" Type="http://schemas.openxmlformats.org/officeDocument/2006/relationships/image" Target="../media/image14.wmf"/><Relationship Id="rId15" Type="http://schemas.openxmlformats.org/officeDocument/2006/relationships/image" Target="../media/image24.wmf"/><Relationship Id="rId10" Type="http://schemas.openxmlformats.org/officeDocument/2006/relationships/image" Target="../media/image19.wmf"/><Relationship Id="rId4" Type="http://schemas.openxmlformats.org/officeDocument/2006/relationships/image" Target="../media/image13.wmf"/><Relationship Id="rId9" Type="http://schemas.openxmlformats.org/officeDocument/2006/relationships/image" Target="../media/image18.wmf"/><Relationship Id="rId14" Type="http://schemas.openxmlformats.org/officeDocument/2006/relationships/image" Target="../media/image23.wmf"/></Relationships>
</file>

<file path=ppt/drawings/_rels/vmlDrawing2.vml.rels><?xml version="1.0" encoding="UTF-8" standalone="yes"?>
<Relationships xmlns="http://schemas.openxmlformats.org/package/2006/relationships"><Relationship Id="rId8" Type="http://schemas.openxmlformats.org/officeDocument/2006/relationships/image" Target="../media/image33.wmf"/><Relationship Id="rId3" Type="http://schemas.openxmlformats.org/officeDocument/2006/relationships/image" Target="../media/image28.wmf"/><Relationship Id="rId7" Type="http://schemas.openxmlformats.org/officeDocument/2006/relationships/image" Target="../media/image32.wmf"/><Relationship Id="rId2" Type="http://schemas.openxmlformats.org/officeDocument/2006/relationships/image" Target="../media/image27.wmf"/><Relationship Id="rId1" Type="http://schemas.openxmlformats.org/officeDocument/2006/relationships/image" Target="../media/image26.wmf"/><Relationship Id="rId6" Type="http://schemas.openxmlformats.org/officeDocument/2006/relationships/image" Target="../media/image31.wmf"/><Relationship Id="rId11" Type="http://schemas.openxmlformats.org/officeDocument/2006/relationships/image" Target="../media/image36.wmf"/><Relationship Id="rId5" Type="http://schemas.openxmlformats.org/officeDocument/2006/relationships/image" Target="../media/image30.wmf"/><Relationship Id="rId10" Type="http://schemas.openxmlformats.org/officeDocument/2006/relationships/image" Target="../media/image35.wmf"/><Relationship Id="rId4" Type="http://schemas.openxmlformats.org/officeDocument/2006/relationships/image" Target="../media/image29.wmf"/><Relationship Id="rId9" Type="http://schemas.openxmlformats.org/officeDocument/2006/relationships/image" Target="../media/image3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7.png"/></Relationships>
</file>

<file path=ppt/drawings/_rels/vmlDrawing4.vml.rels><?xml version="1.0" encoding="UTF-8" standalone="yes"?>
<Relationships xmlns="http://schemas.openxmlformats.org/package/2006/relationships"><Relationship Id="rId8" Type="http://schemas.openxmlformats.org/officeDocument/2006/relationships/image" Target="../media/image53.wmf"/><Relationship Id="rId13" Type="http://schemas.openxmlformats.org/officeDocument/2006/relationships/image" Target="../media/image58.wmf"/><Relationship Id="rId18" Type="http://schemas.openxmlformats.org/officeDocument/2006/relationships/image" Target="../media/image63.wmf"/><Relationship Id="rId3" Type="http://schemas.openxmlformats.org/officeDocument/2006/relationships/image" Target="../media/image48.wmf"/><Relationship Id="rId7" Type="http://schemas.openxmlformats.org/officeDocument/2006/relationships/image" Target="../media/image52.wmf"/><Relationship Id="rId12" Type="http://schemas.openxmlformats.org/officeDocument/2006/relationships/image" Target="../media/image57.wmf"/><Relationship Id="rId17" Type="http://schemas.openxmlformats.org/officeDocument/2006/relationships/image" Target="../media/image62.wmf"/><Relationship Id="rId2" Type="http://schemas.openxmlformats.org/officeDocument/2006/relationships/image" Target="../media/image47.wmf"/><Relationship Id="rId16" Type="http://schemas.openxmlformats.org/officeDocument/2006/relationships/image" Target="../media/image61.wmf"/><Relationship Id="rId1" Type="http://schemas.openxmlformats.org/officeDocument/2006/relationships/image" Target="../media/image46.wmf"/><Relationship Id="rId6" Type="http://schemas.openxmlformats.org/officeDocument/2006/relationships/image" Target="../media/image51.wmf"/><Relationship Id="rId11" Type="http://schemas.openxmlformats.org/officeDocument/2006/relationships/image" Target="../media/image56.wmf"/><Relationship Id="rId5" Type="http://schemas.openxmlformats.org/officeDocument/2006/relationships/image" Target="../media/image50.wmf"/><Relationship Id="rId15" Type="http://schemas.openxmlformats.org/officeDocument/2006/relationships/image" Target="../media/image60.wmf"/><Relationship Id="rId10" Type="http://schemas.openxmlformats.org/officeDocument/2006/relationships/image" Target="../media/image55.wmf"/><Relationship Id="rId19" Type="http://schemas.openxmlformats.org/officeDocument/2006/relationships/image" Target="../media/image64.wmf"/><Relationship Id="rId4" Type="http://schemas.openxmlformats.org/officeDocument/2006/relationships/image" Target="../media/image49.wmf"/><Relationship Id="rId9" Type="http://schemas.openxmlformats.org/officeDocument/2006/relationships/image" Target="../media/image54.wmf"/><Relationship Id="rId14" Type="http://schemas.openxmlformats.org/officeDocument/2006/relationships/image" Target="../media/image59.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69.wmf"/><Relationship Id="rId2" Type="http://schemas.openxmlformats.org/officeDocument/2006/relationships/image" Target="../media/image68.wmf"/><Relationship Id="rId1" Type="http://schemas.openxmlformats.org/officeDocument/2006/relationships/image" Target="../media/image67.wmf"/><Relationship Id="rId4" Type="http://schemas.openxmlformats.org/officeDocument/2006/relationships/image" Target="../media/image70.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892731" y="2130426"/>
            <a:ext cx="10117614"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785461" y="3886200"/>
            <a:ext cx="8332153"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882F9C18-A7D3-4B76-A8B0-FD2CB06CCC31}" type="datetimeFigureOut">
              <a:rPr lang="pt-BR" smtClean="0"/>
              <a:t>11/09/2020</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E2D119AF-375E-49F1-BC28-403594ACF2FC}" type="slidenum">
              <a:rPr lang="pt-BR" smtClean="0"/>
              <a:t>‹nº›</a:t>
            </a:fld>
            <a:endParaRPr lang="pt-BR"/>
          </a:p>
        </p:txBody>
      </p:sp>
    </p:spTree>
    <p:extLst>
      <p:ext uri="{BB962C8B-B14F-4D97-AF65-F5344CB8AC3E}">
        <p14:creationId xmlns:p14="http://schemas.microsoft.com/office/powerpoint/2010/main" val="25325506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882F9C18-A7D3-4B76-A8B0-FD2CB06CCC31}" type="datetimeFigureOut">
              <a:rPr lang="pt-BR" smtClean="0"/>
              <a:t>11/09/2020</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E2D119AF-375E-49F1-BC28-403594ACF2FC}" type="slidenum">
              <a:rPr lang="pt-BR" smtClean="0"/>
              <a:t>‹nº›</a:t>
            </a:fld>
            <a:endParaRPr lang="pt-BR"/>
          </a:p>
        </p:txBody>
      </p:sp>
    </p:spTree>
    <p:extLst>
      <p:ext uri="{BB962C8B-B14F-4D97-AF65-F5344CB8AC3E}">
        <p14:creationId xmlns:p14="http://schemas.microsoft.com/office/powerpoint/2010/main" val="39306157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629729" y="274639"/>
            <a:ext cx="2678192"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595154" y="274639"/>
            <a:ext cx="7836191"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882F9C18-A7D3-4B76-A8B0-FD2CB06CCC31}" type="datetimeFigureOut">
              <a:rPr lang="pt-BR" smtClean="0"/>
              <a:t>11/09/2020</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E2D119AF-375E-49F1-BC28-403594ACF2FC}" type="slidenum">
              <a:rPr lang="pt-BR" smtClean="0"/>
              <a:t>‹nº›</a:t>
            </a:fld>
            <a:endParaRPr lang="pt-BR"/>
          </a:p>
        </p:txBody>
      </p:sp>
    </p:spTree>
    <p:extLst>
      <p:ext uri="{BB962C8B-B14F-4D97-AF65-F5344CB8AC3E}">
        <p14:creationId xmlns:p14="http://schemas.microsoft.com/office/powerpoint/2010/main" val="4467639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882F9C18-A7D3-4B76-A8B0-FD2CB06CCC31}" type="datetimeFigureOut">
              <a:rPr lang="pt-BR" smtClean="0"/>
              <a:t>11/09/2020</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E2D119AF-375E-49F1-BC28-403594ACF2FC}" type="slidenum">
              <a:rPr lang="pt-BR" smtClean="0"/>
              <a:t>‹nº›</a:t>
            </a:fld>
            <a:endParaRPr lang="pt-BR"/>
          </a:p>
        </p:txBody>
      </p:sp>
    </p:spTree>
    <p:extLst>
      <p:ext uri="{BB962C8B-B14F-4D97-AF65-F5344CB8AC3E}">
        <p14:creationId xmlns:p14="http://schemas.microsoft.com/office/powerpoint/2010/main" val="38238968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940261" y="4406901"/>
            <a:ext cx="10117614"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940261" y="2906713"/>
            <a:ext cx="10117614"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882F9C18-A7D3-4B76-A8B0-FD2CB06CCC31}" type="datetimeFigureOut">
              <a:rPr lang="pt-BR" smtClean="0"/>
              <a:t>11/09/2020</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E2D119AF-375E-49F1-BC28-403594ACF2FC}" type="slidenum">
              <a:rPr lang="pt-BR" smtClean="0"/>
              <a:t>‹nº›</a:t>
            </a:fld>
            <a:endParaRPr lang="pt-BR"/>
          </a:p>
        </p:txBody>
      </p:sp>
    </p:spTree>
    <p:extLst>
      <p:ext uri="{BB962C8B-B14F-4D97-AF65-F5344CB8AC3E}">
        <p14:creationId xmlns:p14="http://schemas.microsoft.com/office/powerpoint/2010/main" val="5285628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595154" y="1600201"/>
            <a:ext cx="525719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6050730" y="1600201"/>
            <a:ext cx="525719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882F9C18-A7D3-4B76-A8B0-FD2CB06CCC31}" type="datetimeFigureOut">
              <a:rPr lang="pt-BR" smtClean="0"/>
              <a:t>11/09/2020</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E2D119AF-375E-49F1-BC28-403594ACF2FC}" type="slidenum">
              <a:rPr lang="pt-BR" smtClean="0"/>
              <a:t>‹nº›</a:t>
            </a:fld>
            <a:endParaRPr lang="pt-BR"/>
          </a:p>
        </p:txBody>
      </p:sp>
    </p:spTree>
    <p:extLst>
      <p:ext uri="{BB962C8B-B14F-4D97-AF65-F5344CB8AC3E}">
        <p14:creationId xmlns:p14="http://schemas.microsoft.com/office/powerpoint/2010/main" val="9922983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595154" y="1535113"/>
            <a:ext cx="525925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595154" y="2174875"/>
            <a:ext cx="525925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6046598" y="1535113"/>
            <a:ext cx="526132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6046598" y="2174875"/>
            <a:ext cx="526132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882F9C18-A7D3-4B76-A8B0-FD2CB06CCC31}" type="datetimeFigureOut">
              <a:rPr lang="pt-BR" smtClean="0"/>
              <a:t>11/09/2020</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E2D119AF-375E-49F1-BC28-403594ACF2FC}" type="slidenum">
              <a:rPr lang="pt-BR" smtClean="0"/>
              <a:t>‹nº›</a:t>
            </a:fld>
            <a:endParaRPr lang="pt-BR"/>
          </a:p>
        </p:txBody>
      </p:sp>
    </p:spTree>
    <p:extLst>
      <p:ext uri="{BB962C8B-B14F-4D97-AF65-F5344CB8AC3E}">
        <p14:creationId xmlns:p14="http://schemas.microsoft.com/office/powerpoint/2010/main" val="32519893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882F9C18-A7D3-4B76-A8B0-FD2CB06CCC31}" type="datetimeFigureOut">
              <a:rPr lang="pt-BR" smtClean="0"/>
              <a:t>11/09/2020</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E2D119AF-375E-49F1-BC28-403594ACF2FC}" type="slidenum">
              <a:rPr lang="pt-BR" smtClean="0"/>
              <a:t>‹nº›</a:t>
            </a:fld>
            <a:endParaRPr lang="pt-BR"/>
          </a:p>
        </p:txBody>
      </p:sp>
    </p:spTree>
    <p:extLst>
      <p:ext uri="{BB962C8B-B14F-4D97-AF65-F5344CB8AC3E}">
        <p14:creationId xmlns:p14="http://schemas.microsoft.com/office/powerpoint/2010/main" val="10607903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882F9C18-A7D3-4B76-A8B0-FD2CB06CCC31}" type="datetimeFigureOut">
              <a:rPr lang="pt-BR" smtClean="0"/>
              <a:t>11/09/2020</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E2D119AF-375E-49F1-BC28-403594ACF2FC}" type="slidenum">
              <a:rPr lang="pt-BR" smtClean="0"/>
              <a:t>‹nº›</a:t>
            </a:fld>
            <a:endParaRPr lang="pt-BR"/>
          </a:p>
        </p:txBody>
      </p:sp>
      <p:pic>
        <p:nvPicPr>
          <p:cNvPr id="5" name="Picture 3" descr="C:\Users\OBA\Downloads\mobfog logo.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544" y="5936872"/>
            <a:ext cx="1383912" cy="88399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OBA\Downloads\LOGOTIPO_OBA_png.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128001" y="5730800"/>
            <a:ext cx="1953022" cy="1296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17619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595154" y="273050"/>
            <a:ext cx="3916030"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4653771" y="273051"/>
            <a:ext cx="66541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595154" y="1435101"/>
            <a:ext cx="391603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882F9C18-A7D3-4B76-A8B0-FD2CB06CCC31}" type="datetimeFigureOut">
              <a:rPr lang="pt-BR" smtClean="0"/>
              <a:t>11/09/2020</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E2D119AF-375E-49F1-BC28-403594ACF2FC}" type="slidenum">
              <a:rPr lang="pt-BR" smtClean="0"/>
              <a:t>‹nº›</a:t>
            </a:fld>
            <a:endParaRPr lang="pt-BR"/>
          </a:p>
        </p:txBody>
      </p:sp>
    </p:spTree>
    <p:extLst>
      <p:ext uri="{BB962C8B-B14F-4D97-AF65-F5344CB8AC3E}">
        <p14:creationId xmlns:p14="http://schemas.microsoft.com/office/powerpoint/2010/main" val="13742503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2333086" y="4800600"/>
            <a:ext cx="7141845"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2333086" y="612775"/>
            <a:ext cx="714184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2333086" y="5367338"/>
            <a:ext cx="714184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882F9C18-A7D3-4B76-A8B0-FD2CB06CCC31}" type="datetimeFigureOut">
              <a:rPr lang="pt-BR" smtClean="0"/>
              <a:t>11/09/2020</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E2D119AF-375E-49F1-BC28-403594ACF2FC}" type="slidenum">
              <a:rPr lang="pt-BR" smtClean="0"/>
              <a:t>‹nº›</a:t>
            </a:fld>
            <a:endParaRPr lang="pt-BR"/>
          </a:p>
        </p:txBody>
      </p:sp>
    </p:spTree>
    <p:extLst>
      <p:ext uri="{BB962C8B-B14F-4D97-AF65-F5344CB8AC3E}">
        <p14:creationId xmlns:p14="http://schemas.microsoft.com/office/powerpoint/2010/main" val="21235373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5">
                <a:lumMod val="40000"/>
                <a:lumOff val="60000"/>
              </a:schemeClr>
            </a:gs>
            <a:gs pos="51000">
              <a:schemeClr val="accent5">
                <a:lumMod val="60000"/>
                <a:lumOff val="40000"/>
              </a:schemeClr>
            </a:gs>
            <a:gs pos="100000">
              <a:schemeClr val="accent5">
                <a:lumMod val="20000"/>
                <a:lumOff val="80000"/>
              </a:schemeClr>
            </a:gs>
          </a:gsLst>
          <a:lin ang="5400000" scaled="1"/>
          <a:tileRect/>
        </a:gradFill>
        <a:effectLst/>
      </p:bgPr>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595154" y="274638"/>
            <a:ext cx="10712768" cy="1143000"/>
          </a:xfrm>
          <a:prstGeom prst="rect">
            <a:avLst/>
          </a:prstGeom>
        </p:spPr>
        <p:txBody>
          <a:bodyPr vert="horz" lIns="91440" tIns="45720" rIns="91440" bIns="45720"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595154" y="1600201"/>
            <a:ext cx="10712768" cy="4525963"/>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595154" y="6356351"/>
            <a:ext cx="2777384"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2F9C18-A7D3-4B76-A8B0-FD2CB06CCC31}" type="datetimeFigureOut">
              <a:rPr lang="pt-BR" smtClean="0"/>
              <a:t>11/09/2020</a:t>
            </a:fld>
            <a:endParaRPr lang="pt-BR"/>
          </a:p>
        </p:txBody>
      </p:sp>
      <p:sp>
        <p:nvSpPr>
          <p:cNvPr id="5" name="Espaço Reservado para Rodapé 4"/>
          <p:cNvSpPr>
            <a:spLocks noGrp="1"/>
          </p:cNvSpPr>
          <p:nvPr>
            <p:ph type="ftr" sz="quarter" idx="3"/>
          </p:nvPr>
        </p:nvSpPr>
        <p:spPr>
          <a:xfrm>
            <a:off x="4066884" y="6356351"/>
            <a:ext cx="3769307"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8530537" y="6356351"/>
            <a:ext cx="277738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D119AF-375E-49F1-BC28-403594ACF2FC}" type="slidenum">
              <a:rPr lang="pt-BR" smtClean="0"/>
              <a:t>‹nº›</a:t>
            </a:fld>
            <a:endParaRPr lang="pt-BR"/>
          </a:p>
        </p:txBody>
      </p:sp>
    </p:spTree>
    <p:extLst>
      <p:ext uri="{BB962C8B-B14F-4D97-AF65-F5344CB8AC3E}">
        <p14:creationId xmlns:p14="http://schemas.microsoft.com/office/powerpoint/2010/main" val="39681306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hyperlink" Target="http://www2.uerj.br/~oba/mural/prj_olho_na_astronomia/parodia_lua_cheia.htm" TargetMode="Externa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3" Type="http://schemas.openxmlformats.org/officeDocument/2006/relationships/oleObject" Target="../embeddings/oleObject6.bin"/><Relationship Id="rId18" Type="http://schemas.openxmlformats.org/officeDocument/2006/relationships/image" Target="../media/image17.wmf"/><Relationship Id="rId26" Type="http://schemas.openxmlformats.org/officeDocument/2006/relationships/image" Target="../media/image21.wmf"/><Relationship Id="rId3" Type="http://schemas.openxmlformats.org/officeDocument/2006/relationships/oleObject" Target="../embeddings/oleObject1.bin"/><Relationship Id="rId21" Type="http://schemas.openxmlformats.org/officeDocument/2006/relationships/oleObject" Target="../embeddings/oleObject10.bin"/><Relationship Id="rId34" Type="http://schemas.openxmlformats.org/officeDocument/2006/relationships/image" Target="../media/image25.wmf"/><Relationship Id="rId7" Type="http://schemas.openxmlformats.org/officeDocument/2006/relationships/oleObject" Target="../embeddings/oleObject3.bin"/><Relationship Id="rId12" Type="http://schemas.openxmlformats.org/officeDocument/2006/relationships/image" Target="../media/image14.wmf"/><Relationship Id="rId17" Type="http://schemas.openxmlformats.org/officeDocument/2006/relationships/oleObject" Target="../embeddings/oleObject8.bin"/><Relationship Id="rId25" Type="http://schemas.openxmlformats.org/officeDocument/2006/relationships/oleObject" Target="../embeddings/oleObject12.bin"/><Relationship Id="rId33" Type="http://schemas.openxmlformats.org/officeDocument/2006/relationships/oleObject" Target="../embeddings/oleObject16.bin"/><Relationship Id="rId2" Type="http://schemas.openxmlformats.org/officeDocument/2006/relationships/slideLayout" Target="../slideLayouts/slideLayout7.xml"/><Relationship Id="rId16" Type="http://schemas.openxmlformats.org/officeDocument/2006/relationships/image" Target="../media/image16.wmf"/><Relationship Id="rId20" Type="http://schemas.openxmlformats.org/officeDocument/2006/relationships/image" Target="../media/image18.wmf"/><Relationship Id="rId29" Type="http://schemas.openxmlformats.org/officeDocument/2006/relationships/oleObject" Target="../embeddings/oleObject14.bin"/><Relationship Id="rId1" Type="http://schemas.openxmlformats.org/officeDocument/2006/relationships/vmlDrawing" Target="../drawings/vmlDrawing1.vml"/><Relationship Id="rId6" Type="http://schemas.openxmlformats.org/officeDocument/2006/relationships/image" Target="../media/image11.wmf"/><Relationship Id="rId11" Type="http://schemas.openxmlformats.org/officeDocument/2006/relationships/oleObject" Target="../embeddings/oleObject5.bin"/><Relationship Id="rId24" Type="http://schemas.openxmlformats.org/officeDocument/2006/relationships/image" Target="../media/image20.wmf"/><Relationship Id="rId32" Type="http://schemas.openxmlformats.org/officeDocument/2006/relationships/image" Target="../media/image24.wmf"/><Relationship Id="rId5" Type="http://schemas.openxmlformats.org/officeDocument/2006/relationships/oleObject" Target="../embeddings/oleObject2.bin"/><Relationship Id="rId15" Type="http://schemas.openxmlformats.org/officeDocument/2006/relationships/oleObject" Target="../embeddings/oleObject7.bin"/><Relationship Id="rId23" Type="http://schemas.openxmlformats.org/officeDocument/2006/relationships/oleObject" Target="../embeddings/oleObject11.bin"/><Relationship Id="rId28" Type="http://schemas.openxmlformats.org/officeDocument/2006/relationships/image" Target="../media/image22.wmf"/><Relationship Id="rId10" Type="http://schemas.openxmlformats.org/officeDocument/2006/relationships/image" Target="../media/image13.wmf"/><Relationship Id="rId19" Type="http://schemas.openxmlformats.org/officeDocument/2006/relationships/oleObject" Target="../embeddings/oleObject9.bin"/><Relationship Id="rId31" Type="http://schemas.openxmlformats.org/officeDocument/2006/relationships/oleObject" Target="../embeddings/oleObject15.bin"/><Relationship Id="rId4" Type="http://schemas.openxmlformats.org/officeDocument/2006/relationships/image" Target="../media/image10.wmf"/><Relationship Id="rId9" Type="http://schemas.openxmlformats.org/officeDocument/2006/relationships/oleObject" Target="../embeddings/oleObject4.bin"/><Relationship Id="rId14" Type="http://schemas.openxmlformats.org/officeDocument/2006/relationships/image" Target="../media/image15.wmf"/><Relationship Id="rId22" Type="http://schemas.openxmlformats.org/officeDocument/2006/relationships/image" Target="../media/image19.wmf"/><Relationship Id="rId27" Type="http://schemas.openxmlformats.org/officeDocument/2006/relationships/oleObject" Target="../embeddings/oleObject13.bin"/><Relationship Id="rId30" Type="http://schemas.openxmlformats.org/officeDocument/2006/relationships/image" Target="../media/image23.wmf"/><Relationship Id="rId8" Type="http://schemas.openxmlformats.org/officeDocument/2006/relationships/image" Target="../media/image12.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28.wmf"/><Relationship Id="rId13" Type="http://schemas.openxmlformats.org/officeDocument/2006/relationships/oleObject" Target="../embeddings/oleObject22.bin"/><Relationship Id="rId18" Type="http://schemas.openxmlformats.org/officeDocument/2006/relationships/image" Target="../media/image33.wmf"/><Relationship Id="rId3" Type="http://schemas.openxmlformats.org/officeDocument/2006/relationships/oleObject" Target="../embeddings/oleObject17.bin"/><Relationship Id="rId21" Type="http://schemas.openxmlformats.org/officeDocument/2006/relationships/oleObject" Target="../embeddings/oleObject26.bin"/><Relationship Id="rId7" Type="http://schemas.openxmlformats.org/officeDocument/2006/relationships/oleObject" Target="../embeddings/oleObject19.bin"/><Relationship Id="rId12" Type="http://schemas.openxmlformats.org/officeDocument/2006/relationships/image" Target="../media/image30.wmf"/><Relationship Id="rId17" Type="http://schemas.openxmlformats.org/officeDocument/2006/relationships/oleObject" Target="../embeddings/oleObject24.bin"/><Relationship Id="rId2" Type="http://schemas.openxmlformats.org/officeDocument/2006/relationships/slideLayout" Target="../slideLayouts/slideLayout7.xml"/><Relationship Id="rId16" Type="http://schemas.openxmlformats.org/officeDocument/2006/relationships/image" Target="../media/image32.wmf"/><Relationship Id="rId20" Type="http://schemas.openxmlformats.org/officeDocument/2006/relationships/image" Target="../media/image34.wmf"/><Relationship Id="rId1" Type="http://schemas.openxmlformats.org/officeDocument/2006/relationships/vmlDrawing" Target="../drawings/vmlDrawing2.vml"/><Relationship Id="rId6" Type="http://schemas.openxmlformats.org/officeDocument/2006/relationships/image" Target="../media/image27.wmf"/><Relationship Id="rId11" Type="http://schemas.openxmlformats.org/officeDocument/2006/relationships/oleObject" Target="../embeddings/oleObject21.bin"/><Relationship Id="rId24" Type="http://schemas.openxmlformats.org/officeDocument/2006/relationships/image" Target="../media/image36.wmf"/><Relationship Id="rId5" Type="http://schemas.openxmlformats.org/officeDocument/2006/relationships/oleObject" Target="../embeddings/oleObject18.bin"/><Relationship Id="rId15" Type="http://schemas.openxmlformats.org/officeDocument/2006/relationships/oleObject" Target="../embeddings/oleObject23.bin"/><Relationship Id="rId23" Type="http://schemas.openxmlformats.org/officeDocument/2006/relationships/oleObject" Target="../embeddings/oleObject27.bin"/><Relationship Id="rId10" Type="http://schemas.openxmlformats.org/officeDocument/2006/relationships/image" Target="../media/image29.wmf"/><Relationship Id="rId19" Type="http://schemas.openxmlformats.org/officeDocument/2006/relationships/oleObject" Target="../embeddings/oleObject25.bin"/><Relationship Id="rId4" Type="http://schemas.openxmlformats.org/officeDocument/2006/relationships/image" Target="../media/image26.wmf"/><Relationship Id="rId9" Type="http://schemas.openxmlformats.org/officeDocument/2006/relationships/oleObject" Target="../embeddings/oleObject20.bin"/><Relationship Id="rId14" Type="http://schemas.openxmlformats.org/officeDocument/2006/relationships/image" Target="../media/image31.wmf"/><Relationship Id="rId22" Type="http://schemas.openxmlformats.org/officeDocument/2006/relationships/image" Target="../media/image35.w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hyperlink" Target="http://www.sab-astro.org.br/cesab/newhtml/Estrelas.html#p2" TargetMode="External"/><Relationship Id="rId4" Type="http://schemas.openxmlformats.org/officeDocument/2006/relationships/image" Target="../media/image3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40.wm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45.wm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3" Type="http://schemas.openxmlformats.org/officeDocument/2006/relationships/oleObject" Target="../embeddings/oleObject33.bin"/><Relationship Id="rId18" Type="http://schemas.openxmlformats.org/officeDocument/2006/relationships/image" Target="../media/image52.wmf"/><Relationship Id="rId26" Type="http://schemas.openxmlformats.org/officeDocument/2006/relationships/image" Target="../media/image56.wmf"/><Relationship Id="rId39" Type="http://schemas.openxmlformats.org/officeDocument/2006/relationships/oleObject" Target="../embeddings/oleObject46.bin"/><Relationship Id="rId21" Type="http://schemas.openxmlformats.org/officeDocument/2006/relationships/oleObject" Target="../embeddings/oleObject37.bin"/><Relationship Id="rId34" Type="http://schemas.openxmlformats.org/officeDocument/2006/relationships/image" Target="../media/image60.wmf"/><Relationship Id="rId42" Type="http://schemas.openxmlformats.org/officeDocument/2006/relationships/image" Target="../media/image64.wmf"/><Relationship Id="rId7" Type="http://schemas.openxmlformats.org/officeDocument/2006/relationships/oleObject" Target="../embeddings/oleObject30.bin"/><Relationship Id="rId2" Type="http://schemas.openxmlformats.org/officeDocument/2006/relationships/slideLayout" Target="../slideLayouts/slideLayout7.xml"/><Relationship Id="rId16" Type="http://schemas.openxmlformats.org/officeDocument/2006/relationships/image" Target="../media/image51.wmf"/><Relationship Id="rId20" Type="http://schemas.openxmlformats.org/officeDocument/2006/relationships/image" Target="../media/image53.wmf"/><Relationship Id="rId29" Type="http://schemas.openxmlformats.org/officeDocument/2006/relationships/oleObject" Target="../embeddings/oleObject41.bin"/><Relationship Id="rId41" Type="http://schemas.openxmlformats.org/officeDocument/2006/relationships/oleObject" Target="../embeddings/oleObject47.bin"/><Relationship Id="rId1" Type="http://schemas.openxmlformats.org/officeDocument/2006/relationships/vmlDrawing" Target="../drawings/vmlDrawing4.vml"/><Relationship Id="rId6" Type="http://schemas.openxmlformats.org/officeDocument/2006/relationships/image" Target="../media/image46.wmf"/><Relationship Id="rId11" Type="http://schemas.openxmlformats.org/officeDocument/2006/relationships/oleObject" Target="../embeddings/oleObject32.bin"/><Relationship Id="rId24" Type="http://schemas.openxmlformats.org/officeDocument/2006/relationships/image" Target="../media/image55.wmf"/><Relationship Id="rId32" Type="http://schemas.openxmlformats.org/officeDocument/2006/relationships/image" Target="../media/image59.wmf"/><Relationship Id="rId37" Type="http://schemas.openxmlformats.org/officeDocument/2006/relationships/oleObject" Target="../embeddings/oleObject45.bin"/><Relationship Id="rId40" Type="http://schemas.openxmlformats.org/officeDocument/2006/relationships/image" Target="../media/image63.wmf"/><Relationship Id="rId5" Type="http://schemas.openxmlformats.org/officeDocument/2006/relationships/oleObject" Target="../embeddings/oleObject29.bin"/><Relationship Id="rId15" Type="http://schemas.openxmlformats.org/officeDocument/2006/relationships/oleObject" Target="../embeddings/oleObject34.bin"/><Relationship Id="rId23" Type="http://schemas.openxmlformats.org/officeDocument/2006/relationships/oleObject" Target="../embeddings/oleObject38.bin"/><Relationship Id="rId28" Type="http://schemas.openxmlformats.org/officeDocument/2006/relationships/image" Target="../media/image57.wmf"/><Relationship Id="rId36" Type="http://schemas.openxmlformats.org/officeDocument/2006/relationships/image" Target="../media/image61.wmf"/><Relationship Id="rId10" Type="http://schemas.openxmlformats.org/officeDocument/2006/relationships/image" Target="../media/image48.wmf"/><Relationship Id="rId19" Type="http://schemas.openxmlformats.org/officeDocument/2006/relationships/oleObject" Target="../embeddings/oleObject36.bin"/><Relationship Id="rId31" Type="http://schemas.openxmlformats.org/officeDocument/2006/relationships/oleObject" Target="../embeddings/oleObject42.bin"/><Relationship Id="rId4" Type="http://schemas.openxmlformats.org/officeDocument/2006/relationships/image" Target="../media/image66.png"/><Relationship Id="rId9" Type="http://schemas.openxmlformats.org/officeDocument/2006/relationships/oleObject" Target="../embeddings/oleObject31.bin"/><Relationship Id="rId14" Type="http://schemas.openxmlformats.org/officeDocument/2006/relationships/image" Target="../media/image50.wmf"/><Relationship Id="rId22" Type="http://schemas.openxmlformats.org/officeDocument/2006/relationships/image" Target="../media/image54.wmf"/><Relationship Id="rId27" Type="http://schemas.openxmlformats.org/officeDocument/2006/relationships/oleObject" Target="../embeddings/oleObject40.bin"/><Relationship Id="rId30" Type="http://schemas.openxmlformats.org/officeDocument/2006/relationships/image" Target="../media/image58.wmf"/><Relationship Id="rId35" Type="http://schemas.openxmlformats.org/officeDocument/2006/relationships/oleObject" Target="../embeddings/oleObject44.bin"/><Relationship Id="rId8" Type="http://schemas.openxmlformats.org/officeDocument/2006/relationships/image" Target="../media/image47.wmf"/><Relationship Id="rId3" Type="http://schemas.openxmlformats.org/officeDocument/2006/relationships/image" Target="../media/image65.wmf"/><Relationship Id="rId12" Type="http://schemas.openxmlformats.org/officeDocument/2006/relationships/image" Target="../media/image49.wmf"/><Relationship Id="rId17" Type="http://schemas.openxmlformats.org/officeDocument/2006/relationships/oleObject" Target="../embeddings/oleObject35.bin"/><Relationship Id="rId25" Type="http://schemas.openxmlformats.org/officeDocument/2006/relationships/oleObject" Target="../embeddings/oleObject39.bin"/><Relationship Id="rId33" Type="http://schemas.openxmlformats.org/officeDocument/2006/relationships/oleObject" Target="../embeddings/oleObject43.bin"/><Relationship Id="rId38" Type="http://schemas.openxmlformats.org/officeDocument/2006/relationships/image" Target="../media/image62.wmf"/></Relationships>
</file>

<file path=ppt/slides/_rels/slide32.xml.rels><?xml version="1.0" encoding="UTF-8" standalone="yes"?>
<Relationships xmlns="http://schemas.openxmlformats.org/package/2006/relationships"><Relationship Id="rId8" Type="http://schemas.openxmlformats.org/officeDocument/2006/relationships/image" Target="../media/image69.wmf"/><Relationship Id="rId3" Type="http://schemas.openxmlformats.org/officeDocument/2006/relationships/oleObject" Target="../embeddings/oleObject48.bin"/><Relationship Id="rId7" Type="http://schemas.openxmlformats.org/officeDocument/2006/relationships/oleObject" Target="../embeddings/oleObject50.bin"/><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image" Target="../media/image68.wmf"/><Relationship Id="rId5" Type="http://schemas.openxmlformats.org/officeDocument/2006/relationships/oleObject" Target="../embeddings/oleObject49.bin"/><Relationship Id="rId10" Type="http://schemas.openxmlformats.org/officeDocument/2006/relationships/image" Target="../media/image70.wmf"/><Relationship Id="rId4" Type="http://schemas.openxmlformats.org/officeDocument/2006/relationships/image" Target="../media/image67.wmf"/><Relationship Id="rId9" Type="http://schemas.openxmlformats.org/officeDocument/2006/relationships/oleObject" Target="../embeddings/oleObject51.bin"/></Relationships>
</file>

<file path=ppt/slides/_rels/slide33.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8" Type="http://schemas.openxmlformats.org/officeDocument/2006/relationships/image" Target="../media/image78.png"/><Relationship Id="rId3" Type="http://schemas.openxmlformats.org/officeDocument/2006/relationships/image" Target="../media/image73.png"/><Relationship Id="rId7" Type="http://schemas.openxmlformats.org/officeDocument/2006/relationships/image" Target="../media/image77.png"/><Relationship Id="rId2" Type="http://schemas.openxmlformats.org/officeDocument/2006/relationships/image" Target="../media/image72.png"/><Relationship Id="rId1" Type="http://schemas.openxmlformats.org/officeDocument/2006/relationships/slideLayout" Target="../slideLayouts/slideLayout2.xml"/><Relationship Id="rId6" Type="http://schemas.openxmlformats.org/officeDocument/2006/relationships/image" Target="../media/image76.png"/><Relationship Id="rId5" Type="http://schemas.openxmlformats.org/officeDocument/2006/relationships/image" Target="../media/image75.png"/><Relationship Id="rId10" Type="http://schemas.openxmlformats.org/officeDocument/2006/relationships/image" Target="../media/image1.png"/><Relationship Id="rId4" Type="http://schemas.openxmlformats.org/officeDocument/2006/relationships/image" Target="../media/image74.png"/><Relationship Id="rId9" Type="http://schemas.openxmlformats.org/officeDocument/2006/relationships/image" Target="../media/image7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8517" y="2614914"/>
            <a:ext cx="7083880" cy="4701294"/>
          </a:xfrm>
          <a:prstGeom prst="rect">
            <a:avLst/>
          </a:prstGeom>
        </p:spPr>
      </p:pic>
      <p:sp>
        <p:nvSpPr>
          <p:cNvPr id="6" name="CaixaDeTexto 5"/>
          <p:cNvSpPr txBox="1"/>
          <p:nvPr/>
        </p:nvSpPr>
        <p:spPr>
          <a:xfrm>
            <a:off x="2426220" y="213381"/>
            <a:ext cx="5897440" cy="2884636"/>
          </a:xfrm>
          <a:prstGeom prst="rect">
            <a:avLst/>
          </a:prstGeom>
          <a:noFill/>
        </p:spPr>
        <p:txBody>
          <a:bodyPr wrap="square" rtlCol="0">
            <a:spAutoFit/>
          </a:bodyPr>
          <a:lstStyle/>
          <a:p>
            <a:pPr algn="ctr"/>
            <a:r>
              <a:rPr lang="pt-BR" sz="4296" b="1" dirty="0">
                <a:solidFill>
                  <a:srgbClr val="0E4D3C"/>
                </a:solidFill>
                <a:effectLst>
                  <a:outerShdw blurRad="38100" dist="38100" dir="2700000" algn="tl">
                    <a:srgbClr val="000000">
                      <a:alpha val="43137"/>
                    </a:srgbClr>
                  </a:outerShdw>
                </a:effectLst>
              </a:rPr>
              <a:t>GABARITO </a:t>
            </a:r>
            <a:r>
              <a:rPr lang="pt-BR" sz="4296" b="1" dirty="0">
                <a:solidFill>
                  <a:srgbClr val="0E4D3C"/>
                </a:solidFill>
                <a:effectLst>
                  <a:outerShdw blurRad="38100" dist="38100" dir="2700000" algn="tl">
                    <a:srgbClr val="000000">
                      <a:alpha val="43137"/>
                    </a:srgbClr>
                  </a:outerShdw>
                </a:effectLst>
              </a:rPr>
              <a:t>COMENTADO </a:t>
            </a:r>
          </a:p>
          <a:p>
            <a:pPr algn="ctr"/>
            <a:r>
              <a:rPr lang="pt-BR" sz="4296" b="1" dirty="0">
                <a:solidFill>
                  <a:srgbClr val="0E4D3C"/>
                </a:solidFill>
                <a:effectLst>
                  <a:outerShdw blurRad="38100" dist="38100" dir="2700000" algn="tl">
                    <a:srgbClr val="000000">
                      <a:alpha val="43137"/>
                    </a:srgbClr>
                  </a:outerShdw>
                </a:effectLst>
              </a:rPr>
              <a:t>DA PROVA</a:t>
            </a:r>
          </a:p>
          <a:p>
            <a:pPr algn="ctr"/>
            <a:endParaRPr lang="pt-BR" sz="4296" b="1" dirty="0">
              <a:solidFill>
                <a:srgbClr val="0E4D3C"/>
              </a:solidFill>
              <a:effectLst>
                <a:outerShdw blurRad="38100" dist="38100" dir="2700000" algn="tl">
                  <a:srgbClr val="000000">
                    <a:alpha val="43137"/>
                  </a:srgbClr>
                </a:outerShdw>
              </a:effectLst>
            </a:endParaRPr>
          </a:p>
          <a:p>
            <a:pPr algn="ctr"/>
            <a:r>
              <a:rPr lang="pt-BR" sz="5272" b="1" dirty="0">
                <a:solidFill>
                  <a:srgbClr val="0E4D3C"/>
                </a:solidFill>
                <a:effectLst>
                  <a:outerShdw blurRad="38100" dist="38100" dir="2700000" algn="tl">
                    <a:srgbClr val="000000">
                      <a:alpha val="43137"/>
                    </a:srgbClr>
                  </a:outerShdw>
                </a:effectLst>
              </a:rPr>
              <a:t>OBA </a:t>
            </a:r>
            <a:r>
              <a:rPr lang="pt-BR" sz="5272" b="1" dirty="0" smtClean="0">
                <a:solidFill>
                  <a:srgbClr val="0E4D3C"/>
                </a:solidFill>
                <a:effectLst>
                  <a:outerShdw blurRad="38100" dist="38100" dir="2700000" algn="tl">
                    <a:srgbClr val="000000">
                      <a:alpha val="43137"/>
                    </a:srgbClr>
                  </a:outerShdw>
                </a:effectLst>
              </a:rPr>
              <a:t>2005 </a:t>
            </a:r>
            <a:r>
              <a:rPr lang="pt-BR" sz="5272" b="1" dirty="0">
                <a:solidFill>
                  <a:srgbClr val="0E4D3C"/>
                </a:solidFill>
                <a:effectLst>
                  <a:outerShdw blurRad="38100" dist="38100" dir="2700000" algn="tl">
                    <a:srgbClr val="000000">
                      <a:alpha val="43137"/>
                    </a:srgbClr>
                  </a:outerShdw>
                </a:effectLst>
              </a:rPr>
              <a:t>- </a:t>
            </a:r>
            <a:r>
              <a:rPr lang="pt-BR" sz="5272" b="1" dirty="0">
                <a:solidFill>
                  <a:srgbClr val="0E4D3C"/>
                </a:solidFill>
                <a:effectLst>
                  <a:outerShdw blurRad="38100" dist="38100" dir="2700000" algn="tl">
                    <a:srgbClr val="000000">
                      <a:alpha val="43137"/>
                    </a:srgbClr>
                  </a:outerShdw>
                </a:effectLst>
              </a:rPr>
              <a:t>NÍVEL </a:t>
            </a:r>
            <a:r>
              <a:rPr lang="pt-BR" sz="5272" b="1" dirty="0" smtClean="0">
                <a:solidFill>
                  <a:srgbClr val="0E4D3C"/>
                </a:solidFill>
                <a:effectLst>
                  <a:outerShdw blurRad="38100" dist="38100" dir="2700000" algn="tl">
                    <a:srgbClr val="000000">
                      <a:alpha val="43137"/>
                    </a:srgbClr>
                  </a:outerShdw>
                </a:effectLst>
              </a:rPr>
              <a:t>4</a:t>
            </a:r>
            <a:endParaRPr lang="pt-BR" sz="5272" b="1" dirty="0">
              <a:solidFill>
                <a:srgbClr val="0E4D3C"/>
              </a:solidFill>
              <a:effectLst>
                <a:outerShdw blurRad="38100" dist="38100" dir="2700000" algn="tl">
                  <a:srgbClr val="000000">
                    <a:alpha val="43137"/>
                  </a:srgbClr>
                </a:outerShdw>
              </a:effectLst>
            </a:endParaRPr>
          </a:p>
        </p:txBody>
      </p:sp>
      <p:pic>
        <p:nvPicPr>
          <p:cNvPr id="7" name="Imagem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06136" y="3720200"/>
            <a:ext cx="3848682" cy="2458411"/>
          </a:xfrm>
          <a:prstGeom prst="rect">
            <a:avLst/>
          </a:prstGeom>
        </p:spPr>
      </p:pic>
    </p:spTree>
    <p:extLst>
      <p:ext uri="{BB962C8B-B14F-4D97-AF65-F5344CB8AC3E}">
        <p14:creationId xmlns:p14="http://schemas.microsoft.com/office/powerpoint/2010/main" val="3167401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anim calcmode="lin" valueType="num">
                                      <p:cBhvr>
                                        <p:cTn id="10" dur="500" fill="hold"/>
                                        <p:tgtEl>
                                          <p:spTgt spid="5"/>
                                        </p:tgtEl>
                                        <p:attrNameLst>
                                          <p:attrName>ppt_x</p:attrName>
                                        </p:attrNameLst>
                                      </p:cBhvr>
                                      <p:tavLst>
                                        <p:tav tm="0">
                                          <p:val>
                                            <p:fltVal val="0.5"/>
                                          </p:val>
                                        </p:tav>
                                        <p:tav tm="100000">
                                          <p:val>
                                            <p:strVal val="#ppt_x"/>
                                          </p:val>
                                        </p:tav>
                                      </p:tavLst>
                                    </p:anim>
                                    <p:anim calcmode="lin" valueType="num">
                                      <p:cBhvr>
                                        <p:cTn id="11" dur="500" fill="hold"/>
                                        <p:tgtEl>
                                          <p:spTgt spid="5"/>
                                        </p:tgtEl>
                                        <p:attrNameLst>
                                          <p:attrName>ppt_y</p:attrName>
                                        </p:attrNameLst>
                                      </p:cBhvr>
                                      <p:tavLst>
                                        <p:tav tm="0">
                                          <p:val>
                                            <p:fltVal val="0.5"/>
                                          </p:val>
                                        </p:tav>
                                        <p:tav tm="100000">
                                          <p:val>
                                            <p:strVal val="#ppt_y"/>
                                          </p:val>
                                        </p:tav>
                                      </p:tavLst>
                                    </p:anim>
                                  </p:childTnLst>
                                </p:cTn>
                              </p:par>
                              <p:par>
                                <p:cTn id="12" presetID="16" presetClass="entr" presetSubtype="37"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outVertical)">
                                      <p:cBhvr>
                                        <p:cTn id="14" dur="500"/>
                                        <p:tgtEl>
                                          <p:spTgt spid="6"/>
                                        </p:tgtEl>
                                      </p:cBhvr>
                                    </p:animEffect>
                                  </p:childTnLst>
                                </p:cTn>
                              </p:par>
                              <p:par>
                                <p:cTn id="15" presetID="53" presetClass="entr" presetSubtype="16"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190897" y="116632"/>
            <a:ext cx="7848872" cy="1215204"/>
          </a:xfrm>
          <a:prstGeom prst="rect">
            <a:avLst/>
          </a:prstGeom>
        </p:spPr>
        <p:txBody>
          <a:bodyPr wrap="square">
            <a:spAutoFit/>
          </a:bodyPr>
          <a:lstStyle/>
          <a:p>
            <a:pPr algn="just">
              <a:lnSpc>
                <a:spcPct val="114000"/>
              </a:lnSpc>
            </a:pPr>
            <a:r>
              <a:rPr lang="pt-BR" sz="1600" b="1" dirty="0">
                <a:latin typeface="Arial" pitchFamily="34" charset="0"/>
                <a:cs typeface="Arial" pitchFamily="34" charset="0"/>
              </a:rPr>
              <a:t>Pergunta 3c) (0,4 ponto)</a:t>
            </a:r>
            <a:r>
              <a:rPr lang="pt-BR" sz="1600" dirty="0">
                <a:latin typeface="Arial" pitchFamily="34" charset="0"/>
                <a:cs typeface="Arial" pitchFamily="34" charset="0"/>
              </a:rPr>
              <a:t> O ângulo entre o horizonte e a maior altura que o Sol atinge em um lugar é igual à inclinação do eixo de rotação da Terra com relação à perpendicular ao plano de translação. </a:t>
            </a:r>
            <a:r>
              <a:rPr lang="pt-BR" sz="1600" b="1" dirty="0">
                <a:latin typeface="Arial" pitchFamily="34" charset="0"/>
                <a:cs typeface="Arial" pitchFamily="34" charset="0"/>
              </a:rPr>
              <a:t>i)</a:t>
            </a:r>
            <a:r>
              <a:rPr lang="pt-BR" sz="1600" dirty="0">
                <a:latin typeface="Arial" pitchFamily="34" charset="0"/>
                <a:cs typeface="Arial" pitchFamily="34" charset="0"/>
              </a:rPr>
              <a:t> Que lugar da Terra é este? </a:t>
            </a:r>
            <a:r>
              <a:rPr lang="pt-BR" sz="1600" b="1" dirty="0" err="1">
                <a:latin typeface="Arial" pitchFamily="34" charset="0"/>
                <a:cs typeface="Arial" pitchFamily="34" charset="0"/>
              </a:rPr>
              <a:t>ii</a:t>
            </a:r>
            <a:r>
              <a:rPr lang="pt-BR" sz="1600" b="1" dirty="0">
                <a:latin typeface="Arial" pitchFamily="34" charset="0"/>
                <a:cs typeface="Arial" pitchFamily="34" charset="0"/>
              </a:rPr>
              <a:t>)</a:t>
            </a:r>
            <a:r>
              <a:rPr lang="pt-BR" sz="1600" dirty="0">
                <a:latin typeface="Arial" pitchFamily="34" charset="0"/>
                <a:cs typeface="Arial" pitchFamily="34" charset="0"/>
              </a:rPr>
              <a:t> Quando isto ocorre? Justifique sua resposta. (Se fizer uma figura pode ajudar muito!)</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08902" y="2636910"/>
            <a:ext cx="5694173" cy="2448273"/>
          </a:xfrm>
          <a:prstGeom prst="rect">
            <a:avLst/>
          </a:prstGeom>
          <a:noFill/>
          <a:extLst>
            <a:ext uri="{909E8E84-426E-40DD-AFC4-6F175D3DCCD1}">
              <a14:hiddenFill xmlns:a14="http://schemas.microsoft.com/office/drawing/2010/main">
                <a:solidFill>
                  <a:srgbClr val="FFFFFF"/>
                </a:solidFill>
              </a14:hiddenFill>
            </a:ext>
          </a:extLst>
        </p:spPr>
      </p:pic>
      <p:sp>
        <p:nvSpPr>
          <p:cNvPr id="4" name="Retângulo 3"/>
          <p:cNvSpPr/>
          <p:nvPr/>
        </p:nvSpPr>
        <p:spPr>
          <a:xfrm>
            <a:off x="190897" y="1331836"/>
            <a:ext cx="1529586" cy="338554"/>
          </a:xfrm>
          <a:prstGeom prst="rect">
            <a:avLst/>
          </a:prstGeom>
        </p:spPr>
        <p:txBody>
          <a:bodyPr wrap="none">
            <a:spAutoFit/>
          </a:bodyPr>
          <a:lstStyle/>
          <a:p>
            <a:r>
              <a:rPr lang="pt-BR" sz="1600" b="1" dirty="0">
                <a:latin typeface="Arial" pitchFamily="34" charset="0"/>
                <a:cs typeface="Arial" pitchFamily="34" charset="0"/>
              </a:rPr>
              <a:t>Resposta </a:t>
            </a:r>
            <a:r>
              <a:rPr lang="pt-BR" sz="1600" b="1" dirty="0" smtClean="0">
                <a:latin typeface="Arial" pitchFamily="34" charset="0"/>
                <a:cs typeface="Arial" pitchFamily="34" charset="0"/>
              </a:rPr>
              <a:t>3c):</a:t>
            </a:r>
            <a:endParaRPr lang="pt-BR" sz="1600" dirty="0">
              <a:latin typeface="Arial" pitchFamily="34" charset="0"/>
              <a:cs typeface="Arial" pitchFamily="34" charset="0"/>
            </a:endParaRPr>
          </a:p>
        </p:txBody>
      </p:sp>
      <p:sp>
        <p:nvSpPr>
          <p:cNvPr id="5" name="Retângulo 4"/>
          <p:cNvSpPr/>
          <p:nvPr/>
        </p:nvSpPr>
        <p:spPr>
          <a:xfrm>
            <a:off x="1631057" y="1331836"/>
            <a:ext cx="5600379" cy="338554"/>
          </a:xfrm>
          <a:prstGeom prst="rect">
            <a:avLst/>
          </a:prstGeom>
        </p:spPr>
        <p:txBody>
          <a:bodyPr wrap="none">
            <a:spAutoFit/>
          </a:bodyPr>
          <a:lstStyle/>
          <a:p>
            <a:r>
              <a:rPr lang="pt-BR" sz="1600" b="1" dirty="0">
                <a:solidFill>
                  <a:srgbClr val="FF0000"/>
                </a:solidFill>
                <a:latin typeface="Arial" pitchFamily="34" charset="0"/>
                <a:cs typeface="Arial" pitchFamily="34" charset="0"/>
              </a:rPr>
              <a:t>i) A resposta aqui é: sobre qualquer um dos dois </a:t>
            </a:r>
            <a:r>
              <a:rPr lang="pt-BR" sz="1600" b="1" dirty="0" err="1">
                <a:solidFill>
                  <a:srgbClr val="FF0000"/>
                </a:solidFill>
                <a:latin typeface="Arial" pitchFamily="34" charset="0"/>
                <a:cs typeface="Arial" pitchFamily="34" charset="0"/>
              </a:rPr>
              <a:t>pólos</a:t>
            </a:r>
            <a:r>
              <a:rPr lang="pt-BR" sz="1600" b="1" dirty="0">
                <a:solidFill>
                  <a:srgbClr val="FF0000"/>
                </a:solidFill>
                <a:latin typeface="Arial" pitchFamily="34" charset="0"/>
                <a:cs typeface="Arial" pitchFamily="34" charset="0"/>
              </a:rPr>
              <a:t>.</a:t>
            </a:r>
            <a:endParaRPr lang="pt-BR" sz="1600" dirty="0">
              <a:solidFill>
                <a:srgbClr val="FF0000"/>
              </a:solidFill>
              <a:latin typeface="Arial" pitchFamily="34" charset="0"/>
              <a:cs typeface="Arial" pitchFamily="34" charset="0"/>
            </a:endParaRPr>
          </a:p>
        </p:txBody>
      </p:sp>
      <p:sp>
        <p:nvSpPr>
          <p:cNvPr id="6" name="Retângulo 5"/>
          <p:cNvSpPr/>
          <p:nvPr/>
        </p:nvSpPr>
        <p:spPr>
          <a:xfrm>
            <a:off x="190897" y="1660217"/>
            <a:ext cx="6120680" cy="2618794"/>
          </a:xfrm>
          <a:prstGeom prst="rect">
            <a:avLst/>
          </a:prstGeom>
        </p:spPr>
        <p:txBody>
          <a:bodyPr wrap="square">
            <a:spAutoFit/>
          </a:bodyPr>
          <a:lstStyle/>
          <a:p>
            <a:pPr algn="just">
              <a:lnSpc>
                <a:spcPct val="114000"/>
              </a:lnSpc>
            </a:pPr>
            <a:r>
              <a:rPr lang="pt-BR" sz="1600" dirty="0">
                <a:solidFill>
                  <a:srgbClr val="FF0000"/>
                </a:solidFill>
                <a:latin typeface="Arial" pitchFamily="34" charset="0"/>
                <a:cs typeface="Arial" pitchFamily="34" charset="0"/>
              </a:rPr>
              <a:t>O aluno deverá justificar por algum dos seguintes caminhos. Desenhando um esquema geométrico, conforme a figura ao lado (desenhada para o caso específico do solstício de verão do hemisfério sul), ou percebendo, da questão 2, referente à Terra com eixo de rotação perpendicular ao plano de sua órbita, na qual o Sol, nos </a:t>
            </a:r>
            <a:r>
              <a:rPr lang="pt-BR" sz="1600" dirty="0" err="1">
                <a:solidFill>
                  <a:srgbClr val="FF0000"/>
                </a:solidFill>
                <a:latin typeface="Arial" pitchFamily="34" charset="0"/>
                <a:cs typeface="Arial" pitchFamily="34" charset="0"/>
              </a:rPr>
              <a:t>pólos</a:t>
            </a:r>
            <a:r>
              <a:rPr lang="pt-BR" sz="1600" dirty="0">
                <a:solidFill>
                  <a:srgbClr val="FF0000"/>
                </a:solidFill>
                <a:latin typeface="Arial" pitchFamily="34" charset="0"/>
                <a:cs typeface="Arial" pitchFamily="34" charset="0"/>
              </a:rPr>
              <a:t>, estaria sempre apenas no horizonte. Qualquer desvio que o eixo da terra sofra com relação à perpendicular, seria o exato desvio angular possível do Sol elevar-se do horizonte.</a:t>
            </a:r>
          </a:p>
        </p:txBody>
      </p:sp>
      <p:sp>
        <p:nvSpPr>
          <p:cNvPr id="7" name="Retângulo 6"/>
          <p:cNvSpPr/>
          <p:nvPr/>
        </p:nvSpPr>
        <p:spPr>
          <a:xfrm>
            <a:off x="205017" y="4437112"/>
            <a:ext cx="6003885" cy="1215204"/>
          </a:xfrm>
          <a:prstGeom prst="rect">
            <a:avLst/>
          </a:prstGeom>
        </p:spPr>
        <p:txBody>
          <a:bodyPr wrap="square">
            <a:spAutoFit/>
          </a:bodyPr>
          <a:lstStyle/>
          <a:p>
            <a:pPr algn="just">
              <a:lnSpc>
                <a:spcPct val="114000"/>
              </a:lnSpc>
            </a:pPr>
            <a:r>
              <a:rPr lang="pt-BR" sz="1600" b="1" dirty="0" err="1">
                <a:solidFill>
                  <a:srgbClr val="FF0000"/>
                </a:solidFill>
                <a:latin typeface="Arial" pitchFamily="34" charset="0"/>
                <a:cs typeface="Arial" pitchFamily="34" charset="0"/>
              </a:rPr>
              <a:t>ii</a:t>
            </a:r>
            <a:r>
              <a:rPr lang="pt-BR" sz="1600" b="1" dirty="0">
                <a:solidFill>
                  <a:srgbClr val="FF0000"/>
                </a:solidFill>
                <a:latin typeface="Arial" pitchFamily="34" charset="0"/>
                <a:cs typeface="Arial" pitchFamily="34" charset="0"/>
              </a:rPr>
              <a:t>)</a:t>
            </a:r>
            <a:r>
              <a:rPr lang="pt-BR" sz="1600" dirty="0">
                <a:solidFill>
                  <a:srgbClr val="FF0000"/>
                </a:solidFill>
                <a:latin typeface="Arial" pitchFamily="34" charset="0"/>
                <a:cs typeface="Arial" pitchFamily="34" charset="0"/>
              </a:rPr>
              <a:t> </a:t>
            </a:r>
            <a:r>
              <a:rPr lang="pt-BR" sz="1600" b="1" dirty="0">
                <a:solidFill>
                  <a:srgbClr val="FF0000"/>
                </a:solidFill>
                <a:latin typeface="Arial" pitchFamily="34" charset="0"/>
                <a:cs typeface="Arial" pitchFamily="34" charset="0"/>
              </a:rPr>
              <a:t>O Sol atinge a altura máxima, com relação ao horizonte, nos </a:t>
            </a:r>
            <a:r>
              <a:rPr lang="pt-BR" sz="1600" b="1" dirty="0" err="1">
                <a:solidFill>
                  <a:srgbClr val="FF0000"/>
                </a:solidFill>
                <a:latin typeface="Arial" pitchFamily="34" charset="0"/>
                <a:cs typeface="Arial" pitchFamily="34" charset="0"/>
              </a:rPr>
              <a:t>pólos</a:t>
            </a:r>
            <a:r>
              <a:rPr lang="pt-BR" sz="1600" b="1" dirty="0">
                <a:solidFill>
                  <a:srgbClr val="FF0000"/>
                </a:solidFill>
                <a:latin typeface="Arial" pitchFamily="34" charset="0"/>
                <a:cs typeface="Arial" pitchFamily="34" charset="0"/>
              </a:rPr>
              <a:t>, nos respectivos solstícios de verão</a:t>
            </a:r>
            <a:r>
              <a:rPr lang="pt-BR" sz="1600" dirty="0" smtClean="0">
                <a:solidFill>
                  <a:srgbClr val="FF0000"/>
                </a:solidFill>
                <a:latin typeface="Arial" pitchFamily="34" charset="0"/>
                <a:cs typeface="Arial" pitchFamily="34" charset="0"/>
              </a:rPr>
              <a:t>,</a:t>
            </a:r>
            <a:r>
              <a:rPr lang="pt-BR" sz="1600" dirty="0"/>
              <a:t> </a:t>
            </a:r>
            <a:r>
              <a:rPr lang="pt-BR" sz="1600" dirty="0">
                <a:solidFill>
                  <a:srgbClr val="FF0000"/>
                </a:solidFill>
                <a:latin typeface="Arial" pitchFamily="34" charset="0"/>
                <a:cs typeface="Arial" pitchFamily="34" charset="0"/>
              </a:rPr>
              <a:t>o que ocorrerá uma vez para cada </a:t>
            </a:r>
            <a:r>
              <a:rPr lang="pt-BR" sz="1600" dirty="0" err="1">
                <a:solidFill>
                  <a:srgbClr val="FF0000"/>
                </a:solidFill>
                <a:latin typeface="Arial" pitchFamily="34" charset="0"/>
                <a:cs typeface="Arial" pitchFamily="34" charset="0"/>
              </a:rPr>
              <a:t>pólo</a:t>
            </a:r>
            <a:r>
              <a:rPr lang="pt-BR" sz="1600" dirty="0">
                <a:solidFill>
                  <a:srgbClr val="FF0000"/>
                </a:solidFill>
                <a:latin typeface="Arial" pitchFamily="34" charset="0"/>
                <a:cs typeface="Arial" pitchFamily="34" charset="0"/>
              </a:rPr>
              <a:t> ao longo de um ano nos seus respectivos solstício de verão.</a:t>
            </a:r>
          </a:p>
        </p:txBody>
      </p:sp>
    </p:spTree>
    <p:extLst>
      <p:ext uri="{BB962C8B-B14F-4D97-AF65-F5344CB8AC3E}">
        <p14:creationId xmlns:p14="http://schemas.microsoft.com/office/powerpoint/2010/main" val="348187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500" fill="hold"/>
                                        <p:tgtEl>
                                          <p:spTgt spid="3074"/>
                                        </p:tgtEl>
                                        <p:attrNameLst>
                                          <p:attrName>ppt_w</p:attrName>
                                        </p:attrNameLst>
                                      </p:cBhvr>
                                      <p:tavLst>
                                        <p:tav tm="0">
                                          <p:val>
                                            <p:fltVal val="0"/>
                                          </p:val>
                                        </p:tav>
                                        <p:tav tm="100000">
                                          <p:val>
                                            <p:strVal val="#ppt_w"/>
                                          </p:val>
                                        </p:tav>
                                      </p:tavLst>
                                    </p:anim>
                                    <p:anim calcmode="lin" valueType="num">
                                      <p:cBhvr>
                                        <p:cTn id="8" dur="500" fill="hold"/>
                                        <p:tgtEl>
                                          <p:spTgt spid="3074"/>
                                        </p:tgtEl>
                                        <p:attrNameLst>
                                          <p:attrName>ppt_h</p:attrName>
                                        </p:attrNameLst>
                                      </p:cBhvr>
                                      <p:tavLst>
                                        <p:tav tm="0">
                                          <p:val>
                                            <p:fltVal val="0"/>
                                          </p:val>
                                        </p:tav>
                                        <p:tav tm="100000">
                                          <p:val>
                                            <p:strVal val="#ppt_h"/>
                                          </p:val>
                                        </p:tav>
                                      </p:tavLst>
                                    </p:anim>
                                    <p:animEffect transition="in" filter="fade">
                                      <p:cBhvr>
                                        <p:cTn id="9" dur="500"/>
                                        <p:tgtEl>
                                          <p:spTgt spid="307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up)">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190897" y="116632"/>
            <a:ext cx="7920880" cy="1960730"/>
          </a:xfrm>
          <a:prstGeom prst="rect">
            <a:avLst/>
          </a:prstGeom>
        </p:spPr>
        <p:txBody>
          <a:bodyPr wrap="square">
            <a:spAutoFit/>
          </a:bodyPr>
          <a:lstStyle/>
          <a:p>
            <a:pPr algn="just" hangingPunct="0">
              <a:lnSpc>
                <a:spcPct val="114000"/>
              </a:lnSpc>
            </a:pPr>
            <a:r>
              <a:rPr lang="pt-BR" b="1" dirty="0">
                <a:latin typeface="Arial" pitchFamily="34" charset="0"/>
                <a:cs typeface="Arial" pitchFamily="34" charset="0"/>
              </a:rPr>
              <a:t>Questão 4) (1 ponto) </a:t>
            </a:r>
            <a:r>
              <a:rPr lang="pt-BR" b="1" u="sng" dirty="0">
                <a:latin typeface="Arial" pitchFamily="34" charset="0"/>
                <a:cs typeface="Arial" pitchFamily="34" charset="0"/>
              </a:rPr>
              <a:t>PERGUNTA OBSERVACIONAL</a:t>
            </a:r>
            <a:r>
              <a:rPr lang="pt-BR" u="sng" dirty="0">
                <a:latin typeface="Arial" pitchFamily="34" charset="0"/>
                <a:cs typeface="Arial" pitchFamily="34" charset="0"/>
              </a:rPr>
              <a:t>. A QUESTÃO </a:t>
            </a:r>
            <a:r>
              <a:rPr lang="pt-BR" b="1" u="sng" dirty="0">
                <a:latin typeface="Arial" pitchFamily="34" charset="0"/>
                <a:cs typeface="Arial" pitchFamily="34" charset="0"/>
              </a:rPr>
              <a:t>4a</a:t>
            </a:r>
            <a:r>
              <a:rPr lang="pt-BR" u="sng" dirty="0">
                <a:latin typeface="Arial" pitchFamily="34" charset="0"/>
                <a:cs typeface="Arial" pitchFamily="34" charset="0"/>
              </a:rPr>
              <a:t> SÓ PODE SER RESPONDIDA SE VOCÊ OLHOU PARA O CÉU COM O MAPA QUE ENVIAMOS PREVIAMENTE PARA SEU(SUA) PROFESSOR(A), CASO CONTRÁRIO, RESPONDA SOMENTE À QUESTÃO </a:t>
            </a:r>
            <a:r>
              <a:rPr lang="pt-BR" b="1" u="sng" dirty="0">
                <a:latin typeface="Arial" pitchFamily="34" charset="0"/>
                <a:cs typeface="Arial" pitchFamily="34" charset="0"/>
              </a:rPr>
              <a:t>4b</a:t>
            </a:r>
            <a:r>
              <a:rPr lang="pt-BR" u="sng" dirty="0">
                <a:latin typeface="Arial" pitchFamily="34" charset="0"/>
                <a:cs typeface="Arial" pitchFamily="34" charset="0"/>
              </a:rPr>
              <a:t>, A QUAL TAMBÉM VALE UM PONTO. </a:t>
            </a:r>
            <a:endParaRPr lang="pt-BR" dirty="0">
              <a:latin typeface="Arial" pitchFamily="34" charset="0"/>
              <a:cs typeface="Arial" pitchFamily="34" charset="0"/>
            </a:endParaRPr>
          </a:p>
          <a:p>
            <a:pPr algn="just">
              <a:lnSpc>
                <a:spcPct val="114000"/>
              </a:lnSpc>
            </a:pPr>
            <a:r>
              <a:rPr lang="pt-BR" b="1" u="sng" dirty="0">
                <a:latin typeface="Arial" pitchFamily="34" charset="0"/>
                <a:cs typeface="Arial" pitchFamily="34" charset="0"/>
              </a:rPr>
              <a:t>Você só pode responder à questão 4a ou à 4b e não às duas.</a:t>
            </a:r>
            <a:endParaRPr lang="pt-BR" dirty="0">
              <a:latin typeface="Arial" pitchFamily="34" charset="0"/>
              <a:cs typeface="Arial" pitchFamily="34" charset="0"/>
            </a:endParaRPr>
          </a:p>
        </p:txBody>
      </p:sp>
      <p:sp>
        <p:nvSpPr>
          <p:cNvPr id="4" name="Retângulo 3"/>
          <p:cNvSpPr/>
          <p:nvPr/>
        </p:nvSpPr>
        <p:spPr>
          <a:xfrm>
            <a:off x="200259" y="2311231"/>
            <a:ext cx="5607262" cy="3566041"/>
          </a:xfrm>
          <a:prstGeom prst="rect">
            <a:avLst/>
          </a:prstGeom>
        </p:spPr>
        <p:txBody>
          <a:bodyPr wrap="square">
            <a:spAutoFit/>
          </a:bodyPr>
          <a:lstStyle/>
          <a:p>
            <a:pPr algn="just" hangingPunct="0">
              <a:lnSpc>
                <a:spcPct val="114000"/>
              </a:lnSpc>
            </a:pPr>
            <a:r>
              <a:rPr lang="pt-BR" b="1" dirty="0">
                <a:latin typeface="Arial" pitchFamily="34" charset="0"/>
                <a:cs typeface="Arial" pitchFamily="34" charset="0"/>
              </a:rPr>
              <a:t>Questão 4a) (1 ponto) Para quem mora nas regiões Sul ou Sudeste a pergunta é a seguinte: </a:t>
            </a:r>
            <a:endParaRPr lang="pt-BR" dirty="0">
              <a:latin typeface="Arial" pitchFamily="34" charset="0"/>
              <a:cs typeface="Arial" pitchFamily="34" charset="0"/>
            </a:endParaRPr>
          </a:p>
          <a:p>
            <a:pPr algn="just" hangingPunct="0">
              <a:lnSpc>
                <a:spcPct val="114000"/>
              </a:lnSpc>
            </a:pPr>
            <a:r>
              <a:rPr lang="pt-BR" u="sng" dirty="0" smtClean="0">
                <a:latin typeface="Arial" pitchFamily="34" charset="0"/>
                <a:cs typeface="Arial" pitchFamily="34" charset="0"/>
              </a:rPr>
              <a:t>Desenhe</a:t>
            </a:r>
            <a:r>
              <a:rPr lang="pt-BR" dirty="0" smtClean="0">
                <a:latin typeface="Arial" pitchFamily="34" charset="0"/>
                <a:cs typeface="Arial" pitchFamily="34" charset="0"/>
              </a:rPr>
              <a:t> </a:t>
            </a:r>
            <a:r>
              <a:rPr lang="pt-BR" dirty="0">
                <a:latin typeface="Arial" pitchFamily="34" charset="0"/>
                <a:cs typeface="Arial" pitchFamily="34" charset="0"/>
              </a:rPr>
              <a:t>no quadrado ao lado a constelação do Cruzeiro do Sul (em latim ela é chamada de </a:t>
            </a:r>
            <a:r>
              <a:rPr lang="pt-BR" dirty="0" err="1">
                <a:latin typeface="Arial" pitchFamily="34" charset="0"/>
                <a:cs typeface="Arial" pitchFamily="34" charset="0"/>
              </a:rPr>
              <a:t>Crux</a:t>
            </a:r>
            <a:r>
              <a:rPr lang="pt-BR" dirty="0">
                <a:latin typeface="Arial" pitchFamily="34" charset="0"/>
                <a:cs typeface="Arial" pitchFamily="34" charset="0"/>
              </a:rPr>
              <a:t>). Esta constelação tem CINCO estrelas. </a:t>
            </a:r>
            <a:r>
              <a:rPr lang="pt-BR" u="sng" dirty="0">
                <a:latin typeface="Arial" pitchFamily="34" charset="0"/>
                <a:cs typeface="Arial" pitchFamily="34" charset="0"/>
              </a:rPr>
              <a:t>Faça um X</a:t>
            </a:r>
            <a:r>
              <a:rPr lang="pt-BR" dirty="0">
                <a:latin typeface="Arial" pitchFamily="34" charset="0"/>
                <a:cs typeface="Arial" pitchFamily="34" charset="0"/>
              </a:rPr>
              <a:t> sobre a estrela mais brilhante do Cruzeiro do Sul. Ao lado desta constelação tem duas estrelas bem brilhantes, uma delas é a que está mais perto do Sol. </a:t>
            </a:r>
            <a:r>
              <a:rPr lang="pt-BR" u="sng" dirty="0">
                <a:latin typeface="Arial" pitchFamily="34" charset="0"/>
                <a:cs typeface="Arial" pitchFamily="34" charset="0"/>
              </a:rPr>
              <a:t>Desenhe</a:t>
            </a:r>
            <a:r>
              <a:rPr lang="pt-BR" dirty="0">
                <a:latin typeface="Arial" pitchFamily="34" charset="0"/>
                <a:cs typeface="Arial" pitchFamily="34" charset="0"/>
              </a:rPr>
              <a:t> estas duas estrelas no lado certo do Cruzeiro do Sul e </a:t>
            </a:r>
            <a:r>
              <a:rPr lang="pt-BR" u="sng" dirty="0">
                <a:latin typeface="Arial" pitchFamily="34" charset="0"/>
                <a:cs typeface="Arial" pitchFamily="34" charset="0"/>
              </a:rPr>
              <a:t>faça um X</a:t>
            </a:r>
            <a:r>
              <a:rPr lang="pt-BR" dirty="0">
                <a:latin typeface="Arial" pitchFamily="34" charset="0"/>
                <a:cs typeface="Arial" pitchFamily="34" charset="0"/>
              </a:rPr>
              <a:t> sobre a mais brilhante dentre estas duas.</a:t>
            </a:r>
          </a:p>
        </p:txBody>
      </p:sp>
      <p:sp>
        <p:nvSpPr>
          <p:cNvPr id="6" name="Rectangle 3"/>
          <p:cNvSpPr>
            <a:spLocks noChangeArrowheads="1"/>
          </p:cNvSpPr>
          <p:nvPr/>
        </p:nvSpPr>
        <p:spPr bwMode="auto">
          <a:xfrm>
            <a:off x="6239569" y="2495730"/>
            <a:ext cx="3921922" cy="3957606"/>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pt-BR"/>
          </a:p>
        </p:txBody>
      </p:sp>
      <p:sp>
        <p:nvSpPr>
          <p:cNvPr id="7" name="Oval 4"/>
          <p:cNvSpPr>
            <a:spLocks noChangeArrowheads="1"/>
          </p:cNvSpPr>
          <p:nvPr/>
        </p:nvSpPr>
        <p:spPr bwMode="auto">
          <a:xfrm>
            <a:off x="7871281" y="3900896"/>
            <a:ext cx="87756" cy="74706"/>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pt-BR"/>
          </a:p>
        </p:txBody>
      </p:sp>
      <p:sp>
        <p:nvSpPr>
          <p:cNvPr id="8" name="Oval 5"/>
          <p:cNvSpPr>
            <a:spLocks noChangeArrowheads="1"/>
          </p:cNvSpPr>
          <p:nvPr/>
        </p:nvSpPr>
        <p:spPr bwMode="auto">
          <a:xfrm>
            <a:off x="9601477" y="3896340"/>
            <a:ext cx="87756" cy="75617"/>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pt-BR"/>
          </a:p>
        </p:txBody>
      </p:sp>
      <p:sp>
        <p:nvSpPr>
          <p:cNvPr id="9" name="Oval 6"/>
          <p:cNvSpPr>
            <a:spLocks noChangeArrowheads="1"/>
          </p:cNvSpPr>
          <p:nvPr/>
        </p:nvSpPr>
        <p:spPr bwMode="auto">
          <a:xfrm>
            <a:off x="9139947" y="4345489"/>
            <a:ext cx="87756" cy="74706"/>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pt-BR"/>
          </a:p>
        </p:txBody>
      </p:sp>
      <p:sp>
        <p:nvSpPr>
          <p:cNvPr id="10" name="Oval 7"/>
          <p:cNvSpPr>
            <a:spLocks noChangeArrowheads="1"/>
          </p:cNvSpPr>
          <p:nvPr/>
        </p:nvSpPr>
        <p:spPr bwMode="auto">
          <a:xfrm>
            <a:off x="8813843" y="5210987"/>
            <a:ext cx="87756" cy="75617"/>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pt-BR"/>
          </a:p>
        </p:txBody>
      </p:sp>
      <p:sp>
        <p:nvSpPr>
          <p:cNvPr id="11" name="Oval 8"/>
          <p:cNvSpPr>
            <a:spLocks noChangeArrowheads="1"/>
          </p:cNvSpPr>
          <p:nvPr/>
        </p:nvSpPr>
        <p:spPr bwMode="auto">
          <a:xfrm>
            <a:off x="8805175" y="3279559"/>
            <a:ext cx="88839" cy="75617"/>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pt-BR"/>
          </a:p>
        </p:txBody>
      </p:sp>
      <p:sp>
        <p:nvSpPr>
          <p:cNvPr id="12" name="Line 9"/>
          <p:cNvSpPr>
            <a:spLocks noChangeShapeType="1"/>
          </p:cNvSpPr>
          <p:nvPr/>
        </p:nvSpPr>
        <p:spPr bwMode="auto">
          <a:xfrm>
            <a:off x="8648524" y="5089996"/>
            <a:ext cx="422528" cy="362598"/>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t-BR"/>
          </a:p>
        </p:txBody>
      </p:sp>
      <p:sp>
        <p:nvSpPr>
          <p:cNvPr id="13" name="Line 10"/>
          <p:cNvSpPr>
            <a:spLocks noChangeShapeType="1"/>
          </p:cNvSpPr>
          <p:nvPr/>
        </p:nvSpPr>
        <p:spPr bwMode="auto">
          <a:xfrm flipH="1">
            <a:off x="8646457" y="5089996"/>
            <a:ext cx="422528" cy="361687"/>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t-BR"/>
          </a:p>
        </p:txBody>
      </p:sp>
      <p:sp>
        <p:nvSpPr>
          <p:cNvPr id="15" name="Oval 12"/>
          <p:cNvSpPr>
            <a:spLocks noChangeArrowheads="1"/>
          </p:cNvSpPr>
          <p:nvPr/>
        </p:nvSpPr>
        <p:spPr bwMode="auto">
          <a:xfrm>
            <a:off x="6551695" y="4763661"/>
            <a:ext cx="122425" cy="102949"/>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pt-BR"/>
          </a:p>
        </p:txBody>
      </p:sp>
      <p:sp>
        <p:nvSpPr>
          <p:cNvPr id="16" name="Oval 13"/>
          <p:cNvSpPr>
            <a:spLocks noChangeArrowheads="1"/>
          </p:cNvSpPr>
          <p:nvPr/>
        </p:nvSpPr>
        <p:spPr bwMode="auto">
          <a:xfrm>
            <a:off x="7336080" y="4598761"/>
            <a:ext cx="92089" cy="77439"/>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pt-BR"/>
          </a:p>
        </p:txBody>
      </p:sp>
      <p:sp>
        <p:nvSpPr>
          <p:cNvPr id="17" name="Line 14"/>
          <p:cNvSpPr>
            <a:spLocks noChangeShapeType="1"/>
          </p:cNvSpPr>
          <p:nvPr/>
        </p:nvSpPr>
        <p:spPr bwMode="auto">
          <a:xfrm>
            <a:off x="6318230" y="4567784"/>
            <a:ext cx="588288" cy="494701"/>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t-BR"/>
          </a:p>
        </p:txBody>
      </p:sp>
      <p:sp>
        <p:nvSpPr>
          <p:cNvPr id="18" name="Line 15"/>
          <p:cNvSpPr>
            <a:spLocks noChangeShapeType="1"/>
          </p:cNvSpPr>
          <p:nvPr/>
        </p:nvSpPr>
        <p:spPr bwMode="auto">
          <a:xfrm flipV="1">
            <a:off x="6331221" y="4561655"/>
            <a:ext cx="588288" cy="494701"/>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t-BR"/>
          </a:p>
        </p:txBody>
      </p:sp>
      <p:sp>
        <p:nvSpPr>
          <p:cNvPr id="19" name="Text Box 16"/>
          <p:cNvSpPr txBox="1">
            <a:spLocks noChangeArrowheads="1"/>
          </p:cNvSpPr>
          <p:nvPr/>
        </p:nvSpPr>
        <p:spPr bwMode="auto">
          <a:xfrm>
            <a:off x="8268891" y="4408150"/>
            <a:ext cx="1690110" cy="437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pt-BR" sz="1100" b="1" i="0" u="none" strike="noStrike" cap="none" normalizeH="0" baseline="0" dirty="0" smtClean="0">
                <a:ln>
                  <a:noFill/>
                </a:ln>
                <a:solidFill>
                  <a:schemeClr val="tx1"/>
                </a:solidFill>
                <a:effectLst/>
                <a:latin typeface="Calibri" pitchFamily="34" charset="0"/>
                <a:cs typeface="Arial" pitchFamily="34" charset="0"/>
              </a:rPr>
              <a:t>Intrometida</a:t>
            </a:r>
            <a:endParaRPr kumimoji="0" lang="pt-B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CaixaDeTexto 4"/>
          <p:cNvSpPr txBox="1"/>
          <p:nvPr/>
        </p:nvSpPr>
        <p:spPr>
          <a:xfrm>
            <a:off x="2855193" y="6165304"/>
            <a:ext cx="3384376" cy="369332"/>
          </a:xfrm>
          <a:prstGeom prst="rect">
            <a:avLst/>
          </a:prstGeom>
          <a:noFill/>
        </p:spPr>
        <p:txBody>
          <a:bodyPr wrap="square" rtlCol="0">
            <a:spAutoFit/>
          </a:bodyPr>
          <a:lstStyle/>
          <a:p>
            <a:r>
              <a:rPr lang="pt-BR" i="1" dirty="0" smtClean="0">
                <a:solidFill>
                  <a:srgbClr val="FF0000"/>
                </a:solidFill>
              </a:rPr>
              <a:t>Explicação no próximo slide...</a:t>
            </a:r>
            <a:endParaRPr lang="pt-BR" i="1" dirty="0">
              <a:solidFill>
                <a:srgbClr val="FF0000"/>
              </a:solidFill>
            </a:endParaRPr>
          </a:p>
        </p:txBody>
      </p:sp>
    </p:spTree>
    <p:extLst>
      <p:ext uri="{BB962C8B-B14F-4D97-AF65-F5344CB8AC3E}">
        <p14:creationId xmlns:p14="http://schemas.microsoft.com/office/powerpoint/2010/main" val="2128920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out)">
                                      <p:cBhvr>
                                        <p:cTn id="7" dur="2000"/>
                                        <p:tgtEl>
                                          <p:spTgt spid="7"/>
                                        </p:tgtEl>
                                      </p:cBhvr>
                                    </p:animEffect>
                                  </p:childTnLst>
                                </p:cTn>
                              </p:par>
                              <p:par>
                                <p:cTn id="8" presetID="6" presetClass="entr" presetSubtype="32"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circle(out)">
                                      <p:cBhvr>
                                        <p:cTn id="10" dur="2000"/>
                                        <p:tgtEl>
                                          <p:spTgt spid="11"/>
                                        </p:tgtEl>
                                      </p:cBhvr>
                                    </p:animEffect>
                                  </p:childTnLst>
                                </p:cTn>
                              </p:par>
                              <p:par>
                                <p:cTn id="11" presetID="6" presetClass="entr" presetSubtype="32"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circle(out)">
                                      <p:cBhvr>
                                        <p:cTn id="13" dur="2000"/>
                                        <p:tgtEl>
                                          <p:spTgt spid="8"/>
                                        </p:tgtEl>
                                      </p:cBhvr>
                                    </p:animEffect>
                                  </p:childTnLst>
                                </p:cTn>
                              </p:par>
                              <p:par>
                                <p:cTn id="14" presetID="6" presetClass="entr" presetSubtype="32"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circle(out)">
                                      <p:cBhvr>
                                        <p:cTn id="16" dur="2000"/>
                                        <p:tgtEl>
                                          <p:spTgt spid="10"/>
                                        </p:tgtEl>
                                      </p:cBhvr>
                                    </p:animEffect>
                                  </p:childTnLst>
                                </p:cTn>
                              </p:par>
                              <p:par>
                                <p:cTn id="17" presetID="6" presetClass="entr" presetSubtype="32"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circle(out)">
                                      <p:cBhvr>
                                        <p:cTn id="19" dur="2000"/>
                                        <p:tgtEl>
                                          <p:spTgt spid="9"/>
                                        </p:tgtEl>
                                      </p:cBhvr>
                                    </p:animEffect>
                                  </p:childTnLst>
                                </p:cTn>
                              </p:par>
                              <p:par>
                                <p:cTn id="20" presetID="6" presetClass="entr" presetSubtype="32"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circle(out)">
                                      <p:cBhvr>
                                        <p:cTn id="22" dur="20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arn(inVertical)">
                                      <p:cBhvr>
                                        <p:cTn id="27" dur="500"/>
                                        <p:tgtEl>
                                          <p:spTgt spid="12"/>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barn(inVertical)">
                                      <p:cBhvr>
                                        <p:cTn id="30" dur="5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32"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circle(out)">
                                      <p:cBhvr>
                                        <p:cTn id="35" dur="2000"/>
                                        <p:tgtEl>
                                          <p:spTgt spid="16"/>
                                        </p:tgtEl>
                                      </p:cBhvr>
                                    </p:animEffect>
                                  </p:childTnLst>
                                </p:cTn>
                              </p:par>
                              <p:par>
                                <p:cTn id="36" presetID="6" presetClass="entr" presetSubtype="32" fill="hold" grpId="0"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circle(out)">
                                      <p:cBhvr>
                                        <p:cTn id="38" dur="2000"/>
                                        <p:tgtEl>
                                          <p:spTgt spid="15"/>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barn(inVertical)">
                                      <p:cBhvr>
                                        <p:cTn id="43" dur="500"/>
                                        <p:tgtEl>
                                          <p:spTgt spid="18"/>
                                        </p:tgtEl>
                                      </p:cBhvr>
                                    </p:animEffect>
                                  </p:childTnLst>
                                </p:cTn>
                              </p:par>
                              <p:par>
                                <p:cTn id="44" presetID="16" presetClass="entr" presetSubtype="21"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barn(inVertical)">
                                      <p:cBhvr>
                                        <p:cTn id="46" dur="500"/>
                                        <p:tgtEl>
                                          <p:spTgt spid="17"/>
                                        </p:tgtEl>
                                      </p:cBhvr>
                                    </p:animEffect>
                                  </p:childTnLst>
                                </p:cTn>
                              </p:par>
                            </p:childTnLst>
                          </p:cTn>
                        </p:par>
                        <p:par>
                          <p:cTn id="47" fill="hold">
                            <p:stCondLst>
                              <p:cond delay="500"/>
                            </p:stCondLst>
                            <p:childTnLst>
                              <p:par>
                                <p:cTn id="48" presetID="2" presetClass="entr" presetSubtype="4" fill="hold" grpId="0" nodeType="afterEffect">
                                  <p:stCondLst>
                                    <p:cond delay="0"/>
                                  </p:stCondLst>
                                  <p:childTnLst>
                                    <p:set>
                                      <p:cBhvr>
                                        <p:cTn id="49" dur="1" fill="hold">
                                          <p:stCondLst>
                                            <p:cond delay="0"/>
                                          </p:stCondLst>
                                        </p:cTn>
                                        <p:tgtEl>
                                          <p:spTgt spid="5"/>
                                        </p:tgtEl>
                                        <p:attrNameLst>
                                          <p:attrName>style.visibility</p:attrName>
                                        </p:attrNameLst>
                                      </p:cBhvr>
                                      <p:to>
                                        <p:strVal val="visible"/>
                                      </p:to>
                                    </p:set>
                                    <p:anim calcmode="lin" valueType="num">
                                      <p:cBhvr additive="base">
                                        <p:cTn id="50" dur="500" fill="hold"/>
                                        <p:tgtEl>
                                          <p:spTgt spid="5"/>
                                        </p:tgtEl>
                                        <p:attrNameLst>
                                          <p:attrName>ppt_x</p:attrName>
                                        </p:attrNameLst>
                                      </p:cBhvr>
                                      <p:tavLst>
                                        <p:tav tm="0">
                                          <p:val>
                                            <p:strVal val="#ppt_x"/>
                                          </p:val>
                                        </p:tav>
                                        <p:tav tm="100000">
                                          <p:val>
                                            <p:strVal val="#ppt_x"/>
                                          </p:val>
                                        </p:tav>
                                      </p:tavLst>
                                    </p:anim>
                                    <p:anim calcmode="lin" valueType="num">
                                      <p:cBhvr additive="base">
                                        <p:cTn id="5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5" grpId="0" animBg="1"/>
      <p:bldP spid="16" grpId="0" animBg="1"/>
      <p:bldP spid="17" grpId="0" animBg="1"/>
      <p:bldP spid="18" grpId="0" animBg="1"/>
      <p:bldP spid="19"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334913" y="2492896"/>
            <a:ext cx="11305256" cy="3250249"/>
          </a:xfrm>
          <a:prstGeom prst="rect">
            <a:avLst/>
          </a:prstGeom>
        </p:spPr>
        <p:txBody>
          <a:bodyPr wrap="square">
            <a:spAutoFit/>
          </a:bodyPr>
          <a:lstStyle/>
          <a:p>
            <a:pPr algn="just">
              <a:lnSpc>
                <a:spcPct val="114000"/>
              </a:lnSpc>
            </a:pPr>
            <a:r>
              <a:rPr lang="pt-BR" dirty="0">
                <a:solidFill>
                  <a:srgbClr val="FF0000"/>
                </a:solidFill>
                <a:latin typeface="Arial" pitchFamily="34" charset="0"/>
                <a:cs typeface="Arial" pitchFamily="34" charset="0"/>
              </a:rPr>
              <a:t>O aluno deveria ter desenhado algo parecido com a figura ao lado e feito um X sobre a estrela da </a:t>
            </a:r>
            <a:r>
              <a:rPr lang="pt-BR" u="sng" dirty="0">
                <a:solidFill>
                  <a:srgbClr val="FF0000"/>
                </a:solidFill>
                <a:latin typeface="Arial" pitchFamily="34" charset="0"/>
                <a:cs typeface="Arial" pitchFamily="34" charset="0"/>
              </a:rPr>
              <a:t>base da cruz</a:t>
            </a:r>
            <a:r>
              <a:rPr lang="pt-BR" dirty="0">
                <a:solidFill>
                  <a:srgbClr val="FF0000"/>
                </a:solidFill>
                <a:latin typeface="Arial" pitchFamily="34" charset="0"/>
                <a:cs typeface="Arial" pitchFamily="34" charset="0"/>
              </a:rPr>
              <a:t>. Além das 5 estrelas do Cruzeiro do Sul o aluno também deveria ter desenhado as duas estrelas que estão do lado do Cruzeiro do Sul, mas do lado oposto à estrela chamada popularmente de “Intrometida” e feito um X na estrela que está mais distante do Cruzeiro do Sul. </a:t>
            </a:r>
            <a:r>
              <a:rPr lang="pt-BR" b="1" dirty="0">
                <a:solidFill>
                  <a:srgbClr val="FF0000"/>
                </a:solidFill>
                <a:latin typeface="Arial" pitchFamily="34" charset="0"/>
                <a:cs typeface="Arial" pitchFamily="34" charset="0"/>
              </a:rPr>
              <a:t>Observação para o professor:</a:t>
            </a:r>
            <a:r>
              <a:rPr lang="pt-BR" dirty="0">
                <a:solidFill>
                  <a:srgbClr val="FF0000"/>
                </a:solidFill>
                <a:latin typeface="Arial" pitchFamily="34" charset="0"/>
                <a:cs typeface="Arial" pitchFamily="34" charset="0"/>
              </a:rPr>
              <a:t> A estrela </a:t>
            </a:r>
            <a:r>
              <a:rPr lang="pt-BR" dirty="0" err="1">
                <a:solidFill>
                  <a:srgbClr val="FF0000"/>
                </a:solidFill>
                <a:latin typeface="Arial" pitchFamily="34" charset="0"/>
                <a:cs typeface="Arial" pitchFamily="34" charset="0"/>
              </a:rPr>
              <a:t>Acrux</a:t>
            </a:r>
            <a:r>
              <a:rPr lang="pt-BR" dirty="0">
                <a:solidFill>
                  <a:srgbClr val="FF0000"/>
                </a:solidFill>
                <a:latin typeface="Arial" pitchFamily="34" charset="0"/>
                <a:cs typeface="Arial" pitchFamily="34" charset="0"/>
              </a:rPr>
              <a:t> é a mais brilhante da constelação do Cruzeiro do Sul e é a que está na </a:t>
            </a:r>
            <a:r>
              <a:rPr lang="pt-BR" u="sng" dirty="0">
                <a:solidFill>
                  <a:srgbClr val="FF0000"/>
                </a:solidFill>
                <a:latin typeface="Arial" pitchFamily="34" charset="0"/>
                <a:cs typeface="Arial" pitchFamily="34" charset="0"/>
              </a:rPr>
              <a:t>base da Cruz</a:t>
            </a:r>
            <a:r>
              <a:rPr lang="pt-BR" dirty="0">
                <a:solidFill>
                  <a:srgbClr val="FF0000"/>
                </a:solidFill>
                <a:latin typeface="Arial" pitchFamily="34" charset="0"/>
                <a:cs typeface="Arial" pitchFamily="34" charset="0"/>
              </a:rPr>
              <a:t>. A magnitude de </a:t>
            </a:r>
            <a:r>
              <a:rPr lang="pt-BR" dirty="0" err="1">
                <a:solidFill>
                  <a:srgbClr val="FF0000"/>
                </a:solidFill>
                <a:latin typeface="Arial" pitchFamily="34" charset="0"/>
                <a:cs typeface="Arial" pitchFamily="34" charset="0"/>
              </a:rPr>
              <a:t>Acrux</a:t>
            </a:r>
            <a:r>
              <a:rPr lang="pt-BR" dirty="0">
                <a:solidFill>
                  <a:srgbClr val="FF0000"/>
                </a:solidFill>
                <a:latin typeface="Arial" pitchFamily="34" charset="0"/>
                <a:cs typeface="Arial" pitchFamily="34" charset="0"/>
              </a:rPr>
              <a:t> é de 0,9. Note que não importa como esteja desenhada a figura do Cruzeiro do Sul, ou seja, ela pode estar deitada ou inclinada, ou até mesmo de ponta cabeça, pois pode ser que estava assim no momento em que o(a) aluno(a) observou esta constelação. Também não importa se as estrelas desenhadas são bolinhas ou algo assim:</a:t>
            </a:r>
            <a:r>
              <a:rPr lang="pt-BR" dirty="0">
                <a:solidFill>
                  <a:srgbClr val="FF0000"/>
                </a:solidFill>
                <a:latin typeface="Arial" pitchFamily="34" charset="0"/>
                <a:cs typeface="Arial" pitchFamily="34" charset="0"/>
                <a:sym typeface="Monotype Sorts"/>
              </a:rPr>
              <a:t></a:t>
            </a:r>
            <a:r>
              <a:rPr lang="pt-BR" dirty="0">
                <a:solidFill>
                  <a:srgbClr val="FF0000"/>
                </a:solidFill>
                <a:latin typeface="Arial" pitchFamily="34" charset="0"/>
                <a:cs typeface="Arial" pitchFamily="34" charset="0"/>
              </a:rPr>
              <a:t>. </a:t>
            </a:r>
            <a:r>
              <a:rPr lang="pt-BR" b="1" dirty="0">
                <a:solidFill>
                  <a:srgbClr val="FF0000"/>
                </a:solidFill>
                <a:latin typeface="Arial" pitchFamily="34" charset="0"/>
                <a:cs typeface="Arial" pitchFamily="34" charset="0"/>
              </a:rPr>
              <a:t>Atenção!</a:t>
            </a:r>
            <a:r>
              <a:rPr lang="pt-BR" dirty="0">
                <a:solidFill>
                  <a:srgbClr val="FF0000"/>
                </a:solidFill>
                <a:latin typeface="Arial" pitchFamily="34" charset="0"/>
                <a:cs typeface="Arial" pitchFamily="34" charset="0"/>
              </a:rPr>
              <a:t> Se o aluno desenhou a constelação mas não marcou com um X as estrelas corretas, ganha só metade dos pontos da questão.</a:t>
            </a:r>
          </a:p>
        </p:txBody>
      </p:sp>
      <p:sp>
        <p:nvSpPr>
          <p:cNvPr id="5" name="Retângulo 4"/>
          <p:cNvSpPr/>
          <p:nvPr/>
        </p:nvSpPr>
        <p:spPr>
          <a:xfrm>
            <a:off x="334913" y="1556792"/>
            <a:ext cx="6647974" cy="369332"/>
          </a:xfrm>
          <a:prstGeom prst="rect">
            <a:avLst/>
          </a:prstGeom>
        </p:spPr>
        <p:txBody>
          <a:bodyPr wrap="none">
            <a:spAutoFit/>
          </a:bodyPr>
          <a:lstStyle/>
          <a:p>
            <a:r>
              <a:rPr lang="pt-BR" b="1" dirty="0">
                <a:latin typeface="Arial" pitchFamily="34" charset="0"/>
                <a:cs typeface="Arial" pitchFamily="34" charset="0"/>
              </a:rPr>
              <a:t>Resposta 4a</a:t>
            </a:r>
            <a:r>
              <a:rPr lang="pt-BR" b="1" dirty="0" smtClean="0">
                <a:latin typeface="Arial" pitchFamily="34" charset="0"/>
                <a:cs typeface="Arial" pitchFamily="34" charset="0"/>
              </a:rPr>
              <a:t>): Para </a:t>
            </a:r>
            <a:r>
              <a:rPr lang="pt-BR" b="1" dirty="0">
                <a:latin typeface="Arial" pitchFamily="34" charset="0"/>
                <a:cs typeface="Arial" pitchFamily="34" charset="0"/>
              </a:rPr>
              <a:t>quem mora nas regiões Sul ou Sudeste</a:t>
            </a:r>
            <a:r>
              <a:rPr lang="pt-BR" b="1" dirty="0" smtClean="0">
                <a:latin typeface="Arial" pitchFamily="34" charset="0"/>
                <a:cs typeface="Arial" pitchFamily="34" charset="0"/>
              </a:rPr>
              <a:t>.</a:t>
            </a:r>
            <a:endParaRPr lang="pt-BR" dirty="0">
              <a:latin typeface="Arial" pitchFamily="34" charset="0"/>
              <a:cs typeface="Arial" pitchFamily="34" charset="0"/>
            </a:endParaRPr>
          </a:p>
        </p:txBody>
      </p:sp>
    </p:spTree>
    <p:extLst>
      <p:ext uri="{BB962C8B-B14F-4D97-AF65-F5344CB8AC3E}">
        <p14:creationId xmlns:p14="http://schemas.microsoft.com/office/powerpoint/2010/main" val="115703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190897" y="89989"/>
            <a:ext cx="7848872" cy="2302875"/>
          </a:xfrm>
          <a:prstGeom prst="rect">
            <a:avLst/>
          </a:prstGeom>
        </p:spPr>
        <p:txBody>
          <a:bodyPr wrap="square">
            <a:spAutoFit/>
          </a:bodyPr>
          <a:lstStyle/>
          <a:p>
            <a:pPr algn="just">
              <a:lnSpc>
                <a:spcPct val="114000"/>
              </a:lnSpc>
            </a:pPr>
            <a:r>
              <a:rPr lang="pt-BR" b="1" dirty="0">
                <a:latin typeface="Arial" pitchFamily="34" charset="0"/>
                <a:cs typeface="Arial" pitchFamily="34" charset="0"/>
              </a:rPr>
              <a:t>Para quem mora nas regiões Norte, Nordeste ou Centro-Oeste a pergunta é a </a:t>
            </a:r>
            <a:r>
              <a:rPr lang="pt-BR" b="1" dirty="0" smtClean="0">
                <a:latin typeface="Arial" pitchFamily="34" charset="0"/>
                <a:cs typeface="Arial" pitchFamily="34" charset="0"/>
              </a:rPr>
              <a:t>seguinte:</a:t>
            </a:r>
          </a:p>
          <a:p>
            <a:pPr algn="just">
              <a:lnSpc>
                <a:spcPct val="114000"/>
              </a:lnSpc>
            </a:pPr>
            <a:r>
              <a:rPr lang="pt-BR" u="sng" dirty="0" smtClean="0">
                <a:latin typeface="Arial" pitchFamily="34" charset="0"/>
                <a:cs typeface="Arial" pitchFamily="34" charset="0"/>
              </a:rPr>
              <a:t>Desenhe</a:t>
            </a:r>
            <a:r>
              <a:rPr lang="pt-BR" dirty="0" smtClean="0">
                <a:latin typeface="Arial" pitchFamily="34" charset="0"/>
                <a:cs typeface="Arial" pitchFamily="34" charset="0"/>
              </a:rPr>
              <a:t> </a:t>
            </a:r>
            <a:r>
              <a:rPr lang="pt-BR" dirty="0">
                <a:latin typeface="Arial" pitchFamily="34" charset="0"/>
                <a:cs typeface="Arial" pitchFamily="34" charset="0"/>
              </a:rPr>
              <a:t>as 4 estrelas que formam o quadrilátero (ou corpo) da constelação de Órion. </a:t>
            </a:r>
            <a:r>
              <a:rPr lang="pt-BR" u="sng" dirty="0">
                <a:latin typeface="Arial" pitchFamily="34" charset="0"/>
                <a:cs typeface="Arial" pitchFamily="34" charset="0"/>
              </a:rPr>
              <a:t>Desenhe</a:t>
            </a:r>
            <a:r>
              <a:rPr lang="pt-BR" dirty="0">
                <a:latin typeface="Arial" pitchFamily="34" charset="0"/>
                <a:cs typeface="Arial" pitchFamily="34" charset="0"/>
              </a:rPr>
              <a:t> também as 3 Marias.  Uma destas 7 estrelas é bem avermelhada. </a:t>
            </a:r>
            <a:r>
              <a:rPr lang="pt-BR" u="sng" dirty="0">
                <a:latin typeface="Arial" pitchFamily="34" charset="0"/>
                <a:cs typeface="Arial" pitchFamily="34" charset="0"/>
              </a:rPr>
              <a:t>Faça um X</a:t>
            </a:r>
            <a:r>
              <a:rPr lang="pt-BR" dirty="0">
                <a:latin typeface="Arial" pitchFamily="34" charset="0"/>
                <a:cs typeface="Arial" pitchFamily="34" charset="0"/>
              </a:rPr>
              <a:t> na estrela que é bem avermelhada. De um lado de Órion está a estrela  </a:t>
            </a:r>
            <a:r>
              <a:rPr lang="pt-BR" dirty="0" err="1">
                <a:latin typeface="Arial" pitchFamily="34" charset="0"/>
                <a:cs typeface="Arial" pitchFamily="34" charset="0"/>
              </a:rPr>
              <a:t>Sírius</a:t>
            </a:r>
            <a:r>
              <a:rPr lang="pt-BR" dirty="0">
                <a:latin typeface="Arial" pitchFamily="34" charset="0"/>
                <a:cs typeface="Arial" pitchFamily="34" charset="0"/>
              </a:rPr>
              <a:t> e de outro está a estrela </a:t>
            </a:r>
            <a:r>
              <a:rPr lang="pt-BR" dirty="0" err="1">
                <a:latin typeface="Arial" pitchFamily="34" charset="0"/>
                <a:cs typeface="Arial" pitchFamily="34" charset="0"/>
              </a:rPr>
              <a:t>Aldebaran</a:t>
            </a:r>
            <a:r>
              <a:rPr lang="pt-BR" dirty="0">
                <a:latin typeface="Arial" pitchFamily="34" charset="0"/>
                <a:cs typeface="Arial" pitchFamily="34" charset="0"/>
              </a:rPr>
              <a:t>. </a:t>
            </a:r>
            <a:r>
              <a:rPr lang="pt-BR" u="sng" dirty="0">
                <a:latin typeface="Arial" pitchFamily="34" charset="0"/>
                <a:cs typeface="Arial" pitchFamily="34" charset="0"/>
              </a:rPr>
              <a:t>Qual é a mais brilhante</a:t>
            </a:r>
            <a:r>
              <a:rPr lang="pt-BR" dirty="0">
                <a:latin typeface="Arial" pitchFamily="34" charset="0"/>
                <a:cs typeface="Arial" pitchFamily="34" charset="0"/>
              </a:rPr>
              <a:t>: </a:t>
            </a:r>
            <a:r>
              <a:rPr lang="pt-BR" dirty="0" err="1">
                <a:latin typeface="Arial" pitchFamily="34" charset="0"/>
                <a:cs typeface="Arial" pitchFamily="34" charset="0"/>
              </a:rPr>
              <a:t>Sírius</a:t>
            </a:r>
            <a:r>
              <a:rPr lang="pt-BR" dirty="0">
                <a:latin typeface="Arial" pitchFamily="34" charset="0"/>
                <a:cs typeface="Arial" pitchFamily="34" charset="0"/>
              </a:rPr>
              <a:t> ou </a:t>
            </a:r>
            <a:r>
              <a:rPr lang="pt-BR" dirty="0" err="1">
                <a:latin typeface="Arial" pitchFamily="34" charset="0"/>
                <a:cs typeface="Arial" pitchFamily="34" charset="0"/>
              </a:rPr>
              <a:t>Aldebaran</a:t>
            </a:r>
            <a:r>
              <a:rPr lang="pt-BR" dirty="0">
                <a:latin typeface="Arial" pitchFamily="34" charset="0"/>
                <a:cs typeface="Arial" pitchFamily="34" charset="0"/>
              </a:rPr>
              <a:t>?</a:t>
            </a:r>
          </a:p>
        </p:txBody>
      </p:sp>
      <p:sp>
        <p:nvSpPr>
          <p:cNvPr id="8" name="Rectangle 6"/>
          <p:cNvSpPr>
            <a:spLocks noChangeArrowheads="1"/>
          </p:cNvSpPr>
          <p:nvPr/>
        </p:nvSpPr>
        <p:spPr bwMode="auto">
          <a:xfrm>
            <a:off x="7607721" y="2390995"/>
            <a:ext cx="2952328" cy="374279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pt-BR"/>
          </a:p>
        </p:txBody>
      </p:sp>
      <p:sp>
        <p:nvSpPr>
          <p:cNvPr id="10" name="Oval 8"/>
          <p:cNvSpPr>
            <a:spLocks noChangeArrowheads="1"/>
          </p:cNvSpPr>
          <p:nvPr/>
        </p:nvSpPr>
        <p:spPr bwMode="auto">
          <a:xfrm>
            <a:off x="8065125" y="3316784"/>
            <a:ext cx="109757" cy="97361"/>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pt-BR"/>
          </a:p>
        </p:txBody>
      </p:sp>
      <p:sp>
        <p:nvSpPr>
          <p:cNvPr id="11" name="Oval 9"/>
          <p:cNvSpPr>
            <a:spLocks noChangeArrowheads="1"/>
          </p:cNvSpPr>
          <p:nvPr/>
        </p:nvSpPr>
        <p:spPr bwMode="auto">
          <a:xfrm>
            <a:off x="9158814" y="3419315"/>
            <a:ext cx="109757" cy="97361"/>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pt-BR"/>
          </a:p>
        </p:txBody>
      </p:sp>
      <p:sp>
        <p:nvSpPr>
          <p:cNvPr id="12" name="Oval 10"/>
          <p:cNvSpPr>
            <a:spLocks noChangeArrowheads="1"/>
          </p:cNvSpPr>
          <p:nvPr/>
        </p:nvSpPr>
        <p:spPr bwMode="auto">
          <a:xfrm>
            <a:off x="8416737" y="4213710"/>
            <a:ext cx="109757" cy="97361"/>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pt-BR"/>
          </a:p>
        </p:txBody>
      </p:sp>
      <p:sp>
        <p:nvSpPr>
          <p:cNvPr id="13" name="Oval 11"/>
          <p:cNvSpPr>
            <a:spLocks noChangeArrowheads="1"/>
          </p:cNvSpPr>
          <p:nvPr/>
        </p:nvSpPr>
        <p:spPr bwMode="auto">
          <a:xfrm>
            <a:off x="8718813" y="4140474"/>
            <a:ext cx="109757" cy="97361"/>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pt-BR"/>
          </a:p>
        </p:txBody>
      </p:sp>
      <p:sp>
        <p:nvSpPr>
          <p:cNvPr id="14" name="Oval 12"/>
          <p:cNvSpPr>
            <a:spLocks noChangeArrowheads="1"/>
          </p:cNvSpPr>
          <p:nvPr/>
        </p:nvSpPr>
        <p:spPr bwMode="auto">
          <a:xfrm>
            <a:off x="9026716" y="4052591"/>
            <a:ext cx="109757" cy="97361"/>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pt-BR"/>
          </a:p>
        </p:txBody>
      </p:sp>
      <p:sp>
        <p:nvSpPr>
          <p:cNvPr id="15" name="Oval 13"/>
          <p:cNvSpPr>
            <a:spLocks noChangeArrowheads="1"/>
          </p:cNvSpPr>
          <p:nvPr/>
        </p:nvSpPr>
        <p:spPr bwMode="auto">
          <a:xfrm>
            <a:off x="8268128" y="5134760"/>
            <a:ext cx="109757" cy="97361"/>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pt-BR"/>
          </a:p>
        </p:txBody>
      </p:sp>
      <p:sp>
        <p:nvSpPr>
          <p:cNvPr id="16" name="Oval 14"/>
          <p:cNvSpPr>
            <a:spLocks noChangeArrowheads="1"/>
          </p:cNvSpPr>
          <p:nvPr/>
        </p:nvSpPr>
        <p:spPr bwMode="auto">
          <a:xfrm>
            <a:off x="9312280" y="4920222"/>
            <a:ext cx="109757" cy="97361"/>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pt-BR"/>
          </a:p>
        </p:txBody>
      </p:sp>
      <p:sp>
        <p:nvSpPr>
          <p:cNvPr id="17" name="Line 15"/>
          <p:cNvSpPr>
            <a:spLocks noChangeShapeType="1"/>
          </p:cNvSpPr>
          <p:nvPr/>
        </p:nvSpPr>
        <p:spPr bwMode="auto">
          <a:xfrm>
            <a:off x="9185810" y="4783658"/>
            <a:ext cx="351612" cy="467849"/>
          </a:xfrm>
          <a:prstGeom prst="line">
            <a:avLst/>
          </a:prstGeom>
          <a:noFill/>
          <a:ln w="28575">
            <a:solidFill>
              <a:srgbClr val="FF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t-BR"/>
          </a:p>
        </p:txBody>
      </p:sp>
      <p:sp>
        <p:nvSpPr>
          <p:cNvPr id="18" name="Line 16"/>
          <p:cNvSpPr>
            <a:spLocks noChangeShapeType="1"/>
          </p:cNvSpPr>
          <p:nvPr/>
        </p:nvSpPr>
        <p:spPr bwMode="auto">
          <a:xfrm flipV="1">
            <a:off x="9158814" y="4764272"/>
            <a:ext cx="351612" cy="467849"/>
          </a:xfrm>
          <a:prstGeom prst="line">
            <a:avLst/>
          </a:prstGeom>
          <a:noFill/>
          <a:ln w="28575">
            <a:solidFill>
              <a:srgbClr val="FF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t-BR"/>
          </a:p>
        </p:txBody>
      </p:sp>
      <p:sp>
        <p:nvSpPr>
          <p:cNvPr id="19" name="Line 17"/>
          <p:cNvSpPr>
            <a:spLocks noChangeShapeType="1"/>
          </p:cNvSpPr>
          <p:nvPr/>
        </p:nvSpPr>
        <p:spPr bwMode="auto">
          <a:xfrm>
            <a:off x="7958173" y="3141482"/>
            <a:ext cx="351612" cy="467849"/>
          </a:xfrm>
          <a:prstGeom prst="line">
            <a:avLst/>
          </a:prstGeom>
          <a:noFill/>
          <a:ln w="28575">
            <a:solidFill>
              <a:srgbClr val="FF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t-BR"/>
          </a:p>
        </p:txBody>
      </p:sp>
      <p:sp>
        <p:nvSpPr>
          <p:cNvPr id="20" name="Line 18"/>
          <p:cNvSpPr>
            <a:spLocks noChangeShapeType="1"/>
          </p:cNvSpPr>
          <p:nvPr/>
        </p:nvSpPr>
        <p:spPr bwMode="auto">
          <a:xfrm flipV="1">
            <a:off x="7863847" y="3131539"/>
            <a:ext cx="527418" cy="467849"/>
          </a:xfrm>
          <a:prstGeom prst="line">
            <a:avLst/>
          </a:prstGeom>
          <a:noFill/>
          <a:ln w="28575">
            <a:solidFill>
              <a:srgbClr val="FF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t-BR"/>
          </a:p>
        </p:txBody>
      </p:sp>
      <p:sp>
        <p:nvSpPr>
          <p:cNvPr id="21" name="Line 19"/>
          <p:cNvSpPr>
            <a:spLocks noChangeShapeType="1"/>
          </p:cNvSpPr>
          <p:nvPr/>
        </p:nvSpPr>
        <p:spPr bwMode="auto">
          <a:xfrm flipV="1">
            <a:off x="8949983" y="3234070"/>
            <a:ext cx="527418" cy="467849"/>
          </a:xfrm>
          <a:prstGeom prst="line">
            <a:avLst/>
          </a:prstGeom>
          <a:noFill/>
          <a:ln w="28575">
            <a:solidFill>
              <a:srgbClr val="FF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t-BR"/>
          </a:p>
        </p:txBody>
      </p:sp>
      <p:sp>
        <p:nvSpPr>
          <p:cNvPr id="22" name="Line 20"/>
          <p:cNvSpPr>
            <a:spLocks noChangeShapeType="1"/>
          </p:cNvSpPr>
          <p:nvPr/>
        </p:nvSpPr>
        <p:spPr bwMode="auto">
          <a:xfrm>
            <a:off x="8949983" y="3234070"/>
            <a:ext cx="527418" cy="467849"/>
          </a:xfrm>
          <a:prstGeom prst="line">
            <a:avLst/>
          </a:prstGeom>
          <a:noFill/>
          <a:ln w="28575">
            <a:solidFill>
              <a:srgbClr val="FF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t-BR"/>
          </a:p>
        </p:txBody>
      </p:sp>
      <p:sp>
        <p:nvSpPr>
          <p:cNvPr id="23" name="Line 21"/>
          <p:cNvSpPr>
            <a:spLocks noChangeShapeType="1"/>
          </p:cNvSpPr>
          <p:nvPr/>
        </p:nvSpPr>
        <p:spPr bwMode="auto">
          <a:xfrm flipV="1">
            <a:off x="8114176" y="4940310"/>
            <a:ext cx="527418" cy="467849"/>
          </a:xfrm>
          <a:prstGeom prst="line">
            <a:avLst/>
          </a:prstGeom>
          <a:noFill/>
          <a:ln w="28575">
            <a:solidFill>
              <a:srgbClr val="FF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t-BR"/>
          </a:p>
        </p:txBody>
      </p:sp>
      <p:sp>
        <p:nvSpPr>
          <p:cNvPr id="24" name="Line 22"/>
          <p:cNvSpPr>
            <a:spLocks noChangeShapeType="1"/>
          </p:cNvSpPr>
          <p:nvPr/>
        </p:nvSpPr>
        <p:spPr bwMode="auto">
          <a:xfrm>
            <a:off x="8039769" y="4946069"/>
            <a:ext cx="527418" cy="467849"/>
          </a:xfrm>
          <a:prstGeom prst="line">
            <a:avLst/>
          </a:prstGeom>
          <a:noFill/>
          <a:ln w="28575">
            <a:solidFill>
              <a:srgbClr val="FF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t-BR"/>
          </a:p>
        </p:txBody>
      </p:sp>
      <p:sp>
        <p:nvSpPr>
          <p:cNvPr id="25" name="Retângulo 24"/>
          <p:cNvSpPr/>
          <p:nvPr/>
        </p:nvSpPr>
        <p:spPr>
          <a:xfrm>
            <a:off x="190896" y="2513221"/>
            <a:ext cx="6840761" cy="630301"/>
          </a:xfrm>
          <a:prstGeom prst="rect">
            <a:avLst/>
          </a:prstGeom>
        </p:spPr>
        <p:txBody>
          <a:bodyPr wrap="square">
            <a:spAutoFit/>
          </a:bodyPr>
          <a:lstStyle/>
          <a:p>
            <a:pPr algn="just">
              <a:lnSpc>
                <a:spcPct val="114000"/>
              </a:lnSpc>
            </a:pPr>
            <a:r>
              <a:rPr lang="pt-BR" sz="1600" b="1" dirty="0" smtClean="0">
                <a:latin typeface="Arial" pitchFamily="34" charset="0"/>
                <a:cs typeface="Arial" pitchFamily="34" charset="0"/>
              </a:rPr>
              <a:t>Resposta </a:t>
            </a:r>
            <a:r>
              <a:rPr lang="pt-BR" sz="1600" b="1" dirty="0">
                <a:latin typeface="Arial" pitchFamily="34" charset="0"/>
                <a:cs typeface="Arial" pitchFamily="34" charset="0"/>
              </a:rPr>
              <a:t>4a) </a:t>
            </a:r>
            <a:r>
              <a:rPr lang="pt-BR" sz="1600" b="1" dirty="0" smtClean="0">
                <a:latin typeface="Arial" pitchFamily="34" charset="0"/>
                <a:cs typeface="Arial" pitchFamily="34" charset="0"/>
              </a:rPr>
              <a:t>para </a:t>
            </a:r>
            <a:r>
              <a:rPr lang="pt-BR" sz="1600" b="1" dirty="0">
                <a:latin typeface="Arial" pitchFamily="34" charset="0"/>
                <a:cs typeface="Arial" pitchFamily="34" charset="0"/>
              </a:rPr>
              <a:t>quem mora nas regiões Norte, Nordeste ou Centro-Oeste. </a:t>
            </a:r>
            <a:endParaRPr lang="pt-BR" sz="1600" dirty="0">
              <a:latin typeface="Arial" pitchFamily="34" charset="0"/>
              <a:cs typeface="Arial" pitchFamily="34" charset="0"/>
            </a:endParaRPr>
          </a:p>
        </p:txBody>
      </p:sp>
      <p:sp>
        <p:nvSpPr>
          <p:cNvPr id="26" name="Retângulo 25"/>
          <p:cNvSpPr/>
          <p:nvPr/>
        </p:nvSpPr>
        <p:spPr>
          <a:xfrm>
            <a:off x="190897" y="3049768"/>
            <a:ext cx="7272808" cy="2899512"/>
          </a:xfrm>
          <a:prstGeom prst="rect">
            <a:avLst/>
          </a:prstGeom>
        </p:spPr>
        <p:txBody>
          <a:bodyPr wrap="square">
            <a:spAutoFit/>
          </a:bodyPr>
          <a:lstStyle/>
          <a:p>
            <a:pPr algn="just">
              <a:lnSpc>
                <a:spcPct val="114000"/>
              </a:lnSpc>
            </a:pPr>
            <a:r>
              <a:rPr lang="pt-BR" sz="1600" dirty="0">
                <a:solidFill>
                  <a:srgbClr val="FF0000"/>
                </a:solidFill>
                <a:latin typeface="Arial" pitchFamily="34" charset="0"/>
                <a:cs typeface="Arial" pitchFamily="34" charset="0"/>
              </a:rPr>
              <a:t>O aluno deveria ter desenhado algo parecido com a figura ao lado. A estrela bem avermelhada dentre estas 7 desenhadas é a </a:t>
            </a:r>
            <a:r>
              <a:rPr lang="pt-BR" sz="1600" u="sng" dirty="0" err="1">
                <a:solidFill>
                  <a:srgbClr val="FF0000"/>
                </a:solidFill>
                <a:latin typeface="Arial" pitchFamily="34" charset="0"/>
                <a:cs typeface="Arial" pitchFamily="34" charset="0"/>
              </a:rPr>
              <a:t>Betelgeuse</a:t>
            </a:r>
            <a:r>
              <a:rPr lang="pt-BR" sz="1600" dirty="0">
                <a:solidFill>
                  <a:srgbClr val="FF0000"/>
                </a:solidFill>
                <a:latin typeface="Arial" pitchFamily="34" charset="0"/>
                <a:cs typeface="Arial" pitchFamily="34" charset="0"/>
              </a:rPr>
              <a:t>. Ela está num dos cantos do quadrilátero e tem magnitude 0,5 Vamos aceitar que o aluno tenha marcado com um X </a:t>
            </a:r>
            <a:r>
              <a:rPr lang="pt-BR" sz="1600" u="sng" dirty="0">
                <a:solidFill>
                  <a:srgbClr val="FF0000"/>
                </a:solidFill>
                <a:latin typeface="Arial" pitchFamily="34" charset="0"/>
                <a:cs typeface="Arial" pitchFamily="34" charset="0"/>
              </a:rPr>
              <a:t>qualquer uma das estrelas do quadrilátero</a:t>
            </a:r>
            <a:r>
              <a:rPr lang="pt-BR" sz="1600" dirty="0">
                <a:solidFill>
                  <a:srgbClr val="FF0000"/>
                </a:solidFill>
                <a:latin typeface="Arial" pitchFamily="34" charset="0"/>
                <a:cs typeface="Arial" pitchFamily="34" charset="0"/>
              </a:rPr>
              <a:t>. Se marcar qualquer uma das “Três Marias” a resposta está errada! </a:t>
            </a:r>
            <a:r>
              <a:rPr lang="pt-BR" sz="1600" b="1" dirty="0">
                <a:solidFill>
                  <a:srgbClr val="FF0000"/>
                </a:solidFill>
                <a:latin typeface="Arial" pitchFamily="34" charset="0"/>
                <a:cs typeface="Arial" pitchFamily="34" charset="0"/>
              </a:rPr>
              <a:t>Atenção!</a:t>
            </a:r>
            <a:r>
              <a:rPr lang="pt-BR" sz="1600" dirty="0">
                <a:solidFill>
                  <a:srgbClr val="FF0000"/>
                </a:solidFill>
                <a:latin typeface="Arial" pitchFamily="34" charset="0"/>
                <a:cs typeface="Arial" pitchFamily="34" charset="0"/>
              </a:rPr>
              <a:t> Se o aluno só desenhar a constelação mas não marcar com um X nenhuma das estrelas dos vértices do quadrilátero ganha só metade dos pontos da questão. </a:t>
            </a:r>
          </a:p>
          <a:p>
            <a:pPr algn="just">
              <a:lnSpc>
                <a:spcPct val="114000"/>
              </a:lnSpc>
            </a:pPr>
            <a:r>
              <a:rPr lang="pt-BR" sz="1600" dirty="0">
                <a:solidFill>
                  <a:srgbClr val="FF0000"/>
                </a:solidFill>
                <a:latin typeface="Arial" pitchFamily="34" charset="0"/>
                <a:cs typeface="Arial" pitchFamily="34" charset="0"/>
              </a:rPr>
              <a:t>Além do desenho o aluno deve ter respondido que a estrela </a:t>
            </a:r>
            <a:r>
              <a:rPr lang="pt-BR" sz="1600" u="sng" dirty="0" err="1">
                <a:solidFill>
                  <a:srgbClr val="FF0000"/>
                </a:solidFill>
                <a:latin typeface="Arial" pitchFamily="34" charset="0"/>
                <a:cs typeface="Arial" pitchFamily="34" charset="0"/>
              </a:rPr>
              <a:t>Sírius</a:t>
            </a:r>
            <a:r>
              <a:rPr lang="pt-BR" sz="1600" u="sng" dirty="0">
                <a:solidFill>
                  <a:srgbClr val="FF0000"/>
                </a:solidFill>
                <a:latin typeface="Arial" pitchFamily="34" charset="0"/>
                <a:cs typeface="Arial" pitchFamily="34" charset="0"/>
              </a:rPr>
              <a:t> </a:t>
            </a:r>
            <a:r>
              <a:rPr lang="pt-BR" sz="1600" dirty="0">
                <a:solidFill>
                  <a:srgbClr val="FF0000"/>
                </a:solidFill>
                <a:latin typeface="Arial" pitchFamily="34" charset="0"/>
                <a:cs typeface="Arial" pitchFamily="34" charset="0"/>
              </a:rPr>
              <a:t>é mais brilhante do que </a:t>
            </a:r>
            <a:r>
              <a:rPr lang="pt-BR" sz="1600" dirty="0" err="1">
                <a:solidFill>
                  <a:srgbClr val="FF0000"/>
                </a:solidFill>
                <a:latin typeface="Arial" pitchFamily="34" charset="0"/>
                <a:cs typeface="Arial" pitchFamily="34" charset="0"/>
              </a:rPr>
              <a:t>Aldebaran</a:t>
            </a:r>
            <a:r>
              <a:rPr lang="pt-BR" sz="1600" dirty="0">
                <a:solidFill>
                  <a:srgbClr val="FF0000"/>
                </a:solidFill>
                <a:latin typeface="Arial" pitchFamily="34" charset="0"/>
                <a:cs typeface="Arial" pitchFamily="34" charset="0"/>
              </a:rPr>
              <a:t>. Aliás, </a:t>
            </a:r>
            <a:r>
              <a:rPr lang="pt-BR" sz="1600" u="sng" dirty="0" err="1">
                <a:solidFill>
                  <a:srgbClr val="FF0000"/>
                </a:solidFill>
                <a:latin typeface="Arial" pitchFamily="34" charset="0"/>
                <a:cs typeface="Arial" pitchFamily="34" charset="0"/>
              </a:rPr>
              <a:t>Sírius</a:t>
            </a:r>
            <a:r>
              <a:rPr lang="pt-BR" sz="1600" dirty="0">
                <a:solidFill>
                  <a:srgbClr val="FF0000"/>
                </a:solidFill>
                <a:latin typeface="Arial" pitchFamily="34" charset="0"/>
                <a:cs typeface="Arial" pitchFamily="34" charset="0"/>
              </a:rPr>
              <a:t> é a estrela mais brilhante de todas, depois do Sol, claro!</a:t>
            </a:r>
          </a:p>
        </p:txBody>
      </p:sp>
    </p:spTree>
    <p:extLst>
      <p:ext uri="{BB962C8B-B14F-4D97-AF65-F5344CB8AC3E}">
        <p14:creationId xmlns:p14="http://schemas.microsoft.com/office/powerpoint/2010/main" val="2042886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ircle(out)">
                                      <p:cBhvr>
                                        <p:cTn id="7" dur="2000"/>
                                        <p:tgtEl>
                                          <p:spTgt spid="15"/>
                                        </p:tgtEl>
                                      </p:cBhvr>
                                    </p:animEffect>
                                  </p:childTnLst>
                                </p:cTn>
                              </p:par>
                              <p:par>
                                <p:cTn id="8" presetID="6" presetClass="entr" presetSubtype="32"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circle(out)">
                                      <p:cBhvr>
                                        <p:cTn id="10" dur="2000"/>
                                        <p:tgtEl>
                                          <p:spTgt spid="16"/>
                                        </p:tgtEl>
                                      </p:cBhvr>
                                    </p:animEffect>
                                  </p:childTnLst>
                                </p:cTn>
                              </p:par>
                              <p:par>
                                <p:cTn id="11" presetID="6" presetClass="entr" presetSubtype="32"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circle(out)">
                                      <p:cBhvr>
                                        <p:cTn id="13" dur="2000"/>
                                        <p:tgtEl>
                                          <p:spTgt spid="14"/>
                                        </p:tgtEl>
                                      </p:cBhvr>
                                    </p:animEffect>
                                  </p:childTnLst>
                                </p:cTn>
                              </p:par>
                              <p:par>
                                <p:cTn id="14" presetID="6" presetClass="entr" presetSubtype="32"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circle(out)">
                                      <p:cBhvr>
                                        <p:cTn id="16" dur="2000"/>
                                        <p:tgtEl>
                                          <p:spTgt spid="13"/>
                                        </p:tgtEl>
                                      </p:cBhvr>
                                    </p:animEffect>
                                  </p:childTnLst>
                                </p:cTn>
                              </p:par>
                              <p:par>
                                <p:cTn id="17" presetID="6" presetClass="entr" presetSubtype="3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circle(out)">
                                      <p:cBhvr>
                                        <p:cTn id="19" dur="2000"/>
                                        <p:tgtEl>
                                          <p:spTgt spid="12"/>
                                        </p:tgtEl>
                                      </p:cBhvr>
                                    </p:animEffect>
                                  </p:childTnLst>
                                </p:cTn>
                              </p:par>
                              <p:par>
                                <p:cTn id="20" presetID="6" presetClass="entr" presetSubtype="32"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circle(out)">
                                      <p:cBhvr>
                                        <p:cTn id="22" dur="2000"/>
                                        <p:tgtEl>
                                          <p:spTgt spid="11"/>
                                        </p:tgtEl>
                                      </p:cBhvr>
                                    </p:animEffect>
                                  </p:childTnLst>
                                </p:cTn>
                              </p:par>
                              <p:par>
                                <p:cTn id="23" presetID="6" presetClass="entr" presetSubtype="32"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circle(out)">
                                      <p:cBhvr>
                                        <p:cTn id="25" dur="20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barn(inVertical)">
                                      <p:cBhvr>
                                        <p:cTn id="30" dur="500"/>
                                        <p:tgtEl>
                                          <p:spTgt spid="20"/>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barn(inVertical)">
                                      <p:cBhvr>
                                        <p:cTn id="33" dur="500"/>
                                        <p:tgtEl>
                                          <p:spTgt spid="19"/>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barn(inVertical)">
                                      <p:cBhvr>
                                        <p:cTn id="36" dur="500"/>
                                        <p:tgtEl>
                                          <p:spTgt spid="22"/>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barn(inVertical)">
                                      <p:cBhvr>
                                        <p:cTn id="39" dur="500"/>
                                        <p:tgtEl>
                                          <p:spTgt spid="21"/>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barn(inVertical)">
                                      <p:cBhvr>
                                        <p:cTn id="42" dur="500"/>
                                        <p:tgtEl>
                                          <p:spTgt spid="17"/>
                                        </p:tgtEl>
                                      </p:cBhvr>
                                    </p:animEffect>
                                  </p:childTnLst>
                                </p:cTn>
                              </p:par>
                              <p:par>
                                <p:cTn id="43" presetID="16" presetClass="entr" presetSubtype="21"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barn(inVertical)">
                                      <p:cBhvr>
                                        <p:cTn id="45" dur="500"/>
                                        <p:tgtEl>
                                          <p:spTgt spid="18"/>
                                        </p:tgtEl>
                                      </p:cBhvr>
                                    </p:animEffect>
                                  </p:childTnLst>
                                </p:cTn>
                              </p:par>
                              <p:par>
                                <p:cTn id="46" presetID="16" presetClass="entr" presetSubtype="21" fill="hold" grpId="0" nodeType="with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barn(inVertical)">
                                      <p:cBhvr>
                                        <p:cTn id="48" dur="500"/>
                                        <p:tgtEl>
                                          <p:spTgt spid="24"/>
                                        </p:tgtEl>
                                      </p:cBhvr>
                                    </p:animEffect>
                                  </p:childTnLst>
                                </p:cTn>
                              </p:par>
                              <p:par>
                                <p:cTn id="49" presetID="16" presetClass="entr" presetSubtype="21" fill="hold" grpId="0" nodeType="with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barn(inVertical)">
                                      <p:cBhvr>
                                        <p:cTn id="51" dur="500"/>
                                        <p:tgtEl>
                                          <p:spTgt spid="23"/>
                                        </p:tgtEl>
                                      </p:cBhvr>
                                    </p:animEffec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118889" y="116632"/>
            <a:ext cx="7992888" cy="653769"/>
          </a:xfrm>
          <a:prstGeom prst="rect">
            <a:avLst/>
          </a:prstGeom>
        </p:spPr>
        <p:txBody>
          <a:bodyPr wrap="square">
            <a:spAutoFit/>
          </a:bodyPr>
          <a:lstStyle/>
          <a:p>
            <a:pPr algn="just">
              <a:lnSpc>
                <a:spcPct val="114000"/>
              </a:lnSpc>
            </a:pPr>
            <a:r>
              <a:rPr lang="pt-BR" sz="1600" b="1" dirty="0">
                <a:latin typeface="Arial" pitchFamily="34" charset="0"/>
                <a:cs typeface="Arial" pitchFamily="34" charset="0"/>
              </a:rPr>
              <a:t>Atenção! </a:t>
            </a:r>
            <a:r>
              <a:rPr lang="pt-BR" sz="1600" dirty="0">
                <a:latin typeface="Arial" pitchFamily="34" charset="0"/>
                <a:cs typeface="Arial" pitchFamily="34" charset="0"/>
              </a:rPr>
              <a:t>Somente se você </a:t>
            </a:r>
            <a:r>
              <a:rPr lang="pt-BR" sz="1600" b="1" u="sng" dirty="0">
                <a:latin typeface="Arial" pitchFamily="34" charset="0"/>
                <a:cs typeface="Arial" pitchFamily="34" charset="0"/>
              </a:rPr>
              <a:t>não</a:t>
            </a:r>
            <a:r>
              <a:rPr lang="pt-BR" sz="1600" dirty="0">
                <a:latin typeface="Arial" pitchFamily="34" charset="0"/>
                <a:cs typeface="Arial" pitchFamily="34" charset="0"/>
              </a:rPr>
              <a:t> respondeu à questão </a:t>
            </a:r>
            <a:r>
              <a:rPr lang="pt-BR" sz="1600" b="1" dirty="0">
                <a:latin typeface="Arial" pitchFamily="34" charset="0"/>
                <a:cs typeface="Arial" pitchFamily="34" charset="0"/>
              </a:rPr>
              <a:t>4a</a:t>
            </a:r>
            <a:r>
              <a:rPr lang="pt-BR" sz="1600" dirty="0">
                <a:latin typeface="Arial" pitchFamily="34" charset="0"/>
                <a:cs typeface="Arial" pitchFamily="34" charset="0"/>
              </a:rPr>
              <a:t> é que você pode responder à questão </a:t>
            </a:r>
            <a:r>
              <a:rPr lang="pt-BR" sz="1600" b="1" dirty="0">
                <a:latin typeface="Arial" pitchFamily="34" charset="0"/>
                <a:cs typeface="Arial" pitchFamily="34" charset="0"/>
              </a:rPr>
              <a:t>4b</a:t>
            </a:r>
            <a:r>
              <a:rPr lang="pt-BR" sz="1600" dirty="0">
                <a:latin typeface="Arial" pitchFamily="34" charset="0"/>
                <a:cs typeface="Arial" pitchFamily="34" charset="0"/>
              </a:rPr>
              <a:t>.</a:t>
            </a:r>
          </a:p>
        </p:txBody>
      </p:sp>
      <p:sp>
        <p:nvSpPr>
          <p:cNvPr id="4" name="Retângulo 3"/>
          <p:cNvSpPr/>
          <p:nvPr/>
        </p:nvSpPr>
        <p:spPr>
          <a:xfrm>
            <a:off x="123913" y="749957"/>
            <a:ext cx="7987864" cy="1776640"/>
          </a:xfrm>
          <a:prstGeom prst="rect">
            <a:avLst/>
          </a:prstGeom>
        </p:spPr>
        <p:txBody>
          <a:bodyPr wrap="square">
            <a:spAutoFit/>
          </a:bodyPr>
          <a:lstStyle/>
          <a:p>
            <a:pPr algn="just">
              <a:lnSpc>
                <a:spcPct val="114000"/>
              </a:lnSpc>
            </a:pPr>
            <a:r>
              <a:rPr lang="pt-BR" sz="1600" b="1" dirty="0">
                <a:latin typeface="Arial" pitchFamily="34" charset="0"/>
                <a:cs typeface="Arial" pitchFamily="34" charset="0"/>
              </a:rPr>
              <a:t>Questão 4b) (1 ponto) </a:t>
            </a:r>
            <a:r>
              <a:rPr lang="pt-BR" sz="1600" dirty="0">
                <a:latin typeface="Arial" pitchFamily="34" charset="0"/>
                <a:cs typeface="Arial" pitchFamily="34" charset="0"/>
              </a:rPr>
              <a:t>Um bonito quadro de apresentação de uma novela transmitida por uma grande rede de televisão, em 2004, mostrava um ambiente de interior de fazenda em que se via, através da janela, um pedaço de céu como no desenho ao lado, onde os pequenos círculos representam as estrelas. Neste desenho, podemos ver a parte da Lua iluminada pelo Sol. A outra parte que não está recebendo a luz do Sol não pode ser vista por nós nessa ocasião.</a:t>
            </a:r>
            <a:r>
              <a:rPr lang="pt-BR" sz="1600" b="1" dirty="0">
                <a:latin typeface="Arial" pitchFamily="34" charset="0"/>
                <a:cs typeface="Arial" pitchFamily="34" charset="0"/>
              </a:rPr>
              <a:t> </a:t>
            </a:r>
            <a:r>
              <a:rPr lang="pt-BR" sz="1600" dirty="0">
                <a:latin typeface="Arial" pitchFamily="34" charset="0"/>
                <a:cs typeface="Arial" pitchFamily="34" charset="0"/>
              </a:rPr>
              <a:t>O que há de errado nesta ilustração?</a:t>
            </a:r>
            <a:endParaRPr lang="pt-BR" dirty="0">
              <a:latin typeface="Arial" pitchFamily="34" charset="0"/>
              <a:cs typeface="Arial" pitchFamily="34" charset="0"/>
            </a:endParaRPr>
          </a:p>
        </p:txBody>
      </p:sp>
      <p:pic>
        <p:nvPicPr>
          <p:cNvPr id="6146" name="Picture 2" descr="cabocla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72209" y="2527163"/>
            <a:ext cx="3811576" cy="2918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tângulo 4"/>
          <p:cNvSpPr/>
          <p:nvPr/>
        </p:nvSpPr>
        <p:spPr>
          <a:xfrm>
            <a:off x="1559049" y="2487930"/>
            <a:ext cx="6234544" cy="4303101"/>
          </a:xfrm>
          <a:prstGeom prst="rect">
            <a:avLst/>
          </a:prstGeom>
        </p:spPr>
        <p:txBody>
          <a:bodyPr wrap="square">
            <a:spAutoFit/>
          </a:bodyPr>
          <a:lstStyle/>
          <a:p>
            <a:pPr algn="just">
              <a:lnSpc>
                <a:spcPct val="114000"/>
              </a:lnSpc>
            </a:pPr>
            <a:r>
              <a:rPr lang="pt-BR" sz="1600" dirty="0" smtClean="0">
                <a:solidFill>
                  <a:srgbClr val="FF0000"/>
                </a:solidFill>
                <a:latin typeface="Arial" pitchFamily="34" charset="0"/>
                <a:cs typeface="Arial" pitchFamily="34" charset="0"/>
              </a:rPr>
              <a:t>A </a:t>
            </a:r>
            <a:r>
              <a:rPr lang="pt-BR" sz="1600" dirty="0">
                <a:solidFill>
                  <a:srgbClr val="FF0000"/>
                </a:solidFill>
                <a:latin typeface="Arial" pitchFamily="34" charset="0"/>
                <a:cs typeface="Arial" pitchFamily="34" charset="0"/>
              </a:rPr>
              <a:t>estrela que está dentro do contorno da Lua não poderia estar lá desenhada, pois para estar nesta posição ela deveria estar entre a Terra e a Lua, o que é impossível. Se o aluno observou este erro ele ganha metade dos pontos da questão. Para ganhar o valor restante da questão o aluno teria que apontar um outro erro qualquer, como por exemplo: 1) As estrelas desenhadas têm todas o mesmo tamanho,  brilho e estão quase </a:t>
            </a:r>
            <a:r>
              <a:rPr lang="pt-BR" sz="1600" dirty="0" err="1">
                <a:solidFill>
                  <a:srgbClr val="FF0000"/>
                </a:solidFill>
                <a:latin typeface="Arial" pitchFamily="34" charset="0"/>
                <a:cs typeface="Arial" pitchFamily="34" charset="0"/>
              </a:rPr>
              <a:t>eqüidistantes</a:t>
            </a:r>
            <a:r>
              <a:rPr lang="pt-BR" sz="1600" dirty="0">
                <a:solidFill>
                  <a:srgbClr val="FF0000"/>
                </a:solidFill>
                <a:latin typeface="Arial" pitchFamily="34" charset="0"/>
                <a:cs typeface="Arial" pitchFamily="34" charset="0"/>
              </a:rPr>
              <a:t> umas as outras, 2) Quando vemos a Lua ela nos ofusca, de modo que não podemos ver tantas estrelas ao redor dela quanto estão desenhadas na figura e 3) O desenho da Lua crescente foi feito com a superposição de dois discos, um branco e outro cinza de forma que só restou a imagem que representa  Lua no início da sua fase crescente. Superpor dois discos para representar a fase crescente da Lua é um erro, pois ela não está entrando na sombra de nenhum corpo esférico.</a:t>
            </a:r>
          </a:p>
        </p:txBody>
      </p:sp>
      <p:sp>
        <p:nvSpPr>
          <p:cNvPr id="6" name="Retângulo 5"/>
          <p:cNvSpPr/>
          <p:nvPr/>
        </p:nvSpPr>
        <p:spPr>
          <a:xfrm>
            <a:off x="123913" y="2501785"/>
            <a:ext cx="1540806" cy="338554"/>
          </a:xfrm>
          <a:prstGeom prst="rect">
            <a:avLst/>
          </a:prstGeom>
        </p:spPr>
        <p:txBody>
          <a:bodyPr wrap="none">
            <a:spAutoFit/>
          </a:bodyPr>
          <a:lstStyle/>
          <a:p>
            <a:r>
              <a:rPr lang="pt-BR" sz="1600" b="1" dirty="0">
                <a:latin typeface="Arial" pitchFamily="34" charset="0"/>
                <a:cs typeface="Arial" pitchFamily="34" charset="0"/>
              </a:rPr>
              <a:t>Resposta 4b):</a:t>
            </a:r>
            <a:endParaRPr lang="pt-BR" sz="1600" dirty="0"/>
          </a:p>
        </p:txBody>
      </p:sp>
    </p:spTree>
    <p:extLst>
      <p:ext uri="{BB962C8B-B14F-4D97-AF65-F5344CB8AC3E}">
        <p14:creationId xmlns:p14="http://schemas.microsoft.com/office/powerpoint/2010/main" val="3019540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118889" y="116632"/>
            <a:ext cx="7920880" cy="1299715"/>
          </a:xfrm>
          <a:prstGeom prst="rect">
            <a:avLst/>
          </a:prstGeom>
        </p:spPr>
        <p:txBody>
          <a:bodyPr wrap="square">
            <a:spAutoFit/>
          </a:bodyPr>
          <a:lstStyle/>
          <a:p>
            <a:pPr algn="just" hangingPunct="0">
              <a:lnSpc>
                <a:spcPct val="114000"/>
              </a:lnSpc>
            </a:pPr>
            <a:r>
              <a:rPr lang="pt-BR" sz="1400" b="1" dirty="0">
                <a:latin typeface="Arial" pitchFamily="34" charset="0"/>
                <a:cs typeface="Arial" pitchFamily="34" charset="0"/>
              </a:rPr>
              <a:t>Questão 5) (1 ponto) </a:t>
            </a:r>
            <a:r>
              <a:rPr lang="pt-BR" sz="1400" b="1" u="sng" dirty="0">
                <a:latin typeface="Arial" pitchFamily="34" charset="0"/>
                <a:cs typeface="Arial" pitchFamily="34" charset="0"/>
              </a:rPr>
              <a:t>PERGUNTA EXPERIMENTAL</a:t>
            </a:r>
            <a:r>
              <a:rPr lang="pt-BR" sz="1400" u="sng" dirty="0">
                <a:latin typeface="Arial" pitchFamily="34" charset="0"/>
                <a:cs typeface="Arial" pitchFamily="34" charset="0"/>
              </a:rPr>
              <a:t>. A QUESTÃO</a:t>
            </a:r>
            <a:r>
              <a:rPr lang="pt-BR" sz="1400" b="1" u="sng" dirty="0">
                <a:latin typeface="Arial" pitchFamily="34" charset="0"/>
                <a:cs typeface="Arial" pitchFamily="34" charset="0"/>
              </a:rPr>
              <a:t> 5a</a:t>
            </a:r>
            <a:r>
              <a:rPr lang="pt-BR" sz="1400" u="sng" dirty="0">
                <a:latin typeface="Arial" pitchFamily="34" charset="0"/>
                <a:cs typeface="Arial" pitchFamily="34" charset="0"/>
              </a:rPr>
              <a:t> SÓ PODE SER RESPONDIDA SE VOCÊ FEZ A TAREFA EXPERIMENTAL QUE ENVIAMOS PARA O SEU PROFESSOR ANTES DA OLIMPÍADA</a:t>
            </a:r>
            <a:r>
              <a:rPr lang="pt-BR" sz="1400" b="1" u="sng" dirty="0">
                <a:latin typeface="Arial" pitchFamily="34" charset="0"/>
                <a:cs typeface="Arial" pitchFamily="34" charset="0"/>
              </a:rPr>
              <a:t>.</a:t>
            </a:r>
            <a:r>
              <a:rPr lang="pt-BR" sz="1400" u="sng" dirty="0">
                <a:latin typeface="Arial" pitchFamily="34" charset="0"/>
                <a:cs typeface="Arial" pitchFamily="34" charset="0"/>
              </a:rPr>
              <a:t> CASO CONTRÁRIO, RESPONDA SOMENTE À QUESTÃO </a:t>
            </a:r>
            <a:r>
              <a:rPr lang="pt-BR" sz="1400" b="1" u="sng" dirty="0">
                <a:latin typeface="Arial" pitchFamily="34" charset="0"/>
                <a:cs typeface="Arial" pitchFamily="34" charset="0"/>
              </a:rPr>
              <a:t>5b</a:t>
            </a:r>
            <a:r>
              <a:rPr lang="pt-BR" sz="1400" u="sng" dirty="0">
                <a:latin typeface="Arial" pitchFamily="34" charset="0"/>
                <a:cs typeface="Arial" pitchFamily="34" charset="0"/>
              </a:rPr>
              <a:t>, A QUAL TAMBÉM VALE UM PONTO.</a:t>
            </a:r>
            <a:endParaRPr lang="pt-BR" sz="1400" dirty="0">
              <a:latin typeface="Arial" pitchFamily="34" charset="0"/>
              <a:cs typeface="Arial" pitchFamily="34" charset="0"/>
            </a:endParaRPr>
          </a:p>
          <a:p>
            <a:pPr algn="just">
              <a:lnSpc>
                <a:spcPct val="114000"/>
              </a:lnSpc>
            </a:pPr>
            <a:r>
              <a:rPr lang="pt-BR" sz="1400" b="1" u="sng" dirty="0">
                <a:latin typeface="Arial" pitchFamily="34" charset="0"/>
                <a:cs typeface="Arial" pitchFamily="34" charset="0"/>
              </a:rPr>
              <a:t>Você só pode responder à questão 5a ou à 5b e não às duas.</a:t>
            </a:r>
            <a:r>
              <a:rPr lang="pt-BR" sz="1400" u="sng" dirty="0">
                <a:latin typeface="Arial" pitchFamily="34" charset="0"/>
                <a:cs typeface="Arial" pitchFamily="34" charset="0"/>
              </a:rPr>
              <a:t> </a:t>
            </a:r>
            <a:endParaRPr lang="pt-BR" sz="1400" dirty="0">
              <a:latin typeface="Arial" pitchFamily="34" charset="0"/>
              <a:cs typeface="Arial" pitchFamily="34" charset="0"/>
            </a:endParaRPr>
          </a:p>
        </p:txBody>
      </p:sp>
      <p:sp>
        <p:nvSpPr>
          <p:cNvPr id="4" name="Retângulo 3"/>
          <p:cNvSpPr/>
          <p:nvPr/>
        </p:nvSpPr>
        <p:spPr>
          <a:xfrm>
            <a:off x="118889" y="1412776"/>
            <a:ext cx="7992888" cy="1215204"/>
          </a:xfrm>
          <a:prstGeom prst="rect">
            <a:avLst/>
          </a:prstGeom>
        </p:spPr>
        <p:txBody>
          <a:bodyPr wrap="square">
            <a:spAutoFit/>
          </a:bodyPr>
          <a:lstStyle/>
          <a:p>
            <a:pPr algn="just">
              <a:lnSpc>
                <a:spcPct val="114000"/>
              </a:lnSpc>
            </a:pPr>
            <a:r>
              <a:rPr lang="pt-BR" sz="1600" b="1" dirty="0">
                <a:latin typeface="Arial" pitchFamily="34" charset="0"/>
                <a:cs typeface="Arial" pitchFamily="34" charset="0"/>
              </a:rPr>
              <a:t>Pergunta 5a) (1 ponto)  </a:t>
            </a:r>
            <a:r>
              <a:rPr lang="pt-BR" sz="1600" dirty="0">
                <a:latin typeface="Arial" pitchFamily="34" charset="0"/>
                <a:cs typeface="Arial" pitchFamily="34" charset="0"/>
              </a:rPr>
              <a:t>Na tarefa que enviamos para o seu professor antes da Olimpíada, pedimos que você determinasse o instante (a hora) em que a sombra do seu lápis era a menor do dia. Se você fez esta tarefa, então </a:t>
            </a:r>
            <a:r>
              <a:rPr lang="pt-BR" sz="1600" b="1" u="sng" dirty="0">
                <a:latin typeface="Arial" pitchFamily="34" charset="0"/>
                <a:cs typeface="Arial" pitchFamily="34" charset="0"/>
              </a:rPr>
              <a:t>entregue junto</a:t>
            </a:r>
            <a:r>
              <a:rPr lang="pt-BR" sz="1600" dirty="0">
                <a:latin typeface="Arial" pitchFamily="34" charset="0"/>
                <a:cs typeface="Arial" pitchFamily="34" charset="0"/>
              </a:rPr>
              <a:t> com esta prova as tabelas com as medidas que você fez. </a:t>
            </a:r>
            <a:r>
              <a:rPr lang="pt-BR" sz="1600" b="1" dirty="0">
                <a:latin typeface="Arial" pitchFamily="34" charset="0"/>
                <a:cs typeface="Arial" pitchFamily="34" charset="0"/>
              </a:rPr>
              <a:t>(Cada item correto vale 0,2 ponto.)</a:t>
            </a:r>
            <a:endParaRPr lang="pt-BR" sz="1600" dirty="0">
              <a:latin typeface="Arial" pitchFamily="34" charset="0"/>
              <a:cs typeface="Arial" pitchFamily="34" charset="0"/>
            </a:endParaRPr>
          </a:p>
        </p:txBody>
      </p:sp>
      <p:sp>
        <p:nvSpPr>
          <p:cNvPr id="5" name="Retângulo 4"/>
          <p:cNvSpPr/>
          <p:nvPr/>
        </p:nvSpPr>
        <p:spPr>
          <a:xfrm>
            <a:off x="190897" y="2555668"/>
            <a:ext cx="10441160" cy="2169825"/>
          </a:xfrm>
          <a:prstGeom prst="rect">
            <a:avLst/>
          </a:prstGeom>
        </p:spPr>
        <p:txBody>
          <a:bodyPr wrap="square">
            <a:spAutoFit/>
          </a:bodyPr>
          <a:lstStyle/>
          <a:p>
            <a:pPr hangingPunct="0">
              <a:lnSpc>
                <a:spcPct val="150000"/>
              </a:lnSpc>
            </a:pPr>
            <a:r>
              <a:rPr lang="pt-BR" b="1" dirty="0">
                <a:latin typeface="Arial" pitchFamily="34" charset="0"/>
                <a:cs typeface="Arial" pitchFamily="34" charset="0"/>
              </a:rPr>
              <a:t>i)   </a:t>
            </a:r>
            <a:r>
              <a:rPr lang="pt-BR" dirty="0">
                <a:latin typeface="Arial" pitchFamily="34" charset="0"/>
                <a:cs typeface="Arial" pitchFamily="34" charset="0"/>
              </a:rPr>
              <a:t>Em que dia e mês você fez esta experiência?                    </a:t>
            </a:r>
            <a:r>
              <a:rPr lang="pt-BR" dirty="0" smtClean="0">
                <a:latin typeface="Arial" pitchFamily="34" charset="0"/>
                <a:cs typeface="Arial" pitchFamily="34" charset="0"/>
              </a:rPr>
              <a:t>   </a:t>
            </a:r>
            <a:r>
              <a:rPr lang="pt-BR" b="1" dirty="0" err="1" smtClean="0">
                <a:latin typeface="Arial" pitchFamily="34" charset="0"/>
                <a:cs typeface="Arial" pitchFamily="34" charset="0"/>
              </a:rPr>
              <a:t>Resp</a:t>
            </a:r>
            <a:r>
              <a:rPr lang="pt-BR" b="1" dirty="0">
                <a:latin typeface="Arial" pitchFamily="34" charset="0"/>
                <a:cs typeface="Arial" pitchFamily="34" charset="0"/>
              </a:rPr>
              <a:t>:...................</a:t>
            </a:r>
            <a:endParaRPr lang="pt-BR" dirty="0">
              <a:latin typeface="Arial" pitchFamily="34" charset="0"/>
              <a:cs typeface="Arial" pitchFamily="34" charset="0"/>
            </a:endParaRPr>
          </a:p>
          <a:p>
            <a:pPr hangingPunct="0">
              <a:lnSpc>
                <a:spcPct val="150000"/>
              </a:lnSpc>
            </a:pPr>
            <a:r>
              <a:rPr lang="pt-BR" b="1" dirty="0" err="1">
                <a:latin typeface="Arial" pitchFamily="34" charset="0"/>
                <a:cs typeface="Arial" pitchFamily="34" charset="0"/>
              </a:rPr>
              <a:t>ii</a:t>
            </a:r>
            <a:r>
              <a:rPr lang="pt-BR" b="1" dirty="0">
                <a:latin typeface="Arial" pitchFamily="34" charset="0"/>
                <a:cs typeface="Arial" pitchFamily="34" charset="0"/>
              </a:rPr>
              <a:t>)  </a:t>
            </a:r>
            <a:r>
              <a:rPr lang="pt-BR" dirty="0">
                <a:latin typeface="Arial" pitchFamily="34" charset="0"/>
                <a:cs typeface="Arial" pitchFamily="34" charset="0"/>
              </a:rPr>
              <a:t>Qual era o comprimento do lápis que você usou?</a:t>
            </a:r>
            <a:r>
              <a:rPr lang="pt-BR" b="1" dirty="0">
                <a:latin typeface="Arial" pitchFamily="34" charset="0"/>
                <a:cs typeface="Arial" pitchFamily="34" charset="0"/>
              </a:rPr>
              <a:t>             </a:t>
            </a:r>
            <a:r>
              <a:rPr lang="pt-BR" b="1" dirty="0" smtClean="0">
                <a:latin typeface="Arial" pitchFamily="34" charset="0"/>
                <a:cs typeface="Arial" pitchFamily="34" charset="0"/>
              </a:rPr>
              <a:t>    </a:t>
            </a:r>
            <a:r>
              <a:rPr lang="pt-BR" b="1" dirty="0" err="1" smtClean="0">
                <a:latin typeface="Arial" pitchFamily="34" charset="0"/>
                <a:cs typeface="Arial" pitchFamily="34" charset="0"/>
              </a:rPr>
              <a:t>Resp</a:t>
            </a:r>
            <a:r>
              <a:rPr lang="pt-BR" b="1" dirty="0">
                <a:latin typeface="Arial" pitchFamily="34" charset="0"/>
                <a:cs typeface="Arial" pitchFamily="34" charset="0"/>
              </a:rPr>
              <a:t>:...................</a:t>
            </a:r>
            <a:endParaRPr lang="pt-BR" dirty="0">
              <a:latin typeface="Arial" pitchFamily="34" charset="0"/>
              <a:cs typeface="Arial" pitchFamily="34" charset="0"/>
            </a:endParaRPr>
          </a:p>
          <a:p>
            <a:pPr hangingPunct="0">
              <a:lnSpc>
                <a:spcPct val="150000"/>
              </a:lnSpc>
            </a:pPr>
            <a:r>
              <a:rPr lang="pt-BR" b="1" dirty="0" err="1">
                <a:latin typeface="Arial" pitchFamily="34" charset="0"/>
                <a:cs typeface="Arial" pitchFamily="34" charset="0"/>
              </a:rPr>
              <a:t>iii</a:t>
            </a:r>
            <a:r>
              <a:rPr lang="pt-BR" b="1" dirty="0">
                <a:latin typeface="Arial" pitchFamily="34" charset="0"/>
                <a:cs typeface="Arial" pitchFamily="34" charset="0"/>
              </a:rPr>
              <a:t>) </a:t>
            </a:r>
            <a:r>
              <a:rPr lang="pt-BR" dirty="0">
                <a:latin typeface="Arial" pitchFamily="34" charset="0"/>
                <a:cs typeface="Arial" pitchFamily="34" charset="0"/>
              </a:rPr>
              <a:t>A que horas a sombra do seu lápis era a menor do dia?</a:t>
            </a:r>
            <a:r>
              <a:rPr lang="pt-BR" b="1" dirty="0">
                <a:latin typeface="Arial" pitchFamily="34" charset="0"/>
                <a:cs typeface="Arial" pitchFamily="34" charset="0"/>
              </a:rPr>
              <a:t>    </a:t>
            </a:r>
            <a:r>
              <a:rPr lang="pt-BR" b="1" dirty="0" smtClean="0">
                <a:latin typeface="Arial" pitchFamily="34" charset="0"/>
                <a:cs typeface="Arial" pitchFamily="34" charset="0"/>
              </a:rPr>
              <a:t>   </a:t>
            </a:r>
            <a:r>
              <a:rPr lang="pt-BR" b="1" dirty="0" err="1" smtClean="0">
                <a:latin typeface="Arial" pitchFamily="34" charset="0"/>
                <a:cs typeface="Arial" pitchFamily="34" charset="0"/>
              </a:rPr>
              <a:t>Resp</a:t>
            </a:r>
            <a:r>
              <a:rPr lang="pt-BR" b="1" dirty="0">
                <a:latin typeface="Arial" pitchFamily="34" charset="0"/>
                <a:cs typeface="Arial" pitchFamily="34" charset="0"/>
              </a:rPr>
              <a:t>:...................</a:t>
            </a:r>
            <a:endParaRPr lang="pt-BR" dirty="0">
              <a:latin typeface="Arial" pitchFamily="34" charset="0"/>
              <a:cs typeface="Arial" pitchFamily="34" charset="0"/>
            </a:endParaRPr>
          </a:p>
          <a:p>
            <a:pPr hangingPunct="0">
              <a:lnSpc>
                <a:spcPct val="150000"/>
              </a:lnSpc>
            </a:pPr>
            <a:r>
              <a:rPr lang="pt-BR" b="1" dirty="0" err="1">
                <a:latin typeface="Arial" pitchFamily="34" charset="0"/>
                <a:cs typeface="Arial" pitchFamily="34" charset="0"/>
              </a:rPr>
              <a:t>iv</a:t>
            </a:r>
            <a:r>
              <a:rPr lang="pt-BR" b="1" dirty="0">
                <a:latin typeface="Arial" pitchFamily="34" charset="0"/>
                <a:cs typeface="Arial" pitchFamily="34" charset="0"/>
              </a:rPr>
              <a:t>) </a:t>
            </a:r>
            <a:r>
              <a:rPr lang="pt-BR" dirty="0">
                <a:latin typeface="Arial" pitchFamily="34" charset="0"/>
                <a:cs typeface="Arial" pitchFamily="34" charset="0"/>
              </a:rPr>
              <a:t>Qual era o comprimento da sombra mínima do seu lápis? </a:t>
            </a:r>
            <a:r>
              <a:rPr lang="pt-BR" dirty="0" smtClean="0">
                <a:latin typeface="Arial" pitchFamily="34" charset="0"/>
                <a:cs typeface="Arial" pitchFamily="34" charset="0"/>
              </a:rPr>
              <a:t>   </a:t>
            </a:r>
            <a:r>
              <a:rPr lang="pt-BR" b="1" dirty="0" err="1" smtClean="0">
                <a:latin typeface="Arial" pitchFamily="34" charset="0"/>
                <a:cs typeface="Arial" pitchFamily="34" charset="0"/>
              </a:rPr>
              <a:t>Resp</a:t>
            </a:r>
            <a:r>
              <a:rPr lang="pt-BR" b="1" dirty="0">
                <a:latin typeface="Arial" pitchFamily="34" charset="0"/>
                <a:cs typeface="Arial" pitchFamily="34" charset="0"/>
              </a:rPr>
              <a:t>:...................</a:t>
            </a:r>
            <a:endParaRPr lang="pt-BR" dirty="0">
              <a:latin typeface="Arial" pitchFamily="34" charset="0"/>
              <a:cs typeface="Arial" pitchFamily="34" charset="0"/>
            </a:endParaRPr>
          </a:p>
          <a:p>
            <a:pPr>
              <a:lnSpc>
                <a:spcPct val="150000"/>
              </a:lnSpc>
            </a:pPr>
            <a:r>
              <a:rPr lang="pt-BR" b="1" dirty="0">
                <a:latin typeface="Arial" pitchFamily="34" charset="0"/>
                <a:cs typeface="Arial" pitchFamily="34" charset="0"/>
              </a:rPr>
              <a:t>v)  </a:t>
            </a:r>
            <a:r>
              <a:rPr lang="pt-BR" dirty="0">
                <a:latin typeface="Arial" pitchFamily="34" charset="0"/>
                <a:cs typeface="Arial" pitchFamily="34" charset="0"/>
              </a:rPr>
              <a:t>Ao longo de qual direção cardeal estava a sombra?</a:t>
            </a:r>
            <a:r>
              <a:rPr lang="pt-BR" b="1" dirty="0">
                <a:latin typeface="Arial" pitchFamily="34" charset="0"/>
                <a:cs typeface="Arial" pitchFamily="34" charset="0"/>
              </a:rPr>
              <a:t>          </a:t>
            </a:r>
            <a:r>
              <a:rPr lang="pt-BR" b="1" dirty="0" smtClean="0">
                <a:latin typeface="Arial" pitchFamily="34" charset="0"/>
                <a:cs typeface="Arial" pitchFamily="34" charset="0"/>
              </a:rPr>
              <a:t>   </a:t>
            </a:r>
            <a:r>
              <a:rPr lang="pt-BR" b="1" dirty="0" err="1" smtClean="0">
                <a:latin typeface="Arial" pitchFamily="34" charset="0"/>
                <a:cs typeface="Arial" pitchFamily="34" charset="0"/>
              </a:rPr>
              <a:t>Resp</a:t>
            </a:r>
            <a:r>
              <a:rPr lang="pt-BR" b="1" dirty="0" smtClean="0">
                <a:latin typeface="Arial" pitchFamily="34" charset="0"/>
                <a:cs typeface="Arial" pitchFamily="34" charset="0"/>
              </a:rPr>
              <a:t>:</a:t>
            </a:r>
            <a:r>
              <a:rPr lang="pt-BR" b="1" dirty="0">
                <a:latin typeface="Arial" pitchFamily="34" charset="0"/>
                <a:cs typeface="Arial" pitchFamily="34" charset="0"/>
              </a:rPr>
              <a:t>...................</a:t>
            </a:r>
            <a:endParaRPr lang="pt-BR" dirty="0">
              <a:latin typeface="Arial" pitchFamily="34" charset="0"/>
              <a:cs typeface="Arial" pitchFamily="34" charset="0"/>
            </a:endParaRPr>
          </a:p>
        </p:txBody>
      </p:sp>
      <p:sp>
        <p:nvSpPr>
          <p:cNvPr id="6" name="Retângulo 5"/>
          <p:cNvSpPr/>
          <p:nvPr/>
        </p:nvSpPr>
        <p:spPr>
          <a:xfrm>
            <a:off x="7247681" y="4168522"/>
            <a:ext cx="1223412" cy="456535"/>
          </a:xfrm>
          <a:prstGeom prst="rect">
            <a:avLst/>
          </a:prstGeom>
        </p:spPr>
        <p:txBody>
          <a:bodyPr wrap="none">
            <a:spAutoFit/>
          </a:bodyPr>
          <a:lstStyle/>
          <a:p>
            <a:pPr>
              <a:lnSpc>
                <a:spcPct val="150000"/>
              </a:lnSpc>
            </a:pPr>
            <a:r>
              <a:rPr lang="pt-BR" b="1" dirty="0">
                <a:solidFill>
                  <a:srgbClr val="FF0000"/>
                </a:solidFill>
                <a:latin typeface="Arial" pitchFamily="34" charset="0"/>
                <a:cs typeface="Arial" pitchFamily="34" charset="0"/>
              </a:rPr>
              <a:t>Norte-Sul</a:t>
            </a:r>
            <a:endParaRPr lang="pt-BR" dirty="0">
              <a:solidFill>
                <a:srgbClr val="FF0000"/>
              </a:solidFill>
              <a:latin typeface="Arial" pitchFamily="34" charset="0"/>
              <a:cs typeface="Arial" pitchFamily="34" charset="0"/>
            </a:endParaRPr>
          </a:p>
        </p:txBody>
      </p:sp>
      <p:sp>
        <p:nvSpPr>
          <p:cNvPr id="8" name="Retângulo 7"/>
          <p:cNvSpPr/>
          <p:nvPr/>
        </p:nvSpPr>
        <p:spPr>
          <a:xfrm>
            <a:off x="118889" y="4725144"/>
            <a:ext cx="11665296" cy="2057358"/>
          </a:xfrm>
          <a:prstGeom prst="rect">
            <a:avLst/>
          </a:prstGeom>
        </p:spPr>
        <p:txBody>
          <a:bodyPr wrap="square">
            <a:spAutoFit/>
          </a:bodyPr>
          <a:lstStyle/>
          <a:p>
            <a:pPr algn="just">
              <a:lnSpc>
                <a:spcPct val="114000"/>
              </a:lnSpc>
            </a:pPr>
            <a:r>
              <a:rPr lang="pt-BR" sz="1600" b="1" dirty="0">
                <a:solidFill>
                  <a:srgbClr val="002060"/>
                </a:solidFill>
                <a:latin typeface="Arial" pitchFamily="34" charset="0"/>
                <a:cs typeface="Arial" pitchFamily="34" charset="0"/>
              </a:rPr>
              <a:t>Observação ao professor: </a:t>
            </a:r>
            <a:r>
              <a:rPr lang="pt-BR" sz="1600" dirty="0">
                <a:solidFill>
                  <a:srgbClr val="002060"/>
                </a:solidFill>
                <a:latin typeface="Arial" pitchFamily="34" charset="0"/>
                <a:cs typeface="Arial" pitchFamily="34" charset="0"/>
              </a:rPr>
              <a:t>Não temos como dar respostas para os 4 primeiros itens desta pergunta. Contudo, como pedimos que usassem um lápis grande novo, as respostas de todos seus alunos para os itens </a:t>
            </a:r>
            <a:r>
              <a:rPr lang="pt-BR" sz="1600" b="1" dirty="0" err="1">
                <a:solidFill>
                  <a:srgbClr val="002060"/>
                </a:solidFill>
                <a:latin typeface="Arial" pitchFamily="34" charset="0"/>
                <a:cs typeface="Arial" pitchFamily="34" charset="0"/>
              </a:rPr>
              <a:t>ii</a:t>
            </a:r>
            <a:r>
              <a:rPr lang="pt-BR" sz="1600" b="1" dirty="0">
                <a:solidFill>
                  <a:srgbClr val="002060"/>
                </a:solidFill>
                <a:latin typeface="Arial" pitchFamily="34" charset="0"/>
                <a:cs typeface="Arial" pitchFamily="34" charset="0"/>
              </a:rPr>
              <a:t>, </a:t>
            </a:r>
            <a:r>
              <a:rPr lang="pt-BR" sz="1600" b="1" dirty="0" err="1">
                <a:solidFill>
                  <a:srgbClr val="002060"/>
                </a:solidFill>
                <a:latin typeface="Arial" pitchFamily="34" charset="0"/>
                <a:cs typeface="Arial" pitchFamily="34" charset="0"/>
              </a:rPr>
              <a:t>iii</a:t>
            </a:r>
            <a:r>
              <a:rPr lang="pt-BR" sz="1600" dirty="0">
                <a:solidFill>
                  <a:srgbClr val="002060"/>
                </a:solidFill>
                <a:latin typeface="Arial" pitchFamily="34" charset="0"/>
                <a:cs typeface="Arial" pitchFamily="34" charset="0"/>
              </a:rPr>
              <a:t> e </a:t>
            </a:r>
            <a:r>
              <a:rPr lang="pt-BR" sz="1600" b="1" dirty="0" err="1">
                <a:solidFill>
                  <a:srgbClr val="002060"/>
                </a:solidFill>
                <a:latin typeface="Arial" pitchFamily="34" charset="0"/>
                <a:cs typeface="Arial" pitchFamily="34" charset="0"/>
              </a:rPr>
              <a:t>iv</a:t>
            </a:r>
            <a:r>
              <a:rPr lang="pt-BR" sz="1600" dirty="0">
                <a:solidFill>
                  <a:srgbClr val="002060"/>
                </a:solidFill>
                <a:latin typeface="Arial" pitchFamily="34" charset="0"/>
                <a:cs typeface="Arial" pitchFamily="34" charset="0"/>
              </a:rPr>
              <a:t> devem ser iguais (ou muito similares) entre si e também igual à que você mesmo, professor ou professora, obteve. Não podemos dar resposta para os itens </a:t>
            </a:r>
            <a:r>
              <a:rPr lang="pt-BR" sz="1600" b="1" dirty="0" err="1">
                <a:solidFill>
                  <a:srgbClr val="002060"/>
                </a:solidFill>
                <a:latin typeface="Arial" pitchFamily="34" charset="0"/>
                <a:cs typeface="Arial" pitchFamily="34" charset="0"/>
              </a:rPr>
              <a:t>iii</a:t>
            </a:r>
            <a:r>
              <a:rPr lang="pt-BR" sz="1600" b="1" dirty="0">
                <a:solidFill>
                  <a:srgbClr val="002060"/>
                </a:solidFill>
                <a:latin typeface="Arial" pitchFamily="34" charset="0"/>
                <a:cs typeface="Arial" pitchFamily="34" charset="0"/>
              </a:rPr>
              <a:t> </a:t>
            </a:r>
            <a:r>
              <a:rPr lang="pt-BR" sz="1600" dirty="0">
                <a:solidFill>
                  <a:srgbClr val="002060"/>
                </a:solidFill>
                <a:latin typeface="Arial" pitchFamily="34" charset="0"/>
                <a:cs typeface="Arial" pitchFamily="34" charset="0"/>
              </a:rPr>
              <a:t>e </a:t>
            </a:r>
            <a:r>
              <a:rPr lang="pt-BR" sz="1600" b="1" dirty="0" err="1">
                <a:solidFill>
                  <a:srgbClr val="002060"/>
                </a:solidFill>
                <a:latin typeface="Arial" pitchFamily="34" charset="0"/>
                <a:cs typeface="Arial" pitchFamily="34" charset="0"/>
              </a:rPr>
              <a:t>iv</a:t>
            </a:r>
            <a:r>
              <a:rPr lang="pt-BR" sz="1600" dirty="0">
                <a:solidFill>
                  <a:srgbClr val="002060"/>
                </a:solidFill>
                <a:latin typeface="Arial" pitchFamily="34" charset="0"/>
                <a:cs typeface="Arial" pitchFamily="34" charset="0"/>
              </a:rPr>
              <a:t>, pois elas dependem da latitude e longitude do seu lugar, mas podemos conferir sua resposta através de um </a:t>
            </a:r>
            <a:r>
              <a:rPr lang="pt-BR" sz="1600" dirty="0" smtClean="0">
                <a:solidFill>
                  <a:srgbClr val="002060"/>
                </a:solidFill>
                <a:latin typeface="Arial" pitchFamily="34" charset="0"/>
                <a:cs typeface="Arial" pitchFamily="34" charset="0"/>
              </a:rPr>
              <a:t>		      programa </a:t>
            </a:r>
            <a:r>
              <a:rPr lang="pt-BR" sz="1600" dirty="0">
                <a:solidFill>
                  <a:srgbClr val="002060"/>
                </a:solidFill>
                <a:latin typeface="Arial" pitchFamily="34" charset="0"/>
                <a:cs typeface="Arial" pitchFamily="34" charset="0"/>
              </a:rPr>
              <a:t>de computador. Por isso, não dê certo para respostas erradas, pois como sempre, isso </a:t>
            </a:r>
            <a:endParaRPr lang="pt-BR" sz="1600" dirty="0" smtClean="0">
              <a:solidFill>
                <a:srgbClr val="002060"/>
              </a:solidFill>
              <a:latin typeface="Arial" pitchFamily="34" charset="0"/>
              <a:cs typeface="Arial" pitchFamily="34" charset="0"/>
            </a:endParaRPr>
          </a:p>
          <a:p>
            <a:pPr algn="just">
              <a:lnSpc>
                <a:spcPct val="114000"/>
              </a:lnSpc>
            </a:pPr>
            <a:r>
              <a:rPr lang="pt-BR" sz="1600" dirty="0">
                <a:solidFill>
                  <a:srgbClr val="002060"/>
                </a:solidFill>
                <a:latin typeface="Arial" pitchFamily="34" charset="0"/>
                <a:cs typeface="Arial" pitchFamily="34" charset="0"/>
              </a:rPr>
              <a:t>	</a:t>
            </a:r>
            <a:r>
              <a:rPr lang="pt-BR" sz="1600" dirty="0" smtClean="0">
                <a:solidFill>
                  <a:srgbClr val="002060"/>
                </a:solidFill>
                <a:latin typeface="Arial" pitchFamily="34" charset="0"/>
                <a:cs typeface="Arial" pitchFamily="34" charset="0"/>
              </a:rPr>
              <a:t>      </a:t>
            </a:r>
            <a:r>
              <a:rPr lang="pt-BR" sz="1600" dirty="0" smtClean="0">
                <a:solidFill>
                  <a:srgbClr val="002060"/>
                </a:solidFill>
                <a:latin typeface="Arial" pitchFamily="34" charset="0"/>
                <a:cs typeface="Arial" pitchFamily="34" charset="0"/>
              </a:rPr>
              <a:t>desclassifica </a:t>
            </a:r>
            <a:r>
              <a:rPr lang="pt-BR" sz="1600" dirty="0">
                <a:solidFill>
                  <a:srgbClr val="002060"/>
                </a:solidFill>
                <a:latin typeface="Arial" pitchFamily="34" charset="0"/>
                <a:cs typeface="Arial" pitchFamily="34" charset="0"/>
              </a:rPr>
              <a:t>a escola </a:t>
            </a:r>
            <a:r>
              <a:rPr lang="pt-BR" sz="1600" b="1" u="sng" dirty="0">
                <a:solidFill>
                  <a:srgbClr val="002060"/>
                </a:solidFill>
                <a:latin typeface="Arial" pitchFamily="34" charset="0"/>
                <a:cs typeface="Arial" pitchFamily="34" charset="0"/>
              </a:rPr>
              <a:t>toda</a:t>
            </a:r>
            <a:r>
              <a:rPr lang="pt-BR" sz="1600" u="sng" dirty="0">
                <a:solidFill>
                  <a:srgbClr val="002060"/>
                </a:solidFill>
                <a:latin typeface="Arial" pitchFamily="34" charset="0"/>
                <a:cs typeface="Arial" pitchFamily="34" charset="0"/>
              </a:rPr>
              <a:t>! </a:t>
            </a:r>
            <a:r>
              <a:rPr lang="pt-BR" sz="1600" dirty="0">
                <a:solidFill>
                  <a:srgbClr val="002060"/>
                </a:solidFill>
                <a:latin typeface="Arial" pitchFamily="34" charset="0"/>
                <a:cs typeface="Arial" pitchFamily="34" charset="0"/>
              </a:rPr>
              <a:t>Não esquecer de juntar as tabelas de medidas feitas pelos alunos</a:t>
            </a:r>
            <a:r>
              <a:rPr lang="pt-BR" sz="1600" dirty="0" smtClean="0">
                <a:solidFill>
                  <a:srgbClr val="002060"/>
                </a:solidFill>
                <a:latin typeface="Arial" pitchFamily="34" charset="0"/>
                <a:cs typeface="Arial" pitchFamily="34" charset="0"/>
              </a:rPr>
              <a:t>,</a:t>
            </a:r>
          </a:p>
          <a:p>
            <a:pPr algn="just">
              <a:lnSpc>
                <a:spcPct val="114000"/>
              </a:lnSpc>
            </a:pPr>
            <a:r>
              <a:rPr lang="pt-BR" sz="1600" dirty="0">
                <a:solidFill>
                  <a:srgbClr val="002060"/>
                </a:solidFill>
                <a:latin typeface="Arial" pitchFamily="34" charset="0"/>
                <a:cs typeface="Arial" pitchFamily="34" charset="0"/>
              </a:rPr>
              <a:t>	</a:t>
            </a:r>
            <a:r>
              <a:rPr lang="pt-BR" sz="1600" dirty="0" smtClean="0">
                <a:solidFill>
                  <a:srgbClr val="002060"/>
                </a:solidFill>
                <a:latin typeface="Arial" pitchFamily="34" charset="0"/>
                <a:cs typeface="Arial" pitchFamily="34" charset="0"/>
              </a:rPr>
              <a:t>     </a:t>
            </a:r>
            <a:r>
              <a:rPr lang="pt-BR" sz="1600" dirty="0" smtClean="0">
                <a:solidFill>
                  <a:srgbClr val="002060"/>
                </a:solidFill>
                <a:latin typeface="Arial" pitchFamily="34" charset="0"/>
                <a:cs typeface="Arial" pitchFamily="34" charset="0"/>
              </a:rPr>
              <a:t> </a:t>
            </a:r>
            <a:r>
              <a:rPr lang="pt-BR" sz="1600" dirty="0">
                <a:solidFill>
                  <a:srgbClr val="002060"/>
                </a:solidFill>
                <a:latin typeface="Arial" pitchFamily="34" charset="0"/>
                <a:cs typeface="Arial" pitchFamily="34" charset="0"/>
              </a:rPr>
              <a:t>cujas provas serão remetidas para a Coordenação geral da OBA.</a:t>
            </a:r>
          </a:p>
        </p:txBody>
      </p:sp>
    </p:spTree>
    <p:extLst>
      <p:ext uri="{BB962C8B-B14F-4D97-AF65-F5344CB8AC3E}">
        <p14:creationId xmlns:p14="http://schemas.microsoft.com/office/powerpoint/2010/main" val="854229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118889" y="116632"/>
            <a:ext cx="8064896" cy="697563"/>
          </a:xfrm>
          <a:prstGeom prst="rect">
            <a:avLst/>
          </a:prstGeom>
        </p:spPr>
        <p:txBody>
          <a:bodyPr wrap="square">
            <a:spAutoFit/>
          </a:bodyPr>
          <a:lstStyle/>
          <a:p>
            <a:pPr algn="just">
              <a:lnSpc>
                <a:spcPct val="114000"/>
              </a:lnSpc>
            </a:pPr>
            <a:r>
              <a:rPr lang="pt-BR" b="1" dirty="0">
                <a:latin typeface="Arial" pitchFamily="34" charset="0"/>
                <a:cs typeface="Arial" pitchFamily="34" charset="0"/>
              </a:rPr>
              <a:t>Atenção! </a:t>
            </a:r>
            <a:r>
              <a:rPr lang="pt-BR" dirty="0">
                <a:latin typeface="Arial" pitchFamily="34" charset="0"/>
                <a:cs typeface="Arial" pitchFamily="34" charset="0"/>
              </a:rPr>
              <a:t>Somente se você </a:t>
            </a:r>
            <a:r>
              <a:rPr lang="pt-BR" b="1" u="sng" dirty="0">
                <a:latin typeface="Arial" pitchFamily="34" charset="0"/>
                <a:cs typeface="Arial" pitchFamily="34" charset="0"/>
              </a:rPr>
              <a:t>não</a:t>
            </a:r>
            <a:r>
              <a:rPr lang="pt-BR" dirty="0">
                <a:latin typeface="Arial" pitchFamily="34" charset="0"/>
                <a:cs typeface="Arial" pitchFamily="34" charset="0"/>
              </a:rPr>
              <a:t> respondeu à questão </a:t>
            </a:r>
            <a:r>
              <a:rPr lang="pt-BR" b="1" dirty="0">
                <a:latin typeface="Arial" pitchFamily="34" charset="0"/>
                <a:cs typeface="Arial" pitchFamily="34" charset="0"/>
              </a:rPr>
              <a:t>5a</a:t>
            </a:r>
            <a:r>
              <a:rPr lang="pt-BR" dirty="0">
                <a:latin typeface="Arial" pitchFamily="34" charset="0"/>
                <a:cs typeface="Arial" pitchFamily="34" charset="0"/>
              </a:rPr>
              <a:t> é que você pode responder à questão </a:t>
            </a:r>
            <a:r>
              <a:rPr lang="pt-BR" b="1" dirty="0">
                <a:latin typeface="Arial" pitchFamily="34" charset="0"/>
                <a:cs typeface="Arial" pitchFamily="34" charset="0"/>
              </a:rPr>
              <a:t>5b.</a:t>
            </a:r>
            <a:endParaRPr lang="pt-BR" dirty="0">
              <a:latin typeface="Arial" pitchFamily="34" charset="0"/>
              <a:cs typeface="Arial" pitchFamily="34" charset="0"/>
            </a:endParaRPr>
          </a:p>
        </p:txBody>
      </p:sp>
      <p:sp>
        <p:nvSpPr>
          <p:cNvPr id="4" name="Retângulo 3"/>
          <p:cNvSpPr/>
          <p:nvPr/>
        </p:nvSpPr>
        <p:spPr>
          <a:xfrm>
            <a:off x="126469" y="1214973"/>
            <a:ext cx="7992888" cy="1329146"/>
          </a:xfrm>
          <a:prstGeom prst="rect">
            <a:avLst/>
          </a:prstGeom>
        </p:spPr>
        <p:txBody>
          <a:bodyPr wrap="square">
            <a:spAutoFit/>
          </a:bodyPr>
          <a:lstStyle/>
          <a:p>
            <a:pPr algn="just">
              <a:lnSpc>
                <a:spcPct val="114000"/>
              </a:lnSpc>
            </a:pPr>
            <a:r>
              <a:rPr lang="pt-BR" b="1" dirty="0" smtClean="0">
                <a:latin typeface="Arial" pitchFamily="34" charset="0"/>
                <a:cs typeface="Arial" pitchFamily="34" charset="0"/>
              </a:rPr>
              <a:t>Pergunta </a:t>
            </a:r>
            <a:r>
              <a:rPr lang="pt-BR" b="1" dirty="0">
                <a:latin typeface="Arial" pitchFamily="34" charset="0"/>
                <a:cs typeface="Arial" pitchFamily="34" charset="0"/>
              </a:rPr>
              <a:t>5b) (1 ponto) </a:t>
            </a:r>
            <a:r>
              <a:rPr lang="pt-BR" dirty="0">
                <a:latin typeface="Arial" pitchFamily="34" charset="0"/>
                <a:cs typeface="Arial" pitchFamily="34" charset="0"/>
              </a:rPr>
              <a:t>Tem uma noite em que a Lua está na fase “Cheia” isto é, vemos todo o disco dela iluminado pelo Sol. O Japão fica do lado oposto ao Brasil no Globo terrestre. Se a Lua é Cheia no Brasil, qual é a fase dela no Japão?</a:t>
            </a:r>
          </a:p>
        </p:txBody>
      </p:sp>
      <p:sp>
        <p:nvSpPr>
          <p:cNvPr id="5" name="Retângulo 4"/>
          <p:cNvSpPr/>
          <p:nvPr/>
        </p:nvSpPr>
        <p:spPr>
          <a:xfrm>
            <a:off x="126469" y="2937597"/>
            <a:ext cx="11369684" cy="1355499"/>
          </a:xfrm>
          <a:prstGeom prst="rect">
            <a:avLst/>
          </a:prstGeom>
        </p:spPr>
        <p:txBody>
          <a:bodyPr wrap="square">
            <a:spAutoFit/>
          </a:bodyPr>
          <a:lstStyle/>
          <a:p>
            <a:pPr algn="just">
              <a:lnSpc>
                <a:spcPct val="114000"/>
              </a:lnSpc>
            </a:pPr>
            <a:r>
              <a:rPr lang="pt-BR" b="1" dirty="0">
                <a:latin typeface="Arial" pitchFamily="34" charset="0"/>
                <a:cs typeface="Arial" pitchFamily="34" charset="0"/>
              </a:rPr>
              <a:t>Observação:</a:t>
            </a:r>
            <a:r>
              <a:rPr lang="pt-BR" dirty="0">
                <a:latin typeface="Arial" pitchFamily="34" charset="0"/>
                <a:cs typeface="Arial" pitchFamily="34" charset="0"/>
              </a:rPr>
              <a:t> Você poderá conferir a resposta desta pergunta </a:t>
            </a:r>
            <a:r>
              <a:rPr lang="pt-BR" u="sng" dirty="0">
                <a:latin typeface="Arial" pitchFamily="34" charset="0"/>
                <a:cs typeface="Arial" pitchFamily="34" charset="0"/>
              </a:rPr>
              <a:t>ouvindo</a:t>
            </a:r>
            <a:r>
              <a:rPr lang="pt-BR" dirty="0">
                <a:latin typeface="Arial" pitchFamily="34" charset="0"/>
                <a:cs typeface="Arial" pitchFamily="34" charset="0"/>
              </a:rPr>
              <a:t> a paródia musical escrita pela aluna </a:t>
            </a:r>
            <a:r>
              <a:rPr lang="pt-BR" i="1" dirty="0">
                <a:latin typeface="Arial" pitchFamily="34" charset="0"/>
                <a:cs typeface="Arial" pitchFamily="34" charset="0"/>
              </a:rPr>
              <a:t>Isabela Lopes de Assis</a:t>
            </a:r>
            <a:r>
              <a:rPr lang="pt-BR" dirty="0">
                <a:latin typeface="Arial" pitchFamily="34" charset="0"/>
                <a:cs typeface="Arial" pitchFamily="34" charset="0"/>
              </a:rPr>
              <a:t>, da professora Leila da Consolação de Miranda Alvarenga, do Colégio Estadual Padre Anchieta, da cidade Coqueiral, MG. O link para você ouvir a música é:</a:t>
            </a:r>
          </a:p>
          <a:p>
            <a:pPr algn="just">
              <a:lnSpc>
                <a:spcPct val="114000"/>
              </a:lnSpc>
            </a:pPr>
            <a:r>
              <a:rPr lang="pt-BR" b="1" dirty="0">
                <a:solidFill>
                  <a:srgbClr val="FF0000"/>
                </a:solidFill>
                <a:latin typeface="Arial" pitchFamily="34" charset="0"/>
                <a:cs typeface="Arial" pitchFamily="34" charset="0"/>
                <a:hlinkClick r:id="rId2"/>
              </a:rPr>
              <a:t>http://www2.uerj.br/~oba/mural/prj_olho_na_astronomia/parodia_lua_cheia.htm</a:t>
            </a:r>
            <a:endParaRPr lang="pt-BR" dirty="0">
              <a:solidFill>
                <a:srgbClr val="FF0000"/>
              </a:solidFill>
              <a:latin typeface="Arial" pitchFamily="34" charset="0"/>
              <a:cs typeface="Arial" pitchFamily="34" charset="0"/>
            </a:endParaRPr>
          </a:p>
        </p:txBody>
      </p:sp>
      <p:sp>
        <p:nvSpPr>
          <p:cNvPr id="6" name="Retângulo 5"/>
          <p:cNvSpPr/>
          <p:nvPr/>
        </p:nvSpPr>
        <p:spPr>
          <a:xfrm>
            <a:off x="1775073" y="4809926"/>
            <a:ext cx="9793088" cy="923330"/>
          </a:xfrm>
          <a:prstGeom prst="rect">
            <a:avLst/>
          </a:prstGeom>
        </p:spPr>
        <p:txBody>
          <a:bodyPr wrap="square">
            <a:spAutoFit/>
          </a:bodyPr>
          <a:lstStyle/>
          <a:p>
            <a:pPr algn="just"/>
            <a:r>
              <a:rPr lang="pt-BR" dirty="0" smtClean="0">
                <a:solidFill>
                  <a:srgbClr val="FF0000"/>
                </a:solidFill>
                <a:latin typeface="Arial" pitchFamily="34" charset="0"/>
                <a:cs typeface="Arial" pitchFamily="34" charset="0"/>
              </a:rPr>
              <a:t>Se </a:t>
            </a:r>
            <a:r>
              <a:rPr lang="pt-BR" dirty="0">
                <a:solidFill>
                  <a:srgbClr val="FF0000"/>
                </a:solidFill>
                <a:latin typeface="Arial" pitchFamily="34" charset="0"/>
                <a:cs typeface="Arial" pitchFamily="34" charset="0"/>
              </a:rPr>
              <a:t>a Lua está na fase “Cheia” para quem a vê do Brasil, então quem mora no Japão também a viu na mesma fase na noite anterior, ou, enquanto a vemos nascendo cheia aqui eles ainda a vêm lá, mas se pondo.</a:t>
            </a:r>
          </a:p>
        </p:txBody>
      </p:sp>
      <p:sp>
        <p:nvSpPr>
          <p:cNvPr id="7" name="Retângulo 6"/>
          <p:cNvSpPr/>
          <p:nvPr/>
        </p:nvSpPr>
        <p:spPr>
          <a:xfrm>
            <a:off x="118889" y="4804631"/>
            <a:ext cx="1774845" cy="369332"/>
          </a:xfrm>
          <a:prstGeom prst="rect">
            <a:avLst/>
          </a:prstGeom>
        </p:spPr>
        <p:txBody>
          <a:bodyPr wrap="none">
            <a:spAutoFit/>
          </a:bodyPr>
          <a:lstStyle/>
          <a:p>
            <a:r>
              <a:rPr lang="pt-BR" b="1" dirty="0">
                <a:latin typeface="Arial" pitchFamily="34" charset="0"/>
                <a:cs typeface="Arial" pitchFamily="34" charset="0"/>
              </a:rPr>
              <a:t>Resposta 5b):</a:t>
            </a:r>
            <a:r>
              <a:rPr lang="pt-BR" dirty="0">
                <a:latin typeface="Arial" pitchFamily="34" charset="0"/>
                <a:cs typeface="Arial" pitchFamily="34" charset="0"/>
              </a:rPr>
              <a:t> </a:t>
            </a:r>
          </a:p>
        </p:txBody>
      </p:sp>
    </p:spTree>
    <p:extLst>
      <p:ext uri="{BB962C8B-B14F-4D97-AF65-F5344CB8AC3E}">
        <p14:creationId xmlns:p14="http://schemas.microsoft.com/office/powerpoint/2010/main" val="2732963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118889" y="116632"/>
            <a:ext cx="7920880" cy="2934458"/>
          </a:xfrm>
          <a:prstGeom prst="rect">
            <a:avLst/>
          </a:prstGeom>
        </p:spPr>
        <p:txBody>
          <a:bodyPr wrap="square">
            <a:spAutoFit/>
          </a:bodyPr>
          <a:lstStyle/>
          <a:p>
            <a:pPr algn="just">
              <a:lnSpc>
                <a:spcPct val="114000"/>
              </a:lnSpc>
            </a:pPr>
            <a:r>
              <a:rPr lang="pt-BR" b="1" dirty="0">
                <a:latin typeface="Arial" pitchFamily="34" charset="0"/>
                <a:cs typeface="Arial" pitchFamily="34" charset="0"/>
              </a:rPr>
              <a:t>Questão 6 (1 ponto) Comentários: </a:t>
            </a:r>
            <a:r>
              <a:rPr lang="pt-BR" dirty="0">
                <a:latin typeface="Arial" pitchFamily="34" charset="0"/>
                <a:cs typeface="Arial" pitchFamily="34" charset="0"/>
              </a:rPr>
              <a:t>Desde a </a:t>
            </a:r>
            <a:r>
              <a:rPr lang="pt-BR" dirty="0" err="1">
                <a:latin typeface="Arial" pitchFamily="34" charset="0"/>
                <a:cs typeface="Arial" pitchFamily="34" charset="0"/>
              </a:rPr>
              <a:t>antigüidade</a:t>
            </a:r>
            <a:r>
              <a:rPr lang="pt-BR" dirty="0">
                <a:latin typeface="Arial" pitchFamily="34" charset="0"/>
                <a:cs typeface="Arial" pitchFamily="34" charset="0"/>
              </a:rPr>
              <a:t> os astrônomos e estudiosos observam e tentam compreender as estrelas. Uma das primeiras formas de distingui-las entre si foi através do seu brilho. Assim, estes astrônomos logo as classificaram em categorias, denominadas genericamente de magnitudes, termo ainda hoje utilizado. Foram estimadas seis magnitudes para classificar desde as estrelas mais brilhantes até aquelas menos brilhantes. Com o passar do tempo, verificou-se que esta distinção fundamentava-se em uma propriedade de percepção do olho humano. </a:t>
            </a:r>
          </a:p>
        </p:txBody>
      </p:sp>
      <p:sp>
        <p:nvSpPr>
          <p:cNvPr id="4" name="Retângulo 3"/>
          <p:cNvSpPr/>
          <p:nvPr/>
        </p:nvSpPr>
        <p:spPr>
          <a:xfrm>
            <a:off x="118889" y="2888000"/>
            <a:ext cx="11521280" cy="3250249"/>
          </a:xfrm>
          <a:prstGeom prst="rect">
            <a:avLst/>
          </a:prstGeom>
        </p:spPr>
        <p:txBody>
          <a:bodyPr wrap="square">
            <a:spAutoFit/>
          </a:bodyPr>
          <a:lstStyle/>
          <a:p>
            <a:pPr algn="just">
              <a:lnSpc>
                <a:spcPct val="114000"/>
              </a:lnSpc>
            </a:pPr>
            <a:r>
              <a:rPr lang="pt-BR" dirty="0">
                <a:latin typeface="Arial" pitchFamily="34" charset="0"/>
                <a:cs typeface="Arial" pitchFamily="34" charset="0"/>
              </a:rPr>
              <a:t>Posteriormente foi possível matematizar a relação entre as magnitudes com o uso de logaritmos. Um dado curioso sobre logaritmos é o de que eles foram utilizados largamente antes da invenção das calculadoras porque facilitavam enormemente os cálculos ao transformarem contas de multiplicar ou dividir em contas de somar ou subtrair, devido à propriedade de que </a:t>
            </a:r>
            <a:r>
              <a:rPr lang="pt-BR" b="1" dirty="0">
                <a:latin typeface="Arial" pitchFamily="34" charset="0"/>
                <a:cs typeface="Arial" pitchFamily="34" charset="0"/>
              </a:rPr>
              <a:t>log(</a:t>
            </a:r>
            <a:r>
              <a:rPr lang="pt-BR" b="1" dirty="0" err="1">
                <a:latin typeface="Arial" pitchFamily="34" charset="0"/>
                <a:cs typeface="Arial" pitchFamily="34" charset="0"/>
              </a:rPr>
              <a:t>a.b</a:t>
            </a:r>
            <a:r>
              <a:rPr lang="pt-BR" b="1" dirty="0">
                <a:latin typeface="Arial" pitchFamily="34" charset="0"/>
                <a:cs typeface="Arial" pitchFamily="34" charset="0"/>
              </a:rPr>
              <a:t>) = log(a) + log (b)</a:t>
            </a:r>
            <a:r>
              <a:rPr lang="pt-BR" dirty="0">
                <a:latin typeface="Arial" pitchFamily="34" charset="0"/>
                <a:cs typeface="Arial" pitchFamily="34" charset="0"/>
              </a:rPr>
              <a:t> e  </a:t>
            </a:r>
            <a:r>
              <a:rPr lang="pt-BR" b="1" dirty="0">
                <a:latin typeface="Arial" pitchFamily="34" charset="0"/>
                <a:cs typeface="Arial" pitchFamily="34" charset="0"/>
              </a:rPr>
              <a:t>log (a/b) = log(a) – log(b)</a:t>
            </a:r>
            <a:r>
              <a:rPr lang="pt-BR" dirty="0">
                <a:latin typeface="Arial" pitchFamily="34" charset="0"/>
                <a:cs typeface="Arial" pitchFamily="34" charset="0"/>
              </a:rPr>
              <a:t>. Com relação à escala de magnitudes, percebeu-se, então, que as magnitudes definidas na </a:t>
            </a:r>
            <a:r>
              <a:rPr lang="pt-BR" dirty="0" err="1">
                <a:latin typeface="Arial" pitchFamily="34" charset="0"/>
                <a:cs typeface="Arial" pitchFamily="34" charset="0"/>
              </a:rPr>
              <a:t>antigüidade</a:t>
            </a:r>
            <a:r>
              <a:rPr lang="pt-BR" dirty="0">
                <a:latin typeface="Arial" pitchFamily="34" charset="0"/>
                <a:cs typeface="Arial" pitchFamily="34" charset="0"/>
              </a:rPr>
              <a:t> eram dadas por logaritmos da intensidade de luz. </a:t>
            </a:r>
            <a:r>
              <a:rPr lang="pt-BR" b="1" dirty="0">
                <a:latin typeface="Arial" pitchFamily="34" charset="0"/>
                <a:cs typeface="Arial" pitchFamily="34" charset="0"/>
              </a:rPr>
              <a:t>A diferença de magnitudes entre duas estrelas pode ser representada pela expressão  m</a:t>
            </a:r>
            <a:r>
              <a:rPr lang="pt-BR" b="1" baseline="-25000" dirty="0">
                <a:latin typeface="Arial" pitchFamily="34" charset="0"/>
                <a:cs typeface="Arial" pitchFamily="34" charset="0"/>
              </a:rPr>
              <a:t>2 </a:t>
            </a:r>
            <a:r>
              <a:rPr lang="pt-BR" b="1" dirty="0">
                <a:latin typeface="Arial" pitchFamily="34" charset="0"/>
                <a:cs typeface="Arial" pitchFamily="34" charset="0"/>
              </a:rPr>
              <a:t>- m</a:t>
            </a:r>
            <a:r>
              <a:rPr lang="pt-BR" b="1" baseline="-25000" dirty="0">
                <a:latin typeface="Arial" pitchFamily="34" charset="0"/>
                <a:cs typeface="Arial" pitchFamily="34" charset="0"/>
              </a:rPr>
              <a:t> 1  </a:t>
            </a:r>
            <a:r>
              <a:rPr lang="pt-BR" b="1" dirty="0">
                <a:latin typeface="Arial" pitchFamily="34" charset="0"/>
                <a:cs typeface="Arial" pitchFamily="34" charset="0"/>
              </a:rPr>
              <a:t>= - 2,5 log (f</a:t>
            </a:r>
            <a:r>
              <a:rPr lang="pt-BR" b="1" baseline="-25000" dirty="0">
                <a:latin typeface="Arial" pitchFamily="34" charset="0"/>
                <a:cs typeface="Arial" pitchFamily="34" charset="0"/>
              </a:rPr>
              <a:t> 2</a:t>
            </a:r>
            <a:r>
              <a:rPr lang="pt-BR" b="1" dirty="0">
                <a:latin typeface="Arial" pitchFamily="34" charset="0"/>
                <a:cs typeface="Arial" pitchFamily="34" charset="0"/>
              </a:rPr>
              <a:t>/ f</a:t>
            </a:r>
            <a:r>
              <a:rPr lang="pt-BR" b="1" baseline="-25000" dirty="0">
                <a:latin typeface="Arial" pitchFamily="34" charset="0"/>
                <a:cs typeface="Arial" pitchFamily="34" charset="0"/>
              </a:rPr>
              <a:t>  1</a:t>
            </a:r>
            <a:r>
              <a:rPr lang="pt-BR" b="1" dirty="0">
                <a:latin typeface="Arial" pitchFamily="34" charset="0"/>
                <a:cs typeface="Arial" pitchFamily="34" charset="0"/>
              </a:rPr>
              <a:t>)</a:t>
            </a:r>
            <a:r>
              <a:rPr lang="pt-BR" dirty="0">
                <a:latin typeface="Arial" pitchFamily="34" charset="0"/>
                <a:cs typeface="Arial" pitchFamily="34" charset="0"/>
              </a:rPr>
              <a:t>, em que o termo entre parênteses é a razão dos fluxos luminosos recebidos pelos detectores (e o primeiro detector da história foi o próprio olho humano!). Assim, uma estrela de sexta magnitude faz chegar aos nossos olhos cem vezes menos luz do que uma estrela </a:t>
            </a:r>
            <a:r>
              <a:rPr lang="pt-BR" dirty="0" smtClean="0">
                <a:latin typeface="Arial" pitchFamily="34" charset="0"/>
                <a:cs typeface="Arial" pitchFamily="34" charset="0"/>
              </a:rPr>
              <a:t>	de </a:t>
            </a:r>
            <a:r>
              <a:rPr lang="pt-BR" dirty="0">
                <a:latin typeface="Arial" pitchFamily="34" charset="0"/>
                <a:cs typeface="Arial" pitchFamily="34" charset="0"/>
              </a:rPr>
              <a:t>primeira magnitude (segundo a fórmula apresentada, temos: </a:t>
            </a:r>
            <a:r>
              <a:rPr lang="pt-BR" b="1" dirty="0">
                <a:latin typeface="Arial" pitchFamily="34" charset="0"/>
                <a:cs typeface="Arial" pitchFamily="34" charset="0"/>
              </a:rPr>
              <a:t>6 - 1 = - 2,5 log(1/100) = - 2,5 x - </a:t>
            </a:r>
            <a:r>
              <a:rPr lang="pt-BR" b="1" dirty="0" smtClean="0">
                <a:latin typeface="Arial" pitchFamily="34" charset="0"/>
                <a:cs typeface="Arial" pitchFamily="34" charset="0"/>
              </a:rPr>
              <a:t>2</a:t>
            </a:r>
            <a:r>
              <a:rPr lang="pt-BR" dirty="0">
                <a:latin typeface="Arial" pitchFamily="34" charset="0"/>
                <a:cs typeface="Arial" pitchFamily="34" charset="0"/>
              </a:rPr>
              <a:t> ).</a:t>
            </a:r>
          </a:p>
        </p:txBody>
      </p:sp>
    </p:spTree>
    <p:extLst>
      <p:ext uri="{BB962C8B-B14F-4D97-AF65-F5344CB8AC3E}">
        <p14:creationId xmlns:p14="http://schemas.microsoft.com/office/powerpoint/2010/main" val="42115559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238179" y="2420888"/>
            <a:ext cx="11329982" cy="3539687"/>
          </a:xfrm>
          <a:prstGeom prst="rect">
            <a:avLst/>
          </a:prstGeom>
        </p:spPr>
        <p:txBody>
          <a:bodyPr wrap="square">
            <a:spAutoFit/>
          </a:bodyPr>
          <a:lstStyle/>
          <a:p>
            <a:pPr algn="just">
              <a:lnSpc>
                <a:spcPct val="114000"/>
              </a:lnSpc>
            </a:pPr>
            <a:r>
              <a:rPr lang="pt-BR" b="1" dirty="0">
                <a:latin typeface="Arial" pitchFamily="34" charset="0"/>
                <a:cs typeface="Arial" pitchFamily="34" charset="0"/>
              </a:rPr>
              <a:t>planetas e </a:t>
            </a:r>
            <a:r>
              <a:rPr lang="pt-BR" b="1" dirty="0" smtClean="0">
                <a:latin typeface="Arial" pitchFamily="34" charset="0"/>
                <a:cs typeface="Arial" pitchFamily="34" charset="0"/>
              </a:rPr>
              <a:t>o </a:t>
            </a:r>
            <a:r>
              <a:rPr lang="pt-BR" b="1" dirty="0" smtClean="0">
                <a:latin typeface="Arial" pitchFamily="34" charset="0"/>
                <a:cs typeface="Arial" pitchFamily="34" charset="0"/>
              </a:rPr>
              <a:t>nosso </a:t>
            </a:r>
            <a:r>
              <a:rPr lang="pt-BR" b="1" dirty="0" smtClean="0">
                <a:latin typeface="Arial" pitchFamily="34" charset="0"/>
                <a:cs typeface="Arial" pitchFamily="34" charset="0"/>
              </a:rPr>
              <a:t>satélite</a:t>
            </a:r>
            <a:r>
              <a:rPr lang="pt-BR" b="1" dirty="0">
                <a:latin typeface="Arial" pitchFamily="34" charset="0"/>
                <a:cs typeface="Arial" pitchFamily="34" charset="0"/>
              </a:rPr>
              <a:t>, a Lua, mesmo não produzindo luz, apresentam brilho mais intenso, simplesmente porque estão muito mais próximos do que qualquer estrela.</a:t>
            </a:r>
            <a:r>
              <a:rPr lang="pt-BR" dirty="0">
                <a:latin typeface="Arial" pitchFamily="34" charset="0"/>
                <a:cs typeface="Arial" pitchFamily="34" charset="0"/>
              </a:rPr>
              <a:t> Se você participou da VII OBA, em 2004, ou estudou por seu gabarito disponibilizado na Internet, talvez você se lembre da relação matemática que expressa a variação do fluxo com a distância: </a:t>
            </a:r>
            <a:r>
              <a:rPr lang="pt-BR" b="1" dirty="0">
                <a:latin typeface="Arial" pitchFamily="34" charset="0"/>
                <a:cs typeface="Arial" pitchFamily="34" charset="0"/>
              </a:rPr>
              <a:t>o fluxo cai com o quadrado da distância, ou seja o fluxo f é proporcional a </a:t>
            </a:r>
            <a:r>
              <a:rPr lang="pt-BR" b="1" dirty="0" smtClean="0">
                <a:latin typeface="Arial" pitchFamily="34" charset="0"/>
                <a:cs typeface="Arial" pitchFamily="34" charset="0"/>
              </a:rPr>
              <a:t>1/r</a:t>
            </a:r>
            <a:r>
              <a:rPr lang="pt-BR" b="1" baseline="30000" dirty="0" smtClean="0">
                <a:latin typeface="Arial" pitchFamily="34" charset="0"/>
                <a:cs typeface="Arial" pitchFamily="34" charset="0"/>
              </a:rPr>
              <a:t>2</a:t>
            </a:r>
            <a:r>
              <a:rPr lang="pt-BR" b="1" dirty="0" smtClean="0">
                <a:latin typeface="Arial" pitchFamily="34" charset="0"/>
                <a:cs typeface="Arial" pitchFamily="34" charset="0"/>
              </a:rPr>
              <a:t>(f</a:t>
            </a:r>
            <a:r>
              <a:rPr lang="pt-BR" b="1" dirty="0">
                <a:latin typeface="Arial" pitchFamily="34" charset="0"/>
                <a:cs typeface="Arial" pitchFamily="34" charset="0"/>
              </a:rPr>
              <a:t> </a:t>
            </a:r>
            <a:r>
              <a:rPr lang="pt-BR" b="1" dirty="0" smtClean="0">
                <a:latin typeface="Arial" pitchFamily="34" charset="0"/>
                <a:cs typeface="Arial" pitchFamily="34" charset="0"/>
              </a:rPr>
              <a:t> </a:t>
            </a:r>
            <a:r>
              <a:rPr lang="pt-BR" b="1" dirty="0" smtClean="0">
                <a:sym typeface="Mathematica1"/>
              </a:rPr>
              <a:t>    </a:t>
            </a:r>
            <a:r>
              <a:rPr lang="pt-BR" b="1" dirty="0" smtClean="0">
                <a:latin typeface="Arial" pitchFamily="34" charset="0"/>
                <a:cs typeface="Arial" pitchFamily="34" charset="0"/>
              </a:rPr>
              <a:t>1/r</a:t>
            </a:r>
            <a:r>
              <a:rPr lang="pt-BR" b="1" baseline="30000" dirty="0" smtClean="0">
                <a:latin typeface="Arial" pitchFamily="34" charset="0"/>
                <a:cs typeface="Arial" pitchFamily="34" charset="0"/>
              </a:rPr>
              <a:t>2</a:t>
            </a:r>
            <a:r>
              <a:rPr lang="pt-BR" b="1" dirty="0">
                <a:latin typeface="Arial" pitchFamily="34" charset="0"/>
                <a:cs typeface="Arial" pitchFamily="34" charset="0"/>
              </a:rPr>
              <a:t>).</a:t>
            </a:r>
            <a:r>
              <a:rPr lang="pt-BR" dirty="0">
                <a:latin typeface="Arial" pitchFamily="34" charset="0"/>
                <a:cs typeface="Arial" pitchFamily="34" charset="0"/>
              </a:rPr>
              <a:t> Para você ter uma </a:t>
            </a:r>
            <a:r>
              <a:rPr lang="pt-BR" dirty="0" err="1">
                <a:latin typeface="Arial" pitchFamily="34" charset="0"/>
                <a:cs typeface="Arial" pitchFamily="34" charset="0"/>
              </a:rPr>
              <a:t>idéia</a:t>
            </a:r>
            <a:r>
              <a:rPr lang="pt-BR" dirty="0">
                <a:latin typeface="Arial" pitchFamily="34" charset="0"/>
                <a:cs typeface="Arial" pitchFamily="34" charset="0"/>
              </a:rPr>
              <a:t>, a estrela mais luminosa no céu noturno, </a:t>
            </a:r>
            <a:r>
              <a:rPr lang="pt-BR" dirty="0" err="1">
                <a:latin typeface="Arial" pitchFamily="34" charset="0"/>
                <a:cs typeface="Arial" pitchFamily="34" charset="0"/>
              </a:rPr>
              <a:t>Sírius</a:t>
            </a:r>
            <a:r>
              <a:rPr lang="pt-BR" dirty="0">
                <a:latin typeface="Arial" pitchFamily="34" charset="0"/>
                <a:cs typeface="Arial" pitchFamily="34" charset="0"/>
              </a:rPr>
              <a:t>, brilha com uma magnitude visual de –1.5. Júpiter pode brilhar aproximadamente com uma magnitude visual –3 e a magnitude de Vênus pode chegar até a –4. A Lua cheia tem magnitude próxima a –13, e a magnitude do Sol é próxima a –26! Você pode inclusive se perguntar por que a estrela mais brilhante apresenta magnitude negativa e não nula. Esta pergunta tem uma resposta histórica: as primeiras escalas deste tipo foram elaboradas por astrônomos gregos, que não observavam estrelas mais brilhantes do que Vega, que foi tomada como zero da escala.</a:t>
            </a:r>
          </a:p>
        </p:txBody>
      </p:sp>
      <p:sp>
        <p:nvSpPr>
          <p:cNvPr id="4" name="Retângulo 3"/>
          <p:cNvSpPr/>
          <p:nvPr/>
        </p:nvSpPr>
        <p:spPr>
          <a:xfrm>
            <a:off x="262905" y="1137397"/>
            <a:ext cx="7848872" cy="1355499"/>
          </a:xfrm>
          <a:prstGeom prst="rect">
            <a:avLst/>
          </a:prstGeom>
        </p:spPr>
        <p:txBody>
          <a:bodyPr wrap="square">
            <a:spAutoFit/>
          </a:bodyPr>
          <a:lstStyle/>
          <a:p>
            <a:pPr algn="just">
              <a:lnSpc>
                <a:spcPct val="114000"/>
              </a:lnSpc>
            </a:pPr>
            <a:r>
              <a:rPr lang="pt-BR" dirty="0">
                <a:latin typeface="Arial" pitchFamily="34" charset="0"/>
                <a:cs typeface="Arial" pitchFamily="34" charset="0"/>
              </a:rPr>
              <a:t>O sinal negativo nos informa que, quanto mais brilhante for a estrela, menor será algebricamente sua magnitude. Estamos falando de magnitude visual, ou seja aquela que leva em conta simplesmente o brilho aparente de um dado astro, isto é, o brilho que vemos aqui da Terra</a:t>
            </a:r>
            <a:r>
              <a:rPr lang="pt-BR" dirty="0" smtClean="0">
                <a:latin typeface="Arial" pitchFamily="34" charset="0"/>
                <a:cs typeface="Arial" pitchFamily="34" charset="0"/>
              </a:rPr>
              <a:t>. </a:t>
            </a:r>
            <a:r>
              <a:rPr lang="pt-BR" dirty="0">
                <a:latin typeface="Arial" pitchFamily="34" charset="0"/>
                <a:cs typeface="Arial" pitchFamily="34" charset="0"/>
              </a:rPr>
              <a:t>Assim, </a:t>
            </a:r>
            <a:endParaRPr lang="pt-BR" dirty="0"/>
          </a:p>
        </p:txBody>
      </p:sp>
      <p:pic>
        <p:nvPicPr>
          <p:cNvPr id="717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3375" y="3752096"/>
            <a:ext cx="306034" cy="2880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362774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47337" y="116632"/>
            <a:ext cx="8136448" cy="2338076"/>
          </a:xfrm>
          <a:prstGeom prst="rect">
            <a:avLst/>
          </a:prstGeom>
        </p:spPr>
        <p:txBody>
          <a:bodyPr wrap="square">
            <a:spAutoFit/>
          </a:bodyPr>
          <a:lstStyle/>
          <a:p>
            <a:pPr algn="just">
              <a:lnSpc>
                <a:spcPct val="114000"/>
              </a:lnSpc>
            </a:pPr>
            <a:r>
              <a:rPr lang="pt-BR" sz="1600" b="1" dirty="0">
                <a:latin typeface="Arial" pitchFamily="34" charset="0"/>
                <a:cs typeface="Arial" pitchFamily="34" charset="0"/>
              </a:rPr>
              <a:t>Pergunta 6a) (0,5 ponto):</a:t>
            </a:r>
            <a:r>
              <a:rPr lang="pt-BR" sz="1600" dirty="0">
                <a:latin typeface="Arial" pitchFamily="34" charset="0"/>
                <a:cs typeface="Arial" pitchFamily="34" charset="0"/>
              </a:rPr>
              <a:t> Vamos agora propor um problema um pouco mais complicado. Mas não se preocupe pois nós iremos ajuda-lo. Como discutimos acima, o brilho de uma estrela cai com a distância. Vamos, agora, propor que você calcule qual seria a magnitude do Sol se ele estivesse a uma distancia igual à de alfa do centauro, a qual é uma estrela de, aproximadamente, o mesmo brilho real do Sol. Na verdade ela está a uma distância de cerca de 260.000 vezes a distância Terra-Sol. Mas somente para averiguar as ordens de grandezas, consideremos uma distância de 100.000 vezes a distância Terra-Sol. </a:t>
            </a:r>
            <a:r>
              <a:rPr lang="pt-BR" sz="1600" b="1" dirty="0">
                <a:latin typeface="Arial" pitchFamily="34" charset="0"/>
                <a:cs typeface="Arial" pitchFamily="34" charset="0"/>
              </a:rPr>
              <a:t>i)</a:t>
            </a:r>
            <a:r>
              <a:rPr lang="pt-BR" sz="1600" dirty="0">
                <a:latin typeface="Arial" pitchFamily="34" charset="0"/>
                <a:cs typeface="Arial" pitchFamily="34" charset="0"/>
              </a:rPr>
              <a:t> Calcule, primeiro, a razão entre os fluxos atual do Sol visto </a:t>
            </a:r>
            <a:r>
              <a:rPr lang="pt-BR" sz="1600" dirty="0" smtClean="0">
                <a:latin typeface="Arial" pitchFamily="34" charset="0"/>
                <a:cs typeface="Arial" pitchFamily="34" charset="0"/>
              </a:rPr>
              <a:t>da</a:t>
            </a:r>
            <a:endParaRPr lang="pt-BR" sz="1600" dirty="0">
              <a:latin typeface="Arial" pitchFamily="34" charset="0"/>
              <a:cs typeface="Arial" pitchFamily="34" charset="0"/>
            </a:endParaRPr>
          </a:p>
        </p:txBody>
      </p:sp>
      <p:sp>
        <p:nvSpPr>
          <p:cNvPr id="4" name="Retângulo 3"/>
          <p:cNvSpPr/>
          <p:nvPr/>
        </p:nvSpPr>
        <p:spPr>
          <a:xfrm>
            <a:off x="47337" y="2348689"/>
            <a:ext cx="11720305" cy="1215204"/>
          </a:xfrm>
          <a:prstGeom prst="rect">
            <a:avLst/>
          </a:prstGeom>
        </p:spPr>
        <p:txBody>
          <a:bodyPr wrap="square">
            <a:spAutoFit/>
          </a:bodyPr>
          <a:lstStyle/>
          <a:p>
            <a:pPr algn="just">
              <a:lnSpc>
                <a:spcPct val="114000"/>
              </a:lnSpc>
            </a:pPr>
            <a:r>
              <a:rPr lang="pt-BR" sz="1600" dirty="0">
                <a:latin typeface="Arial" pitchFamily="34" charset="0"/>
                <a:cs typeface="Arial" pitchFamily="34" charset="0"/>
              </a:rPr>
              <a:t>Terra e aquele visto se ele estivesse à distância de alfa do centauro, isto é a uma distância 100.000 vezes maior do que atual. </a:t>
            </a:r>
            <a:r>
              <a:rPr lang="pt-BR" sz="1600" b="1" dirty="0" err="1">
                <a:latin typeface="Arial" pitchFamily="34" charset="0"/>
                <a:cs typeface="Arial" pitchFamily="34" charset="0"/>
              </a:rPr>
              <a:t>ii</a:t>
            </a:r>
            <a:r>
              <a:rPr lang="pt-BR" sz="1600" b="1" dirty="0">
                <a:latin typeface="Arial" pitchFamily="34" charset="0"/>
                <a:cs typeface="Arial" pitchFamily="34" charset="0"/>
              </a:rPr>
              <a:t>)</a:t>
            </a:r>
            <a:r>
              <a:rPr lang="pt-BR" sz="1600" dirty="0">
                <a:latin typeface="Arial" pitchFamily="34" charset="0"/>
                <a:cs typeface="Arial" pitchFamily="34" charset="0"/>
              </a:rPr>
              <a:t> A seguir, substitua na fórmula de magnitude apresentada acima esta razão dos fluxos, e utilize o valor informado da magnitude do Sol visto da Terra para calcular a magnitude que o Sol teria, visto da Terra, se ele estivesse junto ao lado de alfa do centauro.</a:t>
            </a:r>
          </a:p>
        </p:txBody>
      </p:sp>
      <p:sp>
        <p:nvSpPr>
          <p:cNvPr id="5" name="Retângulo 4"/>
          <p:cNvSpPr/>
          <p:nvPr/>
        </p:nvSpPr>
        <p:spPr>
          <a:xfrm>
            <a:off x="1487041" y="6354902"/>
            <a:ext cx="1529586" cy="338554"/>
          </a:xfrm>
          <a:prstGeom prst="rect">
            <a:avLst/>
          </a:prstGeom>
        </p:spPr>
        <p:txBody>
          <a:bodyPr wrap="none">
            <a:spAutoFit/>
          </a:bodyPr>
          <a:lstStyle/>
          <a:p>
            <a:r>
              <a:rPr lang="pt-BR" sz="1600" b="1" dirty="0">
                <a:latin typeface="Arial" pitchFamily="34" charset="0"/>
                <a:cs typeface="Arial" pitchFamily="34" charset="0"/>
              </a:rPr>
              <a:t>Resposta </a:t>
            </a:r>
            <a:r>
              <a:rPr lang="pt-BR" sz="1600" b="1" dirty="0" smtClean="0">
                <a:latin typeface="Arial" pitchFamily="34" charset="0"/>
                <a:cs typeface="Arial" pitchFamily="34" charset="0"/>
              </a:rPr>
              <a:t>6a):</a:t>
            </a:r>
            <a:endParaRPr lang="pt-BR" sz="1600" dirty="0">
              <a:latin typeface="Arial" pitchFamily="34" charset="0"/>
              <a:cs typeface="Arial" pitchFamily="34" charset="0"/>
            </a:endParaRPr>
          </a:p>
        </p:txBody>
      </p:sp>
      <p:sp>
        <p:nvSpPr>
          <p:cNvPr id="6" name="Retângulo 5"/>
          <p:cNvSpPr/>
          <p:nvPr/>
        </p:nvSpPr>
        <p:spPr>
          <a:xfrm>
            <a:off x="47338" y="3181839"/>
            <a:ext cx="11710074" cy="934487"/>
          </a:xfrm>
          <a:prstGeom prst="rect">
            <a:avLst/>
          </a:prstGeom>
        </p:spPr>
        <p:txBody>
          <a:bodyPr wrap="square">
            <a:spAutoFit/>
          </a:bodyPr>
          <a:lstStyle/>
          <a:p>
            <a:pPr algn="just" hangingPunct="0">
              <a:lnSpc>
                <a:spcPct val="114000"/>
              </a:lnSpc>
            </a:pPr>
            <a:r>
              <a:rPr lang="pt-BR" sz="1600" dirty="0" smtClean="0">
                <a:solidFill>
                  <a:srgbClr val="FF0000"/>
                </a:solidFill>
                <a:latin typeface="Arial" pitchFamily="34" charset="0"/>
                <a:cs typeface="Arial" pitchFamily="34" charset="0"/>
              </a:rPr>
              <a:t>                     Sejam </a:t>
            </a:r>
            <a:r>
              <a:rPr lang="pt-BR" sz="1600" dirty="0">
                <a:solidFill>
                  <a:srgbClr val="FF0000"/>
                </a:solidFill>
                <a:latin typeface="Arial" pitchFamily="34" charset="0"/>
                <a:cs typeface="Arial" pitchFamily="34" charset="0"/>
              </a:rPr>
              <a:t>f</a:t>
            </a:r>
            <a:r>
              <a:rPr lang="pt-BR" sz="1600" baseline="-25000" dirty="0">
                <a:solidFill>
                  <a:srgbClr val="FF0000"/>
                </a:solidFill>
                <a:latin typeface="Arial" pitchFamily="34" charset="0"/>
                <a:cs typeface="Arial" pitchFamily="34" charset="0"/>
              </a:rPr>
              <a:t>1</a:t>
            </a:r>
            <a:r>
              <a:rPr lang="pt-BR" sz="1600" dirty="0">
                <a:solidFill>
                  <a:srgbClr val="FF0000"/>
                </a:solidFill>
                <a:latin typeface="Arial" pitchFamily="34" charset="0"/>
                <a:cs typeface="Arial" pitchFamily="34" charset="0"/>
              </a:rPr>
              <a:t> e f</a:t>
            </a:r>
            <a:r>
              <a:rPr lang="pt-BR" sz="1600" baseline="-25000" dirty="0">
                <a:solidFill>
                  <a:srgbClr val="FF0000"/>
                </a:solidFill>
                <a:latin typeface="Arial" pitchFamily="34" charset="0"/>
                <a:cs typeface="Arial" pitchFamily="34" charset="0"/>
              </a:rPr>
              <a:t>2 </a:t>
            </a:r>
            <a:r>
              <a:rPr lang="pt-BR" sz="1600" dirty="0">
                <a:solidFill>
                  <a:srgbClr val="FF0000"/>
                </a:solidFill>
                <a:latin typeface="Arial" pitchFamily="34" charset="0"/>
                <a:cs typeface="Arial" pitchFamily="34" charset="0"/>
              </a:rPr>
              <a:t>o fluxo da radiação solar à distância atual ( = d ) e à distância de </a:t>
            </a:r>
            <a:r>
              <a:rPr lang="pt-BR" sz="1600" b="1" dirty="0">
                <a:solidFill>
                  <a:srgbClr val="FF0000"/>
                </a:solidFill>
                <a:latin typeface="Arial" pitchFamily="34" charset="0"/>
                <a:cs typeface="Arial" pitchFamily="34" charset="0"/>
              </a:rPr>
              <a:t>100.000 x </a:t>
            </a:r>
            <a:r>
              <a:rPr lang="pt-BR" sz="1600" dirty="0">
                <a:solidFill>
                  <a:srgbClr val="FF0000"/>
                </a:solidFill>
                <a:latin typeface="Arial" pitchFamily="34" charset="0"/>
                <a:cs typeface="Arial" pitchFamily="34" charset="0"/>
              </a:rPr>
              <a:t>d, respectivamente e m</a:t>
            </a:r>
            <a:r>
              <a:rPr lang="pt-BR" sz="1600" baseline="-25000" dirty="0">
                <a:solidFill>
                  <a:srgbClr val="FF0000"/>
                </a:solidFill>
                <a:latin typeface="Arial" pitchFamily="34" charset="0"/>
                <a:cs typeface="Arial" pitchFamily="34" charset="0"/>
              </a:rPr>
              <a:t>1</a:t>
            </a:r>
            <a:r>
              <a:rPr lang="pt-BR" sz="1600" dirty="0">
                <a:solidFill>
                  <a:srgbClr val="FF0000"/>
                </a:solidFill>
                <a:latin typeface="Arial" pitchFamily="34" charset="0"/>
                <a:cs typeface="Arial" pitchFamily="34" charset="0"/>
              </a:rPr>
              <a:t> e m</a:t>
            </a:r>
            <a:r>
              <a:rPr lang="pt-BR" sz="1600" baseline="-25000" dirty="0">
                <a:solidFill>
                  <a:srgbClr val="FF0000"/>
                </a:solidFill>
                <a:latin typeface="Arial" pitchFamily="34" charset="0"/>
                <a:cs typeface="Arial" pitchFamily="34" charset="0"/>
              </a:rPr>
              <a:t>2</a:t>
            </a:r>
            <a:r>
              <a:rPr lang="pt-BR" sz="1600" dirty="0">
                <a:solidFill>
                  <a:srgbClr val="FF0000"/>
                </a:solidFill>
                <a:latin typeface="Arial" pitchFamily="34" charset="0"/>
                <a:cs typeface="Arial" pitchFamily="34" charset="0"/>
              </a:rPr>
              <a:t> a magnitude do Sol na posição atual (m</a:t>
            </a:r>
            <a:r>
              <a:rPr lang="pt-BR" sz="1600" baseline="-25000" dirty="0">
                <a:solidFill>
                  <a:srgbClr val="FF0000"/>
                </a:solidFill>
                <a:latin typeface="Arial" pitchFamily="34" charset="0"/>
                <a:cs typeface="Arial" pitchFamily="34" charset="0"/>
              </a:rPr>
              <a:t>1</a:t>
            </a:r>
            <a:r>
              <a:rPr lang="pt-BR" sz="1600" dirty="0">
                <a:solidFill>
                  <a:srgbClr val="FF0000"/>
                </a:solidFill>
                <a:latin typeface="Arial" pitchFamily="34" charset="0"/>
                <a:cs typeface="Arial" pitchFamily="34" charset="0"/>
              </a:rPr>
              <a:t>  = -26) e quando ao lado de Alfa do Centauro, respectivamente.</a:t>
            </a:r>
          </a:p>
          <a:p>
            <a:pPr algn="just">
              <a:lnSpc>
                <a:spcPct val="114000"/>
              </a:lnSpc>
            </a:pPr>
            <a:r>
              <a:rPr lang="pt-BR" sz="1600" b="1" dirty="0" smtClean="0">
                <a:solidFill>
                  <a:srgbClr val="FF0000"/>
                </a:solidFill>
                <a:latin typeface="Arial" pitchFamily="34" charset="0"/>
                <a:cs typeface="Arial" pitchFamily="34" charset="0"/>
              </a:rPr>
              <a:t>i</a:t>
            </a:r>
            <a:r>
              <a:rPr lang="pt-BR" sz="1600" b="1" dirty="0">
                <a:solidFill>
                  <a:srgbClr val="FF0000"/>
                </a:solidFill>
                <a:latin typeface="Arial" pitchFamily="34" charset="0"/>
                <a:cs typeface="Arial" pitchFamily="34" charset="0"/>
              </a:rPr>
              <a:t>) </a:t>
            </a:r>
            <a:r>
              <a:rPr lang="pt-BR" sz="1600" dirty="0">
                <a:solidFill>
                  <a:srgbClr val="FF0000"/>
                </a:solidFill>
                <a:latin typeface="Arial" pitchFamily="34" charset="0"/>
                <a:cs typeface="Arial" pitchFamily="34" charset="0"/>
              </a:rPr>
              <a:t>Como foi afirmado no enunciado que f é proporcional a </a:t>
            </a:r>
            <a:r>
              <a:rPr lang="pt-BR" sz="1600" b="1" dirty="0">
                <a:solidFill>
                  <a:srgbClr val="FF0000"/>
                </a:solidFill>
                <a:latin typeface="Arial" pitchFamily="34" charset="0"/>
                <a:cs typeface="Arial" pitchFamily="34" charset="0"/>
              </a:rPr>
              <a:t>1/d</a:t>
            </a:r>
            <a:r>
              <a:rPr lang="pt-BR" sz="1600" b="1" baseline="30000" dirty="0">
                <a:solidFill>
                  <a:srgbClr val="FF0000"/>
                </a:solidFill>
                <a:latin typeface="Arial" pitchFamily="34" charset="0"/>
                <a:cs typeface="Arial" pitchFamily="34" charset="0"/>
              </a:rPr>
              <a:t>2</a:t>
            </a:r>
            <a:r>
              <a:rPr lang="pt-BR" sz="1600" dirty="0">
                <a:solidFill>
                  <a:srgbClr val="FF0000"/>
                </a:solidFill>
                <a:latin typeface="Arial" pitchFamily="34" charset="0"/>
                <a:cs typeface="Arial" pitchFamily="34" charset="0"/>
              </a:rPr>
              <a:t>, a razão entre os fluxos </a:t>
            </a:r>
            <a:r>
              <a:rPr lang="pt-BR" sz="1600" b="1" dirty="0">
                <a:solidFill>
                  <a:srgbClr val="FF0000"/>
                </a:solidFill>
                <a:latin typeface="Arial" pitchFamily="34" charset="0"/>
                <a:cs typeface="Arial" pitchFamily="34" charset="0"/>
              </a:rPr>
              <a:t>f</a:t>
            </a:r>
            <a:r>
              <a:rPr lang="pt-BR" sz="1600" b="1" baseline="-25000" dirty="0">
                <a:solidFill>
                  <a:srgbClr val="FF0000"/>
                </a:solidFill>
                <a:latin typeface="Arial" pitchFamily="34" charset="0"/>
                <a:cs typeface="Arial" pitchFamily="34" charset="0"/>
              </a:rPr>
              <a:t>1</a:t>
            </a:r>
            <a:r>
              <a:rPr lang="pt-BR" sz="1600" b="1" dirty="0">
                <a:solidFill>
                  <a:srgbClr val="FF0000"/>
                </a:solidFill>
                <a:latin typeface="Arial" pitchFamily="34" charset="0"/>
                <a:cs typeface="Arial" pitchFamily="34" charset="0"/>
              </a:rPr>
              <a:t>/f</a:t>
            </a:r>
            <a:r>
              <a:rPr lang="pt-BR" sz="1600" b="1" baseline="-25000" dirty="0">
                <a:solidFill>
                  <a:srgbClr val="FF0000"/>
                </a:solidFill>
                <a:latin typeface="Arial" pitchFamily="34" charset="0"/>
                <a:cs typeface="Arial" pitchFamily="34" charset="0"/>
              </a:rPr>
              <a:t>2</a:t>
            </a:r>
            <a:r>
              <a:rPr lang="pt-BR" sz="1600" dirty="0">
                <a:solidFill>
                  <a:srgbClr val="FF0000"/>
                </a:solidFill>
                <a:latin typeface="Arial" pitchFamily="34" charset="0"/>
                <a:cs typeface="Arial" pitchFamily="34" charset="0"/>
              </a:rPr>
              <a:t> é dada por:</a:t>
            </a:r>
          </a:p>
        </p:txBody>
      </p:sp>
      <p:sp>
        <p:nvSpPr>
          <p:cNvPr id="7" name="Rectangle 2"/>
          <p:cNvSpPr>
            <a:spLocks noChangeArrowheads="1"/>
          </p:cNvSpPr>
          <p:nvPr/>
        </p:nvSpPr>
        <p:spPr bwMode="auto">
          <a:xfrm>
            <a:off x="0" y="0"/>
            <a:ext cx="119030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9" name="Objeto 8"/>
          <p:cNvGraphicFramePr>
            <a:graphicFrameLocks noChangeAspect="1"/>
          </p:cNvGraphicFramePr>
          <p:nvPr>
            <p:extLst>
              <p:ext uri="{D42A27DB-BD31-4B8C-83A1-F6EECF244321}">
                <p14:modId xmlns:p14="http://schemas.microsoft.com/office/powerpoint/2010/main" val="858254349"/>
              </p:ext>
            </p:extLst>
          </p:nvPr>
        </p:nvGraphicFramePr>
        <p:xfrm>
          <a:off x="190897" y="4293096"/>
          <a:ext cx="504056" cy="659150"/>
        </p:xfrm>
        <a:graphic>
          <a:graphicData uri="http://schemas.openxmlformats.org/presentationml/2006/ole">
            <mc:AlternateContent xmlns:mc="http://schemas.openxmlformats.org/markup-compatibility/2006">
              <mc:Choice xmlns:v="urn:schemas-microsoft-com:vml" Requires="v">
                <p:oleObj spid="_x0000_s13621" name="Equação" r:id="rId3" imgW="330120" imgH="431640" progId="Equation.3">
                  <p:embed/>
                </p:oleObj>
              </mc:Choice>
              <mc:Fallback>
                <p:oleObj name="Equação" r:id="rId3" imgW="330120" imgH="431640" progId="Equation.3">
                  <p:embed/>
                  <p:pic>
                    <p:nvPicPr>
                      <p:cNvPr id="0" name=""/>
                      <p:cNvPicPr/>
                      <p:nvPr/>
                    </p:nvPicPr>
                    <p:blipFill>
                      <a:blip r:embed="rId4"/>
                      <a:stretch>
                        <a:fillRect/>
                      </a:stretch>
                    </p:blipFill>
                    <p:spPr>
                      <a:xfrm>
                        <a:off x="190897" y="4293096"/>
                        <a:ext cx="504056" cy="659150"/>
                      </a:xfrm>
                      <a:prstGeom prst="rect">
                        <a:avLst/>
                      </a:prstGeom>
                    </p:spPr>
                  </p:pic>
                </p:oleObj>
              </mc:Fallback>
            </mc:AlternateContent>
          </a:graphicData>
        </a:graphic>
      </p:graphicFrame>
      <p:graphicFrame>
        <p:nvGraphicFramePr>
          <p:cNvPr id="10" name="Objeto 9"/>
          <p:cNvGraphicFramePr>
            <a:graphicFrameLocks noChangeAspect="1"/>
          </p:cNvGraphicFramePr>
          <p:nvPr>
            <p:extLst>
              <p:ext uri="{D42A27DB-BD31-4B8C-83A1-F6EECF244321}">
                <p14:modId xmlns:p14="http://schemas.microsoft.com/office/powerpoint/2010/main" val="3474361691"/>
              </p:ext>
            </p:extLst>
          </p:nvPr>
        </p:nvGraphicFramePr>
        <p:xfrm>
          <a:off x="766961" y="4077072"/>
          <a:ext cx="480053" cy="1080120"/>
        </p:xfrm>
        <a:graphic>
          <a:graphicData uri="http://schemas.openxmlformats.org/presentationml/2006/ole">
            <mc:AlternateContent xmlns:mc="http://schemas.openxmlformats.org/markup-compatibility/2006">
              <mc:Choice xmlns:v="urn:schemas-microsoft-com:vml" Requires="v">
                <p:oleObj spid="_x0000_s13622" name="Equação" r:id="rId5" imgW="406080" imgH="914400" progId="Equation.3">
                  <p:embed/>
                </p:oleObj>
              </mc:Choice>
              <mc:Fallback>
                <p:oleObj name="Equação" r:id="rId5" imgW="406080" imgH="914400" progId="Equation.3">
                  <p:embed/>
                  <p:pic>
                    <p:nvPicPr>
                      <p:cNvPr id="0" name=""/>
                      <p:cNvPicPr/>
                      <p:nvPr/>
                    </p:nvPicPr>
                    <p:blipFill>
                      <a:blip r:embed="rId6"/>
                      <a:stretch>
                        <a:fillRect/>
                      </a:stretch>
                    </p:blipFill>
                    <p:spPr>
                      <a:xfrm>
                        <a:off x="766961" y="4077072"/>
                        <a:ext cx="480053" cy="1080120"/>
                      </a:xfrm>
                      <a:prstGeom prst="rect">
                        <a:avLst/>
                      </a:prstGeom>
                    </p:spPr>
                  </p:pic>
                </p:oleObj>
              </mc:Fallback>
            </mc:AlternateContent>
          </a:graphicData>
        </a:graphic>
      </p:graphicFrame>
      <p:graphicFrame>
        <p:nvGraphicFramePr>
          <p:cNvPr id="11" name="Objeto 10"/>
          <p:cNvGraphicFramePr>
            <a:graphicFrameLocks noChangeAspect="1"/>
          </p:cNvGraphicFramePr>
          <p:nvPr>
            <p:extLst>
              <p:ext uri="{D42A27DB-BD31-4B8C-83A1-F6EECF244321}">
                <p14:modId xmlns:p14="http://schemas.microsoft.com/office/powerpoint/2010/main" val="859077688"/>
              </p:ext>
            </p:extLst>
          </p:nvPr>
        </p:nvGraphicFramePr>
        <p:xfrm>
          <a:off x="1271017" y="4077072"/>
          <a:ext cx="1368152" cy="1033095"/>
        </p:xfrm>
        <a:graphic>
          <a:graphicData uri="http://schemas.openxmlformats.org/presentationml/2006/ole">
            <mc:AlternateContent xmlns:mc="http://schemas.openxmlformats.org/markup-compatibility/2006">
              <mc:Choice xmlns:v="urn:schemas-microsoft-com:vml" Requires="v">
                <p:oleObj spid="_x0000_s13623" name="Equação" r:id="rId7" imgW="1244520" imgH="939600" progId="Equation.3">
                  <p:embed/>
                </p:oleObj>
              </mc:Choice>
              <mc:Fallback>
                <p:oleObj name="Equação" r:id="rId7" imgW="1244520" imgH="939600" progId="Equation.3">
                  <p:embed/>
                  <p:pic>
                    <p:nvPicPr>
                      <p:cNvPr id="0" name=""/>
                      <p:cNvPicPr/>
                      <p:nvPr/>
                    </p:nvPicPr>
                    <p:blipFill>
                      <a:blip r:embed="rId8"/>
                      <a:stretch>
                        <a:fillRect/>
                      </a:stretch>
                    </p:blipFill>
                    <p:spPr>
                      <a:xfrm>
                        <a:off x="1271017" y="4077072"/>
                        <a:ext cx="1368152" cy="1033095"/>
                      </a:xfrm>
                      <a:prstGeom prst="rect">
                        <a:avLst/>
                      </a:prstGeom>
                    </p:spPr>
                  </p:pic>
                </p:oleObj>
              </mc:Fallback>
            </mc:AlternateContent>
          </a:graphicData>
        </a:graphic>
      </p:graphicFrame>
      <p:graphicFrame>
        <p:nvGraphicFramePr>
          <p:cNvPr id="12" name="Objeto 11"/>
          <p:cNvGraphicFramePr>
            <a:graphicFrameLocks noChangeAspect="1"/>
          </p:cNvGraphicFramePr>
          <p:nvPr>
            <p:extLst>
              <p:ext uri="{D42A27DB-BD31-4B8C-83A1-F6EECF244321}">
                <p14:modId xmlns:p14="http://schemas.microsoft.com/office/powerpoint/2010/main" val="1376897127"/>
              </p:ext>
            </p:extLst>
          </p:nvPr>
        </p:nvGraphicFramePr>
        <p:xfrm>
          <a:off x="2639170" y="4386804"/>
          <a:ext cx="1152128" cy="347217"/>
        </p:xfrm>
        <a:graphic>
          <a:graphicData uri="http://schemas.openxmlformats.org/presentationml/2006/ole">
            <mc:AlternateContent xmlns:mc="http://schemas.openxmlformats.org/markup-compatibility/2006">
              <mc:Choice xmlns:v="urn:schemas-microsoft-com:vml" Requires="v">
                <p:oleObj spid="_x0000_s13624" name="Equação" r:id="rId9" imgW="927000" imgH="279360" progId="Equation.3">
                  <p:embed/>
                </p:oleObj>
              </mc:Choice>
              <mc:Fallback>
                <p:oleObj name="Equação" r:id="rId9" imgW="927000" imgH="279360" progId="Equation.3">
                  <p:embed/>
                  <p:pic>
                    <p:nvPicPr>
                      <p:cNvPr id="0" name=""/>
                      <p:cNvPicPr/>
                      <p:nvPr/>
                    </p:nvPicPr>
                    <p:blipFill>
                      <a:blip r:embed="rId10"/>
                      <a:stretch>
                        <a:fillRect/>
                      </a:stretch>
                    </p:blipFill>
                    <p:spPr>
                      <a:xfrm>
                        <a:off x="2639170" y="4386804"/>
                        <a:ext cx="1152128" cy="347217"/>
                      </a:xfrm>
                      <a:prstGeom prst="rect">
                        <a:avLst/>
                      </a:prstGeom>
                    </p:spPr>
                  </p:pic>
                </p:oleObj>
              </mc:Fallback>
            </mc:AlternateContent>
          </a:graphicData>
        </a:graphic>
      </p:graphicFrame>
      <p:graphicFrame>
        <p:nvGraphicFramePr>
          <p:cNvPr id="13" name="Objeto 12"/>
          <p:cNvGraphicFramePr>
            <a:graphicFrameLocks noChangeAspect="1"/>
          </p:cNvGraphicFramePr>
          <p:nvPr>
            <p:extLst>
              <p:ext uri="{D42A27DB-BD31-4B8C-83A1-F6EECF244321}">
                <p14:modId xmlns:p14="http://schemas.microsoft.com/office/powerpoint/2010/main" val="725155429"/>
              </p:ext>
            </p:extLst>
          </p:nvPr>
        </p:nvGraphicFramePr>
        <p:xfrm>
          <a:off x="3791297" y="4293096"/>
          <a:ext cx="792088" cy="475253"/>
        </p:xfrm>
        <a:graphic>
          <a:graphicData uri="http://schemas.openxmlformats.org/presentationml/2006/ole">
            <mc:AlternateContent xmlns:mc="http://schemas.openxmlformats.org/markup-compatibility/2006">
              <mc:Choice xmlns:v="urn:schemas-microsoft-com:vml" Requires="v">
                <p:oleObj spid="_x0000_s13625" name="Equação" r:id="rId11" imgW="634680" imgH="380880" progId="Equation.3">
                  <p:embed/>
                </p:oleObj>
              </mc:Choice>
              <mc:Fallback>
                <p:oleObj name="Equação" r:id="rId11" imgW="634680" imgH="380880" progId="Equation.3">
                  <p:embed/>
                  <p:pic>
                    <p:nvPicPr>
                      <p:cNvPr id="0" name=""/>
                      <p:cNvPicPr/>
                      <p:nvPr/>
                    </p:nvPicPr>
                    <p:blipFill>
                      <a:blip r:embed="rId12"/>
                      <a:stretch>
                        <a:fillRect/>
                      </a:stretch>
                    </p:blipFill>
                    <p:spPr>
                      <a:xfrm>
                        <a:off x="3791297" y="4293096"/>
                        <a:ext cx="792088" cy="475253"/>
                      </a:xfrm>
                      <a:prstGeom prst="rect">
                        <a:avLst/>
                      </a:prstGeom>
                    </p:spPr>
                  </p:pic>
                </p:oleObj>
              </mc:Fallback>
            </mc:AlternateContent>
          </a:graphicData>
        </a:graphic>
      </p:graphicFrame>
      <p:graphicFrame>
        <p:nvGraphicFramePr>
          <p:cNvPr id="14" name="Objeto 13"/>
          <p:cNvGraphicFramePr>
            <a:graphicFrameLocks noChangeAspect="1"/>
          </p:cNvGraphicFramePr>
          <p:nvPr>
            <p:extLst>
              <p:ext uri="{D42A27DB-BD31-4B8C-83A1-F6EECF244321}">
                <p14:modId xmlns:p14="http://schemas.microsoft.com/office/powerpoint/2010/main" val="3706278814"/>
              </p:ext>
            </p:extLst>
          </p:nvPr>
        </p:nvGraphicFramePr>
        <p:xfrm>
          <a:off x="4655393" y="4293096"/>
          <a:ext cx="1437335" cy="503808"/>
        </p:xfrm>
        <a:graphic>
          <a:graphicData uri="http://schemas.openxmlformats.org/presentationml/2006/ole">
            <mc:AlternateContent xmlns:mc="http://schemas.openxmlformats.org/markup-compatibility/2006">
              <mc:Choice xmlns:v="urn:schemas-microsoft-com:vml" Requires="v">
                <p:oleObj spid="_x0000_s13626" name="Equação" r:id="rId13" imgW="1231560" imgH="431640" progId="Equation.3">
                  <p:embed/>
                </p:oleObj>
              </mc:Choice>
              <mc:Fallback>
                <p:oleObj name="Equação" r:id="rId13" imgW="1231560" imgH="431640" progId="Equation.3">
                  <p:embed/>
                  <p:pic>
                    <p:nvPicPr>
                      <p:cNvPr id="0" name=""/>
                      <p:cNvPicPr/>
                      <p:nvPr/>
                    </p:nvPicPr>
                    <p:blipFill>
                      <a:blip r:embed="rId14"/>
                      <a:stretch>
                        <a:fillRect/>
                      </a:stretch>
                    </p:blipFill>
                    <p:spPr>
                      <a:xfrm>
                        <a:off x="4655393" y="4293096"/>
                        <a:ext cx="1437335" cy="503808"/>
                      </a:xfrm>
                      <a:prstGeom prst="rect">
                        <a:avLst/>
                      </a:prstGeom>
                    </p:spPr>
                  </p:pic>
                </p:oleObj>
              </mc:Fallback>
            </mc:AlternateContent>
          </a:graphicData>
        </a:graphic>
      </p:graphicFrame>
      <p:graphicFrame>
        <p:nvGraphicFramePr>
          <p:cNvPr id="15" name="Objeto 14"/>
          <p:cNvGraphicFramePr>
            <a:graphicFrameLocks noChangeAspect="1"/>
          </p:cNvGraphicFramePr>
          <p:nvPr>
            <p:extLst>
              <p:ext uri="{D42A27DB-BD31-4B8C-83A1-F6EECF244321}">
                <p14:modId xmlns:p14="http://schemas.microsoft.com/office/powerpoint/2010/main" val="1917205603"/>
              </p:ext>
            </p:extLst>
          </p:nvPr>
        </p:nvGraphicFramePr>
        <p:xfrm>
          <a:off x="6095553" y="4365104"/>
          <a:ext cx="432048" cy="365579"/>
        </p:xfrm>
        <a:graphic>
          <a:graphicData uri="http://schemas.openxmlformats.org/presentationml/2006/ole">
            <mc:AlternateContent xmlns:mc="http://schemas.openxmlformats.org/markup-compatibility/2006">
              <mc:Choice xmlns:v="urn:schemas-microsoft-com:vml" Requires="v">
                <p:oleObj spid="_x0000_s13627" name="Equação" r:id="rId15" imgW="330120" imgH="279360" progId="Equation.3">
                  <p:embed/>
                </p:oleObj>
              </mc:Choice>
              <mc:Fallback>
                <p:oleObj name="Equação" r:id="rId15" imgW="330120" imgH="279360" progId="Equation.3">
                  <p:embed/>
                  <p:pic>
                    <p:nvPicPr>
                      <p:cNvPr id="0" name=""/>
                      <p:cNvPicPr/>
                      <p:nvPr/>
                    </p:nvPicPr>
                    <p:blipFill>
                      <a:blip r:embed="rId16"/>
                      <a:stretch>
                        <a:fillRect/>
                      </a:stretch>
                    </p:blipFill>
                    <p:spPr>
                      <a:xfrm>
                        <a:off x="6095553" y="4365104"/>
                        <a:ext cx="432048" cy="365579"/>
                      </a:xfrm>
                      <a:prstGeom prst="rect">
                        <a:avLst/>
                      </a:prstGeom>
                    </p:spPr>
                  </p:pic>
                </p:oleObj>
              </mc:Fallback>
            </mc:AlternateContent>
          </a:graphicData>
        </a:graphic>
      </p:graphicFrame>
      <p:sp>
        <p:nvSpPr>
          <p:cNvPr id="16" name="Rectangle 8"/>
          <p:cNvSpPr>
            <a:spLocks noChangeArrowheads="1"/>
          </p:cNvSpPr>
          <p:nvPr/>
        </p:nvSpPr>
        <p:spPr bwMode="auto">
          <a:xfrm>
            <a:off x="0" y="0"/>
            <a:ext cx="119030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18" name="Objeto 17"/>
          <p:cNvGraphicFramePr>
            <a:graphicFrameLocks noChangeAspect="1"/>
          </p:cNvGraphicFramePr>
          <p:nvPr>
            <p:extLst>
              <p:ext uri="{D42A27DB-BD31-4B8C-83A1-F6EECF244321}">
                <p14:modId xmlns:p14="http://schemas.microsoft.com/office/powerpoint/2010/main" val="3485729581"/>
              </p:ext>
            </p:extLst>
          </p:nvPr>
        </p:nvGraphicFramePr>
        <p:xfrm>
          <a:off x="190897" y="5538151"/>
          <a:ext cx="912822" cy="326008"/>
        </p:xfrm>
        <a:graphic>
          <a:graphicData uri="http://schemas.openxmlformats.org/presentationml/2006/ole">
            <mc:AlternateContent xmlns:mc="http://schemas.openxmlformats.org/markup-compatibility/2006">
              <mc:Choice xmlns:v="urn:schemas-microsoft-com:vml" Requires="v">
                <p:oleObj spid="_x0000_s13628" name="Equação" r:id="rId17" imgW="711000" imgH="253800" progId="Equation.3">
                  <p:embed/>
                </p:oleObj>
              </mc:Choice>
              <mc:Fallback>
                <p:oleObj name="Equação" r:id="rId17" imgW="711000" imgH="253800" progId="Equation.3">
                  <p:embed/>
                  <p:pic>
                    <p:nvPicPr>
                      <p:cNvPr id="0" name=""/>
                      <p:cNvPicPr/>
                      <p:nvPr/>
                    </p:nvPicPr>
                    <p:blipFill>
                      <a:blip r:embed="rId18"/>
                      <a:stretch>
                        <a:fillRect/>
                      </a:stretch>
                    </p:blipFill>
                    <p:spPr>
                      <a:xfrm>
                        <a:off x="190897" y="5538151"/>
                        <a:ext cx="912822" cy="326008"/>
                      </a:xfrm>
                      <a:prstGeom prst="rect">
                        <a:avLst/>
                      </a:prstGeom>
                    </p:spPr>
                  </p:pic>
                </p:oleObj>
              </mc:Fallback>
            </mc:AlternateContent>
          </a:graphicData>
        </a:graphic>
      </p:graphicFrame>
      <p:graphicFrame>
        <p:nvGraphicFramePr>
          <p:cNvPr id="19" name="Objeto 18"/>
          <p:cNvGraphicFramePr>
            <a:graphicFrameLocks noChangeAspect="1"/>
          </p:cNvGraphicFramePr>
          <p:nvPr>
            <p:extLst>
              <p:ext uri="{D42A27DB-BD31-4B8C-83A1-F6EECF244321}">
                <p14:modId xmlns:p14="http://schemas.microsoft.com/office/powerpoint/2010/main" val="2953639885"/>
              </p:ext>
            </p:extLst>
          </p:nvPr>
        </p:nvGraphicFramePr>
        <p:xfrm>
          <a:off x="1127001" y="5347388"/>
          <a:ext cx="2246400" cy="702955"/>
        </p:xfrm>
        <a:graphic>
          <a:graphicData uri="http://schemas.openxmlformats.org/presentationml/2006/ole">
            <mc:AlternateContent xmlns:mc="http://schemas.openxmlformats.org/markup-compatibility/2006">
              <mc:Choice xmlns:v="urn:schemas-microsoft-com:vml" Requires="v">
                <p:oleObj spid="_x0000_s13629" name="Equação" r:id="rId19" imgW="1866600" imgH="583920" progId="Equation.3">
                  <p:embed/>
                </p:oleObj>
              </mc:Choice>
              <mc:Fallback>
                <p:oleObj name="Equação" r:id="rId19" imgW="1866600" imgH="583920" progId="Equation.3">
                  <p:embed/>
                  <p:pic>
                    <p:nvPicPr>
                      <p:cNvPr id="0" name=""/>
                      <p:cNvPicPr/>
                      <p:nvPr/>
                    </p:nvPicPr>
                    <p:blipFill>
                      <a:blip r:embed="rId20"/>
                      <a:stretch>
                        <a:fillRect/>
                      </a:stretch>
                    </p:blipFill>
                    <p:spPr>
                      <a:xfrm>
                        <a:off x="1127001" y="5347388"/>
                        <a:ext cx="2246400" cy="702955"/>
                      </a:xfrm>
                      <a:prstGeom prst="rect">
                        <a:avLst/>
                      </a:prstGeom>
                    </p:spPr>
                  </p:pic>
                </p:oleObj>
              </mc:Fallback>
            </mc:AlternateContent>
          </a:graphicData>
        </a:graphic>
      </p:graphicFrame>
      <p:sp>
        <p:nvSpPr>
          <p:cNvPr id="20" name="Retângulo 19"/>
          <p:cNvSpPr/>
          <p:nvPr/>
        </p:nvSpPr>
        <p:spPr>
          <a:xfrm>
            <a:off x="47338" y="5094420"/>
            <a:ext cx="1811714" cy="338554"/>
          </a:xfrm>
          <a:prstGeom prst="rect">
            <a:avLst/>
          </a:prstGeom>
        </p:spPr>
        <p:txBody>
          <a:bodyPr wrap="none">
            <a:spAutoFit/>
          </a:bodyPr>
          <a:lstStyle/>
          <a:p>
            <a:r>
              <a:rPr lang="es-ES_tradnl" sz="1600" b="1" u="sng" dirty="0">
                <a:solidFill>
                  <a:srgbClr val="FF0000"/>
                </a:solidFill>
                <a:latin typeface="Arial" pitchFamily="34" charset="0"/>
                <a:cs typeface="Arial" pitchFamily="34" charset="0"/>
              </a:rPr>
              <a:t>ii</a:t>
            </a:r>
            <a:r>
              <a:rPr lang="es-ES_tradnl" sz="1600" b="1" dirty="0">
                <a:solidFill>
                  <a:srgbClr val="FF0000"/>
                </a:solidFill>
                <a:latin typeface="Arial" pitchFamily="34" charset="0"/>
                <a:cs typeface="Arial" pitchFamily="34" charset="0"/>
              </a:rPr>
              <a:t>)</a:t>
            </a:r>
            <a:r>
              <a:rPr lang="es-ES_tradnl" sz="1600" dirty="0">
                <a:solidFill>
                  <a:srgbClr val="FF0000"/>
                </a:solidFill>
                <a:latin typeface="Arial" pitchFamily="34" charset="0"/>
                <a:cs typeface="Arial" pitchFamily="34" charset="0"/>
              </a:rPr>
              <a:t> Calculando m</a:t>
            </a:r>
            <a:r>
              <a:rPr lang="es-ES_tradnl" sz="1600" baseline="-25000" dirty="0">
                <a:solidFill>
                  <a:srgbClr val="FF0000"/>
                </a:solidFill>
                <a:latin typeface="Arial" pitchFamily="34" charset="0"/>
                <a:cs typeface="Arial" pitchFamily="34" charset="0"/>
              </a:rPr>
              <a:t>2</a:t>
            </a:r>
            <a:r>
              <a:rPr lang="es-ES_tradnl" sz="1600" dirty="0">
                <a:solidFill>
                  <a:srgbClr val="FF0000"/>
                </a:solidFill>
                <a:latin typeface="Arial" pitchFamily="34" charset="0"/>
                <a:cs typeface="Arial" pitchFamily="34" charset="0"/>
              </a:rPr>
              <a:t>:</a:t>
            </a:r>
            <a:endParaRPr lang="pt-BR" sz="1600" dirty="0">
              <a:solidFill>
                <a:srgbClr val="FF0000"/>
              </a:solidFill>
              <a:latin typeface="Arial" pitchFamily="34" charset="0"/>
              <a:cs typeface="Arial" pitchFamily="34" charset="0"/>
            </a:endParaRPr>
          </a:p>
        </p:txBody>
      </p:sp>
      <p:graphicFrame>
        <p:nvGraphicFramePr>
          <p:cNvPr id="21" name="Objeto 20"/>
          <p:cNvGraphicFramePr>
            <a:graphicFrameLocks noChangeAspect="1"/>
          </p:cNvGraphicFramePr>
          <p:nvPr>
            <p:extLst>
              <p:ext uri="{D42A27DB-BD31-4B8C-83A1-F6EECF244321}">
                <p14:modId xmlns:p14="http://schemas.microsoft.com/office/powerpoint/2010/main" val="3617072439"/>
              </p:ext>
            </p:extLst>
          </p:nvPr>
        </p:nvGraphicFramePr>
        <p:xfrm>
          <a:off x="3359249" y="5347388"/>
          <a:ext cx="1455545" cy="702677"/>
        </p:xfrm>
        <a:graphic>
          <a:graphicData uri="http://schemas.openxmlformats.org/presentationml/2006/ole">
            <mc:AlternateContent xmlns:mc="http://schemas.openxmlformats.org/markup-compatibility/2006">
              <mc:Choice xmlns:v="urn:schemas-microsoft-com:vml" Requires="v">
                <p:oleObj spid="_x0000_s13630" name="Equação" r:id="rId21" imgW="1104840" imgH="533160" progId="Equation.3">
                  <p:embed/>
                </p:oleObj>
              </mc:Choice>
              <mc:Fallback>
                <p:oleObj name="Equação" r:id="rId21" imgW="1104840" imgH="533160" progId="Equation.3">
                  <p:embed/>
                  <p:pic>
                    <p:nvPicPr>
                      <p:cNvPr id="0" name=""/>
                      <p:cNvPicPr/>
                      <p:nvPr/>
                    </p:nvPicPr>
                    <p:blipFill>
                      <a:blip r:embed="rId22"/>
                      <a:stretch>
                        <a:fillRect/>
                      </a:stretch>
                    </p:blipFill>
                    <p:spPr>
                      <a:xfrm>
                        <a:off x="3359249" y="5347388"/>
                        <a:ext cx="1455545" cy="702677"/>
                      </a:xfrm>
                      <a:prstGeom prst="rect">
                        <a:avLst/>
                      </a:prstGeom>
                    </p:spPr>
                  </p:pic>
                </p:oleObj>
              </mc:Fallback>
            </mc:AlternateContent>
          </a:graphicData>
        </a:graphic>
      </p:graphicFrame>
      <p:graphicFrame>
        <p:nvGraphicFramePr>
          <p:cNvPr id="22" name="Objeto 21"/>
          <p:cNvGraphicFramePr>
            <a:graphicFrameLocks noChangeAspect="1"/>
          </p:cNvGraphicFramePr>
          <p:nvPr>
            <p:extLst>
              <p:ext uri="{D42A27DB-BD31-4B8C-83A1-F6EECF244321}">
                <p14:modId xmlns:p14="http://schemas.microsoft.com/office/powerpoint/2010/main" val="2998210754"/>
              </p:ext>
            </p:extLst>
          </p:nvPr>
        </p:nvGraphicFramePr>
        <p:xfrm>
          <a:off x="4799409" y="5511226"/>
          <a:ext cx="1512168" cy="400816"/>
        </p:xfrm>
        <a:graphic>
          <a:graphicData uri="http://schemas.openxmlformats.org/presentationml/2006/ole">
            <mc:AlternateContent xmlns:mc="http://schemas.openxmlformats.org/markup-compatibility/2006">
              <mc:Choice xmlns:v="urn:schemas-microsoft-com:vml" Requires="v">
                <p:oleObj spid="_x0000_s13631" name="Equação" r:id="rId23" imgW="1054080" imgH="279360" progId="Equation.3">
                  <p:embed/>
                </p:oleObj>
              </mc:Choice>
              <mc:Fallback>
                <p:oleObj name="Equação" r:id="rId23" imgW="1054080" imgH="279360" progId="Equation.3">
                  <p:embed/>
                  <p:pic>
                    <p:nvPicPr>
                      <p:cNvPr id="0" name=""/>
                      <p:cNvPicPr/>
                      <p:nvPr/>
                    </p:nvPicPr>
                    <p:blipFill>
                      <a:blip r:embed="rId24"/>
                      <a:stretch>
                        <a:fillRect/>
                      </a:stretch>
                    </p:blipFill>
                    <p:spPr>
                      <a:xfrm>
                        <a:off x="4799409" y="5511226"/>
                        <a:ext cx="1512168" cy="400816"/>
                      </a:xfrm>
                      <a:prstGeom prst="rect">
                        <a:avLst/>
                      </a:prstGeom>
                    </p:spPr>
                  </p:pic>
                </p:oleObj>
              </mc:Fallback>
            </mc:AlternateContent>
          </a:graphicData>
        </a:graphic>
      </p:graphicFrame>
      <p:graphicFrame>
        <p:nvGraphicFramePr>
          <p:cNvPr id="24" name="Objeto 23"/>
          <p:cNvGraphicFramePr>
            <a:graphicFrameLocks noChangeAspect="1"/>
          </p:cNvGraphicFramePr>
          <p:nvPr>
            <p:extLst>
              <p:ext uri="{D42A27DB-BD31-4B8C-83A1-F6EECF244321}">
                <p14:modId xmlns:p14="http://schemas.microsoft.com/office/powerpoint/2010/main" val="1357480296"/>
              </p:ext>
            </p:extLst>
          </p:nvPr>
        </p:nvGraphicFramePr>
        <p:xfrm>
          <a:off x="6311577" y="5541848"/>
          <a:ext cx="1612501" cy="362435"/>
        </p:xfrm>
        <a:graphic>
          <a:graphicData uri="http://schemas.openxmlformats.org/presentationml/2006/ole">
            <mc:AlternateContent xmlns:mc="http://schemas.openxmlformats.org/markup-compatibility/2006">
              <mc:Choice xmlns:v="urn:schemas-microsoft-com:vml" Requires="v">
                <p:oleObj spid="_x0000_s13632" name="Equação" r:id="rId25" imgW="1130040" imgH="253800" progId="Equation.3">
                  <p:embed/>
                </p:oleObj>
              </mc:Choice>
              <mc:Fallback>
                <p:oleObj name="Equação" r:id="rId25" imgW="1130040" imgH="253800" progId="Equation.3">
                  <p:embed/>
                  <p:pic>
                    <p:nvPicPr>
                      <p:cNvPr id="0" name=""/>
                      <p:cNvPicPr/>
                      <p:nvPr/>
                    </p:nvPicPr>
                    <p:blipFill>
                      <a:blip r:embed="rId26"/>
                      <a:stretch>
                        <a:fillRect/>
                      </a:stretch>
                    </p:blipFill>
                    <p:spPr>
                      <a:xfrm>
                        <a:off x="6311577" y="5541848"/>
                        <a:ext cx="1612501" cy="362435"/>
                      </a:xfrm>
                      <a:prstGeom prst="rect">
                        <a:avLst/>
                      </a:prstGeom>
                    </p:spPr>
                  </p:pic>
                </p:oleObj>
              </mc:Fallback>
            </mc:AlternateContent>
          </a:graphicData>
        </a:graphic>
      </p:graphicFrame>
      <p:graphicFrame>
        <p:nvGraphicFramePr>
          <p:cNvPr id="25" name="Objeto 24"/>
          <p:cNvGraphicFramePr>
            <a:graphicFrameLocks noChangeAspect="1"/>
          </p:cNvGraphicFramePr>
          <p:nvPr>
            <p:extLst>
              <p:ext uri="{D42A27DB-BD31-4B8C-83A1-F6EECF244321}">
                <p14:modId xmlns:p14="http://schemas.microsoft.com/office/powerpoint/2010/main" val="3615854912"/>
              </p:ext>
            </p:extLst>
          </p:nvPr>
        </p:nvGraphicFramePr>
        <p:xfrm>
          <a:off x="7895753" y="5544584"/>
          <a:ext cx="1152128" cy="384043"/>
        </p:xfrm>
        <a:graphic>
          <a:graphicData uri="http://schemas.openxmlformats.org/presentationml/2006/ole">
            <mc:AlternateContent xmlns:mc="http://schemas.openxmlformats.org/markup-compatibility/2006">
              <mc:Choice xmlns:v="urn:schemas-microsoft-com:vml" Requires="v">
                <p:oleObj spid="_x0000_s13633" name="Equação" r:id="rId27" imgW="761760" imgH="253800" progId="Equation.3">
                  <p:embed/>
                </p:oleObj>
              </mc:Choice>
              <mc:Fallback>
                <p:oleObj name="Equação" r:id="rId27" imgW="761760" imgH="253800" progId="Equation.3">
                  <p:embed/>
                  <p:pic>
                    <p:nvPicPr>
                      <p:cNvPr id="0" name=""/>
                      <p:cNvPicPr/>
                      <p:nvPr/>
                    </p:nvPicPr>
                    <p:blipFill>
                      <a:blip r:embed="rId28"/>
                      <a:stretch>
                        <a:fillRect/>
                      </a:stretch>
                    </p:blipFill>
                    <p:spPr>
                      <a:xfrm>
                        <a:off x="7895753" y="5544584"/>
                        <a:ext cx="1152128" cy="384043"/>
                      </a:xfrm>
                      <a:prstGeom prst="rect">
                        <a:avLst/>
                      </a:prstGeom>
                    </p:spPr>
                  </p:pic>
                </p:oleObj>
              </mc:Fallback>
            </mc:AlternateContent>
          </a:graphicData>
        </a:graphic>
      </p:graphicFrame>
      <p:graphicFrame>
        <p:nvGraphicFramePr>
          <p:cNvPr id="26" name="Objeto 25"/>
          <p:cNvGraphicFramePr>
            <a:graphicFrameLocks noChangeAspect="1"/>
          </p:cNvGraphicFramePr>
          <p:nvPr>
            <p:extLst>
              <p:ext uri="{D42A27DB-BD31-4B8C-83A1-F6EECF244321}">
                <p14:modId xmlns:p14="http://schemas.microsoft.com/office/powerpoint/2010/main" val="4015710960"/>
              </p:ext>
            </p:extLst>
          </p:nvPr>
        </p:nvGraphicFramePr>
        <p:xfrm>
          <a:off x="9047881" y="5610159"/>
          <a:ext cx="1080120" cy="280031"/>
        </p:xfrm>
        <a:graphic>
          <a:graphicData uri="http://schemas.openxmlformats.org/presentationml/2006/ole">
            <mc:AlternateContent xmlns:mc="http://schemas.openxmlformats.org/markup-compatibility/2006">
              <mc:Choice xmlns:v="urn:schemas-microsoft-com:vml" Requires="v">
                <p:oleObj spid="_x0000_s13634" name="Equação" r:id="rId29" imgW="685800" imgH="177480" progId="Equation.3">
                  <p:embed/>
                </p:oleObj>
              </mc:Choice>
              <mc:Fallback>
                <p:oleObj name="Equação" r:id="rId29" imgW="685800" imgH="177480" progId="Equation.3">
                  <p:embed/>
                  <p:pic>
                    <p:nvPicPr>
                      <p:cNvPr id="0" name=""/>
                      <p:cNvPicPr/>
                      <p:nvPr/>
                    </p:nvPicPr>
                    <p:blipFill>
                      <a:blip r:embed="rId30"/>
                      <a:stretch>
                        <a:fillRect/>
                      </a:stretch>
                    </p:blipFill>
                    <p:spPr>
                      <a:xfrm>
                        <a:off x="9047881" y="5610159"/>
                        <a:ext cx="1080120" cy="280031"/>
                      </a:xfrm>
                      <a:prstGeom prst="rect">
                        <a:avLst/>
                      </a:prstGeom>
                    </p:spPr>
                  </p:pic>
                </p:oleObj>
              </mc:Fallback>
            </mc:AlternateContent>
          </a:graphicData>
        </a:graphic>
      </p:graphicFrame>
      <p:graphicFrame>
        <p:nvGraphicFramePr>
          <p:cNvPr id="27" name="Objeto 26"/>
          <p:cNvGraphicFramePr>
            <a:graphicFrameLocks noChangeAspect="1"/>
          </p:cNvGraphicFramePr>
          <p:nvPr>
            <p:extLst>
              <p:ext uri="{D42A27DB-BD31-4B8C-83A1-F6EECF244321}">
                <p14:modId xmlns:p14="http://schemas.microsoft.com/office/powerpoint/2010/main" val="1834011910"/>
              </p:ext>
            </p:extLst>
          </p:nvPr>
        </p:nvGraphicFramePr>
        <p:xfrm>
          <a:off x="10154574" y="5589240"/>
          <a:ext cx="906994" cy="335924"/>
        </p:xfrm>
        <a:graphic>
          <a:graphicData uri="http://schemas.openxmlformats.org/presentationml/2006/ole">
            <mc:AlternateContent xmlns:mc="http://schemas.openxmlformats.org/markup-compatibility/2006">
              <mc:Choice xmlns:v="urn:schemas-microsoft-com:vml" Requires="v">
                <p:oleObj spid="_x0000_s13635" name="Equação" r:id="rId31" imgW="685800" imgH="253800" progId="Equation.3">
                  <p:embed/>
                </p:oleObj>
              </mc:Choice>
              <mc:Fallback>
                <p:oleObj name="Equação" r:id="rId31" imgW="685800" imgH="253800" progId="Equation.3">
                  <p:embed/>
                  <p:pic>
                    <p:nvPicPr>
                      <p:cNvPr id="0" name=""/>
                      <p:cNvPicPr/>
                      <p:nvPr/>
                    </p:nvPicPr>
                    <p:blipFill>
                      <a:blip r:embed="rId32"/>
                      <a:stretch>
                        <a:fillRect/>
                      </a:stretch>
                    </p:blipFill>
                    <p:spPr>
                      <a:xfrm>
                        <a:off x="10154574" y="5589240"/>
                        <a:ext cx="906994" cy="335924"/>
                      </a:xfrm>
                      <a:prstGeom prst="rect">
                        <a:avLst/>
                      </a:prstGeom>
                    </p:spPr>
                  </p:pic>
                </p:oleObj>
              </mc:Fallback>
            </mc:AlternateContent>
          </a:graphicData>
        </a:graphic>
      </p:graphicFrame>
      <p:graphicFrame>
        <p:nvGraphicFramePr>
          <p:cNvPr id="28" name="Objeto 27"/>
          <p:cNvGraphicFramePr>
            <a:graphicFrameLocks noChangeAspect="1"/>
          </p:cNvGraphicFramePr>
          <p:nvPr>
            <p:extLst>
              <p:ext uri="{D42A27DB-BD31-4B8C-83A1-F6EECF244321}">
                <p14:modId xmlns:p14="http://schemas.microsoft.com/office/powerpoint/2010/main" val="1686532893"/>
              </p:ext>
            </p:extLst>
          </p:nvPr>
        </p:nvGraphicFramePr>
        <p:xfrm>
          <a:off x="11061567" y="5641152"/>
          <a:ext cx="290570" cy="251827"/>
        </p:xfrm>
        <a:graphic>
          <a:graphicData uri="http://schemas.openxmlformats.org/presentationml/2006/ole">
            <mc:AlternateContent xmlns:mc="http://schemas.openxmlformats.org/markup-compatibility/2006">
              <mc:Choice xmlns:v="urn:schemas-microsoft-com:vml" Requires="v">
                <p:oleObj spid="_x0000_s13636" name="Equação" r:id="rId33" imgW="190440" imgH="164880" progId="Equation.3">
                  <p:embed/>
                </p:oleObj>
              </mc:Choice>
              <mc:Fallback>
                <p:oleObj name="Equação" r:id="rId33" imgW="190440" imgH="164880" progId="Equation.3">
                  <p:embed/>
                  <p:pic>
                    <p:nvPicPr>
                      <p:cNvPr id="0" name=""/>
                      <p:cNvPicPr/>
                      <p:nvPr/>
                    </p:nvPicPr>
                    <p:blipFill>
                      <a:blip r:embed="rId34"/>
                      <a:stretch>
                        <a:fillRect/>
                      </a:stretch>
                    </p:blipFill>
                    <p:spPr>
                      <a:xfrm>
                        <a:off x="11061567" y="5641152"/>
                        <a:ext cx="290570" cy="251827"/>
                      </a:xfrm>
                      <a:prstGeom prst="rect">
                        <a:avLst/>
                      </a:prstGeom>
                    </p:spPr>
                  </p:pic>
                </p:oleObj>
              </mc:Fallback>
            </mc:AlternateContent>
          </a:graphicData>
        </a:graphic>
      </p:graphicFrame>
      <p:sp>
        <p:nvSpPr>
          <p:cNvPr id="29" name="Retângulo 28"/>
          <p:cNvSpPr/>
          <p:nvPr/>
        </p:nvSpPr>
        <p:spPr>
          <a:xfrm>
            <a:off x="2988471" y="6295755"/>
            <a:ext cx="2755883" cy="369332"/>
          </a:xfrm>
          <a:prstGeom prst="rect">
            <a:avLst/>
          </a:prstGeom>
        </p:spPr>
        <p:txBody>
          <a:bodyPr wrap="none">
            <a:spAutoFit/>
          </a:bodyPr>
          <a:lstStyle/>
          <a:p>
            <a:r>
              <a:rPr lang="pt-BR" b="1" dirty="0">
                <a:solidFill>
                  <a:srgbClr val="FF0000"/>
                </a:solidFill>
                <a:latin typeface="Arial" pitchFamily="34" charset="0"/>
                <a:cs typeface="Arial" pitchFamily="34" charset="0"/>
              </a:rPr>
              <a:t>i) </a:t>
            </a:r>
            <a:r>
              <a:rPr lang="pt-BR" dirty="0">
                <a:solidFill>
                  <a:srgbClr val="FF0000"/>
                </a:solidFill>
                <a:latin typeface="Arial" pitchFamily="34" charset="0"/>
                <a:cs typeface="Arial" pitchFamily="34" charset="0"/>
              </a:rPr>
              <a:t>f</a:t>
            </a:r>
            <a:r>
              <a:rPr lang="pt-BR" baseline="-25000" dirty="0">
                <a:solidFill>
                  <a:srgbClr val="FF0000"/>
                </a:solidFill>
                <a:latin typeface="Arial" pitchFamily="34" charset="0"/>
                <a:cs typeface="Arial" pitchFamily="34" charset="0"/>
              </a:rPr>
              <a:t>1</a:t>
            </a:r>
            <a:r>
              <a:rPr lang="pt-BR" dirty="0">
                <a:solidFill>
                  <a:srgbClr val="FF0000"/>
                </a:solidFill>
                <a:latin typeface="Arial" pitchFamily="34" charset="0"/>
                <a:cs typeface="Arial" pitchFamily="34" charset="0"/>
              </a:rPr>
              <a:t>/f</a:t>
            </a:r>
            <a:r>
              <a:rPr lang="pt-BR" baseline="-25000" dirty="0">
                <a:solidFill>
                  <a:srgbClr val="FF0000"/>
                </a:solidFill>
                <a:latin typeface="Arial" pitchFamily="34" charset="0"/>
                <a:cs typeface="Arial" pitchFamily="34" charset="0"/>
              </a:rPr>
              <a:t>2 </a:t>
            </a:r>
            <a:r>
              <a:rPr lang="pt-BR" dirty="0">
                <a:solidFill>
                  <a:srgbClr val="FF0000"/>
                </a:solidFill>
                <a:latin typeface="Arial" pitchFamily="34" charset="0"/>
                <a:cs typeface="Arial" pitchFamily="34" charset="0"/>
              </a:rPr>
              <a:t>= 10</a:t>
            </a:r>
            <a:r>
              <a:rPr lang="pt-BR" baseline="30000" dirty="0">
                <a:solidFill>
                  <a:srgbClr val="FF0000"/>
                </a:solidFill>
                <a:latin typeface="Arial" pitchFamily="34" charset="0"/>
                <a:cs typeface="Arial" pitchFamily="34" charset="0"/>
              </a:rPr>
              <a:t>10</a:t>
            </a:r>
            <a:r>
              <a:rPr lang="pt-BR" dirty="0">
                <a:solidFill>
                  <a:srgbClr val="FF0000"/>
                </a:solidFill>
                <a:latin typeface="Arial" pitchFamily="34" charset="0"/>
                <a:cs typeface="Arial" pitchFamily="34" charset="0"/>
              </a:rPr>
              <a:t>  e </a:t>
            </a:r>
            <a:r>
              <a:rPr lang="pt-BR" b="1" dirty="0" err="1">
                <a:solidFill>
                  <a:srgbClr val="FF0000"/>
                </a:solidFill>
                <a:latin typeface="Arial" pitchFamily="34" charset="0"/>
                <a:cs typeface="Arial" pitchFamily="34" charset="0"/>
              </a:rPr>
              <a:t>ii</a:t>
            </a:r>
            <a:r>
              <a:rPr lang="pt-BR" b="1" dirty="0">
                <a:solidFill>
                  <a:srgbClr val="FF0000"/>
                </a:solidFill>
                <a:latin typeface="Arial" pitchFamily="34" charset="0"/>
                <a:cs typeface="Arial" pitchFamily="34" charset="0"/>
              </a:rPr>
              <a:t>)</a:t>
            </a:r>
            <a:r>
              <a:rPr lang="pt-BR" dirty="0">
                <a:solidFill>
                  <a:srgbClr val="FF0000"/>
                </a:solidFill>
                <a:latin typeface="Arial" pitchFamily="34" charset="0"/>
                <a:cs typeface="Arial" pitchFamily="34" charset="0"/>
              </a:rPr>
              <a:t> m</a:t>
            </a:r>
            <a:r>
              <a:rPr lang="pt-BR" baseline="-25000" dirty="0">
                <a:solidFill>
                  <a:srgbClr val="FF0000"/>
                </a:solidFill>
                <a:latin typeface="Arial" pitchFamily="34" charset="0"/>
                <a:cs typeface="Arial" pitchFamily="34" charset="0"/>
              </a:rPr>
              <a:t>2</a:t>
            </a:r>
            <a:r>
              <a:rPr lang="pt-BR" dirty="0">
                <a:solidFill>
                  <a:srgbClr val="FF0000"/>
                </a:solidFill>
                <a:latin typeface="Arial" pitchFamily="34" charset="0"/>
                <a:cs typeface="Arial" pitchFamily="34" charset="0"/>
              </a:rPr>
              <a:t> = -1</a:t>
            </a:r>
          </a:p>
        </p:txBody>
      </p:sp>
    </p:spTree>
    <p:extLst>
      <p:ext uri="{BB962C8B-B14F-4D97-AF65-F5344CB8AC3E}">
        <p14:creationId xmlns:p14="http://schemas.microsoft.com/office/powerpoint/2010/main" val="2458491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500" fill="hold"/>
                                        <p:tgtEl>
                                          <p:spTgt spid="11"/>
                                        </p:tgtEl>
                                        <p:attrNameLst>
                                          <p:attrName>ppt_w</p:attrName>
                                        </p:attrNameLst>
                                      </p:cBhvr>
                                      <p:tavLst>
                                        <p:tav tm="0">
                                          <p:val>
                                            <p:fltVal val="0"/>
                                          </p:val>
                                        </p:tav>
                                        <p:tav tm="100000">
                                          <p:val>
                                            <p:strVal val="#ppt_w"/>
                                          </p:val>
                                        </p:tav>
                                      </p:tavLst>
                                    </p:anim>
                                    <p:anim calcmode="lin" valueType="num">
                                      <p:cBhvr>
                                        <p:cTn id="26" dur="500" fill="hold"/>
                                        <p:tgtEl>
                                          <p:spTgt spid="11"/>
                                        </p:tgtEl>
                                        <p:attrNameLst>
                                          <p:attrName>ppt_h</p:attrName>
                                        </p:attrNameLst>
                                      </p:cBhvr>
                                      <p:tavLst>
                                        <p:tav tm="0">
                                          <p:val>
                                            <p:fltVal val="0"/>
                                          </p:val>
                                        </p:tav>
                                        <p:tav tm="100000">
                                          <p:val>
                                            <p:strVal val="#ppt_h"/>
                                          </p:val>
                                        </p:tav>
                                      </p:tavLst>
                                    </p:anim>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500" fill="hold"/>
                                        <p:tgtEl>
                                          <p:spTgt spid="12"/>
                                        </p:tgtEl>
                                        <p:attrNameLst>
                                          <p:attrName>ppt_w</p:attrName>
                                        </p:attrNameLst>
                                      </p:cBhvr>
                                      <p:tavLst>
                                        <p:tav tm="0">
                                          <p:val>
                                            <p:fltVal val="0"/>
                                          </p:val>
                                        </p:tav>
                                        <p:tav tm="100000">
                                          <p:val>
                                            <p:strVal val="#ppt_w"/>
                                          </p:val>
                                        </p:tav>
                                      </p:tavLst>
                                    </p:anim>
                                    <p:anim calcmode="lin" valueType="num">
                                      <p:cBhvr>
                                        <p:cTn id="33" dur="500" fill="hold"/>
                                        <p:tgtEl>
                                          <p:spTgt spid="12"/>
                                        </p:tgtEl>
                                        <p:attrNameLst>
                                          <p:attrName>ppt_h</p:attrName>
                                        </p:attrNameLst>
                                      </p:cBhvr>
                                      <p:tavLst>
                                        <p:tav tm="0">
                                          <p:val>
                                            <p:fltVal val="0"/>
                                          </p:val>
                                        </p:tav>
                                        <p:tav tm="100000">
                                          <p:val>
                                            <p:strVal val="#ppt_h"/>
                                          </p:val>
                                        </p:tav>
                                      </p:tavLst>
                                    </p:anim>
                                    <p:animEffect transition="in" filter="fade">
                                      <p:cBhvr>
                                        <p:cTn id="34" dur="500"/>
                                        <p:tgtEl>
                                          <p:spTgt spid="12"/>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nodeType="click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nodeType="click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animEffect transition="in" filter="fade">
                                      <p:cBhvr>
                                        <p:cTn id="48" dur="500"/>
                                        <p:tgtEl>
                                          <p:spTgt spid="14"/>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nodeType="clickEffect">
                                  <p:stCondLst>
                                    <p:cond delay="0"/>
                                  </p:stCondLst>
                                  <p:childTnLst>
                                    <p:set>
                                      <p:cBhvr>
                                        <p:cTn id="52" dur="1" fill="hold">
                                          <p:stCondLst>
                                            <p:cond delay="0"/>
                                          </p:stCondLst>
                                        </p:cTn>
                                        <p:tgtEl>
                                          <p:spTgt spid="15"/>
                                        </p:tgtEl>
                                        <p:attrNameLst>
                                          <p:attrName>style.visibility</p:attrName>
                                        </p:attrNameLst>
                                      </p:cBhvr>
                                      <p:to>
                                        <p:strVal val="visible"/>
                                      </p:to>
                                    </p:set>
                                    <p:anim calcmode="lin" valueType="num">
                                      <p:cBhvr>
                                        <p:cTn id="53" dur="500" fill="hold"/>
                                        <p:tgtEl>
                                          <p:spTgt spid="15"/>
                                        </p:tgtEl>
                                        <p:attrNameLst>
                                          <p:attrName>ppt_w</p:attrName>
                                        </p:attrNameLst>
                                      </p:cBhvr>
                                      <p:tavLst>
                                        <p:tav tm="0">
                                          <p:val>
                                            <p:fltVal val="0"/>
                                          </p:val>
                                        </p:tav>
                                        <p:tav tm="100000">
                                          <p:val>
                                            <p:strVal val="#ppt_w"/>
                                          </p:val>
                                        </p:tav>
                                      </p:tavLst>
                                    </p:anim>
                                    <p:anim calcmode="lin" valueType="num">
                                      <p:cBhvr>
                                        <p:cTn id="54" dur="500" fill="hold"/>
                                        <p:tgtEl>
                                          <p:spTgt spid="15"/>
                                        </p:tgtEl>
                                        <p:attrNameLst>
                                          <p:attrName>ppt_h</p:attrName>
                                        </p:attrNameLst>
                                      </p:cBhvr>
                                      <p:tavLst>
                                        <p:tav tm="0">
                                          <p:val>
                                            <p:fltVal val="0"/>
                                          </p:val>
                                        </p:tav>
                                        <p:tav tm="100000">
                                          <p:val>
                                            <p:strVal val="#ppt_h"/>
                                          </p:val>
                                        </p:tav>
                                      </p:tavLst>
                                    </p:anim>
                                    <p:animEffect transition="in" filter="fade">
                                      <p:cBhvr>
                                        <p:cTn id="55" dur="500"/>
                                        <p:tgtEl>
                                          <p:spTgt spid="15"/>
                                        </p:tgtEl>
                                      </p:cBhvr>
                                    </p:animEffec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20"/>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53" presetClass="entr" presetSubtype="16" fill="hold" nodeType="click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fltVal val="0"/>
                                          </p:val>
                                        </p:tav>
                                        <p:tav tm="100000">
                                          <p:val>
                                            <p:strVal val="#ppt_w"/>
                                          </p:val>
                                        </p:tav>
                                      </p:tavLst>
                                    </p:anim>
                                    <p:anim calcmode="lin" valueType="num">
                                      <p:cBhvr>
                                        <p:cTn id="65" dur="500" fill="hold"/>
                                        <p:tgtEl>
                                          <p:spTgt spid="18"/>
                                        </p:tgtEl>
                                        <p:attrNameLst>
                                          <p:attrName>ppt_h</p:attrName>
                                        </p:attrNameLst>
                                      </p:cBhvr>
                                      <p:tavLst>
                                        <p:tav tm="0">
                                          <p:val>
                                            <p:fltVal val="0"/>
                                          </p:val>
                                        </p:tav>
                                        <p:tav tm="100000">
                                          <p:val>
                                            <p:strVal val="#ppt_h"/>
                                          </p:val>
                                        </p:tav>
                                      </p:tavLst>
                                    </p:anim>
                                    <p:animEffect transition="in" filter="fade">
                                      <p:cBhvr>
                                        <p:cTn id="66" dur="500"/>
                                        <p:tgtEl>
                                          <p:spTgt spid="18"/>
                                        </p:tgtEl>
                                      </p:cBhvr>
                                    </p:animEffect>
                                  </p:childTnLst>
                                </p:cTn>
                              </p:par>
                            </p:childTnLst>
                          </p:cTn>
                        </p:par>
                      </p:childTnLst>
                    </p:cTn>
                  </p:par>
                  <p:par>
                    <p:cTn id="67" fill="hold">
                      <p:stCondLst>
                        <p:cond delay="indefinite"/>
                      </p:stCondLst>
                      <p:childTnLst>
                        <p:par>
                          <p:cTn id="68" fill="hold">
                            <p:stCondLst>
                              <p:cond delay="0"/>
                            </p:stCondLst>
                            <p:childTnLst>
                              <p:par>
                                <p:cTn id="69" presetID="53" presetClass="entr" presetSubtype="16" fill="hold" nodeType="clickEffect">
                                  <p:stCondLst>
                                    <p:cond delay="0"/>
                                  </p:stCondLst>
                                  <p:childTnLst>
                                    <p:set>
                                      <p:cBhvr>
                                        <p:cTn id="70" dur="1" fill="hold">
                                          <p:stCondLst>
                                            <p:cond delay="0"/>
                                          </p:stCondLst>
                                        </p:cTn>
                                        <p:tgtEl>
                                          <p:spTgt spid="19"/>
                                        </p:tgtEl>
                                        <p:attrNameLst>
                                          <p:attrName>style.visibility</p:attrName>
                                        </p:attrNameLst>
                                      </p:cBhvr>
                                      <p:to>
                                        <p:strVal val="visible"/>
                                      </p:to>
                                    </p:set>
                                    <p:anim calcmode="lin" valueType="num">
                                      <p:cBhvr>
                                        <p:cTn id="71" dur="500" fill="hold"/>
                                        <p:tgtEl>
                                          <p:spTgt spid="19"/>
                                        </p:tgtEl>
                                        <p:attrNameLst>
                                          <p:attrName>ppt_w</p:attrName>
                                        </p:attrNameLst>
                                      </p:cBhvr>
                                      <p:tavLst>
                                        <p:tav tm="0">
                                          <p:val>
                                            <p:fltVal val="0"/>
                                          </p:val>
                                        </p:tav>
                                        <p:tav tm="100000">
                                          <p:val>
                                            <p:strVal val="#ppt_w"/>
                                          </p:val>
                                        </p:tav>
                                      </p:tavLst>
                                    </p:anim>
                                    <p:anim calcmode="lin" valueType="num">
                                      <p:cBhvr>
                                        <p:cTn id="72" dur="500" fill="hold"/>
                                        <p:tgtEl>
                                          <p:spTgt spid="19"/>
                                        </p:tgtEl>
                                        <p:attrNameLst>
                                          <p:attrName>ppt_h</p:attrName>
                                        </p:attrNameLst>
                                      </p:cBhvr>
                                      <p:tavLst>
                                        <p:tav tm="0">
                                          <p:val>
                                            <p:fltVal val="0"/>
                                          </p:val>
                                        </p:tav>
                                        <p:tav tm="100000">
                                          <p:val>
                                            <p:strVal val="#ppt_h"/>
                                          </p:val>
                                        </p:tav>
                                      </p:tavLst>
                                    </p:anim>
                                    <p:animEffect transition="in" filter="fade">
                                      <p:cBhvr>
                                        <p:cTn id="73" dur="500"/>
                                        <p:tgtEl>
                                          <p:spTgt spid="19"/>
                                        </p:tgtEl>
                                      </p:cBhvr>
                                    </p:animEffect>
                                  </p:childTnLst>
                                </p:cTn>
                              </p:par>
                            </p:childTnLst>
                          </p:cTn>
                        </p:par>
                      </p:childTnLst>
                    </p:cTn>
                  </p:par>
                  <p:par>
                    <p:cTn id="74" fill="hold">
                      <p:stCondLst>
                        <p:cond delay="indefinite"/>
                      </p:stCondLst>
                      <p:childTnLst>
                        <p:par>
                          <p:cTn id="75" fill="hold">
                            <p:stCondLst>
                              <p:cond delay="0"/>
                            </p:stCondLst>
                            <p:childTnLst>
                              <p:par>
                                <p:cTn id="76" presetID="53" presetClass="entr" presetSubtype="16" fill="hold" nodeType="clickEffect">
                                  <p:stCondLst>
                                    <p:cond delay="0"/>
                                  </p:stCondLst>
                                  <p:childTnLst>
                                    <p:set>
                                      <p:cBhvr>
                                        <p:cTn id="77" dur="1" fill="hold">
                                          <p:stCondLst>
                                            <p:cond delay="0"/>
                                          </p:stCondLst>
                                        </p:cTn>
                                        <p:tgtEl>
                                          <p:spTgt spid="21"/>
                                        </p:tgtEl>
                                        <p:attrNameLst>
                                          <p:attrName>style.visibility</p:attrName>
                                        </p:attrNameLst>
                                      </p:cBhvr>
                                      <p:to>
                                        <p:strVal val="visible"/>
                                      </p:to>
                                    </p:set>
                                    <p:anim calcmode="lin" valueType="num">
                                      <p:cBhvr>
                                        <p:cTn id="78" dur="500" fill="hold"/>
                                        <p:tgtEl>
                                          <p:spTgt spid="21"/>
                                        </p:tgtEl>
                                        <p:attrNameLst>
                                          <p:attrName>ppt_w</p:attrName>
                                        </p:attrNameLst>
                                      </p:cBhvr>
                                      <p:tavLst>
                                        <p:tav tm="0">
                                          <p:val>
                                            <p:fltVal val="0"/>
                                          </p:val>
                                        </p:tav>
                                        <p:tav tm="100000">
                                          <p:val>
                                            <p:strVal val="#ppt_w"/>
                                          </p:val>
                                        </p:tav>
                                      </p:tavLst>
                                    </p:anim>
                                    <p:anim calcmode="lin" valueType="num">
                                      <p:cBhvr>
                                        <p:cTn id="79" dur="500" fill="hold"/>
                                        <p:tgtEl>
                                          <p:spTgt spid="21"/>
                                        </p:tgtEl>
                                        <p:attrNameLst>
                                          <p:attrName>ppt_h</p:attrName>
                                        </p:attrNameLst>
                                      </p:cBhvr>
                                      <p:tavLst>
                                        <p:tav tm="0">
                                          <p:val>
                                            <p:fltVal val="0"/>
                                          </p:val>
                                        </p:tav>
                                        <p:tav tm="100000">
                                          <p:val>
                                            <p:strVal val="#ppt_h"/>
                                          </p:val>
                                        </p:tav>
                                      </p:tavLst>
                                    </p:anim>
                                    <p:animEffect transition="in" filter="fade">
                                      <p:cBhvr>
                                        <p:cTn id="80" dur="500"/>
                                        <p:tgtEl>
                                          <p:spTgt spid="21"/>
                                        </p:tgtEl>
                                      </p:cBhvr>
                                    </p:animEffect>
                                  </p:childTnLst>
                                </p:cTn>
                              </p:par>
                            </p:childTnLst>
                          </p:cTn>
                        </p:par>
                      </p:childTnLst>
                    </p:cTn>
                  </p:par>
                  <p:par>
                    <p:cTn id="81" fill="hold">
                      <p:stCondLst>
                        <p:cond delay="indefinite"/>
                      </p:stCondLst>
                      <p:childTnLst>
                        <p:par>
                          <p:cTn id="82" fill="hold">
                            <p:stCondLst>
                              <p:cond delay="0"/>
                            </p:stCondLst>
                            <p:childTnLst>
                              <p:par>
                                <p:cTn id="83" presetID="53" presetClass="entr" presetSubtype="16" fill="hold" nodeType="click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childTnLst>
                    </p:cTn>
                  </p:par>
                  <p:par>
                    <p:cTn id="88" fill="hold">
                      <p:stCondLst>
                        <p:cond delay="indefinite"/>
                      </p:stCondLst>
                      <p:childTnLst>
                        <p:par>
                          <p:cTn id="89" fill="hold">
                            <p:stCondLst>
                              <p:cond delay="0"/>
                            </p:stCondLst>
                            <p:childTnLst>
                              <p:par>
                                <p:cTn id="90" presetID="53" presetClass="entr" presetSubtype="16" fill="hold" nodeType="clickEffect">
                                  <p:stCondLst>
                                    <p:cond delay="0"/>
                                  </p:stCondLst>
                                  <p:childTnLst>
                                    <p:set>
                                      <p:cBhvr>
                                        <p:cTn id="91" dur="1" fill="hold">
                                          <p:stCondLst>
                                            <p:cond delay="0"/>
                                          </p:stCondLst>
                                        </p:cTn>
                                        <p:tgtEl>
                                          <p:spTgt spid="24"/>
                                        </p:tgtEl>
                                        <p:attrNameLst>
                                          <p:attrName>style.visibility</p:attrName>
                                        </p:attrNameLst>
                                      </p:cBhvr>
                                      <p:to>
                                        <p:strVal val="visible"/>
                                      </p:to>
                                    </p:set>
                                    <p:anim calcmode="lin" valueType="num">
                                      <p:cBhvr>
                                        <p:cTn id="92" dur="500" fill="hold"/>
                                        <p:tgtEl>
                                          <p:spTgt spid="24"/>
                                        </p:tgtEl>
                                        <p:attrNameLst>
                                          <p:attrName>ppt_w</p:attrName>
                                        </p:attrNameLst>
                                      </p:cBhvr>
                                      <p:tavLst>
                                        <p:tav tm="0">
                                          <p:val>
                                            <p:fltVal val="0"/>
                                          </p:val>
                                        </p:tav>
                                        <p:tav tm="100000">
                                          <p:val>
                                            <p:strVal val="#ppt_w"/>
                                          </p:val>
                                        </p:tav>
                                      </p:tavLst>
                                    </p:anim>
                                    <p:anim calcmode="lin" valueType="num">
                                      <p:cBhvr>
                                        <p:cTn id="93" dur="500" fill="hold"/>
                                        <p:tgtEl>
                                          <p:spTgt spid="24"/>
                                        </p:tgtEl>
                                        <p:attrNameLst>
                                          <p:attrName>ppt_h</p:attrName>
                                        </p:attrNameLst>
                                      </p:cBhvr>
                                      <p:tavLst>
                                        <p:tav tm="0">
                                          <p:val>
                                            <p:fltVal val="0"/>
                                          </p:val>
                                        </p:tav>
                                        <p:tav tm="100000">
                                          <p:val>
                                            <p:strVal val="#ppt_h"/>
                                          </p:val>
                                        </p:tav>
                                      </p:tavLst>
                                    </p:anim>
                                    <p:animEffect transition="in" filter="fade">
                                      <p:cBhvr>
                                        <p:cTn id="94" dur="500"/>
                                        <p:tgtEl>
                                          <p:spTgt spid="24"/>
                                        </p:tgtEl>
                                      </p:cBhvr>
                                    </p:animEffect>
                                  </p:childTnLst>
                                </p:cTn>
                              </p:par>
                            </p:childTnLst>
                          </p:cTn>
                        </p:par>
                      </p:childTnLst>
                    </p:cTn>
                  </p:par>
                  <p:par>
                    <p:cTn id="95" fill="hold">
                      <p:stCondLst>
                        <p:cond delay="indefinite"/>
                      </p:stCondLst>
                      <p:childTnLst>
                        <p:par>
                          <p:cTn id="96" fill="hold">
                            <p:stCondLst>
                              <p:cond delay="0"/>
                            </p:stCondLst>
                            <p:childTnLst>
                              <p:par>
                                <p:cTn id="97" presetID="53" presetClass="entr" presetSubtype="16" fill="hold" nodeType="clickEffect">
                                  <p:stCondLst>
                                    <p:cond delay="0"/>
                                  </p:stCondLst>
                                  <p:childTnLst>
                                    <p:set>
                                      <p:cBhvr>
                                        <p:cTn id="98" dur="1" fill="hold">
                                          <p:stCondLst>
                                            <p:cond delay="0"/>
                                          </p:stCondLst>
                                        </p:cTn>
                                        <p:tgtEl>
                                          <p:spTgt spid="25"/>
                                        </p:tgtEl>
                                        <p:attrNameLst>
                                          <p:attrName>style.visibility</p:attrName>
                                        </p:attrNameLst>
                                      </p:cBhvr>
                                      <p:to>
                                        <p:strVal val="visible"/>
                                      </p:to>
                                    </p:set>
                                    <p:anim calcmode="lin" valueType="num">
                                      <p:cBhvr>
                                        <p:cTn id="99" dur="500" fill="hold"/>
                                        <p:tgtEl>
                                          <p:spTgt spid="25"/>
                                        </p:tgtEl>
                                        <p:attrNameLst>
                                          <p:attrName>ppt_w</p:attrName>
                                        </p:attrNameLst>
                                      </p:cBhvr>
                                      <p:tavLst>
                                        <p:tav tm="0">
                                          <p:val>
                                            <p:fltVal val="0"/>
                                          </p:val>
                                        </p:tav>
                                        <p:tav tm="100000">
                                          <p:val>
                                            <p:strVal val="#ppt_w"/>
                                          </p:val>
                                        </p:tav>
                                      </p:tavLst>
                                    </p:anim>
                                    <p:anim calcmode="lin" valueType="num">
                                      <p:cBhvr>
                                        <p:cTn id="100" dur="500" fill="hold"/>
                                        <p:tgtEl>
                                          <p:spTgt spid="25"/>
                                        </p:tgtEl>
                                        <p:attrNameLst>
                                          <p:attrName>ppt_h</p:attrName>
                                        </p:attrNameLst>
                                      </p:cBhvr>
                                      <p:tavLst>
                                        <p:tav tm="0">
                                          <p:val>
                                            <p:fltVal val="0"/>
                                          </p:val>
                                        </p:tav>
                                        <p:tav tm="100000">
                                          <p:val>
                                            <p:strVal val="#ppt_h"/>
                                          </p:val>
                                        </p:tav>
                                      </p:tavLst>
                                    </p:anim>
                                    <p:animEffect transition="in" filter="fade">
                                      <p:cBhvr>
                                        <p:cTn id="101" dur="500"/>
                                        <p:tgtEl>
                                          <p:spTgt spid="25"/>
                                        </p:tgtEl>
                                      </p:cBhvr>
                                    </p:animEffect>
                                  </p:childTnLst>
                                </p:cTn>
                              </p:par>
                            </p:childTnLst>
                          </p:cTn>
                        </p:par>
                      </p:childTnLst>
                    </p:cTn>
                  </p:par>
                  <p:par>
                    <p:cTn id="102" fill="hold">
                      <p:stCondLst>
                        <p:cond delay="indefinite"/>
                      </p:stCondLst>
                      <p:childTnLst>
                        <p:par>
                          <p:cTn id="103" fill="hold">
                            <p:stCondLst>
                              <p:cond delay="0"/>
                            </p:stCondLst>
                            <p:childTnLst>
                              <p:par>
                                <p:cTn id="104" presetID="53" presetClass="entr" presetSubtype="16" fill="hold" nodeType="click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childTnLst>
                    </p:cTn>
                  </p:par>
                  <p:par>
                    <p:cTn id="109" fill="hold">
                      <p:stCondLst>
                        <p:cond delay="indefinite"/>
                      </p:stCondLst>
                      <p:childTnLst>
                        <p:par>
                          <p:cTn id="110" fill="hold">
                            <p:stCondLst>
                              <p:cond delay="0"/>
                            </p:stCondLst>
                            <p:childTnLst>
                              <p:par>
                                <p:cTn id="111" presetID="53" presetClass="entr" presetSubtype="16" fill="hold" nodeType="click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par>
                    <p:cTn id="116" fill="hold">
                      <p:stCondLst>
                        <p:cond delay="indefinite"/>
                      </p:stCondLst>
                      <p:childTnLst>
                        <p:par>
                          <p:cTn id="117" fill="hold">
                            <p:stCondLst>
                              <p:cond delay="0"/>
                            </p:stCondLst>
                            <p:childTnLst>
                              <p:par>
                                <p:cTn id="118" presetID="53" presetClass="entr" presetSubtype="16" fill="hold" nodeType="clickEffect">
                                  <p:stCondLst>
                                    <p:cond delay="0"/>
                                  </p:stCondLst>
                                  <p:childTnLst>
                                    <p:set>
                                      <p:cBhvr>
                                        <p:cTn id="119" dur="1" fill="hold">
                                          <p:stCondLst>
                                            <p:cond delay="0"/>
                                          </p:stCondLst>
                                        </p:cTn>
                                        <p:tgtEl>
                                          <p:spTgt spid="28"/>
                                        </p:tgtEl>
                                        <p:attrNameLst>
                                          <p:attrName>style.visibility</p:attrName>
                                        </p:attrNameLst>
                                      </p:cBhvr>
                                      <p:to>
                                        <p:strVal val="visible"/>
                                      </p:to>
                                    </p:set>
                                    <p:anim calcmode="lin" valueType="num">
                                      <p:cBhvr>
                                        <p:cTn id="120" dur="500" fill="hold"/>
                                        <p:tgtEl>
                                          <p:spTgt spid="28"/>
                                        </p:tgtEl>
                                        <p:attrNameLst>
                                          <p:attrName>ppt_w</p:attrName>
                                        </p:attrNameLst>
                                      </p:cBhvr>
                                      <p:tavLst>
                                        <p:tav tm="0">
                                          <p:val>
                                            <p:fltVal val="0"/>
                                          </p:val>
                                        </p:tav>
                                        <p:tav tm="100000">
                                          <p:val>
                                            <p:strVal val="#ppt_w"/>
                                          </p:val>
                                        </p:tav>
                                      </p:tavLst>
                                    </p:anim>
                                    <p:anim calcmode="lin" valueType="num">
                                      <p:cBhvr>
                                        <p:cTn id="121" dur="500" fill="hold"/>
                                        <p:tgtEl>
                                          <p:spTgt spid="28"/>
                                        </p:tgtEl>
                                        <p:attrNameLst>
                                          <p:attrName>ppt_h</p:attrName>
                                        </p:attrNameLst>
                                      </p:cBhvr>
                                      <p:tavLst>
                                        <p:tav tm="0">
                                          <p:val>
                                            <p:fltVal val="0"/>
                                          </p:val>
                                        </p:tav>
                                        <p:tav tm="100000">
                                          <p:val>
                                            <p:strVal val="#ppt_h"/>
                                          </p:val>
                                        </p:tav>
                                      </p:tavLst>
                                    </p:anim>
                                    <p:animEffect transition="in" filter="fade">
                                      <p:cBhvr>
                                        <p:cTn id="122" dur="500"/>
                                        <p:tgtEl>
                                          <p:spTgt spid="28"/>
                                        </p:tgtEl>
                                      </p:cBhvr>
                                    </p:animEffect>
                                  </p:childTnLst>
                                </p:cTn>
                              </p:par>
                            </p:childTnLst>
                          </p:cTn>
                        </p:par>
                      </p:childTnLst>
                    </p:cTn>
                  </p:par>
                  <p:par>
                    <p:cTn id="123" fill="hold">
                      <p:stCondLst>
                        <p:cond delay="indefinite"/>
                      </p:stCondLst>
                      <p:childTnLst>
                        <p:par>
                          <p:cTn id="124" fill="hold">
                            <p:stCondLst>
                              <p:cond delay="0"/>
                            </p:stCondLst>
                            <p:childTnLst>
                              <p:par>
                                <p:cTn id="125" presetID="2" presetClass="entr" presetSubtype="4" fill="hold" grpId="0" nodeType="clickEffect">
                                  <p:stCondLst>
                                    <p:cond delay="0"/>
                                  </p:stCondLst>
                                  <p:childTnLst>
                                    <p:set>
                                      <p:cBhvr>
                                        <p:cTn id="126" dur="1" fill="hold">
                                          <p:stCondLst>
                                            <p:cond delay="0"/>
                                          </p:stCondLst>
                                        </p:cTn>
                                        <p:tgtEl>
                                          <p:spTgt spid="29"/>
                                        </p:tgtEl>
                                        <p:attrNameLst>
                                          <p:attrName>style.visibility</p:attrName>
                                        </p:attrNameLst>
                                      </p:cBhvr>
                                      <p:to>
                                        <p:strVal val="visible"/>
                                      </p:to>
                                    </p:set>
                                    <p:anim calcmode="lin" valueType="num">
                                      <p:cBhvr additive="base">
                                        <p:cTn id="127" dur="500" fill="hold"/>
                                        <p:tgtEl>
                                          <p:spTgt spid="29"/>
                                        </p:tgtEl>
                                        <p:attrNameLst>
                                          <p:attrName>ppt_x</p:attrName>
                                        </p:attrNameLst>
                                      </p:cBhvr>
                                      <p:tavLst>
                                        <p:tav tm="0">
                                          <p:val>
                                            <p:strVal val="#ppt_x"/>
                                          </p:val>
                                        </p:tav>
                                        <p:tav tm="100000">
                                          <p:val>
                                            <p:strVal val="#ppt_x"/>
                                          </p:val>
                                        </p:tav>
                                      </p:tavLst>
                                    </p:anim>
                                    <p:anim calcmode="lin" valueType="num">
                                      <p:cBhvr additive="base">
                                        <p:cTn id="12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0" grpId="0"/>
      <p:bldP spid="2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58570" y="116632"/>
            <a:ext cx="8125215" cy="2338076"/>
          </a:xfrm>
          <a:prstGeom prst="rect">
            <a:avLst/>
          </a:prstGeom>
        </p:spPr>
        <p:txBody>
          <a:bodyPr wrap="square">
            <a:spAutoFit/>
          </a:bodyPr>
          <a:lstStyle/>
          <a:p>
            <a:pPr algn="just">
              <a:lnSpc>
                <a:spcPct val="114000"/>
              </a:lnSpc>
            </a:pPr>
            <a:r>
              <a:rPr lang="pt-BR" sz="1600" b="1" dirty="0">
                <a:latin typeface="Arial" pitchFamily="34" charset="0"/>
                <a:cs typeface="Arial" pitchFamily="34" charset="0"/>
              </a:rPr>
              <a:t>Questão 1) (1 ponto) Comentários: </a:t>
            </a:r>
            <a:r>
              <a:rPr lang="pt-BR" sz="1600" dirty="0">
                <a:latin typeface="Arial" pitchFamily="34" charset="0"/>
                <a:cs typeface="Arial" pitchFamily="34" charset="0"/>
              </a:rPr>
              <a:t>Este ano estamos celebrando o Ano Internacional da Física, em virtude do centenário de cinco trabalhos nos quais o físico Albert Einstein (1879-1955) muito contribuiu para nossa imagem atual do mundo físico. Entretanto, foi sua teoria da Relatividade Geral aquela que mais colaborou para que ele alcançasse a fama que atingiu de maior físico de todos os tempos. A teoria da Relatividade Geral é também uma teoria da Gravitação, que supera a Gravitação de Newton em muitos pontos (isto é, prevê coisas melhor do que a Teoria de Newton e outras que esta não previa). Um embate direto entre a Teoria de Newton e a Relatividade Geral de Einstein</a:t>
            </a:r>
          </a:p>
        </p:txBody>
      </p:sp>
      <p:sp>
        <p:nvSpPr>
          <p:cNvPr id="4" name="Retângulo 3"/>
          <p:cNvSpPr/>
          <p:nvPr/>
        </p:nvSpPr>
        <p:spPr>
          <a:xfrm>
            <a:off x="76318" y="2323979"/>
            <a:ext cx="11619268" cy="3820533"/>
          </a:xfrm>
          <a:prstGeom prst="rect">
            <a:avLst/>
          </a:prstGeom>
        </p:spPr>
        <p:txBody>
          <a:bodyPr wrap="square">
            <a:spAutoFit/>
          </a:bodyPr>
          <a:lstStyle/>
          <a:p>
            <a:pPr algn="just">
              <a:lnSpc>
                <a:spcPct val="114000"/>
              </a:lnSpc>
            </a:pPr>
            <a:r>
              <a:rPr lang="pt-BR" sz="1600" dirty="0" smtClean="0">
                <a:latin typeface="Arial" pitchFamily="34" charset="0"/>
                <a:cs typeface="Arial" pitchFamily="34" charset="0"/>
              </a:rPr>
              <a:t>era </a:t>
            </a:r>
            <a:r>
              <a:rPr lang="pt-BR" sz="1600" dirty="0">
                <a:latin typeface="Arial" pitchFamily="34" charset="0"/>
                <a:cs typeface="Arial" pitchFamily="34" charset="0"/>
              </a:rPr>
              <a:t>a possibilidade de comparar a distorção prevista por ambas as teorias de que a trajetória de um raio de luz poderia sofrer na presença de um campo gravitacional forte. Não que Newton, ele mesmo, tivesse pensado em um desvio gravitacional da luz, mas a sua teoria permitia que se pensasse em algo assim. Na verdade, quem primeiro tornou pública esta hipótese foi o astrônomo Johann Georg von </a:t>
            </a:r>
            <a:r>
              <a:rPr lang="pt-BR" sz="1600" dirty="0" err="1">
                <a:latin typeface="Arial" pitchFamily="34" charset="0"/>
                <a:cs typeface="Arial" pitchFamily="34" charset="0"/>
              </a:rPr>
              <a:t>Soldner</a:t>
            </a:r>
            <a:r>
              <a:rPr lang="pt-BR" sz="1600" dirty="0">
                <a:latin typeface="Arial" pitchFamily="34" charset="0"/>
                <a:cs typeface="Arial" pitchFamily="34" charset="0"/>
              </a:rPr>
              <a:t> (1776 –1833), em 1801. Mas onde encontrar um campo gravitacional forte para medir o efeito do desvio gravitacional da luz? A resposta estava num fenômeno astronômico com o qual a humanidade se defrontou desde o início de sua trajetória sobre a Terra e que muito deve ter contribuído para o desenvolvimento do conhecimento de muitas civilizações: um eclipse solar. O eclipse solar nada mais é do que </a:t>
            </a:r>
            <a:r>
              <a:rPr lang="pt-BR" sz="1600" b="1" dirty="0">
                <a:latin typeface="Arial" pitchFamily="34" charset="0"/>
                <a:cs typeface="Arial" pitchFamily="34" charset="0"/>
              </a:rPr>
              <a:t>a ocultação do disco do Sol pelo disco da Lua, que, vistos da Terra são praticamente do mesmo tamanho. Isto significa dizer que a sombra da Lua projeta-se sobre uma dada região da superfície terrestre, região esta de onde se poderá observar o eclipse total do Sol.</a:t>
            </a:r>
            <a:r>
              <a:rPr lang="pt-BR" sz="1600" dirty="0">
                <a:latin typeface="Arial" pitchFamily="34" charset="0"/>
                <a:cs typeface="Arial" pitchFamily="34" charset="0"/>
              </a:rPr>
              <a:t> Com a observação de um tal eclipse, os astrônomos poderiam comparar a posição observada das estrelas, que normalmente estariam ocultas pela luz solar, com a posição observada delas quando o Sol estivesse ausente fisicamente</a:t>
            </a:r>
            <a:r>
              <a:rPr lang="pt-BR" sz="1600" dirty="0" smtClean="0">
                <a:latin typeface="Arial" pitchFamily="34" charset="0"/>
                <a:cs typeface="Arial" pitchFamily="34" charset="0"/>
              </a:rPr>
              <a:t>.</a:t>
            </a:r>
            <a:r>
              <a:rPr lang="pt-BR" sz="1600" dirty="0">
                <a:latin typeface="Arial" pitchFamily="34" charset="0"/>
                <a:cs typeface="Arial" pitchFamily="34" charset="0"/>
              </a:rPr>
              <a:t> A primeira oportunidade que ocorreu a Einstein a partir da elaboração de sua teoria foi um eclipse solar que podia ser observado em poucas partes do mundo. Uma destas localidades era exatamente o interior do Nordeste brasileiro.</a:t>
            </a:r>
          </a:p>
        </p:txBody>
      </p:sp>
    </p:spTree>
    <p:extLst>
      <p:ext uri="{BB962C8B-B14F-4D97-AF65-F5344CB8AC3E}">
        <p14:creationId xmlns:p14="http://schemas.microsoft.com/office/powerpoint/2010/main" val="4353353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118889" y="116632"/>
            <a:ext cx="7992888" cy="2314608"/>
          </a:xfrm>
          <a:prstGeom prst="rect">
            <a:avLst/>
          </a:prstGeom>
        </p:spPr>
        <p:txBody>
          <a:bodyPr wrap="square">
            <a:spAutoFit/>
          </a:bodyPr>
          <a:lstStyle/>
          <a:p>
            <a:pPr algn="just" hangingPunct="0">
              <a:lnSpc>
                <a:spcPct val="114000"/>
              </a:lnSpc>
            </a:pPr>
            <a:r>
              <a:rPr lang="pt-BR" sz="1600" b="1" dirty="0">
                <a:latin typeface="Arial" pitchFamily="34" charset="0"/>
                <a:cs typeface="Arial" pitchFamily="34" charset="0"/>
              </a:rPr>
              <a:t>Pergunta 6b) (0,5 ponto):</a:t>
            </a:r>
            <a:r>
              <a:rPr lang="pt-BR" sz="1600" dirty="0">
                <a:latin typeface="Arial" pitchFamily="34" charset="0"/>
                <a:cs typeface="Arial" pitchFamily="34" charset="0"/>
              </a:rPr>
              <a:t> Imagine agora duas estrelas de </a:t>
            </a:r>
            <a:r>
              <a:rPr lang="pt-BR" sz="1600" b="1" dirty="0">
                <a:latin typeface="Arial" pitchFamily="34" charset="0"/>
                <a:cs typeface="Arial" pitchFamily="34" charset="0"/>
              </a:rPr>
              <a:t>mesmo brilho e mesmo diâmetro</a:t>
            </a:r>
            <a:r>
              <a:rPr lang="pt-BR" sz="1600" dirty="0">
                <a:latin typeface="Arial" pitchFamily="34" charset="0"/>
                <a:cs typeface="Arial" pitchFamily="34" charset="0"/>
              </a:rPr>
              <a:t> num sistema binário, isto é, duas estrelas girando em torno de um centro de massa comum. Mas este sistema não pode ser visto como binário nem mesmo ao telescópio. A única informação que temos é a variação de seu brilho; não podemos ver cada uma das estrelas separadamente, uma vez que estão muito próximas uma da outra e estão a enormes distâncias de nós. Sabe-se que a partir do ângulo que vemos este sistema, estas estrelas se eclipsam total e mutuamente, isto é, ora uma fica completamente em frente da outra, ora esta outra fica completamente em </a:t>
            </a:r>
            <a:r>
              <a:rPr lang="pt-BR" sz="1600" dirty="0" smtClean="0">
                <a:latin typeface="Arial" pitchFamily="34" charset="0"/>
                <a:cs typeface="Arial" pitchFamily="34" charset="0"/>
              </a:rPr>
              <a:t>frente</a:t>
            </a:r>
            <a:endParaRPr lang="pt-BR" sz="1600" dirty="0">
              <a:latin typeface="Arial" pitchFamily="34" charset="0"/>
              <a:cs typeface="Arial" pitchFamily="34" charset="0"/>
            </a:endParaRPr>
          </a:p>
        </p:txBody>
      </p:sp>
      <p:sp>
        <p:nvSpPr>
          <p:cNvPr id="4" name="Retângulo 3"/>
          <p:cNvSpPr/>
          <p:nvPr/>
        </p:nvSpPr>
        <p:spPr>
          <a:xfrm>
            <a:off x="118889" y="2398464"/>
            <a:ext cx="11664896" cy="653769"/>
          </a:xfrm>
          <a:prstGeom prst="rect">
            <a:avLst/>
          </a:prstGeom>
        </p:spPr>
        <p:txBody>
          <a:bodyPr wrap="square">
            <a:spAutoFit/>
          </a:bodyPr>
          <a:lstStyle/>
          <a:p>
            <a:pPr algn="just" hangingPunct="0">
              <a:lnSpc>
                <a:spcPct val="114000"/>
              </a:lnSpc>
            </a:pPr>
            <a:r>
              <a:rPr lang="pt-BR" sz="1600" dirty="0">
                <a:latin typeface="Arial" pitchFamily="34" charset="0"/>
                <a:cs typeface="Arial" pitchFamily="34" charset="0"/>
              </a:rPr>
              <a:t>daquela uma. Qual será a magnitude observada no momento do eclipse total na situação em que a magnitude correspondente ao par de estrelas do sistema binário fora de eclipse vale </a:t>
            </a:r>
            <a:r>
              <a:rPr lang="pt-BR" sz="1600" dirty="0" smtClean="0">
                <a:latin typeface="Arial" pitchFamily="34" charset="0"/>
                <a:cs typeface="Arial" pitchFamily="34" charset="0"/>
              </a:rPr>
              <a:t>5,0. </a:t>
            </a:r>
            <a:r>
              <a:rPr lang="pt-BR" sz="1600" b="1" dirty="0" smtClean="0">
                <a:latin typeface="Arial" pitchFamily="34" charset="0"/>
                <a:cs typeface="Arial" pitchFamily="34" charset="0"/>
              </a:rPr>
              <a:t>Dado</a:t>
            </a:r>
            <a:r>
              <a:rPr lang="pt-BR" sz="1600" b="1" dirty="0">
                <a:latin typeface="Arial" pitchFamily="34" charset="0"/>
                <a:cs typeface="Arial" pitchFamily="34" charset="0"/>
              </a:rPr>
              <a:t>:</a:t>
            </a:r>
            <a:r>
              <a:rPr lang="pt-BR" sz="1600" dirty="0">
                <a:latin typeface="Arial" pitchFamily="34" charset="0"/>
                <a:cs typeface="Arial" pitchFamily="34" charset="0"/>
              </a:rPr>
              <a:t> log 2 = 0,30</a:t>
            </a:r>
          </a:p>
        </p:txBody>
      </p:sp>
      <p:sp>
        <p:nvSpPr>
          <p:cNvPr id="5" name="Retângulo 4"/>
          <p:cNvSpPr/>
          <p:nvPr/>
        </p:nvSpPr>
        <p:spPr>
          <a:xfrm>
            <a:off x="1415033" y="6300028"/>
            <a:ext cx="1474891" cy="369332"/>
          </a:xfrm>
          <a:prstGeom prst="rect">
            <a:avLst/>
          </a:prstGeom>
        </p:spPr>
        <p:txBody>
          <a:bodyPr wrap="none">
            <a:spAutoFit/>
          </a:bodyPr>
          <a:lstStyle/>
          <a:p>
            <a:r>
              <a:rPr lang="pt-BR" b="1" dirty="0" smtClean="0"/>
              <a:t>Resposta </a:t>
            </a:r>
            <a:r>
              <a:rPr lang="pt-BR" b="1" dirty="0"/>
              <a:t>6b</a:t>
            </a:r>
            <a:r>
              <a:rPr lang="pt-BR" b="1" dirty="0" smtClean="0"/>
              <a:t>):</a:t>
            </a:r>
            <a:endParaRPr lang="pt-BR" dirty="0"/>
          </a:p>
        </p:txBody>
      </p:sp>
      <p:sp>
        <p:nvSpPr>
          <p:cNvPr id="6" name="Retângulo 5"/>
          <p:cNvSpPr/>
          <p:nvPr/>
        </p:nvSpPr>
        <p:spPr>
          <a:xfrm>
            <a:off x="118889" y="3010906"/>
            <a:ext cx="11664896" cy="1215204"/>
          </a:xfrm>
          <a:prstGeom prst="rect">
            <a:avLst/>
          </a:prstGeom>
        </p:spPr>
        <p:txBody>
          <a:bodyPr wrap="square">
            <a:spAutoFit/>
          </a:bodyPr>
          <a:lstStyle/>
          <a:p>
            <a:pPr algn="just" hangingPunct="0">
              <a:lnSpc>
                <a:spcPct val="114000"/>
              </a:lnSpc>
            </a:pPr>
            <a:r>
              <a:rPr lang="pt-BR" sz="1600" dirty="0">
                <a:solidFill>
                  <a:srgbClr val="FF0000"/>
                </a:solidFill>
                <a:latin typeface="Arial" pitchFamily="34" charset="0"/>
                <a:cs typeface="Arial" pitchFamily="34" charset="0"/>
              </a:rPr>
              <a:t>Foi dado que fora do eclipse a magnitude do sistema vale 5,0 e nesta situação recebemos o fluxo das duas estrelas. Pede-se a magnitude quando se eclipsam, e nesta situação o fluxo do sistema é reduzido à metade.</a:t>
            </a:r>
          </a:p>
          <a:p>
            <a:pPr algn="just">
              <a:lnSpc>
                <a:spcPct val="114000"/>
              </a:lnSpc>
            </a:pPr>
            <a:r>
              <a:rPr lang="pt-BR" sz="1600" dirty="0">
                <a:solidFill>
                  <a:srgbClr val="FF0000"/>
                </a:solidFill>
                <a:latin typeface="Arial" pitchFamily="34" charset="0"/>
                <a:cs typeface="Arial" pitchFamily="34" charset="0"/>
              </a:rPr>
              <a:t>Tal como no item anterior, sejam </a:t>
            </a:r>
            <a:r>
              <a:rPr lang="pt-BR" sz="1600" b="1" dirty="0">
                <a:solidFill>
                  <a:srgbClr val="FF0000"/>
                </a:solidFill>
                <a:latin typeface="Arial" pitchFamily="34" charset="0"/>
                <a:cs typeface="Arial" pitchFamily="34" charset="0"/>
              </a:rPr>
              <a:t>m</a:t>
            </a:r>
            <a:r>
              <a:rPr lang="pt-BR" sz="1600" b="1" baseline="-25000" dirty="0">
                <a:solidFill>
                  <a:srgbClr val="FF0000"/>
                </a:solidFill>
                <a:latin typeface="Arial" pitchFamily="34" charset="0"/>
                <a:cs typeface="Arial" pitchFamily="34" charset="0"/>
              </a:rPr>
              <a:t>1</a:t>
            </a:r>
            <a:r>
              <a:rPr lang="pt-BR" sz="1600" b="1" dirty="0">
                <a:solidFill>
                  <a:srgbClr val="FF0000"/>
                </a:solidFill>
                <a:latin typeface="Arial" pitchFamily="34" charset="0"/>
                <a:cs typeface="Arial" pitchFamily="34" charset="0"/>
              </a:rPr>
              <a:t> = 5,0</a:t>
            </a:r>
            <a:r>
              <a:rPr lang="pt-BR" sz="1600" dirty="0">
                <a:solidFill>
                  <a:srgbClr val="FF0000"/>
                </a:solidFill>
                <a:latin typeface="Arial" pitchFamily="34" charset="0"/>
                <a:cs typeface="Arial" pitchFamily="34" charset="0"/>
              </a:rPr>
              <a:t> a magnitude para um fluxo f</a:t>
            </a:r>
            <a:r>
              <a:rPr lang="pt-BR" sz="1600" baseline="-25000" dirty="0">
                <a:solidFill>
                  <a:srgbClr val="FF0000"/>
                </a:solidFill>
                <a:latin typeface="Arial" pitchFamily="34" charset="0"/>
                <a:cs typeface="Arial" pitchFamily="34" charset="0"/>
              </a:rPr>
              <a:t>1</a:t>
            </a:r>
            <a:r>
              <a:rPr lang="pt-BR" sz="1600" dirty="0">
                <a:solidFill>
                  <a:srgbClr val="FF0000"/>
                </a:solidFill>
                <a:latin typeface="Arial" pitchFamily="34" charset="0"/>
                <a:cs typeface="Arial" pitchFamily="34" charset="0"/>
              </a:rPr>
              <a:t> e m</a:t>
            </a:r>
            <a:r>
              <a:rPr lang="pt-BR" sz="1600" baseline="-25000" dirty="0">
                <a:solidFill>
                  <a:srgbClr val="FF0000"/>
                </a:solidFill>
                <a:latin typeface="Arial" pitchFamily="34" charset="0"/>
                <a:cs typeface="Arial" pitchFamily="34" charset="0"/>
              </a:rPr>
              <a:t>2</a:t>
            </a:r>
            <a:r>
              <a:rPr lang="pt-BR" sz="1600" dirty="0">
                <a:solidFill>
                  <a:srgbClr val="FF0000"/>
                </a:solidFill>
                <a:latin typeface="Arial" pitchFamily="34" charset="0"/>
                <a:cs typeface="Arial" pitchFamily="34" charset="0"/>
              </a:rPr>
              <a:t> a magnitude quando o fluxo f</a:t>
            </a:r>
            <a:r>
              <a:rPr lang="pt-BR" sz="1600" baseline="-25000" dirty="0">
                <a:solidFill>
                  <a:srgbClr val="FF0000"/>
                </a:solidFill>
                <a:latin typeface="Arial" pitchFamily="34" charset="0"/>
                <a:cs typeface="Arial" pitchFamily="34" charset="0"/>
              </a:rPr>
              <a:t>2</a:t>
            </a:r>
            <a:r>
              <a:rPr lang="pt-BR" sz="1600" dirty="0">
                <a:solidFill>
                  <a:srgbClr val="FF0000"/>
                </a:solidFill>
                <a:latin typeface="Arial" pitchFamily="34" charset="0"/>
                <a:cs typeface="Arial" pitchFamily="34" charset="0"/>
              </a:rPr>
              <a:t> é reduzido à metade do fluxo f</a:t>
            </a:r>
            <a:r>
              <a:rPr lang="pt-BR" sz="1600" baseline="-25000" dirty="0">
                <a:solidFill>
                  <a:srgbClr val="FF0000"/>
                </a:solidFill>
                <a:latin typeface="Arial" pitchFamily="34" charset="0"/>
                <a:cs typeface="Arial" pitchFamily="34" charset="0"/>
              </a:rPr>
              <a:t>1</a:t>
            </a:r>
            <a:r>
              <a:rPr lang="pt-BR" sz="1600" dirty="0">
                <a:solidFill>
                  <a:srgbClr val="FF0000"/>
                </a:solidFill>
                <a:latin typeface="Arial" pitchFamily="34" charset="0"/>
                <a:cs typeface="Arial" pitchFamily="34" charset="0"/>
              </a:rPr>
              <a:t> ou seja: </a:t>
            </a:r>
            <a:r>
              <a:rPr lang="pt-BR" sz="1600" b="1" dirty="0">
                <a:solidFill>
                  <a:srgbClr val="FF0000"/>
                </a:solidFill>
                <a:latin typeface="Arial" pitchFamily="34" charset="0"/>
                <a:cs typeface="Arial" pitchFamily="34" charset="0"/>
              </a:rPr>
              <a:t>f</a:t>
            </a:r>
            <a:r>
              <a:rPr lang="pt-BR" sz="1600" b="1" baseline="-25000" dirty="0">
                <a:solidFill>
                  <a:srgbClr val="FF0000"/>
                </a:solidFill>
                <a:latin typeface="Arial" pitchFamily="34" charset="0"/>
                <a:cs typeface="Arial" pitchFamily="34" charset="0"/>
              </a:rPr>
              <a:t>2</a:t>
            </a:r>
            <a:r>
              <a:rPr lang="pt-BR" sz="1600" b="1" dirty="0">
                <a:solidFill>
                  <a:srgbClr val="FF0000"/>
                </a:solidFill>
                <a:latin typeface="Arial" pitchFamily="34" charset="0"/>
                <a:cs typeface="Arial" pitchFamily="34" charset="0"/>
              </a:rPr>
              <a:t> = f</a:t>
            </a:r>
            <a:r>
              <a:rPr lang="pt-BR" sz="1600" b="1" baseline="-25000" dirty="0">
                <a:solidFill>
                  <a:srgbClr val="FF0000"/>
                </a:solidFill>
                <a:latin typeface="Arial" pitchFamily="34" charset="0"/>
                <a:cs typeface="Arial" pitchFamily="34" charset="0"/>
              </a:rPr>
              <a:t>1</a:t>
            </a:r>
            <a:r>
              <a:rPr lang="pt-BR" sz="1600" b="1" dirty="0">
                <a:solidFill>
                  <a:srgbClr val="FF0000"/>
                </a:solidFill>
                <a:latin typeface="Arial" pitchFamily="34" charset="0"/>
                <a:cs typeface="Arial" pitchFamily="34" charset="0"/>
              </a:rPr>
              <a:t>/2</a:t>
            </a:r>
            <a:r>
              <a:rPr lang="pt-BR" sz="1600" dirty="0">
                <a:solidFill>
                  <a:srgbClr val="FF0000"/>
                </a:solidFill>
                <a:latin typeface="Arial" pitchFamily="34" charset="0"/>
                <a:cs typeface="Arial" pitchFamily="34" charset="0"/>
              </a:rPr>
              <a:t>. Substituindo estes valores na fórmula da magnitude:</a:t>
            </a:r>
          </a:p>
        </p:txBody>
      </p:sp>
      <p:sp>
        <p:nvSpPr>
          <p:cNvPr id="7" name="Rectangle 2"/>
          <p:cNvSpPr>
            <a:spLocks noChangeArrowheads="1"/>
          </p:cNvSpPr>
          <p:nvPr/>
        </p:nvSpPr>
        <p:spPr bwMode="auto">
          <a:xfrm>
            <a:off x="0" y="0"/>
            <a:ext cx="119030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9" name="Objeto 8"/>
          <p:cNvGraphicFramePr>
            <a:graphicFrameLocks noChangeAspect="1"/>
          </p:cNvGraphicFramePr>
          <p:nvPr>
            <p:extLst>
              <p:ext uri="{D42A27DB-BD31-4B8C-83A1-F6EECF244321}">
                <p14:modId xmlns:p14="http://schemas.microsoft.com/office/powerpoint/2010/main" val="3905369117"/>
              </p:ext>
            </p:extLst>
          </p:nvPr>
        </p:nvGraphicFramePr>
        <p:xfrm>
          <a:off x="134968" y="4581128"/>
          <a:ext cx="1008113" cy="360040"/>
        </p:xfrm>
        <a:graphic>
          <a:graphicData uri="http://schemas.openxmlformats.org/presentationml/2006/ole">
            <mc:AlternateContent xmlns:mc="http://schemas.openxmlformats.org/markup-compatibility/2006">
              <mc:Choice xmlns:v="urn:schemas-microsoft-com:vml" Requires="v">
                <p:oleObj spid="_x0000_s12490" name="Equação" r:id="rId3" imgW="711000" imgH="253800" progId="Equation.3">
                  <p:embed/>
                </p:oleObj>
              </mc:Choice>
              <mc:Fallback>
                <p:oleObj name="Equação" r:id="rId3" imgW="711000" imgH="253800" progId="Equation.3">
                  <p:embed/>
                  <p:pic>
                    <p:nvPicPr>
                      <p:cNvPr id="0" name=""/>
                      <p:cNvPicPr/>
                      <p:nvPr/>
                    </p:nvPicPr>
                    <p:blipFill>
                      <a:blip r:embed="rId4"/>
                      <a:stretch>
                        <a:fillRect/>
                      </a:stretch>
                    </p:blipFill>
                    <p:spPr>
                      <a:xfrm>
                        <a:off x="134968" y="4581128"/>
                        <a:ext cx="1008113" cy="360040"/>
                      </a:xfrm>
                      <a:prstGeom prst="rect">
                        <a:avLst/>
                      </a:prstGeom>
                    </p:spPr>
                  </p:pic>
                </p:oleObj>
              </mc:Fallback>
            </mc:AlternateContent>
          </a:graphicData>
        </a:graphic>
      </p:graphicFrame>
      <p:graphicFrame>
        <p:nvGraphicFramePr>
          <p:cNvPr id="10" name="Objeto 9"/>
          <p:cNvGraphicFramePr>
            <a:graphicFrameLocks noChangeAspect="1"/>
          </p:cNvGraphicFramePr>
          <p:nvPr>
            <p:extLst>
              <p:ext uri="{D42A27DB-BD31-4B8C-83A1-F6EECF244321}">
                <p14:modId xmlns:p14="http://schemas.microsoft.com/office/powerpoint/2010/main" val="3624660745"/>
              </p:ext>
            </p:extLst>
          </p:nvPr>
        </p:nvGraphicFramePr>
        <p:xfrm>
          <a:off x="1199009" y="4437112"/>
          <a:ext cx="1956739" cy="720080"/>
        </p:xfrm>
        <a:graphic>
          <a:graphicData uri="http://schemas.openxmlformats.org/presentationml/2006/ole">
            <mc:AlternateContent xmlns:mc="http://schemas.openxmlformats.org/markup-compatibility/2006">
              <mc:Choice xmlns:v="urn:schemas-microsoft-com:vml" Requires="v">
                <p:oleObj spid="_x0000_s12491" name="Equação" r:id="rId5" imgW="1587240" imgH="583920" progId="Equation.3">
                  <p:embed/>
                </p:oleObj>
              </mc:Choice>
              <mc:Fallback>
                <p:oleObj name="Equação" r:id="rId5" imgW="1587240" imgH="583920" progId="Equation.3">
                  <p:embed/>
                  <p:pic>
                    <p:nvPicPr>
                      <p:cNvPr id="0" name=""/>
                      <p:cNvPicPr/>
                      <p:nvPr/>
                    </p:nvPicPr>
                    <p:blipFill>
                      <a:blip r:embed="rId6"/>
                      <a:stretch>
                        <a:fillRect/>
                      </a:stretch>
                    </p:blipFill>
                    <p:spPr>
                      <a:xfrm>
                        <a:off x="1199009" y="4437112"/>
                        <a:ext cx="1956739" cy="720080"/>
                      </a:xfrm>
                      <a:prstGeom prst="rect">
                        <a:avLst/>
                      </a:prstGeom>
                    </p:spPr>
                  </p:pic>
                </p:oleObj>
              </mc:Fallback>
            </mc:AlternateContent>
          </a:graphicData>
        </a:graphic>
      </p:graphicFrame>
      <p:graphicFrame>
        <p:nvGraphicFramePr>
          <p:cNvPr id="11" name="Objeto 10"/>
          <p:cNvGraphicFramePr>
            <a:graphicFrameLocks noChangeAspect="1"/>
          </p:cNvGraphicFramePr>
          <p:nvPr>
            <p:extLst>
              <p:ext uri="{D42A27DB-BD31-4B8C-83A1-F6EECF244321}">
                <p14:modId xmlns:p14="http://schemas.microsoft.com/office/powerpoint/2010/main" val="2362786076"/>
              </p:ext>
            </p:extLst>
          </p:nvPr>
        </p:nvGraphicFramePr>
        <p:xfrm>
          <a:off x="3143225" y="4226110"/>
          <a:ext cx="1255616" cy="1147106"/>
        </p:xfrm>
        <a:graphic>
          <a:graphicData uri="http://schemas.openxmlformats.org/presentationml/2006/ole">
            <mc:AlternateContent xmlns:mc="http://schemas.openxmlformats.org/markup-compatibility/2006">
              <mc:Choice xmlns:v="urn:schemas-microsoft-com:vml" Requires="v">
                <p:oleObj spid="_x0000_s12492" name="Equação" r:id="rId7" imgW="1028520" imgH="939600" progId="Equation.3">
                  <p:embed/>
                </p:oleObj>
              </mc:Choice>
              <mc:Fallback>
                <p:oleObj name="Equação" r:id="rId7" imgW="1028520" imgH="939600" progId="Equation.3">
                  <p:embed/>
                  <p:pic>
                    <p:nvPicPr>
                      <p:cNvPr id="0" name=""/>
                      <p:cNvPicPr/>
                      <p:nvPr/>
                    </p:nvPicPr>
                    <p:blipFill>
                      <a:blip r:embed="rId8"/>
                      <a:stretch>
                        <a:fillRect/>
                      </a:stretch>
                    </p:blipFill>
                    <p:spPr>
                      <a:xfrm>
                        <a:off x="3143225" y="4226110"/>
                        <a:ext cx="1255616" cy="1147106"/>
                      </a:xfrm>
                      <a:prstGeom prst="rect">
                        <a:avLst/>
                      </a:prstGeom>
                    </p:spPr>
                  </p:pic>
                </p:oleObj>
              </mc:Fallback>
            </mc:AlternateContent>
          </a:graphicData>
        </a:graphic>
      </p:graphicFrame>
      <p:graphicFrame>
        <p:nvGraphicFramePr>
          <p:cNvPr id="12" name="Objeto 11"/>
          <p:cNvGraphicFramePr>
            <a:graphicFrameLocks noChangeAspect="1"/>
          </p:cNvGraphicFramePr>
          <p:nvPr>
            <p:extLst>
              <p:ext uri="{D42A27DB-BD31-4B8C-83A1-F6EECF244321}">
                <p14:modId xmlns:p14="http://schemas.microsoft.com/office/powerpoint/2010/main" val="3470576114"/>
              </p:ext>
            </p:extLst>
          </p:nvPr>
        </p:nvGraphicFramePr>
        <p:xfrm>
          <a:off x="4458433" y="4509120"/>
          <a:ext cx="1186013" cy="576064"/>
        </p:xfrm>
        <a:graphic>
          <a:graphicData uri="http://schemas.openxmlformats.org/presentationml/2006/ole">
            <mc:AlternateContent xmlns:mc="http://schemas.openxmlformats.org/markup-compatibility/2006">
              <mc:Choice xmlns:v="urn:schemas-microsoft-com:vml" Requires="v">
                <p:oleObj spid="_x0000_s12493" name="Equação" r:id="rId9" imgW="888840" imgH="431640" progId="Equation.3">
                  <p:embed/>
                </p:oleObj>
              </mc:Choice>
              <mc:Fallback>
                <p:oleObj name="Equação" r:id="rId9" imgW="888840" imgH="431640" progId="Equation.3">
                  <p:embed/>
                  <p:pic>
                    <p:nvPicPr>
                      <p:cNvPr id="0" name=""/>
                      <p:cNvPicPr/>
                      <p:nvPr/>
                    </p:nvPicPr>
                    <p:blipFill>
                      <a:blip r:embed="rId10"/>
                      <a:stretch>
                        <a:fillRect/>
                      </a:stretch>
                    </p:blipFill>
                    <p:spPr>
                      <a:xfrm>
                        <a:off x="4458433" y="4509120"/>
                        <a:ext cx="1186013" cy="576064"/>
                      </a:xfrm>
                      <a:prstGeom prst="rect">
                        <a:avLst/>
                      </a:prstGeom>
                    </p:spPr>
                  </p:pic>
                </p:oleObj>
              </mc:Fallback>
            </mc:AlternateContent>
          </a:graphicData>
        </a:graphic>
      </p:graphicFrame>
      <p:graphicFrame>
        <p:nvGraphicFramePr>
          <p:cNvPr id="13" name="Objeto 12"/>
          <p:cNvGraphicFramePr>
            <a:graphicFrameLocks noChangeAspect="1"/>
          </p:cNvGraphicFramePr>
          <p:nvPr>
            <p:extLst>
              <p:ext uri="{D42A27DB-BD31-4B8C-83A1-F6EECF244321}">
                <p14:modId xmlns:p14="http://schemas.microsoft.com/office/powerpoint/2010/main" val="1966807566"/>
              </p:ext>
            </p:extLst>
          </p:nvPr>
        </p:nvGraphicFramePr>
        <p:xfrm>
          <a:off x="5663505" y="4581128"/>
          <a:ext cx="2394266" cy="360040"/>
        </p:xfrm>
        <a:graphic>
          <a:graphicData uri="http://schemas.openxmlformats.org/presentationml/2006/ole">
            <mc:AlternateContent xmlns:mc="http://schemas.openxmlformats.org/markup-compatibility/2006">
              <mc:Choice xmlns:v="urn:schemas-microsoft-com:vml" Requires="v">
                <p:oleObj spid="_x0000_s12494" name="Equação" r:id="rId11" imgW="1688760" imgH="253800" progId="Equation.3">
                  <p:embed/>
                </p:oleObj>
              </mc:Choice>
              <mc:Fallback>
                <p:oleObj name="Equação" r:id="rId11" imgW="1688760" imgH="253800" progId="Equation.3">
                  <p:embed/>
                  <p:pic>
                    <p:nvPicPr>
                      <p:cNvPr id="0" name=""/>
                      <p:cNvPicPr/>
                      <p:nvPr/>
                    </p:nvPicPr>
                    <p:blipFill>
                      <a:blip r:embed="rId12"/>
                      <a:stretch>
                        <a:fillRect/>
                      </a:stretch>
                    </p:blipFill>
                    <p:spPr>
                      <a:xfrm>
                        <a:off x="5663505" y="4581128"/>
                        <a:ext cx="2394266" cy="360040"/>
                      </a:xfrm>
                      <a:prstGeom prst="rect">
                        <a:avLst/>
                      </a:prstGeom>
                    </p:spPr>
                  </p:pic>
                </p:oleObj>
              </mc:Fallback>
            </mc:AlternateContent>
          </a:graphicData>
        </a:graphic>
      </p:graphicFrame>
      <p:graphicFrame>
        <p:nvGraphicFramePr>
          <p:cNvPr id="14" name="Objeto 13"/>
          <p:cNvGraphicFramePr>
            <a:graphicFrameLocks noChangeAspect="1"/>
          </p:cNvGraphicFramePr>
          <p:nvPr>
            <p:extLst>
              <p:ext uri="{D42A27DB-BD31-4B8C-83A1-F6EECF244321}">
                <p14:modId xmlns:p14="http://schemas.microsoft.com/office/powerpoint/2010/main" val="1261715492"/>
              </p:ext>
            </p:extLst>
          </p:nvPr>
        </p:nvGraphicFramePr>
        <p:xfrm>
          <a:off x="8183785" y="4599436"/>
          <a:ext cx="2016224" cy="341733"/>
        </p:xfrm>
        <a:graphic>
          <a:graphicData uri="http://schemas.openxmlformats.org/presentationml/2006/ole">
            <mc:AlternateContent xmlns:mc="http://schemas.openxmlformats.org/markup-compatibility/2006">
              <mc:Choice xmlns:v="urn:schemas-microsoft-com:vml" Requires="v">
                <p:oleObj spid="_x0000_s12495" name="Equação" r:id="rId13" imgW="1498320" imgH="253800" progId="Equation.3">
                  <p:embed/>
                </p:oleObj>
              </mc:Choice>
              <mc:Fallback>
                <p:oleObj name="Equação" r:id="rId13" imgW="1498320" imgH="253800" progId="Equation.3">
                  <p:embed/>
                  <p:pic>
                    <p:nvPicPr>
                      <p:cNvPr id="0" name=""/>
                      <p:cNvPicPr/>
                      <p:nvPr/>
                    </p:nvPicPr>
                    <p:blipFill>
                      <a:blip r:embed="rId14"/>
                      <a:stretch>
                        <a:fillRect/>
                      </a:stretch>
                    </p:blipFill>
                    <p:spPr>
                      <a:xfrm>
                        <a:off x="8183785" y="4599436"/>
                        <a:ext cx="2016224" cy="341733"/>
                      </a:xfrm>
                      <a:prstGeom prst="rect">
                        <a:avLst/>
                      </a:prstGeom>
                    </p:spPr>
                  </p:pic>
                </p:oleObj>
              </mc:Fallback>
            </mc:AlternateContent>
          </a:graphicData>
        </a:graphic>
      </p:graphicFrame>
      <p:graphicFrame>
        <p:nvGraphicFramePr>
          <p:cNvPr id="15" name="Objeto 14"/>
          <p:cNvGraphicFramePr>
            <a:graphicFrameLocks noChangeAspect="1"/>
          </p:cNvGraphicFramePr>
          <p:nvPr>
            <p:extLst>
              <p:ext uri="{D42A27DB-BD31-4B8C-83A1-F6EECF244321}">
                <p14:modId xmlns:p14="http://schemas.microsoft.com/office/powerpoint/2010/main" val="3375292653"/>
              </p:ext>
            </p:extLst>
          </p:nvPr>
        </p:nvGraphicFramePr>
        <p:xfrm>
          <a:off x="10272017" y="4581128"/>
          <a:ext cx="1152129" cy="317829"/>
        </p:xfrm>
        <a:graphic>
          <a:graphicData uri="http://schemas.openxmlformats.org/presentationml/2006/ole">
            <mc:AlternateContent xmlns:mc="http://schemas.openxmlformats.org/markup-compatibility/2006">
              <mc:Choice xmlns:v="urn:schemas-microsoft-com:vml" Requires="v">
                <p:oleObj spid="_x0000_s12496" name="Equação" r:id="rId15" imgW="736560" imgH="203040" progId="Equation.3">
                  <p:embed/>
                </p:oleObj>
              </mc:Choice>
              <mc:Fallback>
                <p:oleObj name="Equação" r:id="rId15" imgW="736560" imgH="203040" progId="Equation.3">
                  <p:embed/>
                  <p:pic>
                    <p:nvPicPr>
                      <p:cNvPr id="0" name=""/>
                      <p:cNvPicPr/>
                      <p:nvPr/>
                    </p:nvPicPr>
                    <p:blipFill>
                      <a:blip r:embed="rId16"/>
                      <a:stretch>
                        <a:fillRect/>
                      </a:stretch>
                    </p:blipFill>
                    <p:spPr>
                      <a:xfrm>
                        <a:off x="10272017" y="4581128"/>
                        <a:ext cx="1152129" cy="317829"/>
                      </a:xfrm>
                      <a:prstGeom prst="rect">
                        <a:avLst/>
                      </a:prstGeom>
                    </p:spPr>
                  </p:pic>
                </p:oleObj>
              </mc:Fallback>
            </mc:AlternateContent>
          </a:graphicData>
        </a:graphic>
      </p:graphicFrame>
      <p:graphicFrame>
        <p:nvGraphicFramePr>
          <p:cNvPr id="16" name="Objeto 15"/>
          <p:cNvGraphicFramePr>
            <a:graphicFrameLocks noChangeAspect="1"/>
          </p:cNvGraphicFramePr>
          <p:nvPr>
            <p:extLst>
              <p:ext uri="{D42A27DB-BD31-4B8C-83A1-F6EECF244321}">
                <p14:modId xmlns:p14="http://schemas.microsoft.com/office/powerpoint/2010/main" val="4176828029"/>
              </p:ext>
            </p:extLst>
          </p:nvPr>
        </p:nvGraphicFramePr>
        <p:xfrm>
          <a:off x="334913" y="5445224"/>
          <a:ext cx="1116123" cy="360040"/>
        </p:xfrm>
        <a:graphic>
          <a:graphicData uri="http://schemas.openxmlformats.org/presentationml/2006/ole">
            <mc:AlternateContent xmlns:mc="http://schemas.openxmlformats.org/markup-compatibility/2006">
              <mc:Choice xmlns:v="urn:schemas-microsoft-com:vml" Requires="v">
                <p:oleObj spid="_x0000_s12497" name="Equação" r:id="rId17" imgW="787320" imgH="253800" progId="Equation.3">
                  <p:embed/>
                </p:oleObj>
              </mc:Choice>
              <mc:Fallback>
                <p:oleObj name="Equação" r:id="rId17" imgW="787320" imgH="253800" progId="Equation.3">
                  <p:embed/>
                  <p:pic>
                    <p:nvPicPr>
                      <p:cNvPr id="0" name=""/>
                      <p:cNvPicPr/>
                      <p:nvPr/>
                    </p:nvPicPr>
                    <p:blipFill>
                      <a:blip r:embed="rId18"/>
                      <a:stretch>
                        <a:fillRect/>
                      </a:stretch>
                    </p:blipFill>
                    <p:spPr>
                      <a:xfrm>
                        <a:off x="334913" y="5445224"/>
                        <a:ext cx="1116123" cy="360040"/>
                      </a:xfrm>
                      <a:prstGeom prst="rect">
                        <a:avLst/>
                      </a:prstGeom>
                    </p:spPr>
                  </p:pic>
                </p:oleObj>
              </mc:Fallback>
            </mc:AlternateContent>
          </a:graphicData>
        </a:graphic>
      </p:graphicFrame>
      <p:graphicFrame>
        <p:nvGraphicFramePr>
          <p:cNvPr id="17" name="Objeto 16"/>
          <p:cNvGraphicFramePr>
            <a:graphicFrameLocks noChangeAspect="1"/>
          </p:cNvGraphicFramePr>
          <p:nvPr>
            <p:extLst>
              <p:ext uri="{D42A27DB-BD31-4B8C-83A1-F6EECF244321}">
                <p14:modId xmlns:p14="http://schemas.microsoft.com/office/powerpoint/2010/main" val="2719844007"/>
              </p:ext>
            </p:extLst>
          </p:nvPr>
        </p:nvGraphicFramePr>
        <p:xfrm>
          <a:off x="1559049" y="5445224"/>
          <a:ext cx="1057188" cy="338300"/>
        </p:xfrm>
        <a:graphic>
          <a:graphicData uri="http://schemas.openxmlformats.org/presentationml/2006/ole">
            <mc:AlternateContent xmlns:mc="http://schemas.openxmlformats.org/markup-compatibility/2006">
              <mc:Choice xmlns:v="urn:schemas-microsoft-com:vml" Requires="v">
                <p:oleObj spid="_x0000_s12498" name="Equação" r:id="rId19" imgW="634680" imgH="203040" progId="Equation.3">
                  <p:embed/>
                </p:oleObj>
              </mc:Choice>
              <mc:Fallback>
                <p:oleObj name="Equação" r:id="rId19" imgW="634680" imgH="203040" progId="Equation.3">
                  <p:embed/>
                  <p:pic>
                    <p:nvPicPr>
                      <p:cNvPr id="0" name=""/>
                      <p:cNvPicPr/>
                      <p:nvPr/>
                    </p:nvPicPr>
                    <p:blipFill>
                      <a:blip r:embed="rId20"/>
                      <a:stretch>
                        <a:fillRect/>
                      </a:stretch>
                    </p:blipFill>
                    <p:spPr>
                      <a:xfrm>
                        <a:off x="1559049" y="5445224"/>
                        <a:ext cx="1057188" cy="338300"/>
                      </a:xfrm>
                      <a:prstGeom prst="rect">
                        <a:avLst/>
                      </a:prstGeom>
                    </p:spPr>
                  </p:pic>
                </p:oleObj>
              </mc:Fallback>
            </mc:AlternateContent>
          </a:graphicData>
        </a:graphic>
      </p:graphicFrame>
      <p:graphicFrame>
        <p:nvGraphicFramePr>
          <p:cNvPr id="18" name="Objeto 17"/>
          <p:cNvGraphicFramePr>
            <a:graphicFrameLocks noChangeAspect="1"/>
          </p:cNvGraphicFramePr>
          <p:nvPr>
            <p:extLst>
              <p:ext uri="{D42A27DB-BD31-4B8C-83A1-F6EECF244321}">
                <p14:modId xmlns:p14="http://schemas.microsoft.com/office/powerpoint/2010/main" val="3683450437"/>
              </p:ext>
            </p:extLst>
          </p:nvPr>
        </p:nvGraphicFramePr>
        <p:xfrm>
          <a:off x="2693174" y="5445224"/>
          <a:ext cx="1116126" cy="360041"/>
        </p:xfrm>
        <a:graphic>
          <a:graphicData uri="http://schemas.openxmlformats.org/presentationml/2006/ole">
            <mc:AlternateContent xmlns:mc="http://schemas.openxmlformats.org/markup-compatibility/2006">
              <mc:Choice xmlns:v="urn:schemas-microsoft-com:vml" Requires="v">
                <p:oleObj spid="_x0000_s12499" name="Equação" r:id="rId21" imgW="787320" imgH="253800" progId="Equation.3">
                  <p:embed/>
                </p:oleObj>
              </mc:Choice>
              <mc:Fallback>
                <p:oleObj name="Equação" r:id="rId21" imgW="787320" imgH="253800" progId="Equation.3">
                  <p:embed/>
                  <p:pic>
                    <p:nvPicPr>
                      <p:cNvPr id="0" name=""/>
                      <p:cNvPicPr/>
                      <p:nvPr/>
                    </p:nvPicPr>
                    <p:blipFill>
                      <a:blip r:embed="rId22"/>
                      <a:stretch>
                        <a:fillRect/>
                      </a:stretch>
                    </p:blipFill>
                    <p:spPr>
                      <a:xfrm>
                        <a:off x="2693174" y="5445224"/>
                        <a:ext cx="1116126" cy="360041"/>
                      </a:xfrm>
                      <a:prstGeom prst="rect">
                        <a:avLst/>
                      </a:prstGeom>
                    </p:spPr>
                  </p:pic>
                </p:oleObj>
              </mc:Fallback>
            </mc:AlternateContent>
          </a:graphicData>
        </a:graphic>
      </p:graphicFrame>
      <p:graphicFrame>
        <p:nvGraphicFramePr>
          <p:cNvPr id="19" name="Objeto 18"/>
          <p:cNvGraphicFramePr>
            <a:graphicFrameLocks noChangeAspect="1"/>
          </p:cNvGraphicFramePr>
          <p:nvPr>
            <p:extLst>
              <p:ext uri="{D42A27DB-BD31-4B8C-83A1-F6EECF244321}">
                <p14:modId xmlns:p14="http://schemas.microsoft.com/office/powerpoint/2010/main" val="2735963170"/>
              </p:ext>
            </p:extLst>
          </p:nvPr>
        </p:nvGraphicFramePr>
        <p:xfrm>
          <a:off x="3863305" y="5445224"/>
          <a:ext cx="504056" cy="336037"/>
        </p:xfrm>
        <a:graphic>
          <a:graphicData uri="http://schemas.openxmlformats.org/presentationml/2006/ole">
            <mc:AlternateContent xmlns:mc="http://schemas.openxmlformats.org/markup-compatibility/2006">
              <mc:Choice xmlns:v="urn:schemas-microsoft-com:vml" Requires="v">
                <p:oleObj spid="_x0000_s12500" name="Equação" r:id="rId23" imgW="304560" imgH="203040" progId="Equation.3">
                  <p:embed/>
                </p:oleObj>
              </mc:Choice>
              <mc:Fallback>
                <p:oleObj name="Equação" r:id="rId23" imgW="304560" imgH="203040" progId="Equation.3">
                  <p:embed/>
                  <p:pic>
                    <p:nvPicPr>
                      <p:cNvPr id="0" name=""/>
                      <p:cNvPicPr/>
                      <p:nvPr/>
                    </p:nvPicPr>
                    <p:blipFill>
                      <a:blip r:embed="rId24"/>
                      <a:stretch>
                        <a:fillRect/>
                      </a:stretch>
                    </p:blipFill>
                    <p:spPr>
                      <a:xfrm>
                        <a:off x="3863305" y="5445224"/>
                        <a:ext cx="504056" cy="336037"/>
                      </a:xfrm>
                      <a:prstGeom prst="rect">
                        <a:avLst/>
                      </a:prstGeom>
                    </p:spPr>
                  </p:pic>
                </p:oleObj>
              </mc:Fallback>
            </mc:AlternateContent>
          </a:graphicData>
        </a:graphic>
      </p:graphicFrame>
      <p:sp>
        <p:nvSpPr>
          <p:cNvPr id="20" name="Retângulo 19"/>
          <p:cNvSpPr/>
          <p:nvPr/>
        </p:nvSpPr>
        <p:spPr>
          <a:xfrm>
            <a:off x="2856476" y="6300028"/>
            <a:ext cx="5550302" cy="338554"/>
          </a:xfrm>
          <a:prstGeom prst="rect">
            <a:avLst/>
          </a:prstGeom>
        </p:spPr>
        <p:txBody>
          <a:bodyPr wrap="none">
            <a:spAutoFit/>
          </a:bodyPr>
          <a:lstStyle/>
          <a:p>
            <a:r>
              <a:rPr lang="pt-BR" sz="1600" b="1" dirty="0">
                <a:solidFill>
                  <a:srgbClr val="FF0000"/>
                </a:solidFill>
                <a:latin typeface="Arial" pitchFamily="34" charset="0"/>
                <a:cs typeface="Arial" pitchFamily="34" charset="0"/>
              </a:rPr>
              <a:t>A magnitude do sistema quando se eclipsam é de 5,75.</a:t>
            </a:r>
            <a:endParaRPr lang="pt-BR" sz="1600"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4206357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500" fill="hold"/>
                                        <p:tgtEl>
                                          <p:spTgt spid="11"/>
                                        </p:tgtEl>
                                        <p:attrNameLst>
                                          <p:attrName>ppt_w</p:attrName>
                                        </p:attrNameLst>
                                      </p:cBhvr>
                                      <p:tavLst>
                                        <p:tav tm="0">
                                          <p:val>
                                            <p:fltVal val="0"/>
                                          </p:val>
                                        </p:tav>
                                        <p:tav tm="100000">
                                          <p:val>
                                            <p:strVal val="#ppt_w"/>
                                          </p:val>
                                        </p:tav>
                                      </p:tavLst>
                                    </p:anim>
                                    <p:anim calcmode="lin" valueType="num">
                                      <p:cBhvr>
                                        <p:cTn id="26" dur="500" fill="hold"/>
                                        <p:tgtEl>
                                          <p:spTgt spid="11"/>
                                        </p:tgtEl>
                                        <p:attrNameLst>
                                          <p:attrName>ppt_h</p:attrName>
                                        </p:attrNameLst>
                                      </p:cBhvr>
                                      <p:tavLst>
                                        <p:tav tm="0">
                                          <p:val>
                                            <p:fltVal val="0"/>
                                          </p:val>
                                        </p:tav>
                                        <p:tav tm="100000">
                                          <p:val>
                                            <p:strVal val="#ppt_h"/>
                                          </p:val>
                                        </p:tav>
                                      </p:tavLst>
                                    </p:anim>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500" fill="hold"/>
                                        <p:tgtEl>
                                          <p:spTgt spid="12"/>
                                        </p:tgtEl>
                                        <p:attrNameLst>
                                          <p:attrName>ppt_w</p:attrName>
                                        </p:attrNameLst>
                                      </p:cBhvr>
                                      <p:tavLst>
                                        <p:tav tm="0">
                                          <p:val>
                                            <p:fltVal val="0"/>
                                          </p:val>
                                        </p:tav>
                                        <p:tav tm="100000">
                                          <p:val>
                                            <p:strVal val="#ppt_w"/>
                                          </p:val>
                                        </p:tav>
                                      </p:tavLst>
                                    </p:anim>
                                    <p:anim calcmode="lin" valueType="num">
                                      <p:cBhvr>
                                        <p:cTn id="33" dur="500" fill="hold"/>
                                        <p:tgtEl>
                                          <p:spTgt spid="12"/>
                                        </p:tgtEl>
                                        <p:attrNameLst>
                                          <p:attrName>ppt_h</p:attrName>
                                        </p:attrNameLst>
                                      </p:cBhvr>
                                      <p:tavLst>
                                        <p:tav tm="0">
                                          <p:val>
                                            <p:fltVal val="0"/>
                                          </p:val>
                                        </p:tav>
                                        <p:tav tm="100000">
                                          <p:val>
                                            <p:strVal val="#ppt_h"/>
                                          </p:val>
                                        </p:tav>
                                      </p:tavLst>
                                    </p:anim>
                                    <p:animEffect transition="in" filter="fade">
                                      <p:cBhvr>
                                        <p:cTn id="34" dur="500"/>
                                        <p:tgtEl>
                                          <p:spTgt spid="12"/>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nodeType="click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nodeType="click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animEffect transition="in" filter="fade">
                                      <p:cBhvr>
                                        <p:cTn id="48" dur="500"/>
                                        <p:tgtEl>
                                          <p:spTgt spid="14"/>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nodeType="clickEffect">
                                  <p:stCondLst>
                                    <p:cond delay="0"/>
                                  </p:stCondLst>
                                  <p:childTnLst>
                                    <p:set>
                                      <p:cBhvr>
                                        <p:cTn id="52" dur="1" fill="hold">
                                          <p:stCondLst>
                                            <p:cond delay="0"/>
                                          </p:stCondLst>
                                        </p:cTn>
                                        <p:tgtEl>
                                          <p:spTgt spid="15"/>
                                        </p:tgtEl>
                                        <p:attrNameLst>
                                          <p:attrName>style.visibility</p:attrName>
                                        </p:attrNameLst>
                                      </p:cBhvr>
                                      <p:to>
                                        <p:strVal val="visible"/>
                                      </p:to>
                                    </p:set>
                                    <p:anim calcmode="lin" valueType="num">
                                      <p:cBhvr>
                                        <p:cTn id="53" dur="500" fill="hold"/>
                                        <p:tgtEl>
                                          <p:spTgt spid="15"/>
                                        </p:tgtEl>
                                        <p:attrNameLst>
                                          <p:attrName>ppt_w</p:attrName>
                                        </p:attrNameLst>
                                      </p:cBhvr>
                                      <p:tavLst>
                                        <p:tav tm="0">
                                          <p:val>
                                            <p:fltVal val="0"/>
                                          </p:val>
                                        </p:tav>
                                        <p:tav tm="100000">
                                          <p:val>
                                            <p:strVal val="#ppt_w"/>
                                          </p:val>
                                        </p:tav>
                                      </p:tavLst>
                                    </p:anim>
                                    <p:anim calcmode="lin" valueType="num">
                                      <p:cBhvr>
                                        <p:cTn id="54" dur="500" fill="hold"/>
                                        <p:tgtEl>
                                          <p:spTgt spid="15"/>
                                        </p:tgtEl>
                                        <p:attrNameLst>
                                          <p:attrName>ppt_h</p:attrName>
                                        </p:attrNameLst>
                                      </p:cBhvr>
                                      <p:tavLst>
                                        <p:tav tm="0">
                                          <p:val>
                                            <p:fltVal val="0"/>
                                          </p:val>
                                        </p:tav>
                                        <p:tav tm="100000">
                                          <p:val>
                                            <p:strVal val="#ppt_h"/>
                                          </p:val>
                                        </p:tav>
                                      </p:tavLst>
                                    </p:anim>
                                    <p:animEffect transition="in" filter="fade">
                                      <p:cBhvr>
                                        <p:cTn id="55" dur="500"/>
                                        <p:tgtEl>
                                          <p:spTgt spid="15"/>
                                        </p:tgtEl>
                                      </p:cBhvr>
                                    </p:animEffect>
                                  </p:childTnLst>
                                </p:cTn>
                              </p:par>
                            </p:childTnLst>
                          </p:cTn>
                        </p:par>
                      </p:childTnLst>
                    </p:cTn>
                  </p:par>
                  <p:par>
                    <p:cTn id="56" fill="hold">
                      <p:stCondLst>
                        <p:cond delay="indefinite"/>
                      </p:stCondLst>
                      <p:childTnLst>
                        <p:par>
                          <p:cTn id="57" fill="hold">
                            <p:stCondLst>
                              <p:cond delay="0"/>
                            </p:stCondLst>
                            <p:childTnLst>
                              <p:par>
                                <p:cTn id="58" presetID="53" presetClass="entr" presetSubtype="16" fill="hold" nodeType="click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childTnLst>
                    </p:cTn>
                  </p:par>
                  <p:par>
                    <p:cTn id="63" fill="hold">
                      <p:stCondLst>
                        <p:cond delay="indefinite"/>
                      </p:stCondLst>
                      <p:childTnLst>
                        <p:par>
                          <p:cTn id="64" fill="hold">
                            <p:stCondLst>
                              <p:cond delay="0"/>
                            </p:stCondLst>
                            <p:childTnLst>
                              <p:par>
                                <p:cTn id="65" presetID="53" presetClass="entr" presetSubtype="16" fill="hold" nodeType="click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p:cTn id="67" dur="500" fill="hold"/>
                                        <p:tgtEl>
                                          <p:spTgt spid="17"/>
                                        </p:tgtEl>
                                        <p:attrNameLst>
                                          <p:attrName>ppt_w</p:attrName>
                                        </p:attrNameLst>
                                      </p:cBhvr>
                                      <p:tavLst>
                                        <p:tav tm="0">
                                          <p:val>
                                            <p:fltVal val="0"/>
                                          </p:val>
                                        </p:tav>
                                        <p:tav tm="100000">
                                          <p:val>
                                            <p:strVal val="#ppt_w"/>
                                          </p:val>
                                        </p:tav>
                                      </p:tavLst>
                                    </p:anim>
                                    <p:anim calcmode="lin" valueType="num">
                                      <p:cBhvr>
                                        <p:cTn id="68" dur="500" fill="hold"/>
                                        <p:tgtEl>
                                          <p:spTgt spid="17"/>
                                        </p:tgtEl>
                                        <p:attrNameLst>
                                          <p:attrName>ppt_h</p:attrName>
                                        </p:attrNameLst>
                                      </p:cBhvr>
                                      <p:tavLst>
                                        <p:tav tm="0">
                                          <p:val>
                                            <p:fltVal val="0"/>
                                          </p:val>
                                        </p:tav>
                                        <p:tav tm="100000">
                                          <p:val>
                                            <p:strVal val="#ppt_h"/>
                                          </p:val>
                                        </p:tav>
                                      </p:tavLst>
                                    </p:anim>
                                    <p:animEffect transition="in" filter="fade">
                                      <p:cBhvr>
                                        <p:cTn id="69" dur="500"/>
                                        <p:tgtEl>
                                          <p:spTgt spid="17"/>
                                        </p:tgtEl>
                                      </p:cBhvr>
                                    </p:animEffect>
                                  </p:childTnLst>
                                </p:cTn>
                              </p:par>
                            </p:childTnLst>
                          </p:cTn>
                        </p:par>
                      </p:childTnLst>
                    </p:cTn>
                  </p:par>
                  <p:par>
                    <p:cTn id="70" fill="hold">
                      <p:stCondLst>
                        <p:cond delay="indefinite"/>
                      </p:stCondLst>
                      <p:childTnLst>
                        <p:par>
                          <p:cTn id="71" fill="hold">
                            <p:stCondLst>
                              <p:cond delay="0"/>
                            </p:stCondLst>
                            <p:childTnLst>
                              <p:par>
                                <p:cTn id="72" presetID="53" presetClass="entr" presetSubtype="16" fill="hold" nodeType="click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p:cTn id="74" dur="500" fill="hold"/>
                                        <p:tgtEl>
                                          <p:spTgt spid="18"/>
                                        </p:tgtEl>
                                        <p:attrNameLst>
                                          <p:attrName>ppt_w</p:attrName>
                                        </p:attrNameLst>
                                      </p:cBhvr>
                                      <p:tavLst>
                                        <p:tav tm="0">
                                          <p:val>
                                            <p:fltVal val="0"/>
                                          </p:val>
                                        </p:tav>
                                        <p:tav tm="100000">
                                          <p:val>
                                            <p:strVal val="#ppt_w"/>
                                          </p:val>
                                        </p:tav>
                                      </p:tavLst>
                                    </p:anim>
                                    <p:anim calcmode="lin" valueType="num">
                                      <p:cBhvr>
                                        <p:cTn id="75" dur="500" fill="hold"/>
                                        <p:tgtEl>
                                          <p:spTgt spid="18"/>
                                        </p:tgtEl>
                                        <p:attrNameLst>
                                          <p:attrName>ppt_h</p:attrName>
                                        </p:attrNameLst>
                                      </p:cBhvr>
                                      <p:tavLst>
                                        <p:tav tm="0">
                                          <p:val>
                                            <p:fltVal val="0"/>
                                          </p:val>
                                        </p:tav>
                                        <p:tav tm="100000">
                                          <p:val>
                                            <p:strVal val="#ppt_h"/>
                                          </p:val>
                                        </p:tav>
                                      </p:tavLst>
                                    </p:anim>
                                    <p:animEffect transition="in" filter="fade">
                                      <p:cBhvr>
                                        <p:cTn id="76" dur="500"/>
                                        <p:tgtEl>
                                          <p:spTgt spid="18"/>
                                        </p:tgtEl>
                                      </p:cBhvr>
                                    </p:animEffect>
                                  </p:childTnLst>
                                </p:cTn>
                              </p:par>
                            </p:childTnLst>
                          </p:cTn>
                        </p:par>
                      </p:childTnLst>
                    </p:cTn>
                  </p:par>
                  <p:par>
                    <p:cTn id="77" fill="hold">
                      <p:stCondLst>
                        <p:cond delay="indefinite"/>
                      </p:stCondLst>
                      <p:childTnLst>
                        <p:par>
                          <p:cTn id="78" fill="hold">
                            <p:stCondLst>
                              <p:cond delay="0"/>
                            </p:stCondLst>
                            <p:childTnLst>
                              <p:par>
                                <p:cTn id="79" presetID="53" presetClass="entr" presetSubtype="16" fill="hold" nodeType="click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500" fill="hold"/>
                                        <p:tgtEl>
                                          <p:spTgt spid="19"/>
                                        </p:tgtEl>
                                        <p:attrNameLst>
                                          <p:attrName>ppt_w</p:attrName>
                                        </p:attrNameLst>
                                      </p:cBhvr>
                                      <p:tavLst>
                                        <p:tav tm="0">
                                          <p:val>
                                            <p:fltVal val="0"/>
                                          </p:val>
                                        </p:tav>
                                        <p:tav tm="100000">
                                          <p:val>
                                            <p:strVal val="#ppt_w"/>
                                          </p:val>
                                        </p:tav>
                                      </p:tavLst>
                                    </p:anim>
                                    <p:anim calcmode="lin" valueType="num">
                                      <p:cBhvr>
                                        <p:cTn id="82" dur="500" fill="hold"/>
                                        <p:tgtEl>
                                          <p:spTgt spid="19"/>
                                        </p:tgtEl>
                                        <p:attrNameLst>
                                          <p:attrName>ppt_h</p:attrName>
                                        </p:attrNameLst>
                                      </p:cBhvr>
                                      <p:tavLst>
                                        <p:tav tm="0">
                                          <p:val>
                                            <p:fltVal val="0"/>
                                          </p:val>
                                        </p:tav>
                                        <p:tav tm="100000">
                                          <p:val>
                                            <p:strVal val="#ppt_h"/>
                                          </p:val>
                                        </p:tav>
                                      </p:tavLst>
                                    </p:anim>
                                    <p:animEffect transition="in" filter="fade">
                                      <p:cBhvr>
                                        <p:cTn id="83" dur="500"/>
                                        <p:tgtEl>
                                          <p:spTgt spid="19"/>
                                        </p:tgtEl>
                                      </p:cBhvr>
                                    </p:animEffect>
                                  </p:childTnLst>
                                </p:cTn>
                              </p:par>
                            </p:childTnLst>
                          </p:cTn>
                        </p:par>
                      </p:childTnLst>
                    </p:cTn>
                  </p:par>
                  <p:par>
                    <p:cTn id="84" fill="hold">
                      <p:stCondLst>
                        <p:cond delay="indefinite"/>
                      </p:stCondLst>
                      <p:childTnLst>
                        <p:par>
                          <p:cTn id="85" fill="hold">
                            <p:stCondLst>
                              <p:cond delay="0"/>
                            </p:stCondLst>
                            <p:childTnLst>
                              <p:par>
                                <p:cTn id="86" presetID="2" presetClass="entr" presetSubtype="4" fill="hold" grpId="0" nodeType="clickEffect">
                                  <p:stCondLst>
                                    <p:cond delay="0"/>
                                  </p:stCondLst>
                                  <p:childTnLst>
                                    <p:set>
                                      <p:cBhvr>
                                        <p:cTn id="87" dur="1" fill="hold">
                                          <p:stCondLst>
                                            <p:cond delay="0"/>
                                          </p:stCondLst>
                                        </p:cTn>
                                        <p:tgtEl>
                                          <p:spTgt spid="20"/>
                                        </p:tgtEl>
                                        <p:attrNameLst>
                                          <p:attrName>style.visibility</p:attrName>
                                        </p:attrNameLst>
                                      </p:cBhvr>
                                      <p:to>
                                        <p:strVal val="visible"/>
                                      </p:to>
                                    </p:set>
                                    <p:anim calcmode="lin" valueType="num">
                                      <p:cBhvr additive="base">
                                        <p:cTn id="88" dur="500" fill="hold"/>
                                        <p:tgtEl>
                                          <p:spTgt spid="20"/>
                                        </p:tgtEl>
                                        <p:attrNameLst>
                                          <p:attrName>ppt_x</p:attrName>
                                        </p:attrNameLst>
                                      </p:cBhvr>
                                      <p:tavLst>
                                        <p:tav tm="0">
                                          <p:val>
                                            <p:strVal val="#ppt_x"/>
                                          </p:val>
                                        </p:tav>
                                        <p:tav tm="100000">
                                          <p:val>
                                            <p:strVal val="#ppt_x"/>
                                          </p:val>
                                        </p:tav>
                                      </p:tavLst>
                                    </p:anim>
                                    <p:anim calcmode="lin" valueType="num">
                                      <p:cBhvr additive="base">
                                        <p:cTn id="89"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118889" y="116632"/>
            <a:ext cx="7655494" cy="2302875"/>
          </a:xfrm>
          <a:prstGeom prst="rect">
            <a:avLst/>
          </a:prstGeom>
        </p:spPr>
        <p:txBody>
          <a:bodyPr wrap="square">
            <a:spAutoFit/>
          </a:bodyPr>
          <a:lstStyle/>
          <a:p>
            <a:pPr algn="just">
              <a:lnSpc>
                <a:spcPct val="114000"/>
              </a:lnSpc>
            </a:pPr>
            <a:r>
              <a:rPr lang="pt-BR" b="1" dirty="0">
                <a:latin typeface="Arial" pitchFamily="34" charset="0"/>
                <a:cs typeface="Arial" pitchFamily="34" charset="0"/>
              </a:rPr>
              <a:t>Questão 7 (1 ponto) Comentários:</a:t>
            </a:r>
            <a:r>
              <a:rPr lang="pt-BR" dirty="0">
                <a:latin typeface="Arial" pitchFamily="34" charset="0"/>
                <a:cs typeface="Arial" pitchFamily="34" charset="0"/>
              </a:rPr>
              <a:t> Se você participou da prova da OBA de 2004 para o ensino médio, ou estudou pelo gabarito que dela apresentamos, deve se recordar de que a formação das estrelas se dá a partir da fragmentação, seguida da condensação de nuvens de gás, principalmente hidrogênio (H) e poeira muito pouco densas presentes nas galáxias. Você deve se recordar, então, de que estrelas formadas a partir deste processo passavam 90% de suas vidas apenas </a:t>
            </a:r>
            <a:r>
              <a:rPr lang="pt-BR" dirty="0" smtClean="0">
                <a:latin typeface="Arial" pitchFamily="34" charset="0"/>
                <a:cs typeface="Arial" pitchFamily="34" charset="0"/>
              </a:rPr>
              <a:t>queimando</a:t>
            </a:r>
            <a:endParaRPr lang="pt-BR" dirty="0">
              <a:latin typeface="Arial" pitchFamily="34" charset="0"/>
              <a:cs typeface="Arial" pitchFamily="34" charset="0"/>
            </a:endParaRPr>
          </a:p>
        </p:txBody>
      </p:sp>
      <p:sp>
        <p:nvSpPr>
          <p:cNvPr id="4" name="Retângulo 3"/>
          <p:cNvSpPr/>
          <p:nvPr/>
        </p:nvSpPr>
        <p:spPr>
          <a:xfrm>
            <a:off x="118889" y="2348880"/>
            <a:ext cx="11644771" cy="4384726"/>
          </a:xfrm>
          <a:prstGeom prst="rect">
            <a:avLst/>
          </a:prstGeom>
        </p:spPr>
        <p:txBody>
          <a:bodyPr wrap="square">
            <a:spAutoFit/>
          </a:bodyPr>
          <a:lstStyle/>
          <a:p>
            <a:pPr algn="just">
              <a:lnSpc>
                <a:spcPct val="114000"/>
              </a:lnSpc>
            </a:pPr>
            <a:r>
              <a:rPr lang="pt-BR" dirty="0">
                <a:latin typeface="Arial" pitchFamily="34" charset="0"/>
                <a:cs typeface="Arial" pitchFamily="34" charset="0"/>
              </a:rPr>
              <a:t>hidrogênio em seu centro. Aliás, é nesta fase de equilíbrio, conhecida também como </a:t>
            </a:r>
            <a:r>
              <a:rPr lang="pt-BR" dirty="0" err="1">
                <a:latin typeface="Arial" pitchFamily="34" charset="0"/>
                <a:cs typeface="Arial" pitchFamily="34" charset="0"/>
              </a:rPr>
              <a:t>seqüência</a:t>
            </a:r>
            <a:r>
              <a:rPr lang="pt-BR" dirty="0">
                <a:latin typeface="Arial" pitchFamily="34" charset="0"/>
                <a:cs typeface="Arial" pitchFamily="34" charset="0"/>
              </a:rPr>
              <a:t> principal, que o nosso Sol se encontra atualmente. </a:t>
            </a:r>
          </a:p>
          <a:p>
            <a:pPr algn="just">
              <a:lnSpc>
                <a:spcPct val="114000"/>
              </a:lnSpc>
            </a:pPr>
            <a:r>
              <a:rPr lang="pt-BR" dirty="0" smtClean="0">
                <a:latin typeface="Arial" pitchFamily="34" charset="0"/>
                <a:cs typeface="Arial" pitchFamily="34" charset="0"/>
              </a:rPr>
              <a:t>Agora </a:t>
            </a:r>
            <a:r>
              <a:rPr lang="pt-BR" dirty="0">
                <a:latin typeface="Arial" pitchFamily="34" charset="0"/>
                <a:cs typeface="Arial" pitchFamily="34" charset="0"/>
              </a:rPr>
              <a:t>discutiremos o que ocorre após esta fase de queima de hidrogênio (H) transformando-o em hélio (He) no centro da estrela. Quando o H central se esgota, a estrela necessita de uma nova forma de obtenção de energia. A maneira mais imediata é a contração gravitacional. O núcleo da estrela, neste momento é composto basicamente pelo He criado a partir da queima de H. Este núcleo de He é envolto por camadas de H, que continuam a processar, de forma insuficiente, a queima de H em He. O He criado nesta nova queima também vai sendo depositado no núcleo, que continua a se contrair. O núcleo vai se aquecendo devido à contração. </a:t>
            </a:r>
            <a:r>
              <a:rPr lang="pt-BR" b="1" dirty="0">
                <a:latin typeface="Arial" pitchFamily="34" charset="0"/>
                <a:cs typeface="Arial" pitchFamily="34" charset="0"/>
              </a:rPr>
              <a:t>A energia liberada na contração do núcleo empurra as camadas superiores (de H) para fora, de modo que essas camadas se expandem e esfriam rapidamente. Com isso, a estrela aumenta de tamanho e a sua temperatura superficial diminui</a:t>
            </a:r>
            <a:r>
              <a:rPr lang="pt-BR" b="1" dirty="0" smtClean="0">
                <a:latin typeface="Arial" pitchFamily="34" charset="0"/>
                <a:cs typeface="Arial" pitchFamily="34" charset="0"/>
              </a:rPr>
              <a:t>. </a:t>
            </a:r>
            <a:r>
              <a:rPr lang="pt-BR" sz="1600" dirty="0">
                <a:latin typeface="Arial" pitchFamily="34" charset="0"/>
                <a:cs typeface="Arial" pitchFamily="34" charset="0"/>
              </a:rPr>
              <a:t>O fim da queima do H marca a saída da estrela da </a:t>
            </a:r>
            <a:r>
              <a:rPr lang="pt-BR" sz="1600" dirty="0" err="1">
                <a:latin typeface="Arial" pitchFamily="34" charset="0"/>
                <a:cs typeface="Arial" pitchFamily="34" charset="0"/>
              </a:rPr>
              <a:t>seqüência</a:t>
            </a:r>
            <a:r>
              <a:rPr lang="pt-BR" sz="1600" dirty="0">
                <a:latin typeface="Arial" pitchFamily="34" charset="0"/>
                <a:cs typeface="Arial" pitchFamily="34" charset="0"/>
              </a:rPr>
              <a:t> principal e o início da </a:t>
            </a:r>
            <a:r>
              <a:rPr lang="pt-BR" sz="1600" dirty="0" smtClean="0">
                <a:latin typeface="Arial" pitchFamily="34" charset="0"/>
                <a:cs typeface="Arial" pitchFamily="34" charset="0"/>
              </a:rPr>
              <a:t>	     fase </a:t>
            </a:r>
            <a:r>
              <a:rPr lang="pt-BR" sz="1600" dirty="0">
                <a:latin typeface="Arial" pitchFamily="34" charset="0"/>
                <a:cs typeface="Arial" pitchFamily="34" charset="0"/>
              </a:rPr>
              <a:t>de gigante vermelha. Quando o núcleo de He atinge uma temperatura alta o suficiente, inicia-se </a:t>
            </a:r>
            <a:endParaRPr lang="pt-BR" sz="1600" dirty="0" smtClean="0">
              <a:latin typeface="Arial" pitchFamily="34" charset="0"/>
              <a:cs typeface="Arial" pitchFamily="34" charset="0"/>
            </a:endParaRPr>
          </a:p>
          <a:p>
            <a:pPr algn="just">
              <a:lnSpc>
                <a:spcPct val="114000"/>
              </a:lnSpc>
            </a:pPr>
            <a:r>
              <a:rPr lang="pt-BR" sz="1600" dirty="0">
                <a:latin typeface="Arial" pitchFamily="34" charset="0"/>
                <a:cs typeface="Arial" pitchFamily="34" charset="0"/>
              </a:rPr>
              <a:t>	</a:t>
            </a:r>
            <a:r>
              <a:rPr lang="pt-BR" sz="1600" dirty="0" smtClean="0">
                <a:latin typeface="Arial" pitchFamily="34" charset="0"/>
                <a:cs typeface="Arial" pitchFamily="34" charset="0"/>
              </a:rPr>
              <a:t>     </a:t>
            </a:r>
            <a:r>
              <a:rPr lang="pt-BR" sz="1600" dirty="0" smtClean="0">
                <a:latin typeface="Arial" pitchFamily="34" charset="0"/>
                <a:cs typeface="Arial" pitchFamily="34" charset="0"/>
              </a:rPr>
              <a:t>a </a:t>
            </a:r>
            <a:r>
              <a:rPr lang="pt-BR" sz="1600" dirty="0">
                <a:latin typeface="Arial" pitchFamily="34" charset="0"/>
                <a:cs typeface="Arial" pitchFamily="34" charset="0"/>
              </a:rPr>
              <a:t>queima do He. Depois da ignição a estrela queima He, primeiro no núcleo, depois em uma </a:t>
            </a:r>
            <a:endParaRPr lang="pt-BR" sz="1600" dirty="0" smtClean="0">
              <a:latin typeface="Arial" pitchFamily="34" charset="0"/>
              <a:cs typeface="Arial" pitchFamily="34" charset="0"/>
            </a:endParaRPr>
          </a:p>
          <a:p>
            <a:pPr algn="just">
              <a:lnSpc>
                <a:spcPct val="114000"/>
              </a:lnSpc>
            </a:pPr>
            <a:r>
              <a:rPr lang="pt-BR" sz="1600" dirty="0">
                <a:latin typeface="Arial" pitchFamily="34" charset="0"/>
                <a:cs typeface="Arial" pitchFamily="34" charset="0"/>
              </a:rPr>
              <a:t>	</a:t>
            </a:r>
            <a:r>
              <a:rPr lang="pt-BR" sz="1600" dirty="0" smtClean="0">
                <a:latin typeface="Arial" pitchFamily="34" charset="0"/>
                <a:cs typeface="Arial" pitchFamily="34" charset="0"/>
              </a:rPr>
              <a:t>     </a:t>
            </a:r>
            <a:r>
              <a:rPr lang="pt-BR" sz="1600" dirty="0" smtClean="0">
                <a:latin typeface="Arial" pitchFamily="34" charset="0"/>
                <a:cs typeface="Arial" pitchFamily="34" charset="0"/>
              </a:rPr>
              <a:t>concha</a:t>
            </a:r>
            <a:r>
              <a:rPr lang="pt-BR" sz="1600" dirty="0">
                <a:latin typeface="Arial" pitchFamily="34" charset="0"/>
                <a:cs typeface="Arial" pitchFamily="34" charset="0"/>
              </a:rPr>
              <a:t>, como no caso do H.</a:t>
            </a:r>
          </a:p>
        </p:txBody>
      </p:sp>
    </p:spTree>
    <p:extLst>
      <p:ext uri="{BB962C8B-B14F-4D97-AF65-F5344CB8AC3E}">
        <p14:creationId xmlns:p14="http://schemas.microsoft.com/office/powerpoint/2010/main" val="45359521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3575273" y="2432478"/>
            <a:ext cx="8136504" cy="3156762"/>
          </a:xfrm>
          <a:prstGeom prst="rect">
            <a:avLst/>
          </a:prstGeom>
        </p:spPr>
        <p:txBody>
          <a:bodyPr wrap="square">
            <a:spAutoFit/>
          </a:bodyPr>
          <a:lstStyle/>
          <a:p>
            <a:pPr algn="just">
              <a:lnSpc>
                <a:spcPct val="114000"/>
              </a:lnSpc>
            </a:pPr>
            <a:r>
              <a:rPr lang="pt-BR" sz="1600" dirty="0" smtClean="0">
                <a:latin typeface="Arial" pitchFamily="34" charset="0"/>
                <a:cs typeface="Arial" pitchFamily="34" charset="0"/>
              </a:rPr>
              <a:t>na </a:t>
            </a:r>
            <a:r>
              <a:rPr lang="pt-BR" sz="1600" dirty="0">
                <a:latin typeface="Arial" pitchFamily="34" charset="0"/>
                <a:cs typeface="Arial" pitchFamily="34" charset="0"/>
              </a:rPr>
              <a:t>Terra. Cada vez que a estrela esgota um combustível, o núcleo remanescente se contrai e ocorre a ignição de um elemento mais pesado, produto da queima anterior: primeiro no núcleo, depois numa nova concha. Isto ocorre até a produção do Ferro. Este esquema simplificado, na verdade, apresenta muitas variações possíveis, devido aos diferentes processos que podem ocorrer no interior das estrelas de acordo com a sua massa inicial. O que determina o tempo de vida de uma estrela na </a:t>
            </a:r>
            <a:r>
              <a:rPr lang="pt-BR" sz="1600" dirty="0" err="1">
                <a:latin typeface="Arial" pitchFamily="34" charset="0"/>
                <a:cs typeface="Arial" pitchFamily="34" charset="0"/>
              </a:rPr>
              <a:t>seqüência</a:t>
            </a:r>
            <a:r>
              <a:rPr lang="pt-BR" sz="1600" dirty="0">
                <a:latin typeface="Arial" pitchFamily="34" charset="0"/>
                <a:cs typeface="Arial" pitchFamily="34" charset="0"/>
              </a:rPr>
              <a:t> principal é a sua massa: quanto maior, menor será este tempo. As estrelas com massas maiores consomem o seu H mais rapidamente, pois precisam gerar mais energia para vencer a contração gravitacional. Como curiosidade apresentamos uma figura esquemática de como os processos evolutivos das estrelas se diferenciam bastante, depois que elas saem da </a:t>
            </a:r>
            <a:r>
              <a:rPr lang="pt-BR" sz="1600" dirty="0" err="1">
                <a:latin typeface="Arial" pitchFamily="34" charset="0"/>
                <a:cs typeface="Arial" pitchFamily="34" charset="0"/>
              </a:rPr>
              <a:t>seqüência</a:t>
            </a:r>
            <a:r>
              <a:rPr lang="pt-BR" sz="1600" dirty="0">
                <a:latin typeface="Arial" pitchFamily="34" charset="0"/>
                <a:cs typeface="Arial" pitchFamily="34" charset="0"/>
              </a:rPr>
              <a:t> principal de acordo com a sua massa.</a:t>
            </a:r>
          </a:p>
        </p:txBody>
      </p:sp>
      <p:graphicFrame>
        <p:nvGraphicFramePr>
          <p:cNvPr id="4" name="Objeto 3"/>
          <p:cNvGraphicFramePr>
            <a:graphicFrameLocks noChangeAspect="1"/>
          </p:cNvGraphicFramePr>
          <p:nvPr>
            <p:extLst>
              <p:ext uri="{D42A27DB-BD31-4B8C-83A1-F6EECF244321}">
                <p14:modId xmlns:p14="http://schemas.microsoft.com/office/powerpoint/2010/main" val="1668127204"/>
              </p:ext>
            </p:extLst>
          </p:nvPr>
        </p:nvGraphicFramePr>
        <p:xfrm>
          <a:off x="212129" y="260648"/>
          <a:ext cx="3328138" cy="5328592"/>
        </p:xfrm>
        <a:graphic>
          <a:graphicData uri="http://schemas.openxmlformats.org/presentationml/2006/ole">
            <mc:AlternateContent xmlns:mc="http://schemas.openxmlformats.org/markup-compatibility/2006">
              <mc:Choice xmlns:v="urn:schemas-microsoft-com:vml" Requires="v">
                <p:oleObj spid="_x0000_s10257" r:id="rId3" imgW="2857899" imgH="3715269" progId="">
                  <p:embed/>
                </p:oleObj>
              </mc:Choice>
              <mc:Fallback>
                <p:oleObj r:id="rId3" imgW="2857899" imgH="3715269" progId="">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2129" y="260648"/>
                        <a:ext cx="3328138" cy="5328592"/>
                      </a:xfrm>
                      <a:prstGeom prst="rect">
                        <a:avLst/>
                      </a:prstGeom>
                      <a:noFill/>
                      <a:ln>
                        <a:noFill/>
                      </a:ln>
                    </p:spPr>
                  </p:pic>
                </p:oleObj>
              </mc:Fallback>
            </mc:AlternateContent>
          </a:graphicData>
        </a:graphic>
      </p:graphicFrame>
      <p:sp>
        <p:nvSpPr>
          <p:cNvPr id="5" name="Retângulo 4"/>
          <p:cNvSpPr/>
          <p:nvPr/>
        </p:nvSpPr>
        <p:spPr>
          <a:xfrm>
            <a:off x="1198809" y="5670211"/>
            <a:ext cx="9865296" cy="338554"/>
          </a:xfrm>
          <a:prstGeom prst="rect">
            <a:avLst/>
          </a:prstGeom>
        </p:spPr>
        <p:txBody>
          <a:bodyPr wrap="square">
            <a:spAutoFit/>
          </a:bodyPr>
          <a:lstStyle/>
          <a:p>
            <a:pPr hangingPunct="0"/>
            <a:r>
              <a:rPr lang="pt-BR" sz="1600" b="1" dirty="0">
                <a:latin typeface="Arial" pitchFamily="34" charset="0"/>
                <a:cs typeface="Arial" pitchFamily="34" charset="0"/>
              </a:rPr>
              <a:t>Nota:</a:t>
            </a:r>
            <a:r>
              <a:rPr lang="pt-BR" sz="1600" dirty="0">
                <a:latin typeface="Arial" pitchFamily="34" charset="0"/>
                <a:cs typeface="Arial" pitchFamily="34" charset="0"/>
              </a:rPr>
              <a:t> a figura desta questão foi retirada de </a:t>
            </a:r>
            <a:r>
              <a:rPr lang="pt-BR" sz="1600" dirty="0" smtClean="0">
                <a:latin typeface="Arial" pitchFamily="34" charset="0"/>
                <a:cs typeface="Arial" pitchFamily="34" charset="0"/>
                <a:hlinkClick r:id="rId5"/>
              </a:rPr>
              <a:t>http</a:t>
            </a:r>
            <a:r>
              <a:rPr lang="pt-BR" sz="1600" dirty="0">
                <a:latin typeface="Arial" pitchFamily="34" charset="0"/>
                <a:cs typeface="Arial" pitchFamily="34" charset="0"/>
                <a:hlinkClick r:id="rId5"/>
              </a:rPr>
              <a:t>://www.sab-astro.org.br/cesab/newhtml/Estrelas.html#p2</a:t>
            </a:r>
            <a:endParaRPr lang="pt-BR" sz="1600" dirty="0">
              <a:latin typeface="Arial" pitchFamily="34" charset="0"/>
              <a:cs typeface="Arial" pitchFamily="34" charset="0"/>
            </a:endParaRPr>
          </a:p>
        </p:txBody>
      </p:sp>
      <p:sp>
        <p:nvSpPr>
          <p:cNvPr id="6" name="Retângulo 5"/>
          <p:cNvSpPr/>
          <p:nvPr/>
        </p:nvSpPr>
        <p:spPr>
          <a:xfrm>
            <a:off x="3575273" y="188640"/>
            <a:ext cx="4608512" cy="2338076"/>
          </a:xfrm>
          <a:prstGeom prst="rect">
            <a:avLst/>
          </a:prstGeom>
        </p:spPr>
        <p:txBody>
          <a:bodyPr wrap="square">
            <a:spAutoFit/>
          </a:bodyPr>
          <a:lstStyle/>
          <a:p>
            <a:pPr algn="just">
              <a:lnSpc>
                <a:spcPct val="114000"/>
              </a:lnSpc>
            </a:pPr>
            <a:r>
              <a:rPr lang="pt-BR" sz="1600" dirty="0">
                <a:latin typeface="Arial" pitchFamily="34" charset="0"/>
                <a:cs typeface="Arial" pitchFamily="34" charset="0"/>
              </a:rPr>
              <a:t>Os produtos da queima de He são o carbono e </a:t>
            </a:r>
            <a:r>
              <a:rPr lang="pt-BR" sz="1600" dirty="0" smtClean="0">
                <a:latin typeface="Arial" pitchFamily="34" charset="0"/>
                <a:cs typeface="Arial" pitchFamily="34" charset="0"/>
              </a:rPr>
              <a:t>o oxigênio</a:t>
            </a:r>
            <a:r>
              <a:rPr lang="pt-BR" sz="1600" dirty="0">
                <a:latin typeface="Arial" pitchFamily="34" charset="0"/>
                <a:cs typeface="Arial" pitchFamily="34" charset="0"/>
              </a:rPr>
              <a:t>, que vão sendo depositados no núcleo</a:t>
            </a:r>
            <a:r>
              <a:rPr lang="pt-BR" sz="1600" dirty="0" smtClean="0">
                <a:latin typeface="Arial" pitchFamily="34" charset="0"/>
                <a:cs typeface="Arial" pitchFamily="34" charset="0"/>
              </a:rPr>
              <a:t>. Aproximadamente </a:t>
            </a:r>
            <a:r>
              <a:rPr lang="pt-BR" sz="1600" dirty="0">
                <a:latin typeface="Arial" pitchFamily="34" charset="0"/>
                <a:cs typeface="Arial" pitchFamily="34" charset="0"/>
              </a:rPr>
              <a:t>¼ da massa do Sol estará </a:t>
            </a:r>
            <a:r>
              <a:rPr lang="pt-BR" sz="1600" dirty="0" smtClean="0">
                <a:latin typeface="Arial" pitchFamily="34" charset="0"/>
                <a:cs typeface="Arial" pitchFamily="34" charset="0"/>
              </a:rPr>
              <a:t>concentrada </a:t>
            </a:r>
            <a:r>
              <a:rPr lang="pt-BR" sz="1600" dirty="0">
                <a:latin typeface="Arial" pitchFamily="34" charset="0"/>
                <a:cs typeface="Arial" pitchFamily="34" charset="0"/>
              </a:rPr>
              <a:t>no núcleo de He a uma densidade </a:t>
            </a:r>
            <a:r>
              <a:rPr lang="pt-BR" sz="1600" dirty="0" smtClean="0">
                <a:latin typeface="Arial" pitchFamily="34" charset="0"/>
                <a:cs typeface="Arial" pitchFamily="34" charset="0"/>
              </a:rPr>
              <a:t>50.000 </a:t>
            </a:r>
            <a:r>
              <a:rPr lang="pt-BR" sz="1600" dirty="0">
                <a:latin typeface="Arial" pitchFamily="34" charset="0"/>
                <a:cs typeface="Arial" pitchFamily="34" charset="0"/>
              </a:rPr>
              <a:t>vezes maior que a do Ferro. O resto do </a:t>
            </a:r>
            <a:r>
              <a:rPr lang="pt-BR" sz="1600" dirty="0" smtClean="0">
                <a:latin typeface="Arial" pitchFamily="34" charset="0"/>
                <a:cs typeface="Arial" pitchFamily="34" charset="0"/>
              </a:rPr>
              <a:t>gás </a:t>
            </a:r>
            <a:r>
              <a:rPr lang="pt-BR" sz="1600" dirty="0">
                <a:latin typeface="Arial" pitchFamily="34" charset="0"/>
                <a:cs typeface="Arial" pitchFamily="34" charset="0"/>
              </a:rPr>
              <a:t>que compõe a estrela estará espalhado </a:t>
            </a:r>
            <a:r>
              <a:rPr lang="pt-BR" sz="1600" dirty="0" smtClean="0">
                <a:latin typeface="Arial" pitchFamily="34" charset="0"/>
                <a:cs typeface="Arial" pitchFamily="34" charset="0"/>
              </a:rPr>
              <a:t>num  </a:t>
            </a:r>
            <a:r>
              <a:rPr lang="pt-BR" sz="1600" dirty="0">
                <a:latin typeface="Arial" pitchFamily="34" charset="0"/>
                <a:cs typeface="Arial" pitchFamily="34" charset="0"/>
              </a:rPr>
              <a:t>volume tão grande que sua densidade será </a:t>
            </a:r>
            <a:r>
              <a:rPr lang="pt-BR" sz="1600" dirty="0" smtClean="0">
                <a:latin typeface="Arial" pitchFamily="34" charset="0"/>
                <a:cs typeface="Arial" pitchFamily="34" charset="0"/>
              </a:rPr>
              <a:t>menor </a:t>
            </a:r>
            <a:r>
              <a:rPr lang="pt-BR" sz="1600" dirty="0">
                <a:latin typeface="Arial" pitchFamily="34" charset="0"/>
                <a:cs typeface="Arial" pitchFamily="34" charset="0"/>
              </a:rPr>
              <a:t>que a obtida em aparelhos de alto vácuo </a:t>
            </a:r>
          </a:p>
        </p:txBody>
      </p:sp>
    </p:spTree>
    <p:extLst>
      <p:ext uri="{BB962C8B-B14F-4D97-AF65-F5344CB8AC3E}">
        <p14:creationId xmlns:p14="http://schemas.microsoft.com/office/powerpoint/2010/main" val="248599000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118889" y="116632"/>
            <a:ext cx="7992888" cy="1013354"/>
          </a:xfrm>
          <a:prstGeom prst="rect">
            <a:avLst/>
          </a:prstGeom>
        </p:spPr>
        <p:txBody>
          <a:bodyPr wrap="square">
            <a:spAutoFit/>
          </a:bodyPr>
          <a:lstStyle/>
          <a:p>
            <a:pPr algn="just">
              <a:lnSpc>
                <a:spcPct val="114000"/>
              </a:lnSpc>
            </a:pPr>
            <a:r>
              <a:rPr lang="pt-BR" b="1" dirty="0">
                <a:latin typeface="Arial" pitchFamily="34" charset="0"/>
                <a:cs typeface="Arial" pitchFamily="34" charset="0"/>
              </a:rPr>
              <a:t>Pergunta 7a) (0,5 ponto) </a:t>
            </a:r>
            <a:r>
              <a:rPr lang="pt-BR" dirty="0">
                <a:latin typeface="Arial" pitchFamily="34" charset="0"/>
                <a:cs typeface="Arial" pitchFamily="34" charset="0"/>
              </a:rPr>
              <a:t>Depois que o Sol sair da sequência principal, qual será o estágio seguinte em sua evolução? Cite pelo menos duas das principais característica deste estágio.</a:t>
            </a:r>
          </a:p>
        </p:txBody>
      </p:sp>
      <p:sp>
        <p:nvSpPr>
          <p:cNvPr id="4" name="Retângulo 3"/>
          <p:cNvSpPr/>
          <p:nvPr/>
        </p:nvSpPr>
        <p:spPr>
          <a:xfrm>
            <a:off x="118889" y="1165328"/>
            <a:ext cx="7992888" cy="1390573"/>
          </a:xfrm>
          <a:prstGeom prst="rect">
            <a:avLst/>
          </a:prstGeom>
        </p:spPr>
        <p:txBody>
          <a:bodyPr wrap="square">
            <a:spAutoFit/>
          </a:bodyPr>
          <a:lstStyle/>
          <a:p>
            <a:pPr algn="just">
              <a:lnSpc>
                <a:spcPct val="114000"/>
              </a:lnSpc>
            </a:pPr>
            <a:r>
              <a:rPr lang="pt-BR" sz="2000" b="1" dirty="0" smtClean="0">
                <a:solidFill>
                  <a:srgbClr val="FF0000"/>
                </a:solidFill>
                <a:latin typeface="Arial" pitchFamily="34" charset="0"/>
                <a:cs typeface="Arial" pitchFamily="34" charset="0"/>
              </a:rPr>
              <a:t>                      </a:t>
            </a:r>
            <a:r>
              <a:rPr lang="pt-BR" b="1" dirty="0" smtClean="0">
                <a:solidFill>
                  <a:srgbClr val="FF0000"/>
                </a:solidFill>
                <a:latin typeface="Arial" pitchFamily="34" charset="0"/>
                <a:cs typeface="Arial" pitchFamily="34" charset="0"/>
              </a:rPr>
              <a:t>Depois </a:t>
            </a:r>
            <a:r>
              <a:rPr lang="pt-BR" b="1" dirty="0">
                <a:solidFill>
                  <a:srgbClr val="FF0000"/>
                </a:solidFill>
                <a:latin typeface="Arial" pitchFamily="34" charset="0"/>
                <a:cs typeface="Arial" pitchFamily="34" charset="0"/>
              </a:rPr>
              <a:t>que o Sol sair da </a:t>
            </a:r>
            <a:r>
              <a:rPr lang="pt-BR" b="1" dirty="0" err="1">
                <a:solidFill>
                  <a:srgbClr val="FF0000"/>
                </a:solidFill>
                <a:latin typeface="Arial" pitchFamily="34" charset="0"/>
                <a:cs typeface="Arial" pitchFamily="34" charset="0"/>
              </a:rPr>
              <a:t>seqüência</a:t>
            </a:r>
            <a:r>
              <a:rPr lang="pt-BR" b="1" dirty="0">
                <a:solidFill>
                  <a:srgbClr val="FF0000"/>
                </a:solidFill>
                <a:latin typeface="Arial" pitchFamily="34" charset="0"/>
                <a:cs typeface="Arial" pitchFamily="34" charset="0"/>
              </a:rPr>
              <a:t> principal, ele se tornará uma gigante vermelha.</a:t>
            </a:r>
            <a:r>
              <a:rPr lang="pt-BR" dirty="0">
                <a:solidFill>
                  <a:srgbClr val="FF0000"/>
                </a:solidFill>
                <a:latin typeface="Arial" pitchFamily="34" charset="0"/>
                <a:cs typeface="Arial" pitchFamily="34" charset="0"/>
              </a:rPr>
              <a:t> As duas características importantes que o aluno deve mencionar para ganhar a pontuação integral são: </a:t>
            </a:r>
            <a:r>
              <a:rPr lang="pt-BR" b="1" dirty="0">
                <a:solidFill>
                  <a:srgbClr val="FF0000"/>
                </a:solidFill>
                <a:latin typeface="Arial" pitchFamily="34" charset="0"/>
                <a:cs typeface="Arial" pitchFamily="34" charset="0"/>
              </a:rPr>
              <a:t>o aumento do raio e a diminuição da temperatura superficial</a:t>
            </a:r>
            <a:r>
              <a:rPr lang="pt-BR" sz="2000" dirty="0">
                <a:solidFill>
                  <a:srgbClr val="FF0000"/>
                </a:solidFill>
                <a:latin typeface="Arial" pitchFamily="34" charset="0"/>
                <a:cs typeface="Arial" pitchFamily="34" charset="0"/>
              </a:rPr>
              <a:t>.</a:t>
            </a:r>
          </a:p>
        </p:txBody>
      </p:sp>
      <p:sp>
        <p:nvSpPr>
          <p:cNvPr id="5" name="Retângulo 4"/>
          <p:cNvSpPr/>
          <p:nvPr/>
        </p:nvSpPr>
        <p:spPr>
          <a:xfrm>
            <a:off x="126407" y="1221547"/>
            <a:ext cx="1697901" cy="369332"/>
          </a:xfrm>
          <a:prstGeom prst="rect">
            <a:avLst/>
          </a:prstGeom>
        </p:spPr>
        <p:txBody>
          <a:bodyPr wrap="none">
            <a:spAutoFit/>
          </a:bodyPr>
          <a:lstStyle/>
          <a:p>
            <a:r>
              <a:rPr lang="pt-BR" b="1" dirty="0">
                <a:latin typeface="Arial" pitchFamily="34" charset="0"/>
                <a:cs typeface="Arial" pitchFamily="34" charset="0"/>
              </a:rPr>
              <a:t>Resposta 7a):</a:t>
            </a:r>
            <a:endParaRPr lang="pt-BR" dirty="0">
              <a:latin typeface="Arial" pitchFamily="34" charset="0"/>
              <a:cs typeface="Arial" pitchFamily="34" charset="0"/>
            </a:endParaRPr>
          </a:p>
        </p:txBody>
      </p:sp>
      <p:sp>
        <p:nvSpPr>
          <p:cNvPr id="6" name="Retângulo 5"/>
          <p:cNvSpPr/>
          <p:nvPr/>
        </p:nvSpPr>
        <p:spPr>
          <a:xfrm>
            <a:off x="102233" y="3140968"/>
            <a:ext cx="11664896" cy="2276521"/>
          </a:xfrm>
          <a:prstGeom prst="rect">
            <a:avLst/>
          </a:prstGeom>
        </p:spPr>
        <p:txBody>
          <a:bodyPr wrap="square">
            <a:spAutoFit/>
          </a:bodyPr>
          <a:lstStyle/>
          <a:p>
            <a:pPr algn="just">
              <a:lnSpc>
                <a:spcPct val="114000"/>
              </a:lnSpc>
            </a:pPr>
            <a:r>
              <a:rPr lang="pt-BR" b="1" dirty="0">
                <a:latin typeface="Arial" pitchFamily="34" charset="0"/>
                <a:cs typeface="Arial" pitchFamily="34" charset="0"/>
              </a:rPr>
              <a:t>Questão 7b) (0,5 ponto) Dados:</a:t>
            </a:r>
            <a:r>
              <a:rPr lang="pt-BR" dirty="0">
                <a:latin typeface="Arial" pitchFamily="34" charset="0"/>
                <a:cs typeface="Arial" pitchFamily="34" charset="0"/>
              </a:rPr>
              <a:t> Vimos que as grandes dimensões e a baixa temperatura superficial da estrela são as principais características das gigantes vermelhas. Estima-se que a temperatura superficial do Sol cairá para cerca de 60 % da temperatura atual (isto é, de 5800 K para 3500 K) e seu raio será da ordem de 100 vezes maior do que o atual (isto é, passará dos atuais 700.000 km para cerca de 70.000.000 km). Chama-se de luminosidade (L) a quantidade de energia emitida por uma estrela numa dada unidade de tempo, sendo possível calculá-la pela expressão: L = 4p R</a:t>
            </a:r>
            <a:r>
              <a:rPr lang="pt-BR" baseline="30000" dirty="0">
                <a:latin typeface="Arial" pitchFamily="34" charset="0"/>
                <a:cs typeface="Arial" pitchFamily="34" charset="0"/>
              </a:rPr>
              <a:t>2 </a:t>
            </a:r>
            <a:r>
              <a:rPr lang="pt-BR" dirty="0">
                <a:latin typeface="Arial" pitchFamily="34" charset="0"/>
                <a:cs typeface="Arial" pitchFamily="34" charset="0"/>
              </a:rPr>
              <a:t>sT</a:t>
            </a:r>
            <a:r>
              <a:rPr lang="pt-BR" baseline="30000" dirty="0">
                <a:latin typeface="Arial" pitchFamily="34" charset="0"/>
                <a:cs typeface="Arial" pitchFamily="34" charset="0"/>
              </a:rPr>
              <a:t>4</a:t>
            </a:r>
            <a:r>
              <a:rPr lang="pt-BR" dirty="0">
                <a:latin typeface="Arial" pitchFamily="34" charset="0"/>
                <a:cs typeface="Arial" pitchFamily="34" charset="0"/>
              </a:rPr>
              <a:t>,onde R é o raio da estrela, s é uma constante (conhecida como constante de Stefan-Boltzmann) e T é a temperatura superficial da estrela.</a:t>
            </a:r>
          </a:p>
        </p:txBody>
      </p:sp>
    </p:spTree>
    <p:extLst>
      <p:ext uri="{BB962C8B-B14F-4D97-AF65-F5344CB8AC3E}">
        <p14:creationId xmlns:p14="http://schemas.microsoft.com/office/powerpoint/2010/main" val="2052199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190897" y="116632"/>
            <a:ext cx="7848872" cy="1753172"/>
          </a:xfrm>
          <a:prstGeom prst="rect">
            <a:avLst/>
          </a:prstGeom>
        </p:spPr>
        <p:txBody>
          <a:bodyPr wrap="square">
            <a:spAutoFit/>
          </a:bodyPr>
          <a:lstStyle/>
          <a:p>
            <a:pPr algn="just">
              <a:lnSpc>
                <a:spcPct val="114000"/>
              </a:lnSpc>
            </a:pPr>
            <a:r>
              <a:rPr lang="pt-BR" sz="1600" b="1" dirty="0">
                <a:latin typeface="Arial" pitchFamily="34" charset="0"/>
                <a:cs typeface="Arial" pitchFamily="34" charset="0"/>
              </a:rPr>
              <a:t>Pergunta 7b) (0,5 ponto)</a:t>
            </a:r>
            <a:r>
              <a:rPr lang="pt-BR" sz="1600" dirty="0">
                <a:latin typeface="Arial" pitchFamily="34" charset="0"/>
                <a:cs typeface="Arial" pitchFamily="34" charset="0"/>
              </a:rPr>
              <a:t> Quantas vezes menor (ou maior) será a luminosidade (L</a:t>
            </a:r>
            <a:r>
              <a:rPr lang="pt-BR" sz="1600" baseline="-25000" dirty="0">
                <a:latin typeface="Arial" pitchFamily="34" charset="0"/>
                <a:cs typeface="Arial" pitchFamily="34" charset="0"/>
              </a:rPr>
              <a:t>GV</a:t>
            </a:r>
            <a:r>
              <a:rPr lang="pt-BR" sz="1600" dirty="0">
                <a:latin typeface="Arial" pitchFamily="34" charset="0"/>
                <a:cs typeface="Arial" pitchFamily="34" charset="0"/>
              </a:rPr>
              <a:t>) do Sol no estágio de gigante vermelha? </a:t>
            </a:r>
            <a:r>
              <a:rPr lang="pt-BR" sz="1600" b="1" dirty="0">
                <a:latin typeface="Arial" pitchFamily="34" charset="0"/>
                <a:cs typeface="Arial" pitchFamily="34" charset="0"/>
              </a:rPr>
              <a:t>Dica: </a:t>
            </a:r>
            <a:r>
              <a:rPr lang="pt-BR" sz="1600" dirty="0">
                <a:latin typeface="Arial" pitchFamily="34" charset="0"/>
                <a:cs typeface="Arial" pitchFamily="34" charset="0"/>
              </a:rPr>
              <a:t>Note que estamos pedindo a razão entre a luminosidade do Sol em sua fase de gigante vermelha (L</a:t>
            </a:r>
            <a:r>
              <a:rPr lang="pt-BR" sz="1600" baseline="-25000" dirty="0">
                <a:latin typeface="Arial" pitchFamily="34" charset="0"/>
                <a:cs typeface="Arial" pitchFamily="34" charset="0"/>
              </a:rPr>
              <a:t>GV</a:t>
            </a:r>
            <a:r>
              <a:rPr lang="pt-BR" sz="1600" dirty="0">
                <a:latin typeface="Arial" pitchFamily="34" charset="0"/>
                <a:cs typeface="Arial" pitchFamily="34" charset="0"/>
              </a:rPr>
              <a:t>) e a luminosidade atual do Sol (</a:t>
            </a:r>
            <a:r>
              <a:rPr lang="pt-BR" sz="1600" dirty="0" err="1">
                <a:latin typeface="Arial" pitchFamily="34" charset="0"/>
                <a:cs typeface="Arial" pitchFamily="34" charset="0"/>
              </a:rPr>
              <a:t>L</a:t>
            </a:r>
            <a:r>
              <a:rPr lang="pt-BR" sz="1600" baseline="-25000" dirty="0" err="1">
                <a:latin typeface="Arial" pitchFamily="34" charset="0"/>
                <a:cs typeface="Arial" pitchFamily="34" charset="0"/>
              </a:rPr>
              <a:t>atual</a:t>
            </a:r>
            <a:r>
              <a:rPr lang="pt-BR" sz="1600" dirty="0">
                <a:latin typeface="Arial" pitchFamily="34" charset="0"/>
                <a:cs typeface="Arial" pitchFamily="34" charset="0"/>
              </a:rPr>
              <a:t>) e que tudo que for comum a ambas poderá ser cancelado! E para simplificar suas contas considere que a temperatura do Sol, quando tornar-se uma gigante vermelha, cairá para a </a:t>
            </a:r>
            <a:r>
              <a:rPr lang="pt-BR" sz="1600" u="sng" dirty="0">
                <a:latin typeface="Arial" pitchFamily="34" charset="0"/>
                <a:cs typeface="Arial" pitchFamily="34" charset="0"/>
              </a:rPr>
              <a:t>60%</a:t>
            </a:r>
            <a:r>
              <a:rPr lang="pt-BR" sz="1600" dirty="0">
                <a:latin typeface="Arial" pitchFamily="34" charset="0"/>
                <a:cs typeface="Arial" pitchFamily="34" charset="0"/>
              </a:rPr>
              <a:t> do valor atual!</a:t>
            </a:r>
          </a:p>
        </p:txBody>
      </p:sp>
      <p:sp>
        <p:nvSpPr>
          <p:cNvPr id="4" name="Retângulo 3"/>
          <p:cNvSpPr/>
          <p:nvPr/>
        </p:nvSpPr>
        <p:spPr>
          <a:xfrm>
            <a:off x="200438" y="1869804"/>
            <a:ext cx="7992888" cy="934487"/>
          </a:xfrm>
          <a:prstGeom prst="rect">
            <a:avLst/>
          </a:prstGeom>
        </p:spPr>
        <p:txBody>
          <a:bodyPr wrap="square">
            <a:spAutoFit/>
          </a:bodyPr>
          <a:lstStyle/>
          <a:p>
            <a:pPr algn="just">
              <a:lnSpc>
                <a:spcPct val="114000"/>
              </a:lnSpc>
            </a:pPr>
            <a:r>
              <a:rPr lang="pt-BR" sz="1600" dirty="0">
                <a:solidFill>
                  <a:srgbClr val="FF0000"/>
                </a:solidFill>
                <a:latin typeface="Arial" pitchFamily="34" charset="0"/>
                <a:cs typeface="Arial" pitchFamily="34" charset="0"/>
              </a:rPr>
              <a:t>Chamemos de </a:t>
            </a:r>
            <a:r>
              <a:rPr lang="pt-BR" sz="1600" dirty="0" err="1">
                <a:solidFill>
                  <a:srgbClr val="FF0000"/>
                </a:solidFill>
                <a:latin typeface="Arial" pitchFamily="34" charset="0"/>
                <a:cs typeface="Arial" pitchFamily="34" charset="0"/>
              </a:rPr>
              <a:t>L</a:t>
            </a:r>
            <a:r>
              <a:rPr lang="pt-BR" sz="1600" baseline="-25000" dirty="0" err="1">
                <a:solidFill>
                  <a:srgbClr val="FF0000"/>
                </a:solidFill>
                <a:latin typeface="Arial" pitchFamily="34" charset="0"/>
                <a:cs typeface="Arial" pitchFamily="34" charset="0"/>
              </a:rPr>
              <a:t>atual</a:t>
            </a:r>
            <a:r>
              <a:rPr lang="pt-BR" sz="1600" dirty="0">
                <a:solidFill>
                  <a:srgbClr val="FF0000"/>
                </a:solidFill>
                <a:latin typeface="Arial" pitchFamily="34" charset="0"/>
                <a:cs typeface="Arial" pitchFamily="34" charset="0"/>
              </a:rPr>
              <a:t> e L</a:t>
            </a:r>
            <a:r>
              <a:rPr lang="pt-BR" sz="1600" baseline="-25000" dirty="0">
                <a:solidFill>
                  <a:srgbClr val="FF0000"/>
                </a:solidFill>
                <a:latin typeface="Arial" pitchFamily="34" charset="0"/>
                <a:cs typeface="Arial" pitchFamily="34" charset="0"/>
              </a:rPr>
              <a:t>GV</a:t>
            </a:r>
            <a:r>
              <a:rPr lang="pt-BR" sz="1600" dirty="0">
                <a:solidFill>
                  <a:srgbClr val="FF0000"/>
                </a:solidFill>
                <a:latin typeface="Arial" pitchFamily="34" charset="0"/>
                <a:cs typeface="Arial" pitchFamily="34" charset="0"/>
              </a:rPr>
              <a:t> as luminosidades do Sol no estágio atual e de gigante </a:t>
            </a:r>
            <a:r>
              <a:rPr lang="pt-BR" sz="1600" dirty="0" smtClean="0">
                <a:solidFill>
                  <a:srgbClr val="FF0000"/>
                </a:solidFill>
                <a:latin typeface="Arial" pitchFamily="34" charset="0"/>
                <a:cs typeface="Arial" pitchFamily="34" charset="0"/>
              </a:rPr>
              <a:t>vermelha, </a:t>
            </a:r>
            <a:r>
              <a:rPr lang="pt-BR" sz="1600" dirty="0">
                <a:solidFill>
                  <a:srgbClr val="FF0000"/>
                </a:solidFill>
                <a:latin typeface="Arial" pitchFamily="34" charset="0"/>
                <a:cs typeface="Arial" pitchFamily="34" charset="0"/>
              </a:rPr>
              <a:t>respectivamente, e </a:t>
            </a:r>
            <a:r>
              <a:rPr lang="pt-BR" sz="1600" dirty="0" err="1">
                <a:solidFill>
                  <a:srgbClr val="FF0000"/>
                </a:solidFill>
                <a:latin typeface="Arial" pitchFamily="34" charset="0"/>
                <a:cs typeface="Arial" pitchFamily="34" charset="0"/>
              </a:rPr>
              <a:t>T</a:t>
            </a:r>
            <a:r>
              <a:rPr lang="pt-BR" sz="1600" baseline="-25000" dirty="0" err="1">
                <a:solidFill>
                  <a:srgbClr val="FF0000"/>
                </a:solidFill>
                <a:latin typeface="Arial" pitchFamily="34" charset="0"/>
                <a:cs typeface="Arial" pitchFamily="34" charset="0"/>
              </a:rPr>
              <a:t>atual</a:t>
            </a:r>
            <a:r>
              <a:rPr lang="pt-BR" sz="1600" dirty="0">
                <a:solidFill>
                  <a:srgbClr val="FF0000"/>
                </a:solidFill>
                <a:latin typeface="Arial" pitchFamily="34" charset="0"/>
                <a:cs typeface="Arial" pitchFamily="34" charset="0"/>
              </a:rPr>
              <a:t> e T</a:t>
            </a:r>
            <a:r>
              <a:rPr lang="pt-BR" sz="1600" baseline="-25000" dirty="0">
                <a:solidFill>
                  <a:srgbClr val="FF0000"/>
                </a:solidFill>
                <a:latin typeface="Arial" pitchFamily="34" charset="0"/>
                <a:cs typeface="Arial" pitchFamily="34" charset="0"/>
              </a:rPr>
              <a:t>GV</a:t>
            </a:r>
            <a:r>
              <a:rPr lang="pt-BR" sz="1600" dirty="0">
                <a:solidFill>
                  <a:srgbClr val="FF0000"/>
                </a:solidFill>
                <a:latin typeface="Arial" pitchFamily="34" charset="0"/>
                <a:cs typeface="Arial" pitchFamily="34" charset="0"/>
              </a:rPr>
              <a:t> suas respectivas temperaturas superficiais. Partindo da fórmula apresentada, </a:t>
            </a:r>
            <a:r>
              <a:rPr lang="pt-BR" sz="1600" dirty="0" smtClean="0">
                <a:solidFill>
                  <a:srgbClr val="FF0000"/>
                </a:solidFill>
                <a:latin typeface="Arial" pitchFamily="34" charset="0"/>
                <a:cs typeface="Arial" pitchFamily="34" charset="0"/>
              </a:rPr>
              <a:t>temos que</a:t>
            </a:r>
            <a:r>
              <a:rPr lang="pt-BR" sz="1600" dirty="0">
                <a:solidFill>
                  <a:srgbClr val="FF0000"/>
                </a:solidFill>
                <a:latin typeface="Arial" pitchFamily="34" charset="0"/>
                <a:cs typeface="Arial" pitchFamily="34" charset="0"/>
              </a:rPr>
              <a:t>:</a:t>
            </a:r>
          </a:p>
        </p:txBody>
      </p:sp>
      <p:sp>
        <p:nvSpPr>
          <p:cNvPr id="5" name="Retângulo 4"/>
          <p:cNvSpPr/>
          <p:nvPr/>
        </p:nvSpPr>
        <p:spPr>
          <a:xfrm>
            <a:off x="216403" y="2900341"/>
            <a:ext cx="2347117" cy="338554"/>
          </a:xfrm>
          <a:prstGeom prst="rect">
            <a:avLst/>
          </a:prstGeom>
        </p:spPr>
        <p:txBody>
          <a:bodyPr wrap="none">
            <a:spAutoFit/>
          </a:bodyPr>
          <a:lstStyle/>
          <a:p>
            <a:r>
              <a:rPr lang="pt-BR" sz="1600" dirty="0">
                <a:solidFill>
                  <a:srgbClr val="FF0000"/>
                </a:solidFill>
                <a:latin typeface="Arial" pitchFamily="34" charset="0"/>
                <a:cs typeface="Arial" pitchFamily="34" charset="0"/>
              </a:rPr>
              <a:t>L</a:t>
            </a:r>
            <a:r>
              <a:rPr lang="pt-BR" sz="1600" baseline="-25000" dirty="0">
                <a:solidFill>
                  <a:srgbClr val="FF0000"/>
                </a:solidFill>
                <a:latin typeface="Arial" pitchFamily="34" charset="0"/>
                <a:cs typeface="Arial" pitchFamily="34" charset="0"/>
              </a:rPr>
              <a:t>GV</a:t>
            </a:r>
            <a:r>
              <a:rPr lang="pt-BR" sz="1600" dirty="0">
                <a:solidFill>
                  <a:srgbClr val="FF0000"/>
                </a:solidFill>
                <a:latin typeface="Arial" pitchFamily="34" charset="0"/>
                <a:cs typeface="Arial" pitchFamily="34" charset="0"/>
              </a:rPr>
              <a:t> = 4p (R</a:t>
            </a:r>
            <a:r>
              <a:rPr lang="pt-BR" sz="1600" baseline="-25000" dirty="0">
                <a:solidFill>
                  <a:srgbClr val="FF0000"/>
                </a:solidFill>
                <a:latin typeface="Arial" pitchFamily="34" charset="0"/>
                <a:cs typeface="Arial" pitchFamily="34" charset="0"/>
              </a:rPr>
              <a:t>GV</a:t>
            </a:r>
            <a:r>
              <a:rPr lang="pt-BR" sz="1600" dirty="0">
                <a:solidFill>
                  <a:srgbClr val="FF0000"/>
                </a:solidFill>
                <a:latin typeface="Arial" pitchFamily="34" charset="0"/>
                <a:cs typeface="Arial" pitchFamily="34" charset="0"/>
              </a:rPr>
              <a:t>)</a:t>
            </a:r>
            <a:r>
              <a:rPr lang="pt-BR" sz="1600" baseline="30000" dirty="0">
                <a:solidFill>
                  <a:srgbClr val="FF0000"/>
                </a:solidFill>
                <a:latin typeface="Arial" pitchFamily="34" charset="0"/>
                <a:cs typeface="Arial" pitchFamily="34" charset="0"/>
              </a:rPr>
              <a:t>2 </a:t>
            </a:r>
            <a:r>
              <a:rPr lang="pt-BR" sz="1600" dirty="0">
                <a:solidFill>
                  <a:srgbClr val="FF0000"/>
                </a:solidFill>
                <a:latin typeface="Arial" pitchFamily="34" charset="0"/>
                <a:cs typeface="Arial" pitchFamily="34" charset="0"/>
              </a:rPr>
              <a:t>s (T</a:t>
            </a:r>
            <a:r>
              <a:rPr lang="pt-BR" sz="1600" baseline="-25000" dirty="0">
                <a:solidFill>
                  <a:srgbClr val="FF0000"/>
                </a:solidFill>
                <a:latin typeface="Arial" pitchFamily="34" charset="0"/>
                <a:cs typeface="Arial" pitchFamily="34" charset="0"/>
              </a:rPr>
              <a:t>GV </a:t>
            </a:r>
            <a:r>
              <a:rPr lang="pt-BR" sz="1600" dirty="0">
                <a:solidFill>
                  <a:srgbClr val="FF0000"/>
                </a:solidFill>
                <a:latin typeface="Arial" pitchFamily="34" charset="0"/>
                <a:cs typeface="Arial" pitchFamily="34" charset="0"/>
              </a:rPr>
              <a:t>)</a:t>
            </a:r>
            <a:r>
              <a:rPr lang="pt-BR" sz="1600" baseline="30000" dirty="0">
                <a:solidFill>
                  <a:srgbClr val="FF0000"/>
                </a:solidFill>
                <a:latin typeface="Arial" pitchFamily="34" charset="0"/>
                <a:cs typeface="Arial" pitchFamily="34" charset="0"/>
              </a:rPr>
              <a:t>4</a:t>
            </a:r>
            <a:endParaRPr lang="pt-BR" sz="1600" dirty="0">
              <a:solidFill>
                <a:srgbClr val="FF0000"/>
              </a:solidFill>
              <a:latin typeface="Arial" pitchFamily="34" charset="0"/>
              <a:cs typeface="Arial" pitchFamily="34" charset="0"/>
            </a:endParaRPr>
          </a:p>
        </p:txBody>
      </p:sp>
      <p:sp>
        <p:nvSpPr>
          <p:cNvPr id="6" name="Retângulo 5"/>
          <p:cNvSpPr/>
          <p:nvPr/>
        </p:nvSpPr>
        <p:spPr>
          <a:xfrm>
            <a:off x="190897" y="3244334"/>
            <a:ext cx="2656176" cy="338554"/>
          </a:xfrm>
          <a:prstGeom prst="rect">
            <a:avLst/>
          </a:prstGeom>
        </p:spPr>
        <p:txBody>
          <a:bodyPr wrap="none">
            <a:spAutoFit/>
          </a:bodyPr>
          <a:lstStyle/>
          <a:p>
            <a:r>
              <a:rPr lang="pt-BR" sz="1600" dirty="0" err="1">
                <a:solidFill>
                  <a:srgbClr val="FF0000"/>
                </a:solidFill>
                <a:latin typeface="Arial" pitchFamily="34" charset="0"/>
                <a:cs typeface="Arial" pitchFamily="34" charset="0"/>
              </a:rPr>
              <a:t>L</a:t>
            </a:r>
            <a:r>
              <a:rPr lang="pt-BR" sz="1600" baseline="-25000" dirty="0" err="1">
                <a:solidFill>
                  <a:srgbClr val="FF0000"/>
                </a:solidFill>
                <a:latin typeface="Arial" pitchFamily="34" charset="0"/>
                <a:cs typeface="Arial" pitchFamily="34" charset="0"/>
              </a:rPr>
              <a:t>atual</a:t>
            </a:r>
            <a:r>
              <a:rPr lang="pt-BR" sz="1600" dirty="0">
                <a:solidFill>
                  <a:srgbClr val="FF0000"/>
                </a:solidFill>
                <a:latin typeface="Arial" pitchFamily="34" charset="0"/>
                <a:cs typeface="Arial" pitchFamily="34" charset="0"/>
              </a:rPr>
              <a:t> = 4p (</a:t>
            </a:r>
            <a:r>
              <a:rPr lang="pt-BR" sz="1600" dirty="0" err="1">
                <a:solidFill>
                  <a:srgbClr val="FF0000"/>
                </a:solidFill>
                <a:latin typeface="Arial" pitchFamily="34" charset="0"/>
                <a:cs typeface="Arial" pitchFamily="34" charset="0"/>
              </a:rPr>
              <a:t>R</a:t>
            </a:r>
            <a:r>
              <a:rPr lang="pt-BR" sz="1600" baseline="-25000" dirty="0" err="1">
                <a:solidFill>
                  <a:srgbClr val="FF0000"/>
                </a:solidFill>
                <a:latin typeface="Arial" pitchFamily="34" charset="0"/>
                <a:cs typeface="Arial" pitchFamily="34" charset="0"/>
              </a:rPr>
              <a:t>atual</a:t>
            </a:r>
            <a:r>
              <a:rPr lang="pt-BR" sz="1600" baseline="-25000" dirty="0">
                <a:solidFill>
                  <a:srgbClr val="FF0000"/>
                </a:solidFill>
                <a:latin typeface="Arial" pitchFamily="34" charset="0"/>
                <a:cs typeface="Arial" pitchFamily="34" charset="0"/>
              </a:rPr>
              <a:t> </a:t>
            </a:r>
            <a:r>
              <a:rPr lang="pt-BR" sz="1600" dirty="0">
                <a:solidFill>
                  <a:srgbClr val="FF0000"/>
                </a:solidFill>
                <a:latin typeface="Arial" pitchFamily="34" charset="0"/>
                <a:cs typeface="Arial" pitchFamily="34" charset="0"/>
              </a:rPr>
              <a:t>)</a:t>
            </a:r>
            <a:r>
              <a:rPr lang="pt-BR" sz="1600" baseline="30000" dirty="0">
                <a:solidFill>
                  <a:srgbClr val="FF0000"/>
                </a:solidFill>
                <a:latin typeface="Arial" pitchFamily="34" charset="0"/>
                <a:cs typeface="Arial" pitchFamily="34" charset="0"/>
              </a:rPr>
              <a:t>2 </a:t>
            </a:r>
            <a:r>
              <a:rPr lang="pt-BR" sz="1600" dirty="0">
                <a:solidFill>
                  <a:srgbClr val="FF0000"/>
                </a:solidFill>
                <a:latin typeface="Arial" pitchFamily="34" charset="0"/>
                <a:cs typeface="Arial" pitchFamily="34" charset="0"/>
              </a:rPr>
              <a:t>s (</a:t>
            </a:r>
            <a:r>
              <a:rPr lang="pt-BR" sz="1600" dirty="0" err="1">
                <a:solidFill>
                  <a:srgbClr val="FF0000"/>
                </a:solidFill>
                <a:latin typeface="Arial" pitchFamily="34" charset="0"/>
                <a:cs typeface="Arial" pitchFamily="34" charset="0"/>
              </a:rPr>
              <a:t>T</a:t>
            </a:r>
            <a:r>
              <a:rPr lang="pt-BR" sz="1600" baseline="-25000" dirty="0" err="1">
                <a:solidFill>
                  <a:srgbClr val="FF0000"/>
                </a:solidFill>
                <a:latin typeface="Arial" pitchFamily="34" charset="0"/>
                <a:cs typeface="Arial" pitchFamily="34" charset="0"/>
              </a:rPr>
              <a:t>atual</a:t>
            </a:r>
            <a:r>
              <a:rPr lang="pt-BR" sz="1600" baseline="-25000" dirty="0">
                <a:solidFill>
                  <a:srgbClr val="FF0000"/>
                </a:solidFill>
                <a:latin typeface="Arial" pitchFamily="34" charset="0"/>
                <a:cs typeface="Arial" pitchFamily="34" charset="0"/>
              </a:rPr>
              <a:t> </a:t>
            </a:r>
            <a:r>
              <a:rPr lang="pt-BR" sz="1600" dirty="0">
                <a:solidFill>
                  <a:srgbClr val="FF0000"/>
                </a:solidFill>
                <a:latin typeface="Arial" pitchFamily="34" charset="0"/>
                <a:cs typeface="Arial" pitchFamily="34" charset="0"/>
              </a:rPr>
              <a:t>)</a:t>
            </a:r>
            <a:r>
              <a:rPr lang="pt-BR" sz="1600" baseline="30000" dirty="0">
                <a:solidFill>
                  <a:srgbClr val="FF0000"/>
                </a:solidFill>
                <a:latin typeface="Arial" pitchFamily="34" charset="0"/>
                <a:cs typeface="Arial" pitchFamily="34" charset="0"/>
              </a:rPr>
              <a:t>4</a:t>
            </a:r>
            <a:endParaRPr lang="pt-BR" sz="1600" dirty="0">
              <a:solidFill>
                <a:srgbClr val="FF0000"/>
              </a:solidFill>
              <a:latin typeface="Arial" pitchFamily="34" charset="0"/>
              <a:cs typeface="Arial" pitchFamily="34" charset="0"/>
            </a:endParaRPr>
          </a:p>
        </p:txBody>
      </p:sp>
      <p:sp>
        <p:nvSpPr>
          <p:cNvPr id="7" name="Retângulo 6"/>
          <p:cNvSpPr/>
          <p:nvPr/>
        </p:nvSpPr>
        <p:spPr>
          <a:xfrm>
            <a:off x="153992" y="3787979"/>
            <a:ext cx="3961341" cy="338554"/>
          </a:xfrm>
          <a:prstGeom prst="rect">
            <a:avLst/>
          </a:prstGeom>
        </p:spPr>
        <p:txBody>
          <a:bodyPr wrap="none">
            <a:spAutoFit/>
          </a:bodyPr>
          <a:lstStyle/>
          <a:p>
            <a:r>
              <a:rPr lang="pt-BR" sz="1600" dirty="0">
                <a:solidFill>
                  <a:srgbClr val="FF0000"/>
                </a:solidFill>
                <a:latin typeface="Arial" pitchFamily="34" charset="0"/>
                <a:cs typeface="Arial" pitchFamily="34" charset="0"/>
              </a:rPr>
              <a:t>Fazendo a razão entre estas expressões:</a:t>
            </a:r>
          </a:p>
        </p:txBody>
      </p:sp>
      <p:sp>
        <p:nvSpPr>
          <p:cNvPr id="8" name="Retângulo 7"/>
          <p:cNvSpPr/>
          <p:nvPr/>
        </p:nvSpPr>
        <p:spPr>
          <a:xfrm>
            <a:off x="190897" y="4293096"/>
            <a:ext cx="1255472" cy="338554"/>
          </a:xfrm>
          <a:prstGeom prst="rect">
            <a:avLst/>
          </a:prstGeom>
        </p:spPr>
        <p:txBody>
          <a:bodyPr wrap="none">
            <a:spAutoFit/>
          </a:bodyPr>
          <a:lstStyle/>
          <a:p>
            <a:r>
              <a:rPr lang="pt-BR" sz="1600" dirty="0">
                <a:solidFill>
                  <a:srgbClr val="FF0000"/>
                </a:solidFill>
                <a:latin typeface="Arial" pitchFamily="34" charset="0"/>
                <a:cs typeface="Arial" pitchFamily="34" charset="0"/>
              </a:rPr>
              <a:t>L</a:t>
            </a:r>
            <a:r>
              <a:rPr lang="pt-BR" sz="1600" baseline="-25000" dirty="0">
                <a:solidFill>
                  <a:srgbClr val="FF0000"/>
                </a:solidFill>
                <a:latin typeface="Arial" pitchFamily="34" charset="0"/>
                <a:cs typeface="Arial" pitchFamily="34" charset="0"/>
              </a:rPr>
              <a:t>GV</a:t>
            </a:r>
            <a:r>
              <a:rPr lang="pt-BR" sz="1600" dirty="0">
                <a:solidFill>
                  <a:srgbClr val="FF0000"/>
                </a:solidFill>
                <a:latin typeface="Arial" pitchFamily="34" charset="0"/>
                <a:cs typeface="Arial" pitchFamily="34" charset="0"/>
              </a:rPr>
              <a:t> / </a:t>
            </a:r>
            <a:r>
              <a:rPr lang="pt-BR" sz="1600" dirty="0" err="1">
                <a:solidFill>
                  <a:srgbClr val="FF0000"/>
                </a:solidFill>
                <a:latin typeface="Arial" pitchFamily="34" charset="0"/>
                <a:cs typeface="Arial" pitchFamily="34" charset="0"/>
              </a:rPr>
              <a:t>L</a:t>
            </a:r>
            <a:r>
              <a:rPr lang="pt-BR" sz="1600" baseline="-25000" dirty="0" err="1">
                <a:solidFill>
                  <a:srgbClr val="FF0000"/>
                </a:solidFill>
                <a:latin typeface="Arial" pitchFamily="34" charset="0"/>
                <a:cs typeface="Arial" pitchFamily="34" charset="0"/>
              </a:rPr>
              <a:t>atual</a:t>
            </a:r>
            <a:r>
              <a:rPr lang="pt-BR" sz="1600" dirty="0">
                <a:solidFill>
                  <a:srgbClr val="FF0000"/>
                </a:solidFill>
                <a:latin typeface="Arial" pitchFamily="34" charset="0"/>
                <a:cs typeface="Arial" pitchFamily="34" charset="0"/>
              </a:rPr>
              <a:t> =</a:t>
            </a:r>
          </a:p>
        </p:txBody>
      </p:sp>
      <p:sp>
        <p:nvSpPr>
          <p:cNvPr id="9" name="Retângulo 8"/>
          <p:cNvSpPr/>
          <p:nvPr/>
        </p:nvSpPr>
        <p:spPr>
          <a:xfrm>
            <a:off x="1381123" y="4297328"/>
            <a:ext cx="2734210" cy="338554"/>
          </a:xfrm>
          <a:prstGeom prst="rect">
            <a:avLst/>
          </a:prstGeom>
        </p:spPr>
        <p:txBody>
          <a:bodyPr wrap="none">
            <a:spAutoFit/>
          </a:bodyPr>
          <a:lstStyle/>
          <a:p>
            <a:r>
              <a:rPr lang="pt-BR" sz="1600" dirty="0">
                <a:solidFill>
                  <a:srgbClr val="FF0000"/>
                </a:solidFill>
                <a:latin typeface="Arial" pitchFamily="34" charset="0"/>
                <a:cs typeface="Arial" pitchFamily="34" charset="0"/>
              </a:rPr>
              <a:t>(R</a:t>
            </a:r>
            <a:r>
              <a:rPr lang="pt-BR" sz="1600" baseline="-25000" dirty="0">
                <a:solidFill>
                  <a:srgbClr val="FF0000"/>
                </a:solidFill>
                <a:latin typeface="Arial" pitchFamily="34" charset="0"/>
                <a:cs typeface="Arial" pitchFamily="34" charset="0"/>
              </a:rPr>
              <a:t>GV</a:t>
            </a:r>
            <a:r>
              <a:rPr lang="pt-BR" sz="1600" dirty="0">
                <a:solidFill>
                  <a:srgbClr val="FF0000"/>
                </a:solidFill>
                <a:latin typeface="Arial" pitchFamily="34" charset="0"/>
                <a:cs typeface="Arial" pitchFamily="34" charset="0"/>
              </a:rPr>
              <a:t> / </a:t>
            </a:r>
            <a:r>
              <a:rPr lang="pt-BR" sz="1600" dirty="0" err="1">
                <a:solidFill>
                  <a:srgbClr val="FF0000"/>
                </a:solidFill>
                <a:latin typeface="Arial" pitchFamily="34" charset="0"/>
                <a:cs typeface="Arial" pitchFamily="34" charset="0"/>
              </a:rPr>
              <a:t>R</a:t>
            </a:r>
            <a:r>
              <a:rPr lang="pt-BR" sz="1600" baseline="-25000" dirty="0" err="1">
                <a:solidFill>
                  <a:srgbClr val="FF0000"/>
                </a:solidFill>
                <a:latin typeface="Arial" pitchFamily="34" charset="0"/>
                <a:cs typeface="Arial" pitchFamily="34" charset="0"/>
              </a:rPr>
              <a:t>atual</a:t>
            </a:r>
            <a:r>
              <a:rPr lang="pt-BR" sz="1600" dirty="0">
                <a:solidFill>
                  <a:srgbClr val="FF0000"/>
                </a:solidFill>
                <a:latin typeface="Arial" pitchFamily="34" charset="0"/>
                <a:cs typeface="Arial" pitchFamily="34" charset="0"/>
              </a:rPr>
              <a:t>)</a:t>
            </a:r>
            <a:r>
              <a:rPr lang="pt-BR" sz="1600" baseline="30000" dirty="0">
                <a:solidFill>
                  <a:srgbClr val="FF0000"/>
                </a:solidFill>
                <a:latin typeface="Arial" pitchFamily="34" charset="0"/>
                <a:cs typeface="Arial" pitchFamily="34" charset="0"/>
              </a:rPr>
              <a:t> 2 </a:t>
            </a:r>
            <a:r>
              <a:rPr lang="pt-BR" sz="1600" dirty="0">
                <a:solidFill>
                  <a:srgbClr val="FF0000"/>
                </a:solidFill>
                <a:latin typeface="Arial" pitchFamily="34" charset="0"/>
                <a:cs typeface="Arial" pitchFamily="34" charset="0"/>
              </a:rPr>
              <a:t>(T</a:t>
            </a:r>
            <a:r>
              <a:rPr lang="pt-BR" sz="1600" baseline="-25000" dirty="0">
                <a:solidFill>
                  <a:srgbClr val="FF0000"/>
                </a:solidFill>
                <a:latin typeface="Arial" pitchFamily="34" charset="0"/>
                <a:cs typeface="Arial" pitchFamily="34" charset="0"/>
              </a:rPr>
              <a:t>GV  </a:t>
            </a:r>
            <a:r>
              <a:rPr lang="pt-BR" sz="1600" dirty="0">
                <a:solidFill>
                  <a:srgbClr val="FF0000"/>
                </a:solidFill>
                <a:latin typeface="Arial" pitchFamily="34" charset="0"/>
                <a:cs typeface="Arial" pitchFamily="34" charset="0"/>
              </a:rPr>
              <a:t>/ </a:t>
            </a:r>
            <a:r>
              <a:rPr lang="pt-BR" sz="1600" dirty="0" err="1">
                <a:solidFill>
                  <a:srgbClr val="FF0000"/>
                </a:solidFill>
                <a:latin typeface="Arial" pitchFamily="34" charset="0"/>
                <a:cs typeface="Arial" pitchFamily="34" charset="0"/>
              </a:rPr>
              <a:t>T</a:t>
            </a:r>
            <a:r>
              <a:rPr lang="pt-BR" sz="1600" baseline="-25000" dirty="0" err="1">
                <a:solidFill>
                  <a:srgbClr val="FF0000"/>
                </a:solidFill>
                <a:latin typeface="Arial" pitchFamily="34" charset="0"/>
                <a:cs typeface="Arial" pitchFamily="34" charset="0"/>
              </a:rPr>
              <a:t>atual</a:t>
            </a:r>
            <a:r>
              <a:rPr lang="pt-BR" sz="1600" dirty="0">
                <a:solidFill>
                  <a:srgbClr val="FF0000"/>
                </a:solidFill>
                <a:latin typeface="Arial" pitchFamily="34" charset="0"/>
                <a:cs typeface="Arial" pitchFamily="34" charset="0"/>
              </a:rPr>
              <a:t>)</a:t>
            </a:r>
            <a:r>
              <a:rPr lang="pt-BR" sz="1600" baseline="30000" dirty="0">
                <a:solidFill>
                  <a:srgbClr val="FF0000"/>
                </a:solidFill>
                <a:latin typeface="Arial" pitchFamily="34" charset="0"/>
                <a:cs typeface="Arial" pitchFamily="34" charset="0"/>
              </a:rPr>
              <a:t>4</a:t>
            </a:r>
            <a:r>
              <a:rPr lang="pt-BR" sz="1600" dirty="0">
                <a:solidFill>
                  <a:srgbClr val="FF0000"/>
                </a:solidFill>
                <a:latin typeface="Arial" pitchFamily="34" charset="0"/>
                <a:cs typeface="Arial" pitchFamily="34" charset="0"/>
              </a:rPr>
              <a:t> =</a:t>
            </a:r>
          </a:p>
        </p:txBody>
      </p:sp>
      <p:sp>
        <p:nvSpPr>
          <p:cNvPr id="10" name="Retângulo 9"/>
          <p:cNvSpPr/>
          <p:nvPr/>
        </p:nvSpPr>
        <p:spPr>
          <a:xfrm>
            <a:off x="4007321" y="4293096"/>
            <a:ext cx="1358064" cy="338554"/>
          </a:xfrm>
          <a:prstGeom prst="rect">
            <a:avLst/>
          </a:prstGeom>
        </p:spPr>
        <p:txBody>
          <a:bodyPr wrap="none">
            <a:spAutoFit/>
          </a:bodyPr>
          <a:lstStyle/>
          <a:p>
            <a:r>
              <a:rPr lang="pt-BR" sz="1600" dirty="0">
                <a:solidFill>
                  <a:srgbClr val="FF0000"/>
                </a:solidFill>
                <a:latin typeface="Arial" pitchFamily="34" charset="0"/>
                <a:cs typeface="Arial" pitchFamily="34" charset="0"/>
              </a:rPr>
              <a:t>100</a:t>
            </a:r>
            <a:r>
              <a:rPr lang="pt-BR" sz="1600" baseline="30000" dirty="0">
                <a:solidFill>
                  <a:srgbClr val="FF0000"/>
                </a:solidFill>
                <a:latin typeface="Arial" pitchFamily="34" charset="0"/>
                <a:cs typeface="Arial" pitchFamily="34" charset="0"/>
              </a:rPr>
              <a:t>2</a:t>
            </a:r>
            <a:r>
              <a:rPr lang="pt-BR" sz="1600" dirty="0">
                <a:solidFill>
                  <a:srgbClr val="FF0000"/>
                </a:solidFill>
                <a:latin typeface="Arial" pitchFamily="34" charset="0"/>
                <a:cs typeface="Arial" pitchFamily="34" charset="0"/>
              </a:rPr>
              <a:t> x 0,6</a:t>
            </a:r>
            <a:r>
              <a:rPr lang="pt-BR" sz="1600" baseline="30000" dirty="0">
                <a:solidFill>
                  <a:srgbClr val="FF0000"/>
                </a:solidFill>
                <a:latin typeface="Arial" pitchFamily="34" charset="0"/>
                <a:cs typeface="Arial" pitchFamily="34" charset="0"/>
              </a:rPr>
              <a:t>4</a:t>
            </a:r>
            <a:r>
              <a:rPr lang="pt-BR" sz="1600" dirty="0">
                <a:solidFill>
                  <a:srgbClr val="FF0000"/>
                </a:solidFill>
                <a:latin typeface="Arial" pitchFamily="34" charset="0"/>
                <a:cs typeface="Arial" pitchFamily="34" charset="0"/>
              </a:rPr>
              <a:t> =</a:t>
            </a:r>
          </a:p>
        </p:txBody>
      </p:sp>
      <p:sp>
        <p:nvSpPr>
          <p:cNvPr id="11" name="Retângulo 10"/>
          <p:cNvSpPr/>
          <p:nvPr/>
        </p:nvSpPr>
        <p:spPr>
          <a:xfrm>
            <a:off x="5231457" y="4297328"/>
            <a:ext cx="1616148" cy="338554"/>
          </a:xfrm>
          <a:prstGeom prst="rect">
            <a:avLst/>
          </a:prstGeom>
        </p:spPr>
        <p:txBody>
          <a:bodyPr wrap="none">
            <a:spAutoFit/>
          </a:bodyPr>
          <a:lstStyle/>
          <a:p>
            <a:r>
              <a:rPr lang="pt-BR" sz="1600" dirty="0">
                <a:solidFill>
                  <a:srgbClr val="FF0000"/>
                </a:solidFill>
                <a:latin typeface="Arial" pitchFamily="34" charset="0"/>
                <a:cs typeface="Arial" pitchFamily="34" charset="0"/>
              </a:rPr>
              <a:t>10</a:t>
            </a:r>
            <a:r>
              <a:rPr lang="pt-BR" sz="1600" baseline="30000" dirty="0">
                <a:solidFill>
                  <a:srgbClr val="FF0000"/>
                </a:solidFill>
                <a:latin typeface="Arial" pitchFamily="34" charset="0"/>
                <a:cs typeface="Arial" pitchFamily="34" charset="0"/>
              </a:rPr>
              <a:t>4</a:t>
            </a:r>
            <a:r>
              <a:rPr lang="pt-BR" sz="1600" dirty="0">
                <a:solidFill>
                  <a:srgbClr val="FF0000"/>
                </a:solidFill>
                <a:latin typeface="Arial" pitchFamily="34" charset="0"/>
                <a:cs typeface="Arial" pitchFamily="34" charset="0"/>
              </a:rPr>
              <a:t> x (6 10</a:t>
            </a:r>
            <a:r>
              <a:rPr lang="pt-BR" sz="1600" baseline="30000" dirty="0">
                <a:solidFill>
                  <a:srgbClr val="FF0000"/>
                </a:solidFill>
                <a:latin typeface="Arial" pitchFamily="34" charset="0"/>
                <a:cs typeface="Arial" pitchFamily="34" charset="0"/>
              </a:rPr>
              <a:t>-1</a:t>
            </a:r>
            <a:r>
              <a:rPr lang="pt-BR" sz="1600" dirty="0">
                <a:solidFill>
                  <a:srgbClr val="FF0000"/>
                </a:solidFill>
                <a:latin typeface="Arial" pitchFamily="34" charset="0"/>
                <a:cs typeface="Arial" pitchFamily="34" charset="0"/>
              </a:rPr>
              <a:t>)</a:t>
            </a:r>
            <a:r>
              <a:rPr lang="pt-BR" sz="1600" baseline="30000" dirty="0">
                <a:solidFill>
                  <a:srgbClr val="FF0000"/>
                </a:solidFill>
                <a:latin typeface="Arial" pitchFamily="34" charset="0"/>
                <a:cs typeface="Arial" pitchFamily="34" charset="0"/>
              </a:rPr>
              <a:t>4</a:t>
            </a:r>
            <a:r>
              <a:rPr lang="pt-BR" sz="1600" dirty="0">
                <a:solidFill>
                  <a:srgbClr val="FF0000"/>
                </a:solidFill>
                <a:latin typeface="Arial" pitchFamily="34" charset="0"/>
                <a:cs typeface="Arial" pitchFamily="34" charset="0"/>
              </a:rPr>
              <a:t> =</a:t>
            </a:r>
          </a:p>
        </p:txBody>
      </p:sp>
      <p:sp>
        <p:nvSpPr>
          <p:cNvPr id="12" name="Retângulo 11"/>
          <p:cNvSpPr/>
          <p:nvPr/>
        </p:nvSpPr>
        <p:spPr>
          <a:xfrm>
            <a:off x="6739413" y="4297328"/>
            <a:ext cx="1300356" cy="338554"/>
          </a:xfrm>
          <a:prstGeom prst="rect">
            <a:avLst/>
          </a:prstGeom>
        </p:spPr>
        <p:txBody>
          <a:bodyPr wrap="none">
            <a:spAutoFit/>
          </a:bodyPr>
          <a:lstStyle/>
          <a:p>
            <a:r>
              <a:rPr lang="pt-BR" sz="1600" dirty="0">
                <a:solidFill>
                  <a:srgbClr val="FF0000"/>
                </a:solidFill>
                <a:latin typeface="Arial" pitchFamily="34" charset="0"/>
                <a:cs typeface="Arial" pitchFamily="34" charset="0"/>
              </a:rPr>
              <a:t>10</a:t>
            </a:r>
            <a:r>
              <a:rPr lang="pt-BR" sz="1600" baseline="30000" dirty="0">
                <a:solidFill>
                  <a:srgbClr val="FF0000"/>
                </a:solidFill>
                <a:latin typeface="Arial" pitchFamily="34" charset="0"/>
                <a:cs typeface="Arial" pitchFamily="34" charset="0"/>
              </a:rPr>
              <a:t>4</a:t>
            </a:r>
            <a:r>
              <a:rPr lang="pt-BR" sz="1600" dirty="0">
                <a:solidFill>
                  <a:srgbClr val="FF0000"/>
                </a:solidFill>
                <a:latin typeface="Arial" pitchFamily="34" charset="0"/>
                <a:cs typeface="Arial" pitchFamily="34" charset="0"/>
              </a:rPr>
              <a:t> x 6</a:t>
            </a:r>
            <a:r>
              <a:rPr lang="pt-BR" sz="1600" baseline="30000" dirty="0">
                <a:solidFill>
                  <a:srgbClr val="FF0000"/>
                </a:solidFill>
                <a:latin typeface="Arial" pitchFamily="34" charset="0"/>
                <a:cs typeface="Arial" pitchFamily="34" charset="0"/>
              </a:rPr>
              <a:t>4</a:t>
            </a:r>
            <a:r>
              <a:rPr lang="pt-BR" sz="1600" dirty="0">
                <a:solidFill>
                  <a:srgbClr val="FF0000"/>
                </a:solidFill>
                <a:latin typeface="Arial" pitchFamily="34" charset="0"/>
                <a:cs typeface="Arial" pitchFamily="34" charset="0"/>
              </a:rPr>
              <a:t> 10</a:t>
            </a:r>
            <a:r>
              <a:rPr lang="pt-BR" sz="1600" baseline="30000" dirty="0">
                <a:solidFill>
                  <a:srgbClr val="FF0000"/>
                </a:solidFill>
                <a:latin typeface="Arial" pitchFamily="34" charset="0"/>
                <a:cs typeface="Arial" pitchFamily="34" charset="0"/>
              </a:rPr>
              <a:t>-4</a:t>
            </a:r>
            <a:endParaRPr lang="pt-BR" sz="1600" dirty="0">
              <a:solidFill>
                <a:srgbClr val="FF0000"/>
              </a:solidFill>
              <a:latin typeface="Arial" pitchFamily="34" charset="0"/>
              <a:cs typeface="Arial" pitchFamily="34" charset="0"/>
            </a:endParaRPr>
          </a:p>
        </p:txBody>
      </p:sp>
      <p:sp>
        <p:nvSpPr>
          <p:cNvPr id="13" name="Retângulo 12"/>
          <p:cNvSpPr/>
          <p:nvPr/>
        </p:nvSpPr>
        <p:spPr>
          <a:xfrm>
            <a:off x="8052573" y="4293096"/>
            <a:ext cx="639919" cy="338554"/>
          </a:xfrm>
          <a:prstGeom prst="rect">
            <a:avLst/>
          </a:prstGeom>
        </p:spPr>
        <p:txBody>
          <a:bodyPr wrap="none">
            <a:spAutoFit/>
          </a:bodyPr>
          <a:lstStyle/>
          <a:p>
            <a:r>
              <a:rPr lang="pt-BR" sz="1600" dirty="0">
                <a:solidFill>
                  <a:srgbClr val="FF0000"/>
                </a:solidFill>
                <a:latin typeface="Arial" pitchFamily="34" charset="0"/>
                <a:cs typeface="Arial" pitchFamily="34" charset="0"/>
              </a:rPr>
              <a:t>Logo</a:t>
            </a:r>
          </a:p>
        </p:txBody>
      </p:sp>
      <p:sp>
        <p:nvSpPr>
          <p:cNvPr id="14" name="Retângulo 13"/>
          <p:cNvSpPr/>
          <p:nvPr/>
        </p:nvSpPr>
        <p:spPr>
          <a:xfrm>
            <a:off x="216403" y="4869160"/>
            <a:ext cx="1680268" cy="338554"/>
          </a:xfrm>
          <a:prstGeom prst="rect">
            <a:avLst/>
          </a:prstGeom>
        </p:spPr>
        <p:txBody>
          <a:bodyPr wrap="none">
            <a:spAutoFit/>
          </a:bodyPr>
          <a:lstStyle/>
          <a:p>
            <a:r>
              <a:rPr lang="pt-BR" sz="1600" dirty="0">
                <a:solidFill>
                  <a:srgbClr val="FF0000"/>
                </a:solidFill>
                <a:latin typeface="Arial" pitchFamily="34" charset="0"/>
                <a:cs typeface="Arial" pitchFamily="34" charset="0"/>
              </a:rPr>
              <a:t>L</a:t>
            </a:r>
            <a:r>
              <a:rPr lang="pt-BR" sz="1600" baseline="-25000" dirty="0">
                <a:solidFill>
                  <a:srgbClr val="FF0000"/>
                </a:solidFill>
                <a:latin typeface="Arial" pitchFamily="34" charset="0"/>
                <a:cs typeface="Arial" pitchFamily="34" charset="0"/>
              </a:rPr>
              <a:t>GV</a:t>
            </a:r>
            <a:r>
              <a:rPr lang="pt-BR" sz="1600" dirty="0">
                <a:solidFill>
                  <a:srgbClr val="FF0000"/>
                </a:solidFill>
                <a:latin typeface="Arial" pitchFamily="34" charset="0"/>
                <a:cs typeface="Arial" pitchFamily="34" charset="0"/>
              </a:rPr>
              <a:t> / </a:t>
            </a:r>
            <a:r>
              <a:rPr lang="pt-BR" sz="1600" dirty="0" err="1">
                <a:solidFill>
                  <a:srgbClr val="FF0000"/>
                </a:solidFill>
                <a:latin typeface="Arial" pitchFamily="34" charset="0"/>
                <a:cs typeface="Arial" pitchFamily="34" charset="0"/>
              </a:rPr>
              <a:t>L</a:t>
            </a:r>
            <a:r>
              <a:rPr lang="pt-BR" sz="1600" baseline="-25000" dirty="0" err="1">
                <a:solidFill>
                  <a:srgbClr val="FF0000"/>
                </a:solidFill>
                <a:latin typeface="Arial" pitchFamily="34" charset="0"/>
                <a:cs typeface="Arial" pitchFamily="34" charset="0"/>
              </a:rPr>
              <a:t>atual</a:t>
            </a:r>
            <a:r>
              <a:rPr lang="pt-BR" sz="1600" dirty="0">
                <a:solidFill>
                  <a:srgbClr val="FF0000"/>
                </a:solidFill>
                <a:latin typeface="Arial" pitchFamily="34" charset="0"/>
                <a:cs typeface="Arial" pitchFamily="34" charset="0"/>
              </a:rPr>
              <a:t> = 6</a:t>
            </a:r>
            <a:r>
              <a:rPr lang="pt-BR" sz="1600" baseline="30000" dirty="0">
                <a:solidFill>
                  <a:srgbClr val="FF0000"/>
                </a:solidFill>
                <a:latin typeface="Arial" pitchFamily="34" charset="0"/>
                <a:cs typeface="Arial" pitchFamily="34" charset="0"/>
              </a:rPr>
              <a:t>4</a:t>
            </a:r>
            <a:r>
              <a:rPr lang="pt-BR" sz="1600" dirty="0">
                <a:solidFill>
                  <a:srgbClr val="FF0000"/>
                </a:solidFill>
                <a:latin typeface="Arial" pitchFamily="34" charset="0"/>
                <a:cs typeface="Arial" pitchFamily="34" charset="0"/>
              </a:rPr>
              <a:t> =</a:t>
            </a:r>
          </a:p>
        </p:txBody>
      </p:sp>
      <p:sp>
        <p:nvSpPr>
          <p:cNvPr id="15" name="Retângulo 14"/>
          <p:cNvSpPr/>
          <p:nvPr/>
        </p:nvSpPr>
        <p:spPr>
          <a:xfrm>
            <a:off x="1811212" y="4869160"/>
            <a:ext cx="1035861" cy="338554"/>
          </a:xfrm>
          <a:prstGeom prst="rect">
            <a:avLst/>
          </a:prstGeom>
        </p:spPr>
        <p:txBody>
          <a:bodyPr wrap="none">
            <a:spAutoFit/>
          </a:bodyPr>
          <a:lstStyle/>
          <a:p>
            <a:r>
              <a:rPr lang="pt-BR" sz="1600" dirty="0">
                <a:solidFill>
                  <a:srgbClr val="FF0000"/>
                </a:solidFill>
                <a:latin typeface="Arial" pitchFamily="34" charset="0"/>
                <a:cs typeface="Arial" pitchFamily="34" charset="0"/>
              </a:rPr>
              <a:t>36 x 36 =</a:t>
            </a:r>
          </a:p>
        </p:txBody>
      </p:sp>
      <p:sp>
        <p:nvSpPr>
          <p:cNvPr id="16" name="Retângulo 15"/>
          <p:cNvSpPr/>
          <p:nvPr/>
        </p:nvSpPr>
        <p:spPr>
          <a:xfrm>
            <a:off x="2787502" y="4869160"/>
            <a:ext cx="1383712" cy="338554"/>
          </a:xfrm>
          <a:prstGeom prst="rect">
            <a:avLst/>
          </a:prstGeom>
        </p:spPr>
        <p:txBody>
          <a:bodyPr wrap="none">
            <a:spAutoFit/>
          </a:bodyPr>
          <a:lstStyle/>
          <a:p>
            <a:r>
              <a:rPr lang="pt-BR" sz="1600" dirty="0" smtClean="0">
                <a:solidFill>
                  <a:srgbClr val="FF0000"/>
                </a:solidFill>
                <a:latin typeface="Arial" pitchFamily="34" charset="0"/>
                <a:cs typeface="Arial" pitchFamily="34" charset="0"/>
              </a:rPr>
              <a:t>1296    1300</a:t>
            </a:r>
            <a:r>
              <a:rPr lang="pt-BR" sz="1600" dirty="0">
                <a:solidFill>
                  <a:srgbClr val="FF0000"/>
                </a:solidFill>
                <a:latin typeface="Arial" pitchFamily="34" charset="0"/>
                <a:cs typeface="Arial" pitchFamily="34" charset="0"/>
              </a:rPr>
              <a:t>.</a:t>
            </a:r>
          </a:p>
        </p:txBody>
      </p:sp>
      <p:pic>
        <p:nvPicPr>
          <p:cNvPr id="8194" name="Picture 2"/>
          <p:cNvPicPr>
            <a:picLocks noChangeAspect="1" noChangeArrowheads="1"/>
          </p:cNvPicPr>
          <p:nvPr/>
        </p:nvPicPr>
        <p:blipFill>
          <a:blip r:embed="rId2">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368675" y="4900324"/>
            <a:ext cx="180975" cy="276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Retângulo 16"/>
          <p:cNvSpPr/>
          <p:nvPr/>
        </p:nvSpPr>
        <p:spPr>
          <a:xfrm>
            <a:off x="216403" y="5318056"/>
            <a:ext cx="11567382" cy="653769"/>
          </a:xfrm>
          <a:prstGeom prst="rect">
            <a:avLst/>
          </a:prstGeom>
        </p:spPr>
        <p:txBody>
          <a:bodyPr wrap="square">
            <a:spAutoFit/>
          </a:bodyPr>
          <a:lstStyle/>
          <a:p>
            <a:pPr algn="just">
              <a:lnSpc>
                <a:spcPct val="114000"/>
              </a:lnSpc>
            </a:pPr>
            <a:r>
              <a:rPr lang="pt-BR" sz="1600" dirty="0">
                <a:solidFill>
                  <a:srgbClr val="FF0000"/>
                </a:solidFill>
                <a:latin typeface="Arial" pitchFamily="34" charset="0"/>
                <a:cs typeface="Arial" pitchFamily="34" charset="0"/>
              </a:rPr>
              <a:t>Portanto, a luminosidade do Sol como gigante vermelha será cerca de 1300 vezes maior que a do Sol atual na </a:t>
            </a:r>
            <a:r>
              <a:rPr lang="pt-BR" sz="1600" dirty="0" err="1">
                <a:solidFill>
                  <a:srgbClr val="FF0000"/>
                </a:solidFill>
                <a:latin typeface="Arial" pitchFamily="34" charset="0"/>
                <a:cs typeface="Arial" pitchFamily="34" charset="0"/>
              </a:rPr>
              <a:t>seqüência</a:t>
            </a:r>
            <a:r>
              <a:rPr lang="pt-BR" sz="1600" dirty="0">
                <a:solidFill>
                  <a:srgbClr val="FF0000"/>
                </a:solidFill>
                <a:latin typeface="Arial" pitchFamily="34" charset="0"/>
                <a:cs typeface="Arial" pitchFamily="34" charset="0"/>
              </a:rPr>
              <a:t> principal.</a:t>
            </a:r>
          </a:p>
        </p:txBody>
      </p:sp>
      <p:sp>
        <p:nvSpPr>
          <p:cNvPr id="18" name="Retângulo 17"/>
          <p:cNvSpPr/>
          <p:nvPr/>
        </p:nvSpPr>
        <p:spPr>
          <a:xfrm>
            <a:off x="1487041" y="6330806"/>
            <a:ext cx="1540806" cy="338554"/>
          </a:xfrm>
          <a:prstGeom prst="rect">
            <a:avLst/>
          </a:prstGeom>
        </p:spPr>
        <p:txBody>
          <a:bodyPr wrap="none">
            <a:spAutoFit/>
          </a:bodyPr>
          <a:lstStyle/>
          <a:p>
            <a:r>
              <a:rPr lang="pt-BR" sz="1600" b="1" dirty="0" smtClean="0">
                <a:latin typeface="Arial" pitchFamily="34" charset="0"/>
                <a:cs typeface="Arial" pitchFamily="34" charset="0"/>
              </a:rPr>
              <a:t>Resposta</a:t>
            </a:r>
            <a:r>
              <a:rPr lang="pt-BR" sz="1600" b="1" dirty="0">
                <a:latin typeface="Arial" pitchFamily="34" charset="0"/>
                <a:cs typeface="Arial" pitchFamily="34" charset="0"/>
              </a:rPr>
              <a:t> 7b</a:t>
            </a:r>
            <a:r>
              <a:rPr lang="pt-BR" sz="1600" b="1" dirty="0" smtClean="0">
                <a:latin typeface="Arial" pitchFamily="34" charset="0"/>
                <a:cs typeface="Arial" pitchFamily="34" charset="0"/>
              </a:rPr>
              <a:t>):</a:t>
            </a:r>
            <a:endParaRPr lang="pt-BR" sz="1600" dirty="0">
              <a:latin typeface="Arial" pitchFamily="34" charset="0"/>
              <a:cs typeface="Arial" pitchFamily="34" charset="0"/>
            </a:endParaRPr>
          </a:p>
        </p:txBody>
      </p:sp>
      <p:sp>
        <p:nvSpPr>
          <p:cNvPr id="19" name="Retângulo 18"/>
          <p:cNvSpPr/>
          <p:nvPr/>
        </p:nvSpPr>
        <p:spPr>
          <a:xfrm>
            <a:off x="2917076" y="6300028"/>
            <a:ext cx="1813317" cy="338554"/>
          </a:xfrm>
          <a:prstGeom prst="rect">
            <a:avLst/>
          </a:prstGeom>
        </p:spPr>
        <p:txBody>
          <a:bodyPr wrap="none">
            <a:spAutoFit/>
          </a:bodyPr>
          <a:lstStyle/>
          <a:p>
            <a:r>
              <a:rPr lang="pt-BR" sz="1600" b="1" dirty="0">
                <a:solidFill>
                  <a:srgbClr val="FF0000"/>
                </a:solidFill>
                <a:latin typeface="Arial" pitchFamily="34" charset="0"/>
                <a:cs typeface="Arial" pitchFamily="34" charset="0"/>
              </a:rPr>
              <a:t>L</a:t>
            </a:r>
            <a:r>
              <a:rPr lang="pt-BR" sz="1600" b="1" baseline="-25000" dirty="0">
                <a:solidFill>
                  <a:srgbClr val="FF0000"/>
                </a:solidFill>
                <a:latin typeface="Arial" pitchFamily="34" charset="0"/>
                <a:cs typeface="Arial" pitchFamily="34" charset="0"/>
              </a:rPr>
              <a:t>GV</a:t>
            </a:r>
            <a:r>
              <a:rPr lang="pt-BR" sz="1600" b="1" dirty="0">
                <a:solidFill>
                  <a:srgbClr val="FF0000"/>
                </a:solidFill>
                <a:latin typeface="Arial" pitchFamily="34" charset="0"/>
                <a:cs typeface="Arial" pitchFamily="34" charset="0"/>
              </a:rPr>
              <a:t> / </a:t>
            </a:r>
            <a:r>
              <a:rPr lang="pt-BR" sz="1600" b="1" dirty="0" err="1">
                <a:solidFill>
                  <a:srgbClr val="FF0000"/>
                </a:solidFill>
                <a:latin typeface="Arial" pitchFamily="34" charset="0"/>
                <a:cs typeface="Arial" pitchFamily="34" charset="0"/>
              </a:rPr>
              <a:t>L</a:t>
            </a:r>
            <a:r>
              <a:rPr lang="pt-BR" sz="1600" b="1" baseline="-25000" dirty="0" err="1">
                <a:solidFill>
                  <a:srgbClr val="FF0000"/>
                </a:solidFill>
                <a:latin typeface="Arial" pitchFamily="34" charset="0"/>
                <a:cs typeface="Arial" pitchFamily="34" charset="0"/>
              </a:rPr>
              <a:t>atual</a:t>
            </a:r>
            <a:r>
              <a:rPr lang="pt-BR" sz="1600" b="1" dirty="0">
                <a:solidFill>
                  <a:srgbClr val="FF0000"/>
                </a:solidFill>
                <a:latin typeface="Arial" pitchFamily="34" charset="0"/>
                <a:cs typeface="Arial" pitchFamily="34" charset="0"/>
              </a:rPr>
              <a:t> = </a:t>
            </a:r>
            <a:r>
              <a:rPr lang="pt-BR" sz="1600" b="1" dirty="0" smtClean="0">
                <a:solidFill>
                  <a:srgbClr val="FF0000"/>
                </a:solidFill>
                <a:latin typeface="Arial" pitchFamily="34" charset="0"/>
                <a:cs typeface="Arial" pitchFamily="34" charset="0"/>
              </a:rPr>
              <a:t>1300</a:t>
            </a:r>
            <a:endParaRPr lang="pt-BR"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2770874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500" fill="hold"/>
                                        <p:tgtEl>
                                          <p:spTgt spid="6"/>
                                        </p:tgtEl>
                                        <p:attrNameLst>
                                          <p:attrName>ppt_w</p:attrName>
                                        </p:attrNameLst>
                                      </p:cBhvr>
                                      <p:tavLst>
                                        <p:tav tm="0">
                                          <p:val>
                                            <p:fltVal val="0"/>
                                          </p:val>
                                        </p:tav>
                                        <p:tav tm="100000">
                                          <p:val>
                                            <p:strVal val="#ppt_w"/>
                                          </p:val>
                                        </p:tav>
                                      </p:tavLst>
                                    </p:anim>
                                    <p:anim calcmode="lin" valueType="num">
                                      <p:cBhvr>
                                        <p:cTn id="19" dur="500" fill="hold"/>
                                        <p:tgtEl>
                                          <p:spTgt spid="6"/>
                                        </p:tgtEl>
                                        <p:attrNameLst>
                                          <p:attrName>ppt_h</p:attrName>
                                        </p:attrNameLst>
                                      </p:cBhvr>
                                      <p:tavLst>
                                        <p:tav tm="0">
                                          <p:val>
                                            <p:fltVal val="0"/>
                                          </p:val>
                                        </p:tav>
                                        <p:tav tm="100000">
                                          <p:val>
                                            <p:strVal val="#ppt_h"/>
                                          </p:val>
                                        </p:tav>
                                      </p:tavLst>
                                    </p:anim>
                                    <p:animEffect transition="in" filter="fade">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left)">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500" fill="hold"/>
                                        <p:tgtEl>
                                          <p:spTgt spid="8"/>
                                        </p:tgtEl>
                                        <p:attrNameLst>
                                          <p:attrName>ppt_w</p:attrName>
                                        </p:attrNameLst>
                                      </p:cBhvr>
                                      <p:tavLst>
                                        <p:tav tm="0">
                                          <p:val>
                                            <p:fltVal val="0"/>
                                          </p:val>
                                        </p:tav>
                                        <p:tav tm="100000">
                                          <p:val>
                                            <p:strVal val="#ppt_w"/>
                                          </p:val>
                                        </p:tav>
                                      </p:tavLst>
                                    </p:anim>
                                    <p:anim calcmode="lin" valueType="num">
                                      <p:cBhvr>
                                        <p:cTn id="31" dur="500" fill="hold"/>
                                        <p:tgtEl>
                                          <p:spTgt spid="8"/>
                                        </p:tgtEl>
                                        <p:attrNameLst>
                                          <p:attrName>ppt_h</p:attrName>
                                        </p:attrNameLst>
                                      </p:cBhvr>
                                      <p:tavLst>
                                        <p:tav tm="0">
                                          <p:val>
                                            <p:fltVal val="0"/>
                                          </p:val>
                                        </p:tav>
                                        <p:tav tm="100000">
                                          <p:val>
                                            <p:strVal val="#ppt_h"/>
                                          </p:val>
                                        </p:tav>
                                      </p:tavLst>
                                    </p:anim>
                                    <p:animEffect transition="in" filter="fade">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grpId="0" nodeType="clickEffect">
                                  <p:stCondLst>
                                    <p:cond delay="0"/>
                                  </p:stCondLst>
                                  <p:childTnLst>
                                    <p:set>
                                      <p:cBhvr>
                                        <p:cTn id="43" dur="1" fill="hold">
                                          <p:stCondLst>
                                            <p:cond delay="0"/>
                                          </p:stCondLst>
                                        </p:cTn>
                                        <p:tgtEl>
                                          <p:spTgt spid="10"/>
                                        </p:tgtEl>
                                        <p:attrNameLst>
                                          <p:attrName>style.visibility</p:attrName>
                                        </p:attrNameLst>
                                      </p:cBhvr>
                                      <p:to>
                                        <p:strVal val="visible"/>
                                      </p:to>
                                    </p:set>
                                    <p:anim calcmode="lin" valueType="num">
                                      <p:cBhvr>
                                        <p:cTn id="44" dur="500" fill="hold"/>
                                        <p:tgtEl>
                                          <p:spTgt spid="10"/>
                                        </p:tgtEl>
                                        <p:attrNameLst>
                                          <p:attrName>ppt_w</p:attrName>
                                        </p:attrNameLst>
                                      </p:cBhvr>
                                      <p:tavLst>
                                        <p:tav tm="0">
                                          <p:val>
                                            <p:fltVal val="0"/>
                                          </p:val>
                                        </p:tav>
                                        <p:tav tm="100000">
                                          <p:val>
                                            <p:strVal val="#ppt_w"/>
                                          </p:val>
                                        </p:tav>
                                      </p:tavLst>
                                    </p:anim>
                                    <p:anim calcmode="lin" valueType="num">
                                      <p:cBhvr>
                                        <p:cTn id="45" dur="500" fill="hold"/>
                                        <p:tgtEl>
                                          <p:spTgt spid="10"/>
                                        </p:tgtEl>
                                        <p:attrNameLst>
                                          <p:attrName>ppt_h</p:attrName>
                                        </p:attrNameLst>
                                      </p:cBhvr>
                                      <p:tavLst>
                                        <p:tav tm="0">
                                          <p:val>
                                            <p:fltVal val="0"/>
                                          </p:val>
                                        </p:tav>
                                        <p:tav tm="100000">
                                          <p:val>
                                            <p:strVal val="#ppt_h"/>
                                          </p:val>
                                        </p:tav>
                                      </p:tavLst>
                                    </p:anim>
                                    <p:animEffect transition="in" filter="fade">
                                      <p:cBhvr>
                                        <p:cTn id="46" dur="500"/>
                                        <p:tgtEl>
                                          <p:spTgt spid="10"/>
                                        </p:tgtEl>
                                      </p:cBhvr>
                                    </p:animEffect>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grpId="0" nodeType="click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p:cTn id="51" dur="500" fill="hold"/>
                                        <p:tgtEl>
                                          <p:spTgt spid="11"/>
                                        </p:tgtEl>
                                        <p:attrNameLst>
                                          <p:attrName>ppt_w</p:attrName>
                                        </p:attrNameLst>
                                      </p:cBhvr>
                                      <p:tavLst>
                                        <p:tav tm="0">
                                          <p:val>
                                            <p:fltVal val="0"/>
                                          </p:val>
                                        </p:tav>
                                        <p:tav tm="100000">
                                          <p:val>
                                            <p:strVal val="#ppt_w"/>
                                          </p:val>
                                        </p:tav>
                                      </p:tavLst>
                                    </p:anim>
                                    <p:anim calcmode="lin" valueType="num">
                                      <p:cBhvr>
                                        <p:cTn id="52" dur="500" fill="hold"/>
                                        <p:tgtEl>
                                          <p:spTgt spid="11"/>
                                        </p:tgtEl>
                                        <p:attrNameLst>
                                          <p:attrName>ppt_h</p:attrName>
                                        </p:attrNameLst>
                                      </p:cBhvr>
                                      <p:tavLst>
                                        <p:tav tm="0">
                                          <p:val>
                                            <p:fltVal val="0"/>
                                          </p:val>
                                        </p:tav>
                                        <p:tav tm="100000">
                                          <p:val>
                                            <p:strVal val="#ppt_h"/>
                                          </p:val>
                                        </p:tav>
                                      </p:tavLst>
                                    </p:anim>
                                    <p:animEffect transition="in" filter="fade">
                                      <p:cBhvr>
                                        <p:cTn id="53" dur="500"/>
                                        <p:tgtEl>
                                          <p:spTgt spid="11"/>
                                        </p:tgtEl>
                                      </p:cBhvr>
                                    </p:animEffect>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grpId="0" nodeType="clickEffect">
                                  <p:stCondLst>
                                    <p:cond delay="0"/>
                                  </p:stCondLst>
                                  <p:childTnLst>
                                    <p:set>
                                      <p:cBhvr>
                                        <p:cTn id="57" dur="1" fill="hold">
                                          <p:stCondLst>
                                            <p:cond delay="0"/>
                                          </p:stCondLst>
                                        </p:cTn>
                                        <p:tgtEl>
                                          <p:spTgt spid="12"/>
                                        </p:tgtEl>
                                        <p:attrNameLst>
                                          <p:attrName>style.visibility</p:attrName>
                                        </p:attrNameLst>
                                      </p:cBhvr>
                                      <p:to>
                                        <p:strVal val="visible"/>
                                      </p:to>
                                    </p:set>
                                    <p:anim calcmode="lin" valueType="num">
                                      <p:cBhvr>
                                        <p:cTn id="58" dur="500" fill="hold"/>
                                        <p:tgtEl>
                                          <p:spTgt spid="12"/>
                                        </p:tgtEl>
                                        <p:attrNameLst>
                                          <p:attrName>ppt_w</p:attrName>
                                        </p:attrNameLst>
                                      </p:cBhvr>
                                      <p:tavLst>
                                        <p:tav tm="0">
                                          <p:val>
                                            <p:fltVal val="0"/>
                                          </p:val>
                                        </p:tav>
                                        <p:tav tm="100000">
                                          <p:val>
                                            <p:strVal val="#ppt_w"/>
                                          </p:val>
                                        </p:tav>
                                      </p:tavLst>
                                    </p:anim>
                                    <p:anim calcmode="lin" valueType="num">
                                      <p:cBhvr>
                                        <p:cTn id="59" dur="500" fill="hold"/>
                                        <p:tgtEl>
                                          <p:spTgt spid="12"/>
                                        </p:tgtEl>
                                        <p:attrNameLst>
                                          <p:attrName>ppt_h</p:attrName>
                                        </p:attrNameLst>
                                      </p:cBhvr>
                                      <p:tavLst>
                                        <p:tav tm="0">
                                          <p:val>
                                            <p:fltVal val="0"/>
                                          </p:val>
                                        </p:tav>
                                        <p:tav tm="100000">
                                          <p:val>
                                            <p:strVal val="#ppt_h"/>
                                          </p:val>
                                        </p:tav>
                                      </p:tavLst>
                                    </p:anim>
                                    <p:animEffect transition="in" filter="fade">
                                      <p:cBhvr>
                                        <p:cTn id="60" dur="500"/>
                                        <p:tgtEl>
                                          <p:spTgt spid="12"/>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13"/>
                                        </p:tgtEl>
                                        <p:attrNameLst>
                                          <p:attrName>style.visibility</p:attrName>
                                        </p:attrNameLst>
                                      </p:cBhvr>
                                      <p:to>
                                        <p:strVal val="visible"/>
                                      </p:to>
                                    </p:set>
                                    <p:animEffect transition="in" filter="wipe(left)">
                                      <p:cBhvr>
                                        <p:cTn id="65" dur="500"/>
                                        <p:tgtEl>
                                          <p:spTgt spid="13"/>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grpId="0" nodeType="click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grpId="0" nodeType="clickEffect">
                                  <p:stCondLst>
                                    <p:cond delay="0"/>
                                  </p:stCondLst>
                                  <p:childTnLst>
                                    <p:set>
                                      <p:cBhvr>
                                        <p:cTn id="76" dur="1" fill="hold">
                                          <p:stCondLst>
                                            <p:cond delay="0"/>
                                          </p:stCondLst>
                                        </p:cTn>
                                        <p:tgtEl>
                                          <p:spTgt spid="15"/>
                                        </p:tgtEl>
                                        <p:attrNameLst>
                                          <p:attrName>style.visibility</p:attrName>
                                        </p:attrNameLst>
                                      </p:cBhvr>
                                      <p:to>
                                        <p:strVal val="visible"/>
                                      </p:to>
                                    </p:set>
                                    <p:anim calcmode="lin" valueType="num">
                                      <p:cBhvr>
                                        <p:cTn id="77" dur="500" fill="hold"/>
                                        <p:tgtEl>
                                          <p:spTgt spid="15"/>
                                        </p:tgtEl>
                                        <p:attrNameLst>
                                          <p:attrName>ppt_w</p:attrName>
                                        </p:attrNameLst>
                                      </p:cBhvr>
                                      <p:tavLst>
                                        <p:tav tm="0">
                                          <p:val>
                                            <p:fltVal val="0"/>
                                          </p:val>
                                        </p:tav>
                                        <p:tav tm="100000">
                                          <p:val>
                                            <p:strVal val="#ppt_w"/>
                                          </p:val>
                                        </p:tav>
                                      </p:tavLst>
                                    </p:anim>
                                    <p:anim calcmode="lin" valueType="num">
                                      <p:cBhvr>
                                        <p:cTn id="78" dur="500" fill="hold"/>
                                        <p:tgtEl>
                                          <p:spTgt spid="15"/>
                                        </p:tgtEl>
                                        <p:attrNameLst>
                                          <p:attrName>ppt_h</p:attrName>
                                        </p:attrNameLst>
                                      </p:cBhvr>
                                      <p:tavLst>
                                        <p:tav tm="0">
                                          <p:val>
                                            <p:fltVal val="0"/>
                                          </p:val>
                                        </p:tav>
                                        <p:tav tm="100000">
                                          <p:val>
                                            <p:strVal val="#ppt_h"/>
                                          </p:val>
                                        </p:tav>
                                      </p:tavLst>
                                    </p:anim>
                                    <p:animEffect transition="in" filter="fade">
                                      <p:cBhvr>
                                        <p:cTn id="79" dur="500"/>
                                        <p:tgtEl>
                                          <p:spTgt spid="15"/>
                                        </p:tgtEl>
                                      </p:cBhvr>
                                    </p:animEffect>
                                  </p:childTnLst>
                                </p:cTn>
                              </p:par>
                            </p:childTnLst>
                          </p:cTn>
                        </p:par>
                      </p:childTnLst>
                    </p:cTn>
                  </p:par>
                  <p:par>
                    <p:cTn id="80" fill="hold">
                      <p:stCondLst>
                        <p:cond delay="indefinite"/>
                      </p:stCondLst>
                      <p:childTnLst>
                        <p:par>
                          <p:cTn id="81" fill="hold">
                            <p:stCondLst>
                              <p:cond delay="0"/>
                            </p:stCondLst>
                            <p:childTnLst>
                              <p:par>
                                <p:cTn id="82" presetID="53" presetClass="entr" presetSubtype="16" fill="hold" grpId="0" nodeType="clickEffect">
                                  <p:stCondLst>
                                    <p:cond delay="0"/>
                                  </p:stCondLst>
                                  <p:childTnLst>
                                    <p:set>
                                      <p:cBhvr>
                                        <p:cTn id="83" dur="1" fill="hold">
                                          <p:stCondLst>
                                            <p:cond delay="0"/>
                                          </p:stCondLst>
                                        </p:cTn>
                                        <p:tgtEl>
                                          <p:spTgt spid="16"/>
                                        </p:tgtEl>
                                        <p:attrNameLst>
                                          <p:attrName>style.visibility</p:attrName>
                                        </p:attrNameLst>
                                      </p:cBhvr>
                                      <p:to>
                                        <p:strVal val="visible"/>
                                      </p:to>
                                    </p:set>
                                    <p:anim calcmode="lin" valueType="num">
                                      <p:cBhvr>
                                        <p:cTn id="84" dur="500" fill="hold"/>
                                        <p:tgtEl>
                                          <p:spTgt spid="16"/>
                                        </p:tgtEl>
                                        <p:attrNameLst>
                                          <p:attrName>ppt_w</p:attrName>
                                        </p:attrNameLst>
                                      </p:cBhvr>
                                      <p:tavLst>
                                        <p:tav tm="0">
                                          <p:val>
                                            <p:fltVal val="0"/>
                                          </p:val>
                                        </p:tav>
                                        <p:tav tm="100000">
                                          <p:val>
                                            <p:strVal val="#ppt_w"/>
                                          </p:val>
                                        </p:tav>
                                      </p:tavLst>
                                    </p:anim>
                                    <p:anim calcmode="lin" valueType="num">
                                      <p:cBhvr>
                                        <p:cTn id="85" dur="500" fill="hold"/>
                                        <p:tgtEl>
                                          <p:spTgt spid="16"/>
                                        </p:tgtEl>
                                        <p:attrNameLst>
                                          <p:attrName>ppt_h</p:attrName>
                                        </p:attrNameLst>
                                      </p:cBhvr>
                                      <p:tavLst>
                                        <p:tav tm="0">
                                          <p:val>
                                            <p:fltVal val="0"/>
                                          </p:val>
                                        </p:tav>
                                        <p:tav tm="100000">
                                          <p:val>
                                            <p:strVal val="#ppt_h"/>
                                          </p:val>
                                        </p:tav>
                                      </p:tavLst>
                                    </p:anim>
                                    <p:animEffect transition="in" filter="fade">
                                      <p:cBhvr>
                                        <p:cTn id="86" dur="500"/>
                                        <p:tgtEl>
                                          <p:spTgt spid="16"/>
                                        </p:tgtEl>
                                      </p:cBhvr>
                                    </p:animEffect>
                                  </p:childTnLst>
                                </p:cTn>
                              </p:par>
                              <p:par>
                                <p:cTn id="87" presetID="53" presetClass="entr" presetSubtype="16" fill="hold" nodeType="withEffect">
                                  <p:stCondLst>
                                    <p:cond delay="0"/>
                                  </p:stCondLst>
                                  <p:childTnLst>
                                    <p:set>
                                      <p:cBhvr>
                                        <p:cTn id="88" dur="1" fill="hold">
                                          <p:stCondLst>
                                            <p:cond delay="0"/>
                                          </p:stCondLst>
                                        </p:cTn>
                                        <p:tgtEl>
                                          <p:spTgt spid="8194"/>
                                        </p:tgtEl>
                                        <p:attrNameLst>
                                          <p:attrName>style.visibility</p:attrName>
                                        </p:attrNameLst>
                                      </p:cBhvr>
                                      <p:to>
                                        <p:strVal val="visible"/>
                                      </p:to>
                                    </p:set>
                                    <p:anim calcmode="lin" valueType="num">
                                      <p:cBhvr>
                                        <p:cTn id="89" dur="500" fill="hold"/>
                                        <p:tgtEl>
                                          <p:spTgt spid="8194"/>
                                        </p:tgtEl>
                                        <p:attrNameLst>
                                          <p:attrName>ppt_w</p:attrName>
                                        </p:attrNameLst>
                                      </p:cBhvr>
                                      <p:tavLst>
                                        <p:tav tm="0">
                                          <p:val>
                                            <p:fltVal val="0"/>
                                          </p:val>
                                        </p:tav>
                                        <p:tav tm="100000">
                                          <p:val>
                                            <p:strVal val="#ppt_w"/>
                                          </p:val>
                                        </p:tav>
                                      </p:tavLst>
                                    </p:anim>
                                    <p:anim calcmode="lin" valueType="num">
                                      <p:cBhvr>
                                        <p:cTn id="90" dur="500" fill="hold"/>
                                        <p:tgtEl>
                                          <p:spTgt spid="8194"/>
                                        </p:tgtEl>
                                        <p:attrNameLst>
                                          <p:attrName>ppt_h</p:attrName>
                                        </p:attrNameLst>
                                      </p:cBhvr>
                                      <p:tavLst>
                                        <p:tav tm="0">
                                          <p:val>
                                            <p:fltVal val="0"/>
                                          </p:val>
                                        </p:tav>
                                        <p:tav tm="100000">
                                          <p:val>
                                            <p:strVal val="#ppt_h"/>
                                          </p:val>
                                        </p:tav>
                                      </p:tavLst>
                                    </p:anim>
                                    <p:animEffect transition="in" filter="fade">
                                      <p:cBhvr>
                                        <p:cTn id="91" dur="500"/>
                                        <p:tgtEl>
                                          <p:spTgt spid="8194"/>
                                        </p:tgtEl>
                                      </p:cBhvr>
                                    </p:animEffect>
                                  </p:childTnLst>
                                </p:cTn>
                              </p:par>
                            </p:childTnLst>
                          </p:cTn>
                        </p:par>
                      </p:childTnLst>
                    </p:cTn>
                  </p:par>
                  <p:par>
                    <p:cTn id="92" fill="hold">
                      <p:stCondLst>
                        <p:cond delay="indefinite"/>
                      </p:stCondLst>
                      <p:childTnLst>
                        <p:par>
                          <p:cTn id="93" fill="hold">
                            <p:stCondLst>
                              <p:cond delay="0"/>
                            </p:stCondLst>
                            <p:childTnLst>
                              <p:par>
                                <p:cTn id="94" presetID="22" presetClass="entr" presetSubtype="8" fill="hold" grpId="0" nodeType="clickEffect">
                                  <p:stCondLst>
                                    <p:cond delay="0"/>
                                  </p:stCondLst>
                                  <p:childTnLst>
                                    <p:set>
                                      <p:cBhvr>
                                        <p:cTn id="95" dur="1" fill="hold">
                                          <p:stCondLst>
                                            <p:cond delay="0"/>
                                          </p:stCondLst>
                                        </p:cTn>
                                        <p:tgtEl>
                                          <p:spTgt spid="17"/>
                                        </p:tgtEl>
                                        <p:attrNameLst>
                                          <p:attrName>style.visibility</p:attrName>
                                        </p:attrNameLst>
                                      </p:cBhvr>
                                      <p:to>
                                        <p:strVal val="visible"/>
                                      </p:to>
                                    </p:set>
                                    <p:animEffect transition="in" filter="wipe(left)">
                                      <p:cBhvr>
                                        <p:cTn id="96" dur="500"/>
                                        <p:tgtEl>
                                          <p:spTgt spid="17"/>
                                        </p:tgtEl>
                                      </p:cBhvr>
                                    </p:animEffect>
                                  </p:childTnLst>
                                </p:cTn>
                              </p:par>
                            </p:childTnLst>
                          </p:cTn>
                        </p:par>
                      </p:childTnLst>
                    </p:cTn>
                  </p:par>
                  <p:par>
                    <p:cTn id="97" fill="hold">
                      <p:stCondLst>
                        <p:cond delay="indefinite"/>
                      </p:stCondLst>
                      <p:childTnLst>
                        <p:par>
                          <p:cTn id="98" fill="hold">
                            <p:stCondLst>
                              <p:cond delay="0"/>
                            </p:stCondLst>
                            <p:childTnLst>
                              <p:par>
                                <p:cTn id="99" presetID="2" presetClass="entr" presetSubtype="4" fill="hold" grpId="0" nodeType="clickEffect">
                                  <p:stCondLst>
                                    <p:cond delay="0"/>
                                  </p:stCondLst>
                                  <p:childTnLst>
                                    <p:set>
                                      <p:cBhvr>
                                        <p:cTn id="100" dur="1" fill="hold">
                                          <p:stCondLst>
                                            <p:cond delay="0"/>
                                          </p:stCondLst>
                                        </p:cTn>
                                        <p:tgtEl>
                                          <p:spTgt spid="19"/>
                                        </p:tgtEl>
                                        <p:attrNameLst>
                                          <p:attrName>style.visibility</p:attrName>
                                        </p:attrNameLst>
                                      </p:cBhvr>
                                      <p:to>
                                        <p:strVal val="visible"/>
                                      </p:to>
                                    </p:set>
                                    <p:anim calcmode="lin" valueType="num">
                                      <p:cBhvr additive="base">
                                        <p:cTn id="101" dur="500" fill="hold"/>
                                        <p:tgtEl>
                                          <p:spTgt spid="19"/>
                                        </p:tgtEl>
                                        <p:attrNameLst>
                                          <p:attrName>ppt_x</p:attrName>
                                        </p:attrNameLst>
                                      </p:cBhvr>
                                      <p:tavLst>
                                        <p:tav tm="0">
                                          <p:val>
                                            <p:strVal val="#ppt_x"/>
                                          </p:val>
                                        </p:tav>
                                        <p:tav tm="100000">
                                          <p:val>
                                            <p:strVal val="#ppt_x"/>
                                          </p:val>
                                        </p:tav>
                                      </p:tavLst>
                                    </p:anim>
                                    <p:anim calcmode="lin" valueType="num">
                                      <p:cBhvr additive="base">
                                        <p:cTn id="10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P spid="12" grpId="0"/>
      <p:bldP spid="13" grpId="0"/>
      <p:bldP spid="14" grpId="0"/>
      <p:bldP spid="15" grpId="0"/>
      <p:bldP spid="16" grpId="0"/>
      <p:bldP spid="17" grpId="0"/>
      <p:bldP spid="1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262905" y="116632"/>
            <a:ext cx="7920880" cy="653769"/>
          </a:xfrm>
          <a:prstGeom prst="rect">
            <a:avLst/>
          </a:prstGeom>
        </p:spPr>
        <p:txBody>
          <a:bodyPr wrap="square">
            <a:spAutoFit/>
          </a:bodyPr>
          <a:lstStyle/>
          <a:p>
            <a:pPr algn="just">
              <a:lnSpc>
                <a:spcPct val="114000"/>
              </a:lnSpc>
            </a:pPr>
            <a:r>
              <a:rPr lang="pt-BR" sz="1600" b="1" dirty="0">
                <a:latin typeface="Arial" pitchFamily="34" charset="0"/>
                <a:cs typeface="Arial" pitchFamily="34" charset="0"/>
              </a:rPr>
              <a:t>Questão 8) (1 ponto) Comentários: </a:t>
            </a:r>
            <a:r>
              <a:rPr lang="pt-BR" sz="1600" dirty="0">
                <a:latin typeface="Arial" pitchFamily="34" charset="0"/>
                <a:cs typeface="Arial" pitchFamily="34" charset="0"/>
              </a:rPr>
              <a:t>A Astronáutica é a ciência que trata da construção e operação de veículos espaciais, como os satélites e os foguetes. </a:t>
            </a:r>
          </a:p>
        </p:txBody>
      </p:sp>
      <p:sp>
        <p:nvSpPr>
          <p:cNvPr id="4" name="Retângulo 3"/>
          <p:cNvSpPr/>
          <p:nvPr/>
        </p:nvSpPr>
        <p:spPr>
          <a:xfrm>
            <a:off x="262905" y="770401"/>
            <a:ext cx="7920880" cy="2338076"/>
          </a:xfrm>
          <a:prstGeom prst="rect">
            <a:avLst/>
          </a:prstGeom>
        </p:spPr>
        <p:txBody>
          <a:bodyPr wrap="square">
            <a:spAutoFit/>
          </a:bodyPr>
          <a:lstStyle/>
          <a:p>
            <a:pPr algn="just">
              <a:lnSpc>
                <a:spcPct val="114000"/>
              </a:lnSpc>
            </a:pPr>
            <a:r>
              <a:rPr lang="pt-BR" sz="1600" dirty="0" smtClean="0">
                <a:latin typeface="Arial" pitchFamily="34" charset="0"/>
                <a:cs typeface="Arial" pitchFamily="34" charset="0"/>
              </a:rPr>
              <a:t>No </a:t>
            </a:r>
            <a:r>
              <a:rPr lang="pt-BR" sz="1600" dirty="0">
                <a:latin typeface="Arial" pitchFamily="34" charset="0"/>
                <a:cs typeface="Arial" pitchFamily="34" charset="0"/>
              </a:rPr>
              <a:t>Brasil as atividades do setor espacial são coordenadas pela Agência </a:t>
            </a:r>
            <a:r>
              <a:rPr lang="pt-BR" sz="1600" dirty="0" smtClean="0">
                <a:latin typeface="Arial" pitchFamily="34" charset="0"/>
                <a:cs typeface="Arial" pitchFamily="34" charset="0"/>
              </a:rPr>
              <a:t>Espacial </a:t>
            </a:r>
            <a:r>
              <a:rPr lang="pt-BR" sz="1600" dirty="0">
                <a:latin typeface="Arial" pitchFamily="34" charset="0"/>
                <a:cs typeface="Arial" pitchFamily="34" charset="0"/>
              </a:rPr>
              <a:t>Brasileira (AEB), que tem a atribuição de formular e implementar o Programa </a:t>
            </a:r>
            <a:r>
              <a:rPr lang="pt-BR" sz="1600" dirty="0" smtClean="0">
                <a:latin typeface="Arial" pitchFamily="34" charset="0"/>
                <a:cs typeface="Arial" pitchFamily="34" charset="0"/>
              </a:rPr>
              <a:t>Nacional </a:t>
            </a:r>
            <a:r>
              <a:rPr lang="pt-BR" sz="1600" dirty="0">
                <a:latin typeface="Arial" pitchFamily="34" charset="0"/>
                <a:cs typeface="Arial" pitchFamily="34" charset="0"/>
              </a:rPr>
              <a:t>de Atividades Espaciais (PNAE). O PNAE prevê a </a:t>
            </a:r>
            <a:r>
              <a:rPr lang="pt-BR" sz="1600" dirty="0" err="1">
                <a:latin typeface="Arial" pitchFamily="34" charset="0"/>
                <a:cs typeface="Arial" pitchFamily="34" charset="0"/>
              </a:rPr>
              <a:t>auto-suficiência</a:t>
            </a:r>
            <a:r>
              <a:rPr lang="pt-BR" sz="1600" dirty="0">
                <a:latin typeface="Arial" pitchFamily="34" charset="0"/>
                <a:cs typeface="Arial" pitchFamily="34" charset="0"/>
              </a:rPr>
              <a:t> do Brasil </a:t>
            </a:r>
            <a:r>
              <a:rPr lang="pt-BR" sz="1600" dirty="0" smtClean="0">
                <a:latin typeface="Arial" pitchFamily="34" charset="0"/>
                <a:cs typeface="Arial" pitchFamily="34" charset="0"/>
              </a:rPr>
              <a:t>na construção </a:t>
            </a:r>
            <a:r>
              <a:rPr lang="pt-BR" sz="1600" dirty="0">
                <a:latin typeface="Arial" pitchFamily="34" charset="0"/>
                <a:cs typeface="Arial" pitchFamily="34" charset="0"/>
              </a:rPr>
              <a:t>e lançamento de foguetes e de satélites.  Além das atividades </a:t>
            </a:r>
            <a:r>
              <a:rPr lang="pt-BR" sz="1600" dirty="0" smtClean="0">
                <a:latin typeface="Arial" pitchFamily="34" charset="0"/>
                <a:cs typeface="Arial" pitchFamily="34" charset="0"/>
              </a:rPr>
              <a:t>técnico-científicas</a:t>
            </a:r>
            <a:r>
              <a:rPr lang="pt-BR" sz="1600" dirty="0">
                <a:latin typeface="Arial" pitchFamily="34" charset="0"/>
                <a:cs typeface="Arial" pitchFamily="34" charset="0"/>
              </a:rPr>
              <a:t>, a AEB promove atividades educacionais nas escolas por meio do </a:t>
            </a:r>
            <a:r>
              <a:rPr lang="pt-BR" sz="1600" dirty="0" smtClean="0">
                <a:latin typeface="Arial" pitchFamily="34" charset="0"/>
                <a:cs typeface="Arial" pitchFamily="34" charset="0"/>
              </a:rPr>
              <a:t>Programa </a:t>
            </a:r>
            <a:r>
              <a:rPr lang="pt-BR" sz="1600" dirty="0">
                <a:latin typeface="Arial" pitchFamily="34" charset="0"/>
                <a:cs typeface="Arial" pitchFamily="34" charset="0"/>
              </a:rPr>
              <a:t>AEB Escola, cujo objetivo é divulgar o programa espacial brasileiro e sua </a:t>
            </a:r>
            <a:r>
              <a:rPr lang="pt-BR" sz="1600" dirty="0" smtClean="0">
                <a:latin typeface="Arial" pitchFamily="34" charset="0"/>
                <a:cs typeface="Arial" pitchFamily="34" charset="0"/>
              </a:rPr>
              <a:t>necessidade </a:t>
            </a:r>
            <a:r>
              <a:rPr lang="pt-BR" sz="1600" dirty="0">
                <a:latin typeface="Arial" pitchFamily="34" charset="0"/>
                <a:cs typeface="Arial" pitchFamily="34" charset="0"/>
              </a:rPr>
              <a:t>para o país, bem como despertar a criatividade e o gosto pela ciência entre os alunos do ensino fundamental e médio.</a:t>
            </a:r>
          </a:p>
        </p:txBody>
      </p:sp>
      <p:sp>
        <p:nvSpPr>
          <p:cNvPr id="5" name="Retângulo 4"/>
          <p:cNvSpPr/>
          <p:nvPr/>
        </p:nvSpPr>
        <p:spPr>
          <a:xfrm>
            <a:off x="262905" y="3053682"/>
            <a:ext cx="11449272" cy="2057358"/>
          </a:xfrm>
          <a:prstGeom prst="rect">
            <a:avLst/>
          </a:prstGeom>
        </p:spPr>
        <p:txBody>
          <a:bodyPr wrap="square">
            <a:spAutoFit/>
          </a:bodyPr>
          <a:lstStyle/>
          <a:p>
            <a:pPr algn="just">
              <a:lnSpc>
                <a:spcPct val="114000"/>
              </a:lnSpc>
            </a:pPr>
            <a:r>
              <a:rPr lang="pt-BR" sz="1600" dirty="0" smtClean="0">
                <a:latin typeface="Arial" pitchFamily="34" charset="0"/>
                <a:cs typeface="Arial" pitchFamily="34" charset="0"/>
              </a:rPr>
              <a:t>Os </a:t>
            </a:r>
            <a:r>
              <a:rPr lang="pt-BR" sz="1600" dirty="0">
                <a:latin typeface="Arial" pitchFamily="34" charset="0"/>
                <a:cs typeface="Arial" pitchFamily="34" charset="0"/>
              </a:rPr>
              <a:t>satélites são lançados ao espaço por meio de foguetes, como os desenvolvidos pelos cientistas do Instituto de Aeronáutica e Espaço (IAE), órgão do Centro Técnico Aeroespacial (CTA). Um dos projetos em desenvolvimento no IAE é o do Veículo Lançador de Satélites, conhecido pela sigla VLS. A partir das informações coletadas pelos satélites desenvolvidos no Instituto Nacional de Pesquisas Espaciais (INPE), os cientistas brasileiros estudam o meio ambiente (clima, plantações, desmatamento das florestas, </a:t>
            </a:r>
            <a:r>
              <a:rPr lang="pt-BR" sz="1600" dirty="0" err="1">
                <a:latin typeface="Arial" pitchFamily="34" charset="0"/>
                <a:cs typeface="Arial" pitchFamily="34" charset="0"/>
              </a:rPr>
              <a:t>etc</a:t>
            </a:r>
            <a:r>
              <a:rPr lang="pt-BR" sz="1600" dirty="0">
                <a:latin typeface="Arial" pitchFamily="34" charset="0"/>
                <a:cs typeface="Arial" pitchFamily="34" charset="0"/>
              </a:rPr>
              <a:t>) em todas as regiões do país. O Instituto Tecnológico de Aeronáutica (ITA), instituição de ensino e pesquisa no setor aeroespacial, também pertence ao CTA.  O CTA/IAE, o CTA/ITA e o INPE estão localizados na cidade de São José dos Campos, SP.</a:t>
            </a:r>
          </a:p>
        </p:txBody>
      </p:sp>
      <p:sp>
        <p:nvSpPr>
          <p:cNvPr id="6" name="Retângulo 5"/>
          <p:cNvSpPr/>
          <p:nvPr/>
        </p:nvSpPr>
        <p:spPr>
          <a:xfrm>
            <a:off x="262905" y="5069680"/>
            <a:ext cx="11449272" cy="934487"/>
          </a:xfrm>
          <a:prstGeom prst="rect">
            <a:avLst/>
          </a:prstGeom>
        </p:spPr>
        <p:txBody>
          <a:bodyPr wrap="square">
            <a:spAutoFit/>
          </a:bodyPr>
          <a:lstStyle/>
          <a:p>
            <a:pPr algn="just">
              <a:lnSpc>
                <a:spcPct val="114000"/>
              </a:lnSpc>
            </a:pPr>
            <a:r>
              <a:rPr lang="pt-BR" sz="1600" dirty="0" smtClean="0">
                <a:latin typeface="Arial" pitchFamily="34" charset="0"/>
                <a:cs typeface="Arial" pitchFamily="34" charset="0"/>
              </a:rPr>
              <a:t>Um </a:t>
            </a:r>
            <a:r>
              <a:rPr lang="pt-BR" sz="1600" dirty="0">
                <a:latin typeface="Arial" pitchFamily="34" charset="0"/>
                <a:cs typeface="Arial" pitchFamily="34" charset="0"/>
              </a:rPr>
              <a:t>dos centros de lançamento de foguetes brasileiros encontra-se na cidade de Alcântara, no estado do Maranhão.  Trata-se do Centro de Lançamento de Alcântara (CLA).  A principal vantagem deste centro é a sua localização  muito próxima à linha do Equador.</a:t>
            </a:r>
          </a:p>
        </p:txBody>
      </p:sp>
    </p:spTree>
    <p:extLst>
      <p:ext uri="{BB962C8B-B14F-4D97-AF65-F5344CB8AC3E}">
        <p14:creationId xmlns:p14="http://schemas.microsoft.com/office/powerpoint/2010/main" val="407953890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clamap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5868" y="116632"/>
            <a:ext cx="3312368" cy="3279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tângulo 2"/>
          <p:cNvSpPr/>
          <p:nvPr/>
        </p:nvSpPr>
        <p:spPr>
          <a:xfrm>
            <a:off x="3558236" y="136190"/>
            <a:ext cx="4409525" cy="2338076"/>
          </a:xfrm>
          <a:prstGeom prst="rect">
            <a:avLst/>
          </a:prstGeom>
        </p:spPr>
        <p:txBody>
          <a:bodyPr wrap="square">
            <a:spAutoFit/>
          </a:bodyPr>
          <a:lstStyle/>
          <a:p>
            <a:pPr algn="just">
              <a:lnSpc>
                <a:spcPct val="114000"/>
              </a:lnSpc>
            </a:pPr>
            <a:r>
              <a:rPr lang="pt-BR" sz="1600" dirty="0">
                <a:latin typeface="Arial" pitchFamily="34" charset="0"/>
                <a:cs typeface="Arial" pitchFamily="34" charset="0"/>
              </a:rPr>
              <a:t>O movimento de rotação do planeta Terra tem </a:t>
            </a:r>
            <a:r>
              <a:rPr lang="pt-BR" sz="1600" dirty="0" smtClean="0">
                <a:latin typeface="Arial" pitchFamily="34" charset="0"/>
                <a:cs typeface="Arial" pitchFamily="34" charset="0"/>
              </a:rPr>
              <a:t>sentido </a:t>
            </a:r>
            <a:r>
              <a:rPr lang="pt-BR" sz="1600" dirty="0">
                <a:latin typeface="Arial" pitchFamily="34" charset="0"/>
                <a:cs typeface="Arial" pitchFamily="34" charset="0"/>
              </a:rPr>
              <a:t>de Oeste (O) para Leste (L), como </a:t>
            </a:r>
            <a:r>
              <a:rPr lang="pt-BR" sz="1600" dirty="0" smtClean="0">
                <a:latin typeface="Arial" pitchFamily="34" charset="0"/>
                <a:cs typeface="Arial" pitchFamily="34" charset="0"/>
              </a:rPr>
              <a:t>indica </a:t>
            </a:r>
            <a:r>
              <a:rPr lang="pt-BR" sz="1600" dirty="0">
                <a:latin typeface="Arial" pitchFamily="34" charset="0"/>
                <a:cs typeface="Arial" pitchFamily="34" charset="0"/>
              </a:rPr>
              <a:t>a seta na figura ao lado, e será designado </a:t>
            </a:r>
            <a:r>
              <a:rPr lang="pt-BR" sz="1600" dirty="0" smtClean="0">
                <a:latin typeface="Arial" pitchFamily="34" charset="0"/>
                <a:cs typeface="Arial" pitchFamily="34" charset="0"/>
              </a:rPr>
              <a:t>por </a:t>
            </a:r>
            <a:r>
              <a:rPr lang="pt-BR" sz="1600" dirty="0">
                <a:latin typeface="Arial" pitchFamily="34" charset="0"/>
                <a:cs typeface="Arial" pitchFamily="34" charset="0"/>
              </a:rPr>
              <a:t>O</a:t>
            </a:r>
            <a:r>
              <a:rPr lang="pt-BR" sz="1600" dirty="0">
                <a:latin typeface="Arial" pitchFamily="34" charset="0"/>
                <a:cs typeface="Arial" pitchFamily="34" charset="0"/>
                <a:sym typeface="Symbol"/>
              </a:rPr>
              <a:t></a:t>
            </a:r>
            <a:r>
              <a:rPr lang="pt-BR" sz="1600" dirty="0">
                <a:latin typeface="Arial" pitchFamily="34" charset="0"/>
                <a:cs typeface="Arial" pitchFamily="34" charset="0"/>
              </a:rPr>
              <a:t>L.    Na linha do Equador esse movimento </a:t>
            </a:r>
            <a:r>
              <a:rPr lang="pt-BR" sz="1600" dirty="0" smtClean="0">
                <a:latin typeface="Arial" pitchFamily="34" charset="0"/>
                <a:cs typeface="Arial" pitchFamily="34" charset="0"/>
              </a:rPr>
              <a:t>de </a:t>
            </a:r>
            <a:r>
              <a:rPr lang="pt-BR" sz="1600" dirty="0">
                <a:latin typeface="Arial" pitchFamily="34" charset="0"/>
                <a:cs typeface="Arial" pitchFamily="34" charset="0"/>
              </a:rPr>
              <a:t>rotação produz a maior velocidade tangencial, </a:t>
            </a:r>
            <a:r>
              <a:rPr lang="pt-BR" sz="1600" dirty="0" smtClean="0">
                <a:latin typeface="Arial" pitchFamily="34" charset="0"/>
                <a:cs typeface="Arial" pitchFamily="34" charset="0"/>
              </a:rPr>
              <a:t>cujo </a:t>
            </a:r>
            <a:r>
              <a:rPr lang="pt-BR" sz="1600" dirty="0">
                <a:latin typeface="Arial" pitchFamily="34" charset="0"/>
                <a:cs typeface="Arial" pitchFamily="34" charset="0"/>
              </a:rPr>
              <a:t>valor é de cerca de </a:t>
            </a:r>
            <a:r>
              <a:rPr lang="pt-BR" sz="1600" b="1" dirty="0">
                <a:latin typeface="Arial" pitchFamily="34" charset="0"/>
                <a:cs typeface="Arial" pitchFamily="34" charset="0"/>
              </a:rPr>
              <a:t>1.670 km/h</a:t>
            </a:r>
            <a:r>
              <a:rPr lang="pt-BR" sz="1600" dirty="0">
                <a:latin typeface="Arial" pitchFamily="34" charset="0"/>
                <a:cs typeface="Arial" pitchFamily="34" charset="0"/>
              </a:rPr>
              <a:t>. Para </a:t>
            </a:r>
            <a:r>
              <a:rPr lang="pt-BR" sz="1600" dirty="0" smtClean="0">
                <a:latin typeface="Arial" pitchFamily="34" charset="0"/>
                <a:cs typeface="Arial" pitchFamily="34" charset="0"/>
              </a:rPr>
              <a:t>colocar um </a:t>
            </a:r>
            <a:r>
              <a:rPr lang="pt-BR" sz="1600" dirty="0">
                <a:latin typeface="Arial" pitchFamily="34" charset="0"/>
                <a:cs typeface="Arial" pitchFamily="34" charset="0"/>
              </a:rPr>
              <a:t>satélite em órbita a </a:t>
            </a:r>
            <a:r>
              <a:rPr lang="pt-BR" sz="1600" b="1" dirty="0">
                <a:latin typeface="Arial" pitchFamily="34" charset="0"/>
                <a:cs typeface="Arial" pitchFamily="34" charset="0"/>
              </a:rPr>
              <a:t>750 km</a:t>
            </a:r>
            <a:r>
              <a:rPr lang="pt-BR" sz="1600" dirty="0">
                <a:latin typeface="Arial" pitchFamily="34" charset="0"/>
                <a:cs typeface="Arial" pitchFamily="34" charset="0"/>
              </a:rPr>
              <a:t> acima da </a:t>
            </a:r>
            <a:r>
              <a:rPr lang="pt-BR" sz="1600" dirty="0" smtClean="0">
                <a:latin typeface="Arial" pitchFamily="34" charset="0"/>
                <a:cs typeface="Arial" pitchFamily="34" charset="0"/>
              </a:rPr>
              <a:t>superfície </a:t>
            </a:r>
            <a:r>
              <a:rPr lang="pt-BR" sz="1600" dirty="0">
                <a:latin typeface="Arial" pitchFamily="34" charset="0"/>
                <a:cs typeface="Arial" pitchFamily="34" charset="0"/>
              </a:rPr>
              <a:t>da Terra, </a:t>
            </a:r>
          </a:p>
        </p:txBody>
      </p:sp>
      <p:sp>
        <p:nvSpPr>
          <p:cNvPr id="4" name="Retângulo 3"/>
          <p:cNvSpPr/>
          <p:nvPr/>
        </p:nvSpPr>
        <p:spPr>
          <a:xfrm>
            <a:off x="3566886" y="3645024"/>
            <a:ext cx="6336704" cy="1477328"/>
          </a:xfrm>
          <a:prstGeom prst="rect">
            <a:avLst/>
          </a:prstGeom>
        </p:spPr>
        <p:txBody>
          <a:bodyPr wrap="square">
            <a:spAutoFit/>
          </a:bodyPr>
          <a:lstStyle/>
          <a:p>
            <a:r>
              <a:rPr lang="pt-BR" b="1" dirty="0" smtClean="0">
                <a:latin typeface="Arial" pitchFamily="34" charset="0"/>
                <a:cs typeface="Arial" pitchFamily="34" charset="0"/>
              </a:rPr>
              <a:t>a) </a:t>
            </a:r>
            <a:r>
              <a:rPr lang="pt-BR" dirty="0" smtClean="0">
                <a:latin typeface="Arial" pitchFamily="34" charset="0"/>
                <a:cs typeface="Arial" pitchFamily="34" charset="0"/>
              </a:rPr>
              <a:t>(</a:t>
            </a:r>
            <a:r>
              <a:rPr lang="pt-BR" dirty="0">
                <a:latin typeface="Arial" pitchFamily="34" charset="0"/>
                <a:cs typeface="Arial" pitchFamily="34" charset="0"/>
              </a:rPr>
              <a:t>     )</a:t>
            </a:r>
            <a:r>
              <a:rPr lang="pt-BR" b="1" dirty="0">
                <a:latin typeface="Arial" pitchFamily="34" charset="0"/>
                <a:cs typeface="Arial" pitchFamily="34" charset="0"/>
              </a:rPr>
              <a:t> </a:t>
            </a:r>
            <a:r>
              <a:rPr lang="pt-BR" dirty="0">
                <a:latin typeface="Arial" pitchFamily="34" charset="0"/>
                <a:cs typeface="Arial" pitchFamily="34" charset="0"/>
              </a:rPr>
              <a:t>No mesmo sentido de rotação da Terra (O</a:t>
            </a:r>
            <a:r>
              <a:rPr lang="pt-BR" dirty="0">
                <a:latin typeface="Arial" pitchFamily="34" charset="0"/>
                <a:cs typeface="Arial" pitchFamily="34" charset="0"/>
                <a:sym typeface="Symbol"/>
              </a:rPr>
              <a:t></a:t>
            </a:r>
            <a:r>
              <a:rPr lang="pt-BR" dirty="0">
                <a:latin typeface="Arial" pitchFamily="34" charset="0"/>
                <a:cs typeface="Arial" pitchFamily="34" charset="0"/>
              </a:rPr>
              <a:t>L) 	</a:t>
            </a:r>
            <a:endParaRPr lang="pt-BR" dirty="0" smtClean="0">
              <a:latin typeface="Arial" pitchFamily="34" charset="0"/>
              <a:cs typeface="Arial" pitchFamily="34" charset="0"/>
            </a:endParaRPr>
          </a:p>
          <a:p>
            <a:r>
              <a:rPr lang="pt-BR" b="1" dirty="0">
                <a:latin typeface="Arial" pitchFamily="34" charset="0"/>
                <a:cs typeface="Arial" pitchFamily="34" charset="0"/>
              </a:rPr>
              <a:t>b</a:t>
            </a:r>
            <a:r>
              <a:rPr lang="pt-BR" b="1" dirty="0" smtClean="0">
                <a:latin typeface="Arial" pitchFamily="34" charset="0"/>
                <a:cs typeface="Arial" pitchFamily="34" charset="0"/>
              </a:rPr>
              <a:t>) </a:t>
            </a:r>
            <a:r>
              <a:rPr lang="pt-BR" dirty="0">
                <a:latin typeface="Arial" pitchFamily="34" charset="0"/>
                <a:cs typeface="Arial" pitchFamily="34" charset="0"/>
              </a:rPr>
              <a:t>(     ) No sentido contrário à rotação da Terra (L</a:t>
            </a:r>
            <a:r>
              <a:rPr lang="pt-BR" dirty="0">
                <a:latin typeface="Arial" pitchFamily="34" charset="0"/>
                <a:cs typeface="Arial" pitchFamily="34" charset="0"/>
                <a:sym typeface="Symbol"/>
              </a:rPr>
              <a:t></a:t>
            </a:r>
            <a:r>
              <a:rPr lang="pt-BR" dirty="0">
                <a:latin typeface="Arial" pitchFamily="34" charset="0"/>
                <a:cs typeface="Arial" pitchFamily="34" charset="0"/>
              </a:rPr>
              <a:t>O)	</a:t>
            </a:r>
          </a:p>
          <a:p>
            <a:r>
              <a:rPr lang="pt-BR" b="1" dirty="0">
                <a:latin typeface="Arial" pitchFamily="34" charset="0"/>
                <a:cs typeface="Arial" pitchFamily="34" charset="0"/>
              </a:rPr>
              <a:t>c</a:t>
            </a:r>
            <a:r>
              <a:rPr lang="pt-BR" b="1" dirty="0" smtClean="0">
                <a:latin typeface="Arial" pitchFamily="34" charset="0"/>
                <a:cs typeface="Arial" pitchFamily="34" charset="0"/>
              </a:rPr>
              <a:t>) </a:t>
            </a:r>
            <a:r>
              <a:rPr lang="pt-BR" dirty="0">
                <a:latin typeface="Arial" pitchFamily="34" charset="0"/>
                <a:cs typeface="Arial" pitchFamily="34" charset="0"/>
              </a:rPr>
              <a:t>(     ) No sentido do </a:t>
            </a:r>
            <a:r>
              <a:rPr lang="pt-BR" dirty="0" err="1">
                <a:latin typeface="Arial" pitchFamily="34" charset="0"/>
                <a:cs typeface="Arial" pitchFamily="34" charset="0"/>
              </a:rPr>
              <a:t>Pólo</a:t>
            </a:r>
            <a:r>
              <a:rPr lang="pt-BR" dirty="0">
                <a:latin typeface="Arial" pitchFamily="34" charset="0"/>
                <a:cs typeface="Arial" pitchFamily="34" charset="0"/>
              </a:rPr>
              <a:t> Norte (S</a:t>
            </a:r>
            <a:r>
              <a:rPr lang="pt-BR" dirty="0">
                <a:latin typeface="Arial" pitchFamily="34" charset="0"/>
                <a:cs typeface="Arial" pitchFamily="34" charset="0"/>
                <a:sym typeface="Symbol"/>
              </a:rPr>
              <a:t></a:t>
            </a:r>
            <a:r>
              <a:rPr lang="pt-BR" dirty="0">
                <a:latin typeface="Arial" pitchFamily="34" charset="0"/>
                <a:cs typeface="Arial" pitchFamily="34" charset="0"/>
              </a:rPr>
              <a:t>N)	</a:t>
            </a:r>
          </a:p>
        </p:txBody>
      </p:sp>
      <p:sp>
        <p:nvSpPr>
          <p:cNvPr id="5" name="CaixaDeTexto 4"/>
          <p:cNvSpPr txBox="1"/>
          <p:nvPr/>
        </p:nvSpPr>
        <p:spPr>
          <a:xfrm>
            <a:off x="4022173" y="3645024"/>
            <a:ext cx="360040" cy="369332"/>
          </a:xfrm>
          <a:prstGeom prst="rect">
            <a:avLst/>
          </a:prstGeom>
          <a:noFill/>
        </p:spPr>
        <p:txBody>
          <a:bodyPr wrap="square" rtlCol="0">
            <a:spAutoFit/>
          </a:bodyPr>
          <a:lstStyle/>
          <a:p>
            <a:r>
              <a:rPr lang="pt-BR" b="1" dirty="0">
                <a:solidFill>
                  <a:srgbClr val="FF0000"/>
                </a:solidFill>
                <a:latin typeface="Arial" pitchFamily="34" charset="0"/>
                <a:cs typeface="Arial" pitchFamily="34" charset="0"/>
              </a:rPr>
              <a:t>X</a:t>
            </a:r>
          </a:p>
        </p:txBody>
      </p:sp>
      <p:sp>
        <p:nvSpPr>
          <p:cNvPr id="6" name="Retângulo 5"/>
          <p:cNvSpPr/>
          <p:nvPr/>
        </p:nvSpPr>
        <p:spPr>
          <a:xfrm>
            <a:off x="245868" y="5229200"/>
            <a:ext cx="11537917" cy="723916"/>
          </a:xfrm>
          <a:prstGeom prst="rect">
            <a:avLst/>
          </a:prstGeom>
        </p:spPr>
        <p:txBody>
          <a:bodyPr wrap="square">
            <a:spAutoFit/>
          </a:bodyPr>
          <a:lstStyle/>
          <a:p>
            <a:pPr>
              <a:lnSpc>
                <a:spcPct val="114000"/>
              </a:lnSpc>
            </a:pPr>
            <a:r>
              <a:rPr lang="pt-BR" dirty="0">
                <a:solidFill>
                  <a:srgbClr val="FF0000"/>
                </a:solidFill>
                <a:latin typeface="Arial" pitchFamily="34" charset="0"/>
                <a:cs typeface="Arial" pitchFamily="34" charset="0"/>
              </a:rPr>
              <a:t>Sendo a velocidade de rotação da Terra de oeste para leste (sentido O</a:t>
            </a:r>
            <a:r>
              <a:rPr lang="pt-BR" dirty="0">
                <a:solidFill>
                  <a:srgbClr val="FF0000"/>
                </a:solidFill>
                <a:latin typeface="Arial" pitchFamily="34" charset="0"/>
                <a:cs typeface="Arial" pitchFamily="34" charset="0"/>
                <a:sym typeface="Symbol"/>
              </a:rPr>
              <a:t></a:t>
            </a:r>
            <a:r>
              <a:rPr lang="pt-BR" dirty="0">
                <a:solidFill>
                  <a:srgbClr val="FF0000"/>
                </a:solidFill>
                <a:latin typeface="Arial" pitchFamily="34" charset="0"/>
                <a:cs typeface="Arial" pitchFamily="34" charset="0"/>
              </a:rPr>
              <a:t> L), a única resposta correta para esta questão é a letra a).</a:t>
            </a:r>
          </a:p>
        </p:txBody>
      </p:sp>
      <p:sp>
        <p:nvSpPr>
          <p:cNvPr id="7" name="Retângulo 6"/>
          <p:cNvSpPr/>
          <p:nvPr/>
        </p:nvSpPr>
        <p:spPr>
          <a:xfrm>
            <a:off x="3566037" y="2376588"/>
            <a:ext cx="8208912" cy="934487"/>
          </a:xfrm>
          <a:prstGeom prst="rect">
            <a:avLst/>
          </a:prstGeom>
        </p:spPr>
        <p:txBody>
          <a:bodyPr wrap="square">
            <a:spAutoFit/>
          </a:bodyPr>
          <a:lstStyle/>
          <a:p>
            <a:pPr algn="just">
              <a:lnSpc>
                <a:spcPct val="114000"/>
              </a:lnSpc>
            </a:pPr>
            <a:r>
              <a:rPr lang="pt-BR" sz="1600" dirty="0">
                <a:latin typeface="Arial" pitchFamily="34" charset="0"/>
                <a:cs typeface="Arial" pitchFamily="34" charset="0"/>
              </a:rPr>
              <a:t>o VLS deverá alcançar a velocidade final de </a:t>
            </a:r>
            <a:r>
              <a:rPr lang="pt-BR" sz="1600" b="1" dirty="0">
                <a:latin typeface="Arial" pitchFamily="34" charset="0"/>
                <a:cs typeface="Arial" pitchFamily="34" charset="0"/>
              </a:rPr>
              <a:t>28.000 km/h</a:t>
            </a:r>
            <a:r>
              <a:rPr lang="pt-BR" sz="1600" dirty="0">
                <a:latin typeface="Arial" pitchFamily="34" charset="0"/>
                <a:cs typeface="Arial" pitchFamily="34" charset="0"/>
              </a:rPr>
              <a:t>.</a:t>
            </a:r>
            <a:r>
              <a:rPr lang="pt-BR" sz="1600" i="1" dirty="0">
                <a:latin typeface="Arial" pitchFamily="34" charset="0"/>
                <a:cs typeface="Arial" pitchFamily="34" charset="0"/>
              </a:rPr>
              <a:t>  </a:t>
            </a:r>
            <a:r>
              <a:rPr lang="pt-BR" sz="1600" dirty="0">
                <a:latin typeface="Arial" pitchFamily="34" charset="0"/>
                <a:cs typeface="Arial" pitchFamily="34" charset="0"/>
              </a:rPr>
              <a:t>Como será lançado do CLA, o VLS já partirá para o espaço com velocidade de </a:t>
            </a:r>
            <a:r>
              <a:rPr lang="pt-BR" sz="1600" b="1" dirty="0">
                <a:latin typeface="Arial" pitchFamily="34" charset="0"/>
                <a:cs typeface="Arial" pitchFamily="34" charset="0"/>
              </a:rPr>
              <a:t>1.670 km/h</a:t>
            </a:r>
            <a:r>
              <a:rPr lang="pt-BR" sz="1600" dirty="0">
                <a:latin typeface="Arial" pitchFamily="34" charset="0"/>
                <a:cs typeface="Arial" pitchFamily="34" charset="0"/>
              </a:rPr>
              <a:t>. Com base nesses dados, qual seria o modo mais apropriado para lançar um satélite a partir de Alcântara?</a:t>
            </a:r>
            <a:endParaRPr lang="pt-BR" sz="1600" dirty="0">
              <a:latin typeface="Arial" pitchFamily="34" charset="0"/>
              <a:cs typeface="Arial" pitchFamily="34" charset="0"/>
            </a:endParaRPr>
          </a:p>
        </p:txBody>
      </p:sp>
    </p:spTree>
    <p:extLst>
      <p:ext uri="{BB962C8B-B14F-4D97-AF65-F5344CB8AC3E}">
        <p14:creationId xmlns:p14="http://schemas.microsoft.com/office/powerpoint/2010/main" val="1986157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190898" y="116632"/>
            <a:ext cx="3888431" cy="3741665"/>
          </a:xfrm>
          <a:prstGeom prst="rect">
            <a:avLst/>
          </a:prstGeom>
        </p:spPr>
        <p:txBody>
          <a:bodyPr wrap="square">
            <a:spAutoFit/>
          </a:bodyPr>
          <a:lstStyle/>
          <a:p>
            <a:pPr algn="just">
              <a:lnSpc>
                <a:spcPct val="114000"/>
              </a:lnSpc>
            </a:pPr>
            <a:r>
              <a:rPr lang="pt-BR" sz="1600" b="1" dirty="0">
                <a:latin typeface="Arial" pitchFamily="34" charset="0"/>
                <a:cs typeface="Arial" pitchFamily="34" charset="0"/>
              </a:rPr>
              <a:t>Questão 9) (1 ponto)</a:t>
            </a:r>
            <a:r>
              <a:rPr lang="pt-BR" sz="1600" dirty="0">
                <a:latin typeface="Arial" pitchFamily="34" charset="0"/>
                <a:cs typeface="Arial" pitchFamily="34" charset="0"/>
              </a:rPr>
              <a:t> </a:t>
            </a:r>
            <a:r>
              <a:rPr lang="pt-BR" sz="1600" b="1" dirty="0">
                <a:latin typeface="Arial" pitchFamily="34" charset="0"/>
                <a:cs typeface="Arial" pitchFamily="34" charset="0"/>
              </a:rPr>
              <a:t>Comentários: </a:t>
            </a:r>
            <a:r>
              <a:rPr lang="pt-BR" sz="1600" dirty="0">
                <a:latin typeface="Arial" pitchFamily="34" charset="0"/>
                <a:cs typeface="Arial" pitchFamily="34" charset="0"/>
              </a:rPr>
              <a:t>Às vezes, os apresentadores de TV dizem que os astronautas flutuam no interior das suas naves porque saíram do campo de gravidade terrestre.  Trata-se de uma informação equivocada, uma vez que a força da gravidade a 350 km de altitude é apenas um pouco menor do que aquela existente na superfície terrestre.  Por que, então, as naves, junto com os seus astronautas, não caem em direção à superfície terrestre? Vejamos a resposta.</a:t>
            </a:r>
          </a:p>
        </p:txBody>
      </p:sp>
      <p:sp>
        <p:nvSpPr>
          <p:cNvPr id="4" name="Retângulo 3"/>
          <p:cNvSpPr/>
          <p:nvPr/>
        </p:nvSpPr>
        <p:spPr>
          <a:xfrm>
            <a:off x="179865" y="3956616"/>
            <a:ext cx="11592887" cy="1776640"/>
          </a:xfrm>
          <a:prstGeom prst="rect">
            <a:avLst/>
          </a:prstGeom>
        </p:spPr>
        <p:txBody>
          <a:bodyPr wrap="square">
            <a:spAutoFit/>
          </a:bodyPr>
          <a:lstStyle/>
          <a:p>
            <a:pPr algn="just">
              <a:lnSpc>
                <a:spcPct val="114000"/>
              </a:lnSpc>
            </a:pPr>
            <a:r>
              <a:rPr lang="pt-BR" sz="1600" dirty="0" smtClean="0">
                <a:latin typeface="Arial" pitchFamily="34" charset="0"/>
                <a:cs typeface="Arial" pitchFamily="34" charset="0"/>
              </a:rPr>
              <a:t>Imagine </a:t>
            </a:r>
            <a:r>
              <a:rPr lang="pt-BR" sz="1600" dirty="0">
                <a:latin typeface="Arial" pitchFamily="34" charset="0"/>
                <a:cs typeface="Arial" pitchFamily="34" charset="0"/>
              </a:rPr>
              <a:t>um edifício com 350 km de altura (equivalente a 120.000 andares!), conforme ilustra a figura ao lado.  Como este edifício está fixo no solo, ele se move com a mesma velocidade de rotação da Terra. Como a aceleração da gravidade a 350 km é de 9 m/s</a:t>
            </a:r>
            <a:r>
              <a:rPr lang="pt-BR" sz="1600" baseline="30000" dirty="0">
                <a:latin typeface="Arial" pitchFamily="34" charset="0"/>
                <a:cs typeface="Arial" pitchFamily="34" charset="0"/>
              </a:rPr>
              <a:t>2</a:t>
            </a:r>
            <a:r>
              <a:rPr lang="pt-BR" sz="1600" dirty="0">
                <a:latin typeface="Arial" pitchFamily="34" charset="0"/>
                <a:cs typeface="Arial" pitchFamily="34" charset="0"/>
              </a:rPr>
              <a:t> (na superfície da Terra ela é igual a 10 m/s</a:t>
            </a:r>
            <a:r>
              <a:rPr lang="pt-BR" sz="1600" baseline="30000" dirty="0">
                <a:latin typeface="Arial" pitchFamily="34" charset="0"/>
                <a:cs typeface="Arial" pitchFamily="34" charset="0"/>
              </a:rPr>
              <a:t>2</a:t>
            </a:r>
            <a:r>
              <a:rPr lang="pt-BR" sz="1600" dirty="0">
                <a:latin typeface="Arial" pitchFamily="34" charset="0"/>
                <a:cs typeface="Arial" pitchFamily="34" charset="0"/>
              </a:rPr>
              <a:t>), você poderia caminhar no topo deste edifício, sem o risco de flutuar no espaço.  Você precisaria de uma roupa semelhante à dos astronautas, para controlar a sua temperatura, obter o oxigênio para a sua respiração e protegê-lo da radiação nociva.  Você resolve soltar uma pedra do topo do edifício e observa que ela cai em direção à superfície da Terra.</a:t>
            </a:r>
          </a:p>
        </p:txBody>
      </p:sp>
      <p:pic>
        <p:nvPicPr>
          <p:cNvPr id="2150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23345" y="121119"/>
            <a:ext cx="3821112" cy="309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5198747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190897" y="116632"/>
            <a:ext cx="7848872" cy="2618794"/>
          </a:xfrm>
          <a:prstGeom prst="rect">
            <a:avLst/>
          </a:prstGeom>
        </p:spPr>
        <p:txBody>
          <a:bodyPr wrap="square">
            <a:spAutoFit/>
          </a:bodyPr>
          <a:lstStyle/>
          <a:p>
            <a:pPr algn="just">
              <a:lnSpc>
                <a:spcPct val="114000"/>
              </a:lnSpc>
            </a:pPr>
            <a:r>
              <a:rPr lang="pt-BR" sz="1600" dirty="0" smtClean="0">
                <a:latin typeface="Arial" pitchFamily="34" charset="0"/>
                <a:cs typeface="Arial" pitchFamily="34" charset="0"/>
              </a:rPr>
              <a:t>Passados </a:t>
            </a:r>
            <a:r>
              <a:rPr lang="pt-BR" sz="1600" dirty="0">
                <a:latin typeface="Arial" pitchFamily="34" charset="0"/>
                <a:cs typeface="Arial" pitchFamily="34" charset="0"/>
              </a:rPr>
              <a:t>alguns minutos você vê passar a Estação Espacial Internacional (ISS), a qual o Brasil está ajudando a construir. No seu interior os astronautas estão flutuando, exatamente como você viu na TV. Intrigado, você permanece no topo do edifício pensando de que modo a Física que você aprendeu na escola explicaria esta constatação.  Minutos depois, você vê novamente a ISS passar.  Você, então, imagina: eu estou fixo à Terra e esta leva 24 horas para dar uma volta em torno do seu eixo.  Os astronautas, por sua vez, levam bem menos tempo para isso.  No entanto, o que isto tem a ver com o fato deles não caírem em direção à superfície da Terra, como aconteceu com a pedra que você lançou do topo do edifício?</a:t>
            </a:r>
          </a:p>
        </p:txBody>
      </p:sp>
      <p:grpSp>
        <p:nvGrpSpPr>
          <p:cNvPr id="4" name="Group 2"/>
          <p:cNvGrpSpPr>
            <a:grpSpLocks/>
          </p:cNvGrpSpPr>
          <p:nvPr/>
        </p:nvGrpSpPr>
        <p:grpSpPr bwMode="auto">
          <a:xfrm>
            <a:off x="262841" y="2735426"/>
            <a:ext cx="1059616" cy="1368152"/>
            <a:chOff x="1134" y="8712"/>
            <a:chExt cx="1200" cy="1545"/>
          </a:xfrm>
        </p:grpSpPr>
        <p:pic>
          <p:nvPicPr>
            <p:cNvPr id="2253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4" y="8712"/>
              <a:ext cx="1200" cy="1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4"/>
            <p:cNvGrpSpPr>
              <a:grpSpLocks/>
            </p:cNvGrpSpPr>
            <p:nvPr/>
          </p:nvGrpSpPr>
          <p:grpSpPr bwMode="auto">
            <a:xfrm>
              <a:off x="1680" y="8824"/>
              <a:ext cx="520" cy="463"/>
              <a:chOff x="1680" y="9100"/>
              <a:chExt cx="520" cy="463"/>
            </a:xfrm>
          </p:grpSpPr>
          <p:sp>
            <p:nvSpPr>
              <p:cNvPr id="7" name="Rectangle 5"/>
              <p:cNvSpPr>
                <a:spLocks noChangeArrowheads="1"/>
              </p:cNvSpPr>
              <p:nvPr/>
            </p:nvSpPr>
            <p:spPr bwMode="auto">
              <a:xfrm>
                <a:off x="1760" y="9100"/>
                <a:ext cx="440" cy="26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8" name="Rectangle 6"/>
              <p:cNvSpPr>
                <a:spLocks noChangeArrowheads="1"/>
              </p:cNvSpPr>
              <p:nvPr/>
            </p:nvSpPr>
            <p:spPr bwMode="auto">
              <a:xfrm>
                <a:off x="1740" y="9323"/>
                <a:ext cx="290" cy="24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9" name="Oval 7"/>
              <p:cNvSpPr>
                <a:spLocks noChangeArrowheads="1"/>
              </p:cNvSpPr>
              <p:nvPr/>
            </p:nvSpPr>
            <p:spPr bwMode="auto">
              <a:xfrm>
                <a:off x="1680" y="9323"/>
                <a:ext cx="143" cy="14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10" name="Oval 8"/>
              <p:cNvSpPr>
                <a:spLocks noChangeArrowheads="1"/>
              </p:cNvSpPr>
              <p:nvPr/>
            </p:nvSpPr>
            <p:spPr bwMode="auto">
              <a:xfrm>
                <a:off x="1720" y="9180"/>
                <a:ext cx="143" cy="14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grpSp>
        <p:sp>
          <p:nvSpPr>
            <p:cNvPr id="6" name="Text Box 9"/>
            <p:cNvSpPr txBox="1">
              <a:spLocks noChangeArrowheads="1"/>
            </p:cNvSpPr>
            <p:nvPr/>
          </p:nvSpPr>
          <p:spPr bwMode="auto">
            <a:xfrm>
              <a:off x="1854" y="8951"/>
              <a:ext cx="180"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pt-BR" sz="1100" b="1" i="0" u="none" strike="noStrike" cap="none" normalizeH="0" baseline="0" smtClean="0">
                  <a:ln>
                    <a:noFill/>
                  </a:ln>
                  <a:solidFill>
                    <a:schemeClr val="tx1"/>
                  </a:solidFill>
                  <a:effectLst/>
                  <a:latin typeface="Calibri" pitchFamily="34" charset="0"/>
                  <a:cs typeface="Arial" pitchFamily="34" charset="0"/>
                </a:rPr>
                <a:t>P</a:t>
              </a:r>
              <a:endParaRPr kumimoji="0" lang="pt-BR" sz="1800" b="0" i="0" u="none" strike="noStrike" cap="none" normalizeH="0" baseline="0" smtClean="0">
                <a:ln>
                  <a:noFill/>
                </a:ln>
                <a:solidFill>
                  <a:schemeClr val="tx1"/>
                </a:solidFill>
                <a:effectLst/>
                <a:latin typeface="Arial" pitchFamily="34" charset="0"/>
                <a:cs typeface="Arial" pitchFamily="34" charset="0"/>
              </a:endParaRPr>
            </a:p>
          </p:txBody>
        </p:sp>
      </p:grpSp>
      <p:sp>
        <p:nvSpPr>
          <p:cNvPr id="11" name="Retângulo 10"/>
          <p:cNvSpPr/>
          <p:nvPr/>
        </p:nvSpPr>
        <p:spPr>
          <a:xfrm>
            <a:off x="1487041" y="2735426"/>
            <a:ext cx="10225136" cy="1495922"/>
          </a:xfrm>
          <a:prstGeom prst="rect">
            <a:avLst/>
          </a:prstGeom>
        </p:spPr>
        <p:txBody>
          <a:bodyPr wrap="square">
            <a:spAutoFit/>
          </a:bodyPr>
          <a:lstStyle/>
          <a:p>
            <a:pPr algn="just">
              <a:lnSpc>
                <a:spcPct val="114000"/>
              </a:lnSpc>
            </a:pPr>
            <a:r>
              <a:rPr lang="pt-BR" sz="1600" dirty="0" smtClean="0">
                <a:latin typeface="Arial" pitchFamily="34" charset="0"/>
                <a:cs typeface="Arial" pitchFamily="34" charset="0"/>
              </a:rPr>
              <a:t>Ao </a:t>
            </a:r>
            <a:r>
              <a:rPr lang="pt-BR" sz="1600" dirty="0">
                <a:latin typeface="Arial" pitchFamily="34" charset="0"/>
                <a:cs typeface="Arial" pitchFamily="34" charset="0"/>
              </a:rPr>
              <a:t>descer do edifício, você vai direto à casa do seu professor de Física.  Ele lhe explica que, de fato, a força da gravidade, também conhecida como força peso (</a:t>
            </a:r>
            <a:r>
              <a:rPr lang="pt-BR" sz="1600" b="1" dirty="0">
                <a:latin typeface="Arial" pitchFamily="34" charset="0"/>
                <a:cs typeface="Arial" pitchFamily="34" charset="0"/>
              </a:rPr>
              <a:t>P</a:t>
            </a:r>
            <a:r>
              <a:rPr lang="pt-BR" sz="1600" dirty="0">
                <a:latin typeface="Arial" pitchFamily="34" charset="0"/>
                <a:cs typeface="Arial" pitchFamily="34" charset="0"/>
              </a:rPr>
              <a:t>), age sobre os astronautas a 350 km, da mesma forma que agiu sobre a pedra que você soltou do topo do edifício.  O professor lhe diz que, ao soltar a pedra do topo do edifício ela partiu do repouso e a força da gravidade a levou em direção à superfície da Terra, conforme ilustrado na figura à esquerda.</a:t>
            </a:r>
          </a:p>
        </p:txBody>
      </p:sp>
      <p:sp>
        <p:nvSpPr>
          <p:cNvPr id="12" name="Retângulo 11"/>
          <p:cNvSpPr/>
          <p:nvPr/>
        </p:nvSpPr>
        <p:spPr>
          <a:xfrm>
            <a:off x="190897" y="4365104"/>
            <a:ext cx="9577064" cy="1495922"/>
          </a:xfrm>
          <a:prstGeom prst="rect">
            <a:avLst/>
          </a:prstGeom>
        </p:spPr>
        <p:txBody>
          <a:bodyPr wrap="square">
            <a:spAutoFit/>
          </a:bodyPr>
          <a:lstStyle/>
          <a:p>
            <a:pPr algn="just">
              <a:lnSpc>
                <a:spcPct val="114000"/>
              </a:lnSpc>
            </a:pPr>
            <a:r>
              <a:rPr lang="pt-BR" sz="1600" dirty="0">
                <a:latin typeface="Arial" pitchFamily="34" charset="0"/>
                <a:cs typeface="Arial" pitchFamily="34" charset="0"/>
              </a:rPr>
              <a:t>Conforme você observou, ao passar por você a ISS possuía uma velocidade tangencial, </a:t>
            </a:r>
            <a:r>
              <a:rPr lang="pt-BR" sz="1600" b="1" dirty="0">
                <a:latin typeface="Arial" pitchFamily="34" charset="0"/>
                <a:cs typeface="Arial" pitchFamily="34" charset="0"/>
              </a:rPr>
              <a:t>v</a:t>
            </a:r>
            <a:r>
              <a:rPr lang="pt-BR" sz="1600" dirty="0">
                <a:latin typeface="Arial" pitchFamily="34" charset="0"/>
                <a:cs typeface="Arial" pitchFamily="34" charset="0"/>
              </a:rPr>
              <a:t>. Se não houvesse a ação do campo gravitacional terrestre, os astronautas e a ISS “voariam” em linha reta pelo espaço e se afastariam da Terra indefinidamente, conforme representado pela linha tracejada na figura à direita.  Trata-se do princípio da inércia, segundo o qual um corpo em repouso ou em</a:t>
            </a:r>
            <a:r>
              <a:rPr lang="pt-BR" sz="1600" b="1" dirty="0">
                <a:latin typeface="Arial" pitchFamily="34" charset="0"/>
                <a:cs typeface="Arial" pitchFamily="34" charset="0"/>
              </a:rPr>
              <a:t> </a:t>
            </a:r>
            <a:r>
              <a:rPr lang="pt-BR" sz="1600" dirty="0">
                <a:latin typeface="Arial" pitchFamily="34" charset="0"/>
                <a:cs typeface="Arial" pitchFamily="34" charset="0"/>
              </a:rPr>
              <a:t>movimento retilíneo uniforme tende a assim</a:t>
            </a:r>
            <a:r>
              <a:rPr lang="pt-BR" sz="1600" b="1" dirty="0">
                <a:latin typeface="Arial" pitchFamily="34" charset="0"/>
                <a:cs typeface="Arial" pitchFamily="34" charset="0"/>
              </a:rPr>
              <a:t> </a:t>
            </a:r>
            <a:r>
              <a:rPr lang="pt-BR" sz="1600" dirty="0">
                <a:latin typeface="Arial" pitchFamily="34" charset="0"/>
                <a:cs typeface="Arial" pitchFamily="34" charset="0"/>
              </a:rPr>
              <a:t>permanecer, a não ser que uma força externa aja sobre ele.</a:t>
            </a:r>
          </a:p>
        </p:txBody>
      </p:sp>
      <p:grpSp>
        <p:nvGrpSpPr>
          <p:cNvPr id="13" name="Group 10"/>
          <p:cNvGrpSpPr>
            <a:grpSpLocks/>
          </p:cNvGrpSpPr>
          <p:nvPr/>
        </p:nvGrpSpPr>
        <p:grpSpPr bwMode="auto">
          <a:xfrm>
            <a:off x="9983785" y="4103578"/>
            <a:ext cx="1613087" cy="1776640"/>
            <a:chOff x="9434" y="10880"/>
            <a:chExt cx="1606" cy="1687"/>
          </a:xfrm>
        </p:grpSpPr>
        <p:pic>
          <p:nvPicPr>
            <p:cNvPr id="22539"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34" y="10992"/>
              <a:ext cx="1365" cy="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Line 12"/>
            <p:cNvSpPr>
              <a:spLocks noChangeShapeType="1"/>
            </p:cNvSpPr>
            <p:nvPr/>
          </p:nvSpPr>
          <p:spPr bwMode="auto">
            <a:xfrm flipV="1">
              <a:off x="9860" y="11180"/>
              <a:ext cx="1180" cy="20"/>
            </a:xfrm>
            <a:prstGeom prst="line">
              <a:avLst/>
            </a:prstGeom>
            <a:noFill/>
            <a:ln w="19050">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t-BR"/>
            </a:p>
          </p:txBody>
        </p:sp>
        <p:sp>
          <p:nvSpPr>
            <p:cNvPr id="15" name="Text Box 13"/>
            <p:cNvSpPr txBox="1">
              <a:spLocks noChangeArrowheads="1"/>
            </p:cNvSpPr>
            <p:nvPr/>
          </p:nvSpPr>
          <p:spPr bwMode="auto">
            <a:xfrm>
              <a:off x="9800" y="10880"/>
              <a:ext cx="320" cy="24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pt-BR" sz="1100" b="1" i="1" u="none" strike="noStrike" cap="none" normalizeH="0" baseline="0" smtClean="0">
                  <a:ln>
                    <a:noFill/>
                  </a:ln>
                  <a:solidFill>
                    <a:schemeClr val="tx1"/>
                  </a:solidFill>
                  <a:effectLst/>
                  <a:latin typeface="Calibri" pitchFamily="34" charset="0"/>
                  <a:cs typeface="Arial" pitchFamily="34" charset="0"/>
                </a:rPr>
                <a:t>v</a:t>
              </a:r>
              <a:endParaRPr kumimoji="0" lang="pt-BR" sz="1800" b="0" i="0" u="none" strike="noStrike" cap="none" normalizeH="0" baseline="0" smtClean="0">
                <a:ln>
                  <a:noFill/>
                </a:ln>
                <a:solidFill>
                  <a:schemeClr val="tx1"/>
                </a:solidFill>
                <a:effectLst/>
                <a:latin typeface="Arial" pitchFamily="34" charset="0"/>
                <a:cs typeface="Arial" pitchFamily="34" charset="0"/>
              </a:endParaRPr>
            </a:p>
          </p:txBody>
        </p:sp>
      </p:grpSp>
    </p:spTree>
    <p:extLst>
      <p:ext uri="{BB962C8B-B14F-4D97-AF65-F5344CB8AC3E}">
        <p14:creationId xmlns:p14="http://schemas.microsoft.com/office/powerpoint/2010/main" val="131433597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190897" y="116632"/>
            <a:ext cx="7920880" cy="2338076"/>
          </a:xfrm>
          <a:prstGeom prst="rect">
            <a:avLst/>
          </a:prstGeom>
        </p:spPr>
        <p:txBody>
          <a:bodyPr wrap="square">
            <a:spAutoFit/>
          </a:bodyPr>
          <a:lstStyle/>
          <a:p>
            <a:pPr algn="just">
              <a:lnSpc>
                <a:spcPct val="114000"/>
              </a:lnSpc>
            </a:pPr>
            <a:r>
              <a:rPr lang="pt-BR" sz="1600" dirty="0" smtClean="0">
                <a:latin typeface="Arial" pitchFamily="34" charset="0"/>
                <a:cs typeface="Arial" pitchFamily="34" charset="0"/>
              </a:rPr>
              <a:t>Partindo do princípio de que a aceleração da gravidade não varia significativamente na faixa de altitude até 350 km, você conclui que quanto menor a velocidade de um corpo, mais a sua trajetória será afetada pelo campo gravitacional terrestre.  O professor concorda e, para exemplificar, ele considera duas situações, envolvendo dois corpos com velocidades tangenciais </a:t>
            </a:r>
            <a:r>
              <a:rPr lang="pt-BR" sz="1600" b="1" dirty="0" smtClean="0">
                <a:latin typeface="Arial" pitchFamily="34" charset="0"/>
                <a:cs typeface="Arial" pitchFamily="34" charset="0"/>
              </a:rPr>
              <a:t>v</a:t>
            </a:r>
            <a:r>
              <a:rPr lang="pt-BR" sz="1600" b="1" baseline="-25000" dirty="0" smtClean="0">
                <a:latin typeface="Arial" pitchFamily="34" charset="0"/>
                <a:cs typeface="Arial" pitchFamily="34" charset="0"/>
              </a:rPr>
              <a:t>1</a:t>
            </a:r>
            <a:r>
              <a:rPr lang="pt-BR" sz="1600" b="1" dirty="0" smtClean="0">
                <a:latin typeface="Arial" pitchFamily="34" charset="0"/>
                <a:cs typeface="Arial" pitchFamily="34" charset="0"/>
              </a:rPr>
              <a:t> </a:t>
            </a:r>
            <a:r>
              <a:rPr lang="pt-BR" sz="1600" dirty="0" smtClean="0">
                <a:latin typeface="Arial" pitchFamily="34" charset="0"/>
                <a:cs typeface="Arial" pitchFamily="34" charset="0"/>
              </a:rPr>
              <a:t>e</a:t>
            </a:r>
            <a:r>
              <a:rPr lang="pt-BR" sz="1600" b="1" dirty="0" smtClean="0">
                <a:latin typeface="Arial" pitchFamily="34" charset="0"/>
                <a:cs typeface="Arial" pitchFamily="34" charset="0"/>
              </a:rPr>
              <a:t> v</a:t>
            </a:r>
            <a:r>
              <a:rPr lang="pt-BR" sz="1600" b="1" baseline="-25000" dirty="0" smtClean="0">
                <a:latin typeface="Arial" pitchFamily="34" charset="0"/>
                <a:cs typeface="Arial" pitchFamily="34" charset="0"/>
              </a:rPr>
              <a:t>2</a:t>
            </a:r>
            <a:r>
              <a:rPr lang="pt-BR" sz="1600" b="1" dirty="0" smtClean="0">
                <a:latin typeface="Arial" pitchFamily="34" charset="0"/>
                <a:cs typeface="Arial" pitchFamily="34" charset="0"/>
              </a:rPr>
              <a:t>.</a:t>
            </a:r>
            <a:r>
              <a:rPr lang="pt-BR" sz="1600" dirty="0" smtClean="0">
                <a:latin typeface="Arial" pitchFamily="34" charset="0"/>
                <a:cs typeface="Arial" pitchFamily="34" charset="0"/>
              </a:rPr>
              <a:t>  No primeiro caso, a velocidade tangencial, </a:t>
            </a:r>
            <a:r>
              <a:rPr lang="pt-BR" sz="1600" b="1" dirty="0" smtClean="0">
                <a:latin typeface="Arial" pitchFamily="34" charset="0"/>
                <a:cs typeface="Arial" pitchFamily="34" charset="0"/>
              </a:rPr>
              <a:t>v</a:t>
            </a:r>
            <a:r>
              <a:rPr lang="pt-BR" sz="1600" b="1" baseline="-25000" dirty="0" smtClean="0">
                <a:latin typeface="Arial" pitchFamily="34" charset="0"/>
                <a:cs typeface="Arial" pitchFamily="34" charset="0"/>
              </a:rPr>
              <a:t>1</a:t>
            </a:r>
            <a:r>
              <a:rPr lang="pt-BR" sz="1600" dirty="0" smtClean="0">
                <a:latin typeface="Arial" pitchFamily="34" charset="0"/>
                <a:cs typeface="Arial" pitchFamily="34" charset="0"/>
              </a:rPr>
              <a:t>, é grande o bastante para fazer com que, mesmo em se curvando em direção à Terra, o corpo não caia na sua superfície, conforme mostrado na figura à esquerda.</a:t>
            </a:r>
            <a:endParaRPr lang="pt-BR" sz="1600" dirty="0">
              <a:latin typeface="Arial" pitchFamily="34" charset="0"/>
              <a:cs typeface="Arial" pitchFamily="34" charset="0"/>
            </a:endParaRPr>
          </a:p>
        </p:txBody>
      </p:sp>
      <p:sp>
        <p:nvSpPr>
          <p:cNvPr id="5" name="Retângulo 4"/>
          <p:cNvSpPr/>
          <p:nvPr/>
        </p:nvSpPr>
        <p:spPr>
          <a:xfrm>
            <a:off x="190897" y="2461973"/>
            <a:ext cx="9289032" cy="1495922"/>
          </a:xfrm>
          <a:prstGeom prst="rect">
            <a:avLst/>
          </a:prstGeom>
        </p:spPr>
        <p:txBody>
          <a:bodyPr wrap="square">
            <a:spAutoFit/>
          </a:bodyPr>
          <a:lstStyle/>
          <a:p>
            <a:pPr algn="just">
              <a:lnSpc>
                <a:spcPct val="114000"/>
              </a:lnSpc>
            </a:pPr>
            <a:r>
              <a:rPr lang="pt-BR" sz="1600" dirty="0" smtClean="0">
                <a:latin typeface="Arial" pitchFamily="34" charset="0"/>
                <a:cs typeface="Arial" pitchFamily="34" charset="0"/>
              </a:rPr>
              <a:t>Já </a:t>
            </a:r>
            <a:r>
              <a:rPr lang="pt-BR" sz="1600" dirty="0">
                <a:latin typeface="Arial" pitchFamily="34" charset="0"/>
                <a:cs typeface="Arial" pitchFamily="34" charset="0"/>
              </a:rPr>
              <a:t>no segundo caso, mostrado na figura à direita, a força da gravidade é suficiente para </a:t>
            </a:r>
            <a:r>
              <a:rPr lang="pt-BR" sz="1600" b="1" dirty="0">
                <a:latin typeface="Arial" pitchFamily="34" charset="0"/>
                <a:cs typeface="Arial" pitchFamily="34" charset="0"/>
              </a:rPr>
              <a:t>“</a:t>
            </a:r>
            <a:r>
              <a:rPr lang="pt-BR" sz="1600" b="1" i="1" dirty="0">
                <a:latin typeface="Arial" pitchFamily="34" charset="0"/>
                <a:cs typeface="Arial" pitchFamily="34" charset="0"/>
              </a:rPr>
              <a:t>vencer</a:t>
            </a:r>
            <a:r>
              <a:rPr lang="pt-BR" sz="1600" b="1" dirty="0">
                <a:latin typeface="Arial" pitchFamily="34" charset="0"/>
                <a:cs typeface="Arial" pitchFamily="34" charset="0"/>
              </a:rPr>
              <a:t>”</a:t>
            </a:r>
            <a:r>
              <a:rPr lang="pt-BR" sz="1600" dirty="0">
                <a:latin typeface="Arial" pitchFamily="34" charset="0"/>
                <a:cs typeface="Arial" pitchFamily="34" charset="0"/>
              </a:rPr>
              <a:t> a inércia do corpo e fazê-lo cair na superfície terrestre.  Diante dessa explicação você raciocina e conclui que, talvez, exista uma velocidade intermediária, entre </a:t>
            </a:r>
            <a:r>
              <a:rPr lang="pt-BR" sz="1600" b="1" dirty="0">
                <a:latin typeface="Arial" pitchFamily="34" charset="0"/>
                <a:cs typeface="Arial" pitchFamily="34" charset="0"/>
              </a:rPr>
              <a:t>v</a:t>
            </a:r>
            <a:r>
              <a:rPr lang="pt-BR" sz="1600" b="1" baseline="-25000" dirty="0">
                <a:latin typeface="Arial" pitchFamily="34" charset="0"/>
                <a:cs typeface="Arial" pitchFamily="34" charset="0"/>
              </a:rPr>
              <a:t>2</a:t>
            </a:r>
            <a:r>
              <a:rPr lang="pt-BR" sz="1600" b="1" dirty="0">
                <a:latin typeface="Arial" pitchFamily="34" charset="0"/>
                <a:cs typeface="Arial" pitchFamily="34" charset="0"/>
              </a:rPr>
              <a:t> </a:t>
            </a:r>
            <a:r>
              <a:rPr lang="pt-BR" sz="1600" dirty="0">
                <a:latin typeface="Arial" pitchFamily="34" charset="0"/>
                <a:cs typeface="Arial" pitchFamily="34" charset="0"/>
              </a:rPr>
              <a:t>e </a:t>
            </a:r>
            <a:r>
              <a:rPr lang="pt-BR" sz="1600" b="1" dirty="0">
                <a:latin typeface="Arial" pitchFamily="34" charset="0"/>
                <a:cs typeface="Arial" pitchFamily="34" charset="0"/>
              </a:rPr>
              <a:t>v</a:t>
            </a:r>
            <a:r>
              <a:rPr lang="pt-BR" sz="1600" b="1" baseline="-25000" dirty="0">
                <a:latin typeface="Arial" pitchFamily="34" charset="0"/>
                <a:cs typeface="Arial" pitchFamily="34" charset="0"/>
              </a:rPr>
              <a:t>1</a:t>
            </a:r>
            <a:r>
              <a:rPr lang="pt-BR" sz="1600" dirty="0">
                <a:latin typeface="Arial" pitchFamily="34" charset="0"/>
                <a:cs typeface="Arial" pitchFamily="34" charset="0"/>
              </a:rPr>
              <a:t>, que mantenha o corpo girando em torno da Terra indefinidamente, exatamente como você verificou ocorrer com a ISS.  O professor fica feliz com a sua dedução e pede que você explique a ele como seria esta situação.</a:t>
            </a:r>
          </a:p>
        </p:txBody>
      </p:sp>
      <p:grpSp>
        <p:nvGrpSpPr>
          <p:cNvPr id="6" name="Group 2"/>
          <p:cNvGrpSpPr>
            <a:grpSpLocks/>
          </p:cNvGrpSpPr>
          <p:nvPr/>
        </p:nvGrpSpPr>
        <p:grpSpPr bwMode="auto">
          <a:xfrm>
            <a:off x="9637024" y="2402460"/>
            <a:ext cx="1648197" cy="1673709"/>
            <a:chOff x="8514" y="851"/>
            <a:chExt cx="1575" cy="1620"/>
          </a:xfrm>
        </p:grpSpPr>
        <p:grpSp>
          <p:nvGrpSpPr>
            <p:cNvPr id="7" name="Group 3"/>
            <p:cNvGrpSpPr>
              <a:grpSpLocks/>
            </p:cNvGrpSpPr>
            <p:nvPr/>
          </p:nvGrpSpPr>
          <p:grpSpPr bwMode="auto">
            <a:xfrm>
              <a:off x="8514" y="851"/>
              <a:ext cx="1575" cy="1620"/>
              <a:chOff x="2199" y="14931"/>
              <a:chExt cx="1575" cy="1620"/>
            </a:xfrm>
          </p:grpSpPr>
          <p:pic>
            <p:nvPicPr>
              <p:cNvPr id="2355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9" y="14931"/>
                <a:ext cx="1575" cy="1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5"/>
              <p:cNvSpPr>
                <a:spLocks noChangeArrowheads="1"/>
              </p:cNvSpPr>
              <p:nvPr/>
            </p:nvSpPr>
            <p:spPr bwMode="auto">
              <a:xfrm rot="21300000">
                <a:off x="2720" y="15266"/>
                <a:ext cx="356" cy="26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t-BR"/>
              </a:p>
            </p:txBody>
          </p:sp>
        </p:grpSp>
        <p:sp>
          <p:nvSpPr>
            <p:cNvPr id="8" name="Text Box 6"/>
            <p:cNvSpPr txBox="1">
              <a:spLocks noChangeArrowheads="1"/>
            </p:cNvSpPr>
            <p:nvPr/>
          </p:nvSpPr>
          <p:spPr bwMode="auto">
            <a:xfrm>
              <a:off x="9054" y="920"/>
              <a:ext cx="260" cy="3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pt-BR" sz="1100" b="0" i="1" u="none" strike="noStrike" cap="none" normalizeH="0" baseline="0" smtClean="0">
                  <a:ln>
                    <a:noFill/>
                  </a:ln>
                  <a:solidFill>
                    <a:schemeClr val="tx1"/>
                  </a:solidFill>
                  <a:effectLst/>
                  <a:latin typeface="Calibri" pitchFamily="34" charset="0"/>
                  <a:cs typeface="Arial" pitchFamily="34" charset="0"/>
                </a:rPr>
                <a:t>v</a:t>
              </a:r>
              <a:r>
                <a:rPr kumimoji="0" lang="pt-BR" sz="1100" b="0" i="1" u="none" strike="noStrike" cap="none" normalizeH="0" baseline="-25000" smtClean="0">
                  <a:ln>
                    <a:noFill/>
                  </a:ln>
                  <a:solidFill>
                    <a:schemeClr val="tx1"/>
                  </a:solidFill>
                  <a:effectLst/>
                  <a:latin typeface="Calibri" pitchFamily="34" charset="0"/>
                  <a:cs typeface="Arial" pitchFamily="34" charset="0"/>
                </a:rPr>
                <a:t>2</a:t>
              </a:r>
              <a:endParaRPr kumimoji="0" lang="pt-BR" sz="1800" b="0" i="0" u="none" strike="noStrike" cap="none" normalizeH="0" baseline="0" smtClean="0">
                <a:ln>
                  <a:noFill/>
                </a:ln>
                <a:solidFill>
                  <a:schemeClr val="tx1"/>
                </a:solidFill>
                <a:effectLst/>
                <a:latin typeface="Arial" pitchFamily="34" charset="0"/>
                <a:cs typeface="Arial" pitchFamily="34" charset="0"/>
              </a:endParaRPr>
            </a:p>
          </p:txBody>
        </p:sp>
      </p:grpSp>
      <p:sp>
        <p:nvSpPr>
          <p:cNvPr id="10" name="Retângulo 9"/>
          <p:cNvSpPr/>
          <p:nvPr/>
        </p:nvSpPr>
        <p:spPr>
          <a:xfrm>
            <a:off x="2279130" y="4221088"/>
            <a:ext cx="9361040" cy="1776640"/>
          </a:xfrm>
          <a:prstGeom prst="rect">
            <a:avLst/>
          </a:prstGeom>
        </p:spPr>
        <p:txBody>
          <a:bodyPr wrap="square">
            <a:spAutoFit/>
          </a:bodyPr>
          <a:lstStyle/>
          <a:p>
            <a:pPr algn="just">
              <a:lnSpc>
                <a:spcPct val="114000"/>
              </a:lnSpc>
            </a:pPr>
            <a:r>
              <a:rPr lang="pt-BR" sz="1600" dirty="0">
                <a:latin typeface="Arial" pitchFamily="34" charset="0"/>
                <a:cs typeface="Arial" pitchFamily="34" charset="0"/>
              </a:rPr>
              <a:t>Você desenha a figura mostrada ao lado e explica: ao tentar seguir sua trajetória retilínea, a partir do ponto 1, o corpo tem, devido à atração gravitacional, sua trajetória alterada em direção à Terra, passando ao ponto 2.  Ao se movimentar, a partir deste ponto, o corpo tem sua direção de movimento alterada novamente, sempre em direção à Terra, passando ao ponto 3.  Este movimento prossegue indefinidamente, até que o corpo complete sua trajetória em torno da Terra.  Como resultado, obtém-se uma órbita circular representada por uma circunferência na figura ao lado.</a:t>
            </a:r>
          </a:p>
        </p:txBody>
      </p:sp>
      <p:pic>
        <p:nvPicPr>
          <p:cNvPr id="23559" name="Picture 7"/>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190897" y="3858516"/>
            <a:ext cx="2087833" cy="2075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335292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118889" y="116632"/>
            <a:ext cx="7920880" cy="1776640"/>
          </a:xfrm>
          <a:prstGeom prst="rect">
            <a:avLst/>
          </a:prstGeom>
        </p:spPr>
        <p:txBody>
          <a:bodyPr wrap="square">
            <a:spAutoFit/>
          </a:bodyPr>
          <a:lstStyle/>
          <a:p>
            <a:pPr algn="just">
              <a:lnSpc>
                <a:spcPct val="114000"/>
              </a:lnSpc>
            </a:pPr>
            <a:r>
              <a:rPr lang="pt-BR" sz="1600" dirty="0" smtClean="0">
                <a:latin typeface="Arial" pitchFamily="34" charset="0"/>
                <a:cs typeface="Arial" pitchFamily="34" charset="0"/>
              </a:rPr>
              <a:t>Em </a:t>
            </a:r>
            <a:r>
              <a:rPr lang="pt-BR" sz="1600" dirty="0">
                <a:latin typeface="Arial" pitchFamily="34" charset="0"/>
                <a:cs typeface="Arial" pitchFamily="34" charset="0"/>
              </a:rPr>
              <a:t>virtude disto, Einstein em pessoa esteve pela primeira vez no Brasil acompanhando uma equipe de astrônomos ingleses que observaram, em 29 de maio de 1919, em Sobral, CE, um eclipse solar. Os resultados das observações levaram à comprovação da Relatividade Geral, que previa um desvio angular do raio de luz (ou seja, da própria posição da estrela no céu) matematicamente igual ao dobro do previsto com o emprego da física newtoniana.</a:t>
            </a:r>
          </a:p>
        </p:txBody>
      </p:sp>
      <p:sp>
        <p:nvSpPr>
          <p:cNvPr id="4" name="Retângulo 3"/>
          <p:cNvSpPr/>
          <p:nvPr/>
        </p:nvSpPr>
        <p:spPr>
          <a:xfrm>
            <a:off x="105300" y="1969397"/>
            <a:ext cx="11678485" cy="2033890"/>
          </a:xfrm>
          <a:prstGeom prst="rect">
            <a:avLst/>
          </a:prstGeom>
        </p:spPr>
        <p:txBody>
          <a:bodyPr wrap="square">
            <a:spAutoFit/>
          </a:bodyPr>
          <a:lstStyle/>
          <a:p>
            <a:pPr algn="just">
              <a:lnSpc>
                <a:spcPct val="114000"/>
              </a:lnSpc>
            </a:pPr>
            <a:r>
              <a:rPr lang="pt-BR" sz="1600" b="1" dirty="0">
                <a:latin typeface="Arial" pitchFamily="34" charset="0"/>
                <a:cs typeface="Arial" pitchFamily="34" charset="0"/>
              </a:rPr>
              <a:t>Pergunta 1) </a:t>
            </a:r>
            <a:r>
              <a:rPr lang="pt-BR" sz="1600" dirty="0">
                <a:latin typeface="Arial" pitchFamily="34" charset="0"/>
                <a:cs typeface="Arial" pitchFamily="34" charset="0"/>
              </a:rPr>
              <a:t>Um eclipse lunar acontece devido à </a:t>
            </a:r>
            <a:r>
              <a:rPr lang="pt-BR" sz="1600" b="1" dirty="0">
                <a:latin typeface="Arial" pitchFamily="34" charset="0"/>
                <a:cs typeface="Arial" pitchFamily="34" charset="0"/>
              </a:rPr>
              <a:t>passagem da Lua pela sombra da </a:t>
            </a:r>
            <a:endParaRPr lang="pt-BR" sz="1600" b="1" dirty="0" smtClean="0">
              <a:latin typeface="Arial" pitchFamily="34" charset="0"/>
              <a:cs typeface="Arial" pitchFamily="34" charset="0"/>
            </a:endParaRPr>
          </a:p>
          <a:p>
            <a:pPr algn="just">
              <a:lnSpc>
                <a:spcPct val="114000"/>
              </a:lnSpc>
            </a:pPr>
            <a:r>
              <a:rPr lang="pt-BR" sz="1600" b="1" dirty="0" smtClean="0">
                <a:latin typeface="Arial" pitchFamily="34" charset="0"/>
                <a:cs typeface="Arial" pitchFamily="34" charset="0"/>
              </a:rPr>
              <a:t>Terra</a:t>
            </a:r>
            <a:r>
              <a:rPr lang="pt-BR" sz="1600" b="1" dirty="0">
                <a:latin typeface="Arial" pitchFamily="34" charset="0"/>
                <a:cs typeface="Arial" pitchFamily="34" charset="0"/>
              </a:rPr>
              <a:t>. Esta sombra é, à distância da órbita da Lua, da ordem de três vezes o diâmetro da Lua.</a:t>
            </a:r>
            <a:r>
              <a:rPr lang="pt-BR" sz="1600" dirty="0">
                <a:latin typeface="Arial" pitchFamily="34" charset="0"/>
                <a:cs typeface="Arial" pitchFamily="34" charset="0"/>
              </a:rPr>
              <a:t> Em 2004, promovemos, dentro do evento “Brasil, olhe para o céu!”, em torno do eclipse de 27 de outubro, um concurso de desenhos e fotos. Aliás, isto só pôde ser promovido porque todo o Brasil pôde ver o eclipse lunar. Você já deve ter notado, por outro lado, a partir da história do Eclipse de Sobral, que um eclipse solar só pode ser observado em uma </a:t>
            </a:r>
            <a:r>
              <a:rPr lang="pt-BR" sz="1600" u="sng" dirty="0">
                <a:latin typeface="Arial" pitchFamily="34" charset="0"/>
                <a:cs typeface="Arial" pitchFamily="34" charset="0"/>
              </a:rPr>
              <a:t>faixa bem mais estreita</a:t>
            </a:r>
            <a:r>
              <a:rPr lang="pt-BR" sz="1600" dirty="0">
                <a:latin typeface="Arial" pitchFamily="34" charset="0"/>
                <a:cs typeface="Arial" pitchFamily="34" charset="0"/>
              </a:rPr>
              <a:t>. Por que esta diferença entre a possibilidade de observação entre os dois tipos de eclipse acontece? Você pode utilizar desenhos para melhor responder a esta questão.</a:t>
            </a:r>
          </a:p>
        </p:txBody>
      </p:sp>
      <p:sp>
        <p:nvSpPr>
          <p:cNvPr id="5" name="Retângulo 4"/>
          <p:cNvSpPr/>
          <p:nvPr/>
        </p:nvSpPr>
        <p:spPr>
          <a:xfrm>
            <a:off x="1395795" y="4003287"/>
            <a:ext cx="6469284" cy="2899512"/>
          </a:xfrm>
          <a:prstGeom prst="rect">
            <a:avLst/>
          </a:prstGeom>
        </p:spPr>
        <p:txBody>
          <a:bodyPr wrap="square">
            <a:spAutoFit/>
          </a:bodyPr>
          <a:lstStyle/>
          <a:p>
            <a:pPr algn="just">
              <a:lnSpc>
                <a:spcPct val="114000"/>
              </a:lnSpc>
            </a:pPr>
            <a:r>
              <a:rPr lang="pt-BR" sz="1600" dirty="0" smtClean="0">
                <a:solidFill>
                  <a:srgbClr val="FF0000"/>
                </a:solidFill>
                <a:latin typeface="Arial" pitchFamily="34" charset="0"/>
                <a:cs typeface="Arial" pitchFamily="34" charset="0"/>
              </a:rPr>
              <a:t>O </a:t>
            </a:r>
            <a:r>
              <a:rPr lang="pt-BR" sz="1600" dirty="0">
                <a:solidFill>
                  <a:srgbClr val="FF0000"/>
                </a:solidFill>
                <a:latin typeface="Arial" pitchFamily="34" charset="0"/>
                <a:cs typeface="Arial" pitchFamily="34" charset="0"/>
              </a:rPr>
              <a:t>aluno deverá ter sido capaz de juntar as informações dadas de que no eclipse solar é a sombra da Lua que vai percorrendo uma certa faixa sobre a superfície da Terra. Assim, o vértice do cone de sombra lunar pode estar na superfície terrestre ou abaixo dela, o que caracteriza a largura da faixa de totalidade na Terra. Já no eclipse lunar total a Lua atravessa o cone de sombra da Terra podendo ficar totalmente imersa nele com visão de todos os pontos da Terra onde a Lua está acima do horizonte. Vide figura ao lado, onde estão desenhados esquematicamente a configuração do eclipse lunar (acima) e o solar (abaixo) com os respectivos cones de sombra.</a:t>
            </a:r>
          </a:p>
        </p:txBody>
      </p:sp>
      <p:sp>
        <p:nvSpPr>
          <p:cNvPr id="6" name="Retângulo 5"/>
          <p:cNvSpPr/>
          <p:nvPr/>
        </p:nvSpPr>
        <p:spPr>
          <a:xfrm>
            <a:off x="154713" y="3992614"/>
            <a:ext cx="1415772" cy="338554"/>
          </a:xfrm>
          <a:prstGeom prst="rect">
            <a:avLst/>
          </a:prstGeom>
        </p:spPr>
        <p:txBody>
          <a:bodyPr wrap="none">
            <a:spAutoFit/>
          </a:bodyPr>
          <a:lstStyle/>
          <a:p>
            <a:r>
              <a:rPr lang="pt-BR" sz="1600" b="1" dirty="0">
                <a:latin typeface="Arial" pitchFamily="34" charset="0"/>
                <a:cs typeface="Arial" pitchFamily="34" charset="0"/>
              </a:rPr>
              <a:t>Resposta 1):</a:t>
            </a:r>
            <a:endParaRPr lang="pt-BR" sz="1600" dirty="0">
              <a:latin typeface="Arial" pitchFamily="34" charset="0"/>
              <a:cs typeface="Arial"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82724" y="4056239"/>
            <a:ext cx="3701061" cy="18299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7674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ppt_w</p:attrName>
                                        </p:attrNameLst>
                                      </p:cBhvr>
                                      <p:tavLst>
                                        <p:tav tm="0">
                                          <p:val>
                                            <p:fltVal val="0"/>
                                          </p:val>
                                        </p:tav>
                                        <p:tav tm="100000">
                                          <p:val>
                                            <p:strVal val="#ppt_w"/>
                                          </p:val>
                                        </p:tav>
                                      </p:tavLst>
                                    </p:anim>
                                    <p:anim calcmode="lin" valueType="num">
                                      <p:cBhvr>
                                        <p:cTn id="8" dur="500" fill="hold"/>
                                        <p:tgtEl>
                                          <p:spTgt spid="1026"/>
                                        </p:tgtEl>
                                        <p:attrNameLst>
                                          <p:attrName>ppt_h</p:attrName>
                                        </p:attrNameLst>
                                      </p:cBhvr>
                                      <p:tavLst>
                                        <p:tav tm="0">
                                          <p:val>
                                            <p:fltVal val="0"/>
                                          </p:val>
                                        </p:tav>
                                        <p:tav tm="100000">
                                          <p:val>
                                            <p:strVal val="#ppt_h"/>
                                          </p:val>
                                        </p:tav>
                                      </p:tavLst>
                                    </p:anim>
                                    <p:animEffect transition="in" filter="fade">
                                      <p:cBhvr>
                                        <p:cTn id="9" dur="500"/>
                                        <p:tgtEl>
                                          <p:spTgt spid="1026"/>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up)">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190897" y="116632"/>
            <a:ext cx="7848872" cy="2057358"/>
          </a:xfrm>
          <a:prstGeom prst="rect">
            <a:avLst/>
          </a:prstGeom>
        </p:spPr>
        <p:txBody>
          <a:bodyPr wrap="square">
            <a:spAutoFit/>
          </a:bodyPr>
          <a:lstStyle/>
          <a:p>
            <a:pPr algn="just">
              <a:lnSpc>
                <a:spcPct val="114000"/>
              </a:lnSpc>
            </a:pPr>
            <a:r>
              <a:rPr lang="pt-BR" sz="1600" dirty="0">
                <a:latin typeface="Arial" pitchFamily="34" charset="0"/>
                <a:cs typeface="Arial" pitchFamily="34" charset="0"/>
              </a:rPr>
              <a:t>O seu professor o parabeniza pelas conclusões e afirma que, de fato, o corpo está continuamente “em queda livre” sem, entretanto, jamais atingir a superfície terrestre.  De acordo com o professor, tudo se passa como se você estivesse no interior de um elevador e este tivesse o seu cabo rompido.  Nesta hipótese, você e o elevador estariam “em queda livre” e, por conseguinte, você “flutuaria” dentro do elevador.  No caso da ISS, não há cabo nem elevador, entretanto, a sensação de “queda livre” é a mesma, razão pela qual os astronautas flutuam no interior da estação espacial.</a:t>
            </a:r>
          </a:p>
        </p:txBody>
      </p:sp>
      <p:pic>
        <p:nvPicPr>
          <p:cNvPr id="2457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47881" y="2420888"/>
            <a:ext cx="2572301" cy="2505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tângulo 3"/>
          <p:cNvSpPr/>
          <p:nvPr/>
        </p:nvSpPr>
        <p:spPr>
          <a:xfrm>
            <a:off x="190897" y="2285804"/>
            <a:ext cx="8496944" cy="1215204"/>
          </a:xfrm>
          <a:prstGeom prst="rect">
            <a:avLst/>
          </a:prstGeom>
        </p:spPr>
        <p:txBody>
          <a:bodyPr wrap="square">
            <a:spAutoFit/>
          </a:bodyPr>
          <a:lstStyle/>
          <a:p>
            <a:pPr algn="just">
              <a:lnSpc>
                <a:spcPct val="114000"/>
              </a:lnSpc>
            </a:pPr>
            <a:r>
              <a:rPr lang="pt-BR" sz="1600" dirty="0">
                <a:latin typeface="Arial" pitchFamily="34" charset="0"/>
                <a:cs typeface="Arial" pitchFamily="34" charset="0"/>
              </a:rPr>
              <a:t> A velocidade para manter um corpo em órbita circular</a:t>
            </a:r>
            <a:r>
              <a:rPr lang="pt-BR" sz="1600" b="1" dirty="0">
                <a:latin typeface="Arial" pitchFamily="34" charset="0"/>
                <a:cs typeface="Arial" pitchFamily="34" charset="0"/>
              </a:rPr>
              <a:t> </a:t>
            </a:r>
            <a:r>
              <a:rPr lang="pt-BR" sz="1600" dirty="0">
                <a:latin typeface="Arial" pitchFamily="34" charset="0"/>
                <a:cs typeface="Arial" pitchFamily="34" charset="0"/>
              </a:rPr>
              <a:t> em torno da Terra é: v = (</a:t>
            </a:r>
            <a:r>
              <a:rPr lang="pt-BR" sz="1600" dirty="0" err="1">
                <a:latin typeface="Arial" pitchFamily="34" charset="0"/>
                <a:cs typeface="Arial" pitchFamily="34" charset="0"/>
              </a:rPr>
              <a:t>R.g</a:t>
            </a:r>
            <a:r>
              <a:rPr lang="pt-BR" sz="1600" dirty="0">
                <a:latin typeface="Arial" pitchFamily="34" charset="0"/>
                <a:cs typeface="Arial" pitchFamily="34" charset="0"/>
              </a:rPr>
              <a:t>)</a:t>
            </a:r>
            <a:r>
              <a:rPr lang="pt-BR" sz="1600" baseline="30000" dirty="0">
                <a:latin typeface="Arial" pitchFamily="34" charset="0"/>
                <a:cs typeface="Arial" pitchFamily="34" charset="0"/>
              </a:rPr>
              <a:t>1/2</a:t>
            </a:r>
            <a:r>
              <a:rPr lang="pt-BR" sz="1600" dirty="0">
                <a:latin typeface="Arial" pitchFamily="34" charset="0"/>
                <a:cs typeface="Arial" pitchFamily="34" charset="0"/>
              </a:rPr>
              <a:t>, onde </a:t>
            </a:r>
            <a:r>
              <a:rPr lang="pt-BR" sz="1600" i="1" dirty="0">
                <a:latin typeface="Arial" pitchFamily="34" charset="0"/>
                <a:cs typeface="Arial" pitchFamily="34" charset="0"/>
              </a:rPr>
              <a:t>R</a:t>
            </a:r>
            <a:r>
              <a:rPr lang="pt-BR" sz="1600" dirty="0">
                <a:latin typeface="Arial" pitchFamily="34" charset="0"/>
                <a:cs typeface="Arial" pitchFamily="34" charset="0"/>
              </a:rPr>
              <a:t> é a distância entre o centro da Terra e o corpo, conforme ilustrado na figura acima.  Considerando que a altitude da órbita é de 350 km, R</a:t>
            </a:r>
            <a:r>
              <a:rPr lang="pt-BR" sz="1600" baseline="-25000" dirty="0">
                <a:latin typeface="Arial" pitchFamily="34" charset="0"/>
                <a:cs typeface="Arial" pitchFamily="34" charset="0"/>
              </a:rPr>
              <a:t>T </a:t>
            </a:r>
            <a:r>
              <a:rPr lang="pt-BR" sz="1600" dirty="0">
                <a:latin typeface="Arial" pitchFamily="34" charset="0"/>
                <a:cs typeface="Arial" pitchFamily="34" charset="0"/>
              </a:rPr>
              <a:t>= 6.378 km e g = 9 m/s</a:t>
            </a:r>
            <a:r>
              <a:rPr lang="pt-BR" sz="1600" baseline="30000" dirty="0">
                <a:latin typeface="Arial" pitchFamily="34" charset="0"/>
                <a:cs typeface="Arial" pitchFamily="34" charset="0"/>
              </a:rPr>
              <a:t>2</a:t>
            </a:r>
            <a:r>
              <a:rPr lang="pt-BR" sz="1600" dirty="0">
                <a:latin typeface="Arial" pitchFamily="34" charset="0"/>
                <a:cs typeface="Arial" pitchFamily="34" charset="0"/>
              </a:rPr>
              <a:t>, o professor, depois de feitas as devidas conversões de unidades, obtém: v = 28.000 km/h.</a:t>
            </a:r>
          </a:p>
        </p:txBody>
      </p:sp>
      <p:sp>
        <p:nvSpPr>
          <p:cNvPr id="5" name="Retângulo 4"/>
          <p:cNvSpPr/>
          <p:nvPr/>
        </p:nvSpPr>
        <p:spPr>
          <a:xfrm>
            <a:off x="224430" y="3502625"/>
            <a:ext cx="8391403" cy="934487"/>
          </a:xfrm>
          <a:prstGeom prst="rect">
            <a:avLst/>
          </a:prstGeom>
        </p:spPr>
        <p:txBody>
          <a:bodyPr wrap="square">
            <a:spAutoFit/>
          </a:bodyPr>
          <a:lstStyle/>
          <a:p>
            <a:pPr algn="just">
              <a:lnSpc>
                <a:spcPct val="114000"/>
              </a:lnSpc>
            </a:pPr>
            <a:r>
              <a:rPr lang="pt-BR" sz="1600" b="1" dirty="0" smtClean="0">
                <a:latin typeface="Arial" pitchFamily="34" charset="0"/>
                <a:cs typeface="Arial" pitchFamily="34" charset="0"/>
              </a:rPr>
              <a:t>Pergunta </a:t>
            </a:r>
            <a:r>
              <a:rPr lang="pt-BR" sz="1600" b="1" dirty="0">
                <a:latin typeface="Arial" pitchFamily="34" charset="0"/>
                <a:cs typeface="Arial" pitchFamily="34" charset="0"/>
              </a:rPr>
              <a:t>9a) (0,3 ponto)</a:t>
            </a:r>
            <a:r>
              <a:rPr lang="pt-BR" sz="1600" dirty="0">
                <a:latin typeface="Arial" pitchFamily="34" charset="0"/>
                <a:cs typeface="Arial" pitchFamily="34" charset="0"/>
              </a:rPr>
              <a:t> Considerando-se que a trajetória percorrida pela ISS (órbita) é circular, calcule, em quilômetros, o perímetro da circunferência, representada pela linha tracejada na figura acima (use </a:t>
            </a:r>
            <a:r>
              <a:rPr lang="pt-BR" sz="1600" dirty="0">
                <a:latin typeface="Arial" pitchFamily="34" charset="0"/>
                <a:cs typeface="Arial" pitchFamily="34" charset="0"/>
                <a:sym typeface="Symbol"/>
              </a:rPr>
              <a:t></a:t>
            </a:r>
            <a:r>
              <a:rPr lang="pt-BR" sz="1600" dirty="0">
                <a:latin typeface="Arial" pitchFamily="34" charset="0"/>
                <a:cs typeface="Arial" pitchFamily="34" charset="0"/>
              </a:rPr>
              <a:t> = 3).</a:t>
            </a:r>
          </a:p>
        </p:txBody>
      </p:sp>
      <p:sp>
        <p:nvSpPr>
          <p:cNvPr id="6" name="Retângulo 5"/>
          <p:cNvSpPr/>
          <p:nvPr/>
        </p:nvSpPr>
        <p:spPr>
          <a:xfrm>
            <a:off x="204839" y="4388664"/>
            <a:ext cx="11578946" cy="1776640"/>
          </a:xfrm>
          <a:prstGeom prst="rect">
            <a:avLst/>
          </a:prstGeom>
        </p:spPr>
        <p:txBody>
          <a:bodyPr wrap="square">
            <a:spAutoFit/>
          </a:bodyPr>
          <a:lstStyle/>
          <a:p>
            <a:pPr algn="just">
              <a:lnSpc>
                <a:spcPct val="114000"/>
              </a:lnSpc>
            </a:pPr>
            <a:r>
              <a:rPr lang="pt-BR" sz="1600" dirty="0">
                <a:solidFill>
                  <a:srgbClr val="FF0000"/>
                </a:solidFill>
                <a:latin typeface="Arial" pitchFamily="34" charset="0"/>
                <a:cs typeface="Arial" pitchFamily="34" charset="0"/>
              </a:rPr>
              <a:t>O aluno deverá saber que o perímetro da circunferência é dado por: </a:t>
            </a:r>
            <a:r>
              <a:rPr lang="pt-BR" sz="1600" i="1" dirty="0">
                <a:solidFill>
                  <a:srgbClr val="FF0000"/>
                </a:solidFill>
                <a:latin typeface="Arial" pitchFamily="34" charset="0"/>
                <a:cs typeface="Arial" pitchFamily="34" charset="0"/>
              </a:rPr>
              <a:t>Perímetro = 2 </a:t>
            </a:r>
            <a:r>
              <a:rPr lang="pt-BR" sz="1600" i="1" dirty="0">
                <a:solidFill>
                  <a:srgbClr val="FF0000"/>
                </a:solidFill>
                <a:latin typeface="Arial" pitchFamily="34" charset="0"/>
                <a:cs typeface="Arial" pitchFamily="34" charset="0"/>
                <a:sym typeface="Symbol"/>
              </a:rPr>
              <a:t></a:t>
            </a:r>
            <a:r>
              <a:rPr lang="pt-BR" sz="1600" i="1" dirty="0">
                <a:solidFill>
                  <a:srgbClr val="FF0000"/>
                </a:solidFill>
                <a:latin typeface="Arial" pitchFamily="34" charset="0"/>
                <a:cs typeface="Arial" pitchFamily="34" charset="0"/>
              </a:rPr>
              <a:t> </a:t>
            </a:r>
            <a:r>
              <a:rPr lang="pt-BR" sz="1600" i="1" dirty="0">
                <a:solidFill>
                  <a:srgbClr val="FF0000"/>
                </a:solidFill>
                <a:latin typeface="Arial" pitchFamily="34" charset="0"/>
                <a:cs typeface="Arial" pitchFamily="34" charset="0"/>
                <a:sym typeface="Symbol"/>
              </a:rPr>
              <a:t></a:t>
            </a:r>
            <a:r>
              <a:rPr lang="pt-BR" sz="1600" i="1" dirty="0">
                <a:solidFill>
                  <a:srgbClr val="FF0000"/>
                </a:solidFill>
                <a:latin typeface="Arial" pitchFamily="34" charset="0"/>
                <a:cs typeface="Arial" pitchFamily="34" charset="0"/>
              </a:rPr>
              <a:t> </a:t>
            </a:r>
            <a:r>
              <a:rPr lang="pt-BR" sz="1600" i="1" dirty="0">
                <a:solidFill>
                  <a:srgbClr val="FF0000"/>
                </a:solidFill>
                <a:latin typeface="Arial" pitchFamily="34" charset="0"/>
                <a:cs typeface="Arial" pitchFamily="34" charset="0"/>
                <a:sym typeface="Symbol"/>
              </a:rPr>
              <a:t></a:t>
            </a:r>
            <a:r>
              <a:rPr lang="pt-BR" sz="1600" i="1" dirty="0">
                <a:solidFill>
                  <a:srgbClr val="FF0000"/>
                </a:solidFill>
                <a:latin typeface="Arial" pitchFamily="34" charset="0"/>
                <a:cs typeface="Arial" pitchFamily="34" charset="0"/>
              </a:rPr>
              <a:t> R, </a:t>
            </a:r>
            <a:endParaRPr lang="pt-BR" sz="1600" i="1" dirty="0" smtClean="0">
              <a:solidFill>
                <a:srgbClr val="FF0000"/>
              </a:solidFill>
              <a:latin typeface="Arial" pitchFamily="34" charset="0"/>
              <a:cs typeface="Arial" pitchFamily="34" charset="0"/>
            </a:endParaRPr>
          </a:p>
          <a:p>
            <a:pPr algn="just">
              <a:lnSpc>
                <a:spcPct val="114000"/>
              </a:lnSpc>
            </a:pPr>
            <a:r>
              <a:rPr lang="pt-BR" sz="1600" dirty="0" smtClean="0">
                <a:solidFill>
                  <a:srgbClr val="FF0000"/>
                </a:solidFill>
                <a:latin typeface="Arial" pitchFamily="34" charset="0"/>
                <a:cs typeface="Arial" pitchFamily="34" charset="0"/>
              </a:rPr>
              <a:t>onde </a:t>
            </a:r>
            <a:r>
              <a:rPr lang="pt-BR" sz="1600" dirty="0">
                <a:solidFill>
                  <a:srgbClr val="FF0000"/>
                </a:solidFill>
                <a:latin typeface="Arial" pitchFamily="34" charset="0"/>
                <a:cs typeface="Arial" pitchFamily="34" charset="0"/>
              </a:rPr>
              <a:t>R é o raio da circunferência (igual à distância entre o centro da Terra e a órbita da ISS), </a:t>
            </a:r>
            <a:endParaRPr lang="pt-BR" sz="1600" dirty="0" smtClean="0">
              <a:solidFill>
                <a:srgbClr val="FF0000"/>
              </a:solidFill>
              <a:latin typeface="Arial" pitchFamily="34" charset="0"/>
              <a:cs typeface="Arial" pitchFamily="34" charset="0"/>
            </a:endParaRPr>
          </a:p>
          <a:p>
            <a:pPr algn="just">
              <a:lnSpc>
                <a:spcPct val="114000"/>
              </a:lnSpc>
            </a:pPr>
            <a:r>
              <a:rPr lang="pt-BR" sz="1600" dirty="0" smtClean="0">
                <a:solidFill>
                  <a:srgbClr val="FF0000"/>
                </a:solidFill>
                <a:latin typeface="Arial" pitchFamily="34" charset="0"/>
                <a:cs typeface="Arial" pitchFamily="34" charset="0"/>
              </a:rPr>
              <a:t>ou </a:t>
            </a:r>
            <a:r>
              <a:rPr lang="pt-BR" sz="1600" dirty="0">
                <a:solidFill>
                  <a:srgbClr val="FF0000"/>
                </a:solidFill>
                <a:latin typeface="Arial" pitchFamily="34" charset="0"/>
                <a:cs typeface="Arial" pitchFamily="34" charset="0"/>
              </a:rPr>
              <a:t>seja </a:t>
            </a:r>
            <a:r>
              <a:rPr lang="pt-BR" sz="1600" i="1" dirty="0">
                <a:solidFill>
                  <a:srgbClr val="FF0000"/>
                </a:solidFill>
                <a:latin typeface="Arial" pitchFamily="34" charset="0"/>
                <a:cs typeface="Arial" pitchFamily="34" charset="0"/>
              </a:rPr>
              <a:t>R = R</a:t>
            </a:r>
            <a:r>
              <a:rPr lang="pt-BR" sz="1600" i="1" baseline="-25000" dirty="0">
                <a:solidFill>
                  <a:srgbClr val="FF0000"/>
                </a:solidFill>
                <a:latin typeface="Arial" pitchFamily="34" charset="0"/>
                <a:cs typeface="Arial" pitchFamily="34" charset="0"/>
              </a:rPr>
              <a:t>T</a:t>
            </a:r>
            <a:r>
              <a:rPr lang="pt-BR" sz="1600" i="1" dirty="0">
                <a:solidFill>
                  <a:srgbClr val="FF0000"/>
                </a:solidFill>
                <a:latin typeface="Arial" pitchFamily="34" charset="0"/>
                <a:cs typeface="Arial" pitchFamily="34" charset="0"/>
              </a:rPr>
              <a:t> + 350. </a:t>
            </a:r>
            <a:r>
              <a:rPr lang="pt-BR" sz="1600" dirty="0">
                <a:solidFill>
                  <a:srgbClr val="FF0000"/>
                </a:solidFill>
                <a:latin typeface="Arial" pitchFamily="34" charset="0"/>
                <a:cs typeface="Arial" pitchFamily="34" charset="0"/>
              </a:rPr>
              <a:t>Considerando-se que o raio da Terra, R</a:t>
            </a:r>
            <a:r>
              <a:rPr lang="pt-BR" sz="1600" baseline="-25000" dirty="0">
                <a:solidFill>
                  <a:srgbClr val="FF0000"/>
                </a:solidFill>
                <a:latin typeface="Arial" pitchFamily="34" charset="0"/>
                <a:cs typeface="Arial" pitchFamily="34" charset="0"/>
              </a:rPr>
              <a:t>T</a:t>
            </a:r>
            <a:r>
              <a:rPr lang="pt-BR" sz="1600" dirty="0">
                <a:solidFill>
                  <a:srgbClr val="FF0000"/>
                </a:solidFill>
                <a:latin typeface="Arial" pitchFamily="34" charset="0"/>
                <a:cs typeface="Arial" pitchFamily="34" charset="0"/>
              </a:rPr>
              <a:t>, é igual a 6.378 km </a:t>
            </a:r>
            <a:endParaRPr lang="pt-BR" sz="1600" dirty="0" smtClean="0">
              <a:solidFill>
                <a:srgbClr val="FF0000"/>
              </a:solidFill>
              <a:latin typeface="Arial" pitchFamily="34" charset="0"/>
              <a:cs typeface="Arial" pitchFamily="34" charset="0"/>
            </a:endParaRPr>
          </a:p>
          <a:p>
            <a:pPr algn="just">
              <a:lnSpc>
                <a:spcPct val="114000"/>
              </a:lnSpc>
            </a:pPr>
            <a:r>
              <a:rPr lang="pt-BR" sz="1600" dirty="0" smtClean="0">
                <a:solidFill>
                  <a:srgbClr val="FF0000"/>
                </a:solidFill>
                <a:latin typeface="Arial" pitchFamily="34" charset="0"/>
                <a:cs typeface="Arial" pitchFamily="34" charset="0"/>
              </a:rPr>
              <a:t>(</a:t>
            </a:r>
            <a:r>
              <a:rPr lang="pt-BR" sz="1600" dirty="0">
                <a:solidFill>
                  <a:srgbClr val="FF0000"/>
                </a:solidFill>
                <a:latin typeface="Arial" pitchFamily="34" charset="0"/>
                <a:cs typeface="Arial" pitchFamily="34" charset="0"/>
              </a:rPr>
              <a:t>informado na questão) e que a ISS orbita a 350 km acima da superfície da Terra (mostrado na figura do enunciado) tem-se: R = 6.378 + 350 = 6.728 km. Substituindo-se os valores de </a:t>
            </a:r>
            <a:r>
              <a:rPr lang="pt-BR" sz="1600" i="1" dirty="0">
                <a:solidFill>
                  <a:srgbClr val="FF0000"/>
                </a:solidFill>
                <a:latin typeface="Arial" pitchFamily="34" charset="0"/>
                <a:cs typeface="Arial" pitchFamily="34" charset="0"/>
                <a:sym typeface="Symbol"/>
              </a:rPr>
              <a:t></a:t>
            </a:r>
            <a:r>
              <a:rPr lang="pt-BR" sz="1600" dirty="0">
                <a:solidFill>
                  <a:srgbClr val="FF0000"/>
                </a:solidFill>
                <a:latin typeface="Arial" pitchFamily="34" charset="0"/>
                <a:cs typeface="Arial" pitchFamily="34" charset="0"/>
              </a:rPr>
              <a:t> e R na equação (1), obtém-se: Perímetro = 2 </a:t>
            </a:r>
            <a:r>
              <a:rPr lang="pt-BR" sz="1600" dirty="0">
                <a:solidFill>
                  <a:srgbClr val="FF0000"/>
                </a:solidFill>
                <a:latin typeface="Arial" pitchFamily="34" charset="0"/>
                <a:cs typeface="Arial" pitchFamily="34" charset="0"/>
                <a:sym typeface="Symbol"/>
              </a:rPr>
              <a:t></a:t>
            </a:r>
            <a:r>
              <a:rPr lang="pt-BR" sz="1600" dirty="0">
                <a:solidFill>
                  <a:srgbClr val="FF0000"/>
                </a:solidFill>
                <a:latin typeface="Arial" pitchFamily="34" charset="0"/>
                <a:cs typeface="Arial" pitchFamily="34" charset="0"/>
              </a:rPr>
              <a:t> 3 </a:t>
            </a:r>
            <a:r>
              <a:rPr lang="pt-BR" sz="1600" dirty="0">
                <a:solidFill>
                  <a:srgbClr val="FF0000"/>
                </a:solidFill>
                <a:latin typeface="Arial" pitchFamily="34" charset="0"/>
                <a:cs typeface="Arial" pitchFamily="34" charset="0"/>
                <a:sym typeface="Symbol"/>
              </a:rPr>
              <a:t></a:t>
            </a:r>
            <a:r>
              <a:rPr lang="pt-BR" sz="1600" dirty="0">
                <a:solidFill>
                  <a:srgbClr val="FF0000"/>
                </a:solidFill>
                <a:latin typeface="Arial" pitchFamily="34" charset="0"/>
                <a:cs typeface="Arial" pitchFamily="34" charset="0"/>
              </a:rPr>
              <a:t> 6.728 =</a:t>
            </a:r>
            <a:r>
              <a:rPr lang="pt-BR" sz="1600" b="1" dirty="0">
                <a:solidFill>
                  <a:srgbClr val="FF0000"/>
                </a:solidFill>
                <a:latin typeface="Arial" pitchFamily="34" charset="0"/>
                <a:cs typeface="Arial" pitchFamily="34" charset="0"/>
              </a:rPr>
              <a:t> </a:t>
            </a:r>
            <a:r>
              <a:rPr lang="pt-BR" sz="1600" b="1" dirty="0" smtClean="0">
                <a:solidFill>
                  <a:srgbClr val="FF0000"/>
                </a:solidFill>
                <a:latin typeface="Arial" pitchFamily="34" charset="0"/>
                <a:cs typeface="Arial" pitchFamily="34" charset="0"/>
              </a:rPr>
              <a:t>	40.368</a:t>
            </a:r>
            <a:r>
              <a:rPr lang="pt-BR" sz="1600" b="1" dirty="0">
                <a:solidFill>
                  <a:srgbClr val="FF0000"/>
                </a:solidFill>
                <a:latin typeface="Arial" pitchFamily="34" charset="0"/>
                <a:cs typeface="Arial" pitchFamily="34" charset="0"/>
              </a:rPr>
              <a:t> km,</a:t>
            </a:r>
            <a:r>
              <a:rPr lang="pt-BR" sz="1600" dirty="0">
                <a:solidFill>
                  <a:srgbClr val="FF0000"/>
                </a:solidFill>
                <a:latin typeface="Arial" pitchFamily="34" charset="0"/>
                <a:cs typeface="Arial" pitchFamily="34" charset="0"/>
              </a:rPr>
              <a:t> ou seja, esta é a distância percorrida pela ISS em cada volta em torno da Terra.</a:t>
            </a:r>
          </a:p>
        </p:txBody>
      </p:sp>
      <p:sp>
        <p:nvSpPr>
          <p:cNvPr id="7" name="Retângulo 6"/>
          <p:cNvSpPr/>
          <p:nvPr/>
        </p:nvSpPr>
        <p:spPr>
          <a:xfrm>
            <a:off x="1487041" y="6330806"/>
            <a:ext cx="1529586" cy="338554"/>
          </a:xfrm>
          <a:prstGeom prst="rect">
            <a:avLst/>
          </a:prstGeom>
        </p:spPr>
        <p:txBody>
          <a:bodyPr wrap="none">
            <a:spAutoFit/>
          </a:bodyPr>
          <a:lstStyle/>
          <a:p>
            <a:r>
              <a:rPr lang="pt-BR" sz="1600" b="1" dirty="0" smtClean="0">
                <a:latin typeface="Arial" pitchFamily="34" charset="0"/>
                <a:cs typeface="Arial" pitchFamily="34" charset="0"/>
              </a:rPr>
              <a:t>Resposta</a:t>
            </a:r>
            <a:r>
              <a:rPr lang="pt-BR" sz="1600" b="1" dirty="0">
                <a:latin typeface="Arial" pitchFamily="34" charset="0"/>
                <a:cs typeface="Arial" pitchFamily="34" charset="0"/>
              </a:rPr>
              <a:t> 9a</a:t>
            </a:r>
            <a:r>
              <a:rPr lang="pt-BR" sz="1600" b="1" dirty="0" smtClean="0">
                <a:latin typeface="Arial" pitchFamily="34" charset="0"/>
                <a:cs typeface="Arial" pitchFamily="34" charset="0"/>
              </a:rPr>
              <a:t>):</a:t>
            </a:r>
            <a:endParaRPr lang="pt-BR" sz="1600" dirty="0">
              <a:latin typeface="Arial" pitchFamily="34" charset="0"/>
              <a:cs typeface="Arial" pitchFamily="34" charset="0"/>
            </a:endParaRPr>
          </a:p>
        </p:txBody>
      </p:sp>
      <p:sp>
        <p:nvSpPr>
          <p:cNvPr id="8" name="Retângulo 7"/>
          <p:cNvSpPr/>
          <p:nvPr/>
        </p:nvSpPr>
        <p:spPr>
          <a:xfrm>
            <a:off x="2916486" y="6325763"/>
            <a:ext cx="4523995" cy="338554"/>
          </a:xfrm>
          <a:prstGeom prst="rect">
            <a:avLst/>
          </a:prstGeom>
        </p:spPr>
        <p:txBody>
          <a:bodyPr wrap="none">
            <a:spAutoFit/>
          </a:bodyPr>
          <a:lstStyle/>
          <a:p>
            <a:r>
              <a:rPr lang="pt-BR" sz="1600" b="1" dirty="0">
                <a:solidFill>
                  <a:srgbClr val="FF0000"/>
                </a:solidFill>
                <a:latin typeface="Arial" pitchFamily="34" charset="0"/>
                <a:cs typeface="Arial" pitchFamily="34" charset="0"/>
              </a:rPr>
              <a:t>O perímetro da órbita da ISS é de 40.368 km.</a:t>
            </a:r>
            <a:endParaRPr lang="pt-BR" sz="1600"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2504427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118889" y="116632"/>
            <a:ext cx="7992888" cy="653769"/>
          </a:xfrm>
          <a:prstGeom prst="rect">
            <a:avLst/>
          </a:prstGeom>
        </p:spPr>
        <p:txBody>
          <a:bodyPr wrap="square">
            <a:spAutoFit/>
          </a:bodyPr>
          <a:lstStyle/>
          <a:p>
            <a:pPr algn="just">
              <a:lnSpc>
                <a:spcPct val="114000"/>
              </a:lnSpc>
            </a:pPr>
            <a:r>
              <a:rPr lang="pt-BR" sz="1600" b="1" dirty="0" smtClean="0">
                <a:latin typeface="Arial" pitchFamily="34" charset="0"/>
                <a:cs typeface="Arial" pitchFamily="34" charset="0"/>
              </a:rPr>
              <a:t>Pergunta </a:t>
            </a:r>
            <a:r>
              <a:rPr lang="pt-BR" sz="1600" b="1" dirty="0">
                <a:latin typeface="Arial" pitchFamily="34" charset="0"/>
                <a:cs typeface="Arial" pitchFamily="34" charset="0"/>
              </a:rPr>
              <a:t>9b) (0,3 ponto)</a:t>
            </a:r>
            <a:r>
              <a:rPr lang="pt-BR" sz="1600" dirty="0">
                <a:latin typeface="Arial" pitchFamily="34" charset="0"/>
                <a:cs typeface="Arial" pitchFamily="34" charset="0"/>
              </a:rPr>
              <a:t> Calcule o tempo, em horas, decorrido entre as duas aparições da ISS no topo do edifício.</a:t>
            </a:r>
          </a:p>
        </p:txBody>
      </p:sp>
      <p:sp>
        <p:nvSpPr>
          <p:cNvPr id="4" name="Retângulo 3"/>
          <p:cNvSpPr/>
          <p:nvPr/>
        </p:nvSpPr>
        <p:spPr>
          <a:xfrm>
            <a:off x="118889" y="770401"/>
            <a:ext cx="6480719" cy="1215204"/>
          </a:xfrm>
          <a:prstGeom prst="rect">
            <a:avLst/>
          </a:prstGeom>
        </p:spPr>
        <p:txBody>
          <a:bodyPr wrap="square">
            <a:spAutoFit/>
          </a:bodyPr>
          <a:lstStyle/>
          <a:p>
            <a:pPr algn="just">
              <a:lnSpc>
                <a:spcPct val="114000"/>
              </a:lnSpc>
            </a:pPr>
            <a:r>
              <a:rPr lang="pt-BR" sz="1600" dirty="0">
                <a:solidFill>
                  <a:srgbClr val="FF0000"/>
                </a:solidFill>
                <a:latin typeface="Arial" pitchFamily="34" charset="0"/>
                <a:cs typeface="Arial" pitchFamily="34" charset="0"/>
              </a:rPr>
              <a:t>Para responder a esta pergunta o aluno deverá supor que a órbita da ISS é equatorial e que o prédio também está localizado no Equador terrestre.  Além disso, o aluno deverá lembrar que a Terra também está em rotação</a:t>
            </a:r>
            <a:r>
              <a:rPr lang="pt-BR" sz="1600" dirty="0">
                <a:latin typeface="Arial" pitchFamily="34" charset="0"/>
                <a:cs typeface="Arial" pitchFamily="34" charset="0"/>
              </a:rPr>
              <a:t>.</a:t>
            </a:r>
          </a:p>
        </p:txBody>
      </p:sp>
      <p:sp>
        <p:nvSpPr>
          <p:cNvPr id="5" name="Retângulo 4"/>
          <p:cNvSpPr/>
          <p:nvPr/>
        </p:nvSpPr>
        <p:spPr>
          <a:xfrm>
            <a:off x="118889" y="1985605"/>
            <a:ext cx="6472961" cy="653769"/>
          </a:xfrm>
          <a:prstGeom prst="rect">
            <a:avLst/>
          </a:prstGeom>
        </p:spPr>
        <p:txBody>
          <a:bodyPr wrap="square">
            <a:spAutoFit/>
          </a:bodyPr>
          <a:lstStyle/>
          <a:p>
            <a:pPr algn="just">
              <a:lnSpc>
                <a:spcPct val="114000"/>
              </a:lnSpc>
            </a:pPr>
            <a:r>
              <a:rPr lang="pt-BR" sz="1600" dirty="0">
                <a:solidFill>
                  <a:srgbClr val="FF0000"/>
                </a:solidFill>
                <a:latin typeface="Arial" pitchFamily="34" charset="0"/>
                <a:cs typeface="Arial" pitchFamily="34" charset="0"/>
              </a:rPr>
              <a:t>A figura da direita ilustra a situação inicial em que a ISS está passando sobre o observador.</a:t>
            </a:r>
          </a:p>
        </p:txBody>
      </p:sp>
      <p:pic>
        <p:nvPicPr>
          <p:cNvPr id="2560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0654" y="759930"/>
            <a:ext cx="993775"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tângulo 5"/>
          <p:cNvSpPr/>
          <p:nvPr/>
        </p:nvSpPr>
        <p:spPr>
          <a:xfrm>
            <a:off x="126647" y="2639374"/>
            <a:ext cx="9209266" cy="934487"/>
          </a:xfrm>
          <a:prstGeom prst="rect">
            <a:avLst/>
          </a:prstGeom>
        </p:spPr>
        <p:txBody>
          <a:bodyPr wrap="square">
            <a:spAutoFit/>
          </a:bodyPr>
          <a:lstStyle/>
          <a:p>
            <a:pPr algn="just">
              <a:lnSpc>
                <a:spcPct val="114000"/>
              </a:lnSpc>
            </a:pPr>
            <a:r>
              <a:rPr lang="pt-PT" sz="1600" dirty="0">
                <a:solidFill>
                  <a:srgbClr val="FF0000"/>
                </a:solidFill>
                <a:latin typeface="Arial" pitchFamily="34" charset="0"/>
                <a:cs typeface="Arial" pitchFamily="34" charset="0"/>
              </a:rPr>
              <a:t>Quanto a ISS retorna sobre o prédio do observador, a Terra terá girado apenas do ângulo θ indicado na figura ao lado, mas a ISS terá dado uma volta completa e mais esse ângulo θ, ou seja, no reencontro: </a:t>
            </a:r>
            <a:endParaRPr lang="pt-BR" sz="1600" dirty="0">
              <a:solidFill>
                <a:srgbClr val="FF0000"/>
              </a:solidFill>
              <a:latin typeface="Arial" pitchFamily="34" charset="0"/>
              <a:cs typeface="Arial" pitchFamily="34" charset="0"/>
            </a:endParaRPr>
          </a:p>
        </p:txBody>
      </p:sp>
      <p:pic>
        <p:nvPicPr>
          <p:cNvPr id="2560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51937" y="2392170"/>
            <a:ext cx="2010793" cy="1554857"/>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5"/>
          <p:cNvSpPr>
            <a:spLocks noChangeArrowheads="1"/>
          </p:cNvSpPr>
          <p:nvPr/>
        </p:nvSpPr>
        <p:spPr bwMode="auto">
          <a:xfrm>
            <a:off x="0" y="0"/>
            <a:ext cx="119030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9" name="Objeto 8"/>
          <p:cNvGraphicFramePr>
            <a:graphicFrameLocks noChangeAspect="1"/>
          </p:cNvGraphicFramePr>
          <p:nvPr>
            <p:extLst>
              <p:ext uri="{D42A27DB-BD31-4B8C-83A1-F6EECF244321}">
                <p14:modId xmlns:p14="http://schemas.microsoft.com/office/powerpoint/2010/main" val="244125035"/>
              </p:ext>
            </p:extLst>
          </p:nvPr>
        </p:nvGraphicFramePr>
        <p:xfrm>
          <a:off x="133987" y="3641135"/>
          <a:ext cx="2221108" cy="329053"/>
        </p:xfrm>
        <a:graphic>
          <a:graphicData uri="http://schemas.openxmlformats.org/presentationml/2006/ole">
            <mc:AlternateContent xmlns:mc="http://schemas.openxmlformats.org/markup-compatibility/2006">
              <mc:Choice xmlns:v="urn:schemas-microsoft-com:vml" Requires="v">
                <p:oleObj spid="_x0000_s25929" name="Equação" r:id="rId5" imgW="1714320" imgH="253800" progId="Equation.3">
                  <p:embed/>
                </p:oleObj>
              </mc:Choice>
              <mc:Fallback>
                <p:oleObj name="Equação" r:id="rId5" imgW="1714320" imgH="253800" progId="Equation.3">
                  <p:embed/>
                  <p:pic>
                    <p:nvPicPr>
                      <p:cNvPr id="0" name=""/>
                      <p:cNvPicPr/>
                      <p:nvPr/>
                    </p:nvPicPr>
                    <p:blipFill>
                      <a:blip r:embed="rId6"/>
                      <a:stretch>
                        <a:fillRect/>
                      </a:stretch>
                    </p:blipFill>
                    <p:spPr>
                      <a:xfrm>
                        <a:off x="133987" y="3641135"/>
                        <a:ext cx="2221108" cy="329053"/>
                      </a:xfrm>
                      <a:prstGeom prst="rect">
                        <a:avLst/>
                      </a:prstGeom>
                    </p:spPr>
                  </p:pic>
                </p:oleObj>
              </mc:Fallback>
            </mc:AlternateContent>
          </a:graphicData>
        </a:graphic>
      </p:graphicFrame>
      <p:graphicFrame>
        <p:nvGraphicFramePr>
          <p:cNvPr id="10" name="Objeto 9"/>
          <p:cNvGraphicFramePr>
            <a:graphicFrameLocks noChangeAspect="1"/>
          </p:cNvGraphicFramePr>
          <p:nvPr>
            <p:extLst>
              <p:ext uri="{D42A27DB-BD31-4B8C-83A1-F6EECF244321}">
                <p14:modId xmlns:p14="http://schemas.microsoft.com/office/powerpoint/2010/main" val="196042477"/>
              </p:ext>
            </p:extLst>
          </p:nvPr>
        </p:nvGraphicFramePr>
        <p:xfrm>
          <a:off x="2478176" y="3665566"/>
          <a:ext cx="4302478" cy="288032"/>
        </p:xfrm>
        <a:graphic>
          <a:graphicData uri="http://schemas.openxmlformats.org/presentationml/2006/ole">
            <mc:AlternateContent xmlns:mc="http://schemas.openxmlformats.org/markup-compatibility/2006">
              <mc:Choice xmlns:v="urn:schemas-microsoft-com:vml" Requires="v">
                <p:oleObj spid="_x0000_s25930" name="Equação" r:id="rId7" imgW="3035160" imgH="203040" progId="Equation.3">
                  <p:embed/>
                </p:oleObj>
              </mc:Choice>
              <mc:Fallback>
                <p:oleObj name="Equação" r:id="rId7" imgW="3035160" imgH="203040" progId="Equation.3">
                  <p:embed/>
                  <p:pic>
                    <p:nvPicPr>
                      <p:cNvPr id="0" name=""/>
                      <p:cNvPicPr/>
                      <p:nvPr/>
                    </p:nvPicPr>
                    <p:blipFill>
                      <a:blip r:embed="rId8"/>
                      <a:stretch>
                        <a:fillRect/>
                      </a:stretch>
                    </p:blipFill>
                    <p:spPr>
                      <a:xfrm>
                        <a:off x="2478176" y="3665566"/>
                        <a:ext cx="4302478" cy="288032"/>
                      </a:xfrm>
                      <a:prstGeom prst="rect">
                        <a:avLst/>
                      </a:prstGeom>
                    </p:spPr>
                  </p:pic>
                </p:oleObj>
              </mc:Fallback>
            </mc:AlternateContent>
          </a:graphicData>
        </a:graphic>
      </p:graphicFrame>
      <p:graphicFrame>
        <p:nvGraphicFramePr>
          <p:cNvPr id="11" name="Objeto 10"/>
          <p:cNvGraphicFramePr>
            <a:graphicFrameLocks noChangeAspect="1"/>
          </p:cNvGraphicFramePr>
          <p:nvPr>
            <p:extLst>
              <p:ext uri="{D42A27DB-BD31-4B8C-83A1-F6EECF244321}">
                <p14:modId xmlns:p14="http://schemas.microsoft.com/office/powerpoint/2010/main" val="916545382"/>
              </p:ext>
            </p:extLst>
          </p:nvPr>
        </p:nvGraphicFramePr>
        <p:xfrm>
          <a:off x="126647" y="4221088"/>
          <a:ext cx="738083" cy="360041"/>
        </p:xfrm>
        <a:graphic>
          <a:graphicData uri="http://schemas.openxmlformats.org/presentationml/2006/ole">
            <mc:AlternateContent xmlns:mc="http://schemas.openxmlformats.org/markup-compatibility/2006">
              <mc:Choice xmlns:v="urn:schemas-microsoft-com:vml" Requires="v">
                <p:oleObj spid="_x0000_s25931" name="Equação" r:id="rId9" imgW="520560" imgH="253800" progId="Equation.3">
                  <p:embed/>
                </p:oleObj>
              </mc:Choice>
              <mc:Fallback>
                <p:oleObj name="Equação" r:id="rId9" imgW="520560" imgH="253800" progId="Equation.3">
                  <p:embed/>
                  <p:pic>
                    <p:nvPicPr>
                      <p:cNvPr id="0" name=""/>
                      <p:cNvPicPr/>
                      <p:nvPr/>
                    </p:nvPicPr>
                    <p:blipFill>
                      <a:blip r:embed="rId10"/>
                      <a:stretch>
                        <a:fillRect/>
                      </a:stretch>
                    </p:blipFill>
                    <p:spPr>
                      <a:xfrm>
                        <a:off x="126647" y="4221088"/>
                        <a:ext cx="738083" cy="360041"/>
                      </a:xfrm>
                      <a:prstGeom prst="rect">
                        <a:avLst/>
                      </a:prstGeom>
                    </p:spPr>
                  </p:pic>
                </p:oleObj>
              </mc:Fallback>
            </mc:AlternateContent>
          </a:graphicData>
        </a:graphic>
      </p:graphicFrame>
      <p:graphicFrame>
        <p:nvGraphicFramePr>
          <p:cNvPr id="12" name="Objeto 11"/>
          <p:cNvGraphicFramePr>
            <a:graphicFrameLocks noChangeAspect="1"/>
          </p:cNvGraphicFramePr>
          <p:nvPr>
            <p:extLst>
              <p:ext uri="{D42A27DB-BD31-4B8C-83A1-F6EECF244321}">
                <p14:modId xmlns:p14="http://schemas.microsoft.com/office/powerpoint/2010/main" val="521401465"/>
              </p:ext>
            </p:extLst>
          </p:nvPr>
        </p:nvGraphicFramePr>
        <p:xfrm>
          <a:off x="838969" y="4221088"/>
          <a:ext cx="1368152" cy="360040"/>
        </p:xfrm>
        <a:graphic>
          <a:graphicData uri="http://schemas.openxmlformats.org/presentationml/2006/ole">
            <mc:AlternateContent xmlns:mc="http://schemas.openxmlformats.org/markup-compatibility/2006">
              <mc:Choice xmlns:v="urn:schemas-microsoft-com:vml" Requires="v">
                <p:oleObj spid="_x0000_s25932" name="Equação" r:id="rId11" imgW="965160" imgH="253800" progId="Equation.3">
                  <p:embed/>
                </p:oleObj>
              </mc:Choice>
              <mc:Fallback>
                <p:oleObj name="Equação" r:id="rId11" imgW="965160" imgH="253800" progId="Equation.3">
                  <p:embed/>
                  <p:pic>
                    <p:nvPicPr>
                      <p:cNvPr id="0" name=""/>
                      <p:cNvPicPr/>
                      <p:nvPr/>
                    </p:nvPicPr>
                    <p:blipFill>
                      <a:blip r:embed="rId12"/>
                      <a:stretch>
                        <a:fillRect/>
                      </a:stretch>
                    </p:blipFill>
                    <p:spPr>
                      <a:xfrm>
                        <a:off x="838969" y="4221088"/>
                        <a:ext cx="1368152" cy="360040"/>
                      </a:xfrm>
                      <a:prstGeom prst="rect">
                        <a:avLst/>
                      </a:prstGeom>
                    </p:spPr>
                  </p:pic>
                </p:oleObj>
              </mc:Fallback>
            </mc:AlternateContent>
          </a:graphicData>
        </a:graphic>
      </p:graphicFrame>
      <p:graphicFrame>
        <p:nvGraphicFramePr>
          <p:cNvPr id="13" name="Objeto 12"/>
          <p:cNvGraphicFramePr>
            <a:graphicFrameLocks noChangeAspect="1"/>
          </p:cNvGraphicFramePr>
          <p:nvPr>
            <p:extLst>
              <p:ext uri="{D42A27DB-BD31-4B8C-83A1-F6EECF244321}">
                <p14:modId xmlns:p14="http://schemas.microsoft.com/office/powerpoint/2010/main" val="4042446572"/>
              </p:ext>
            </p:extLst>
          </p:nvPr>
        </p:nvGraphicFramePr>
        <p:xfrm>
          <a:off x="2207121" y="4149080"/>
          <a:ext cx="944105" cy="576064"/>
        </p:xfrm>
        <a:graphic>
          <a:graphicData uri="http://schemas.openxmlformats.org/presentationml/2006/ole">
            <mc:AlternateContent xmlns:mc="http://schemas.openxmlformats.org/markup-compatibility/2006">
              <mc:Choice xmlns:v="urn:schemas-microsoft-com:vml" Requires="v">
                <p:oleObj spid="_x0000_s25933" name="Equação" r:id="rId13" imgW="749160" imgH="457200" progId="Equation.3">
                  <p:embed/>
                </p:oleObj>
              </mc:Choice>
              <mc:Fallback>
                <p:oleObj name="Equação" r:id="rId13" imgW="749160" imgH="457200" progId="Equation.3">
                  <p:embed/>
                  <p:pic>
                    <p:nvPicPr>
                      <p:cNvPr id="0" name=""/>
                      <p:cNvPicPr/>
                      <p:nvPr/>
                    </p:nvPicPr>
                    <p:blipFill>
                      <a:blip r:embed="rId14"/>
                      <a:stretch>
                        <a:fillRect/>
                      </a:stretch>
                    </p:blipFill>
                    <p:spPr>
                      <a:xfrm>
                        <a:off x="2207121" y="4149080"/>
                        <a:ext cx="944105" cy="576064"/>
                      </a:xfrm>
                      <a:prstGeom prst="rect">
                        <a:avLst/>
                      </a:prstGeom>
                    </p:spPr>
                  </p:pic>
                </p:oleObj>
              </mc:Fallback>
            </mc:AlternateContent>
          </a:graphicData>
        </a:graphic>
      </p:graphicFrame>
      <p:graphicFrame>
        <p:nvGraphicFramePr>
          <p:cNvPr id="14" name="Objeto 13"/>
          <p:cNvGraphicFramePr>
            <a:graphicFrameLocks noChangeAspect="1"/>
          </p:cNvGraphicFramePr>
          <p:nvPr>
            <p:extLst>
              <p:ext uri="{D42A27DB-BD31-4B8C-83A1-F6EECF244321}">
                <p14:modId xmlns:p14="http://schemas.microsoft.com/office/powerpoint/2010/main" val="3371419897"/>
              </p:ext>
            </p:extLst>
          </p:nvPr>
        </p:nvGraphicFramePr>
        <p:xfrm>
          <a:off x="3233235" y="4221088"/>
          <a:ext cx="918102" cy="360040"/>
        </p:xfrm>
        <a:graphic>
          <a:graphicData uri="http://schemas.openxmlformats.org/presentationml/2006/ole">
            <mc:AlternateContent xmlns:mc="http://schemas.openxmlformats.org/markup-compatibility/2006">
              <mc:Choice xmlns:v="urn:schemas-microsoft-com:vml" Requires="v">
                <p:oleObj spid="_x0000_s25934" name="Equação" r:id="rId15" imgW="647640" imgH="253800" progId="Equation.3">
                  <p:embed/>
                </p:oleObj>
              </mc:Choice>
              <mc:Fallback>
                <p:oleObj name="Equação" r:id="rId15" imgW="647640" imgH="253800" progId="Equation.3">
                  <p:embed/>
                  <p:pic>
                    <p:nvPicPr>
                      <p:cNvPr id="0" name=""/>
                      <p:cNvPicPr/>
                      <p:nvPr/>
                    </p:nvPicPr>
                    <p:blipFill>
                      <a:blip r:embed="rId16"/>
                      <a:stretch>
                        <a:fillRect/>
                      </a:stretch>
                    </p:blipFill>
                    <p:spPr>
                      <a:xfrm>
                        <a:off x="3233235" y="4221088"/>
                        <a:ext cx="918102" cy="360040"/>
                      </a:xfrm>
                      <a:prstGeom prst="rect">
                        <a:avLst/>
                      </a:prstGeom>
                    </p:spPr>
                  </p:pic>
                </p:oleObj>
              </mc:Fallback>
            </mc:AlternateContent>
          </a:graphicData>
        </a:graphic>
      </p:graphicFrame>
      <p:graphicFrame>
        <p:nvGraphicFramePr>
          <p:cNvPr id="15" name="Objeto 14"/>
          <p:cNvGraphicFramePr>
            <a:graphicFrameLocks noChangeAspect="1"/>
          </p:cNvGraphicFramePr>
          <p:nvPr>
            <p:extLst>
              <p:ext uri="{D42A27DB-BD31-4B8C-83A1-F6EECF244321}">
                <p14:modId xmlns:p14="http://schemas.microsoft.com/office/powerpoint/2010/main" val="2848228257"/>
              </p:ext>
            </p:extLst>
          </p:nvPr>
        </p:nvGraphicFramePr>
        <p:xfrm>
          <a:off x="4151337" y="4077072"/>
          <a:ext cx="584324" cy="624622"/>
        </p:xfrm>
        <a:graphic>
          <a:graphicData uri="http://schemas.openxmlformats.org/presentationml/2006/ole">
            <mc:AlternateContent xmlns:mc="http://schemas.openxmlformats.org/markup-compatibility/2006">
              <mc:Choice xmlns:v="urn:schemas-microsoft-com:vml" Requires="v">
                <p:oleObj spid="_x0000_s25935" name="Equação" r:id="rId17" imgW="368280" imgH="393480" progId="Equation.3">
                  <p:embed/>
                </p:oleObj>
              </mc:Choice>
              <mc:Fallback>
                <p:oleObj name="Equação" r:id="rId17" imgW="368280" imgH="393480" progId="Equation.3">
                  <p:embed/>
                  <p:pic>
                    <p:nvPicPr>
                      <p:cNvPr id="0" name=""/>
                      <p:cNvPicPr/>
                      <p:nvPr/>
                    </p:nvPicPr>
                    <p:blipFill>
                      <a:blip r:embed="rId18"/>
                      <a:stretch>
                        <a:fillRect/>
                      </a:stretch>
                    </p:blipFill>
                    <p:spPr>
                      <a:xfrm>
                        <a:off x="4151337" y="4077072"/>
                        <a:ext cx="584324" cy="624622"/>
                      </a:xfrm>
                      <a:prstGeom prst="rect">
                        <a:avLst/>
                      </a:prstGeom>
                    </p:spPr>
                  </p:pic>
                </p:oleObj>
              </mc:Fallback>
            </mc:AlternateContent>
          </a:graphicData>
        </a:graphic>
      </p:graphicFrame>
      <p:graphicFrame>
        <p:nvGraphicFramePr>
          <p:cNvPr id="16" name="Objeto 15"/>
          <p:cNvGraphicFramePr>
            <a:graphicFrameLocks noChangeAspect="1"/>
          </p:cNvGraphicFramePr>
          <p:nvPr>
            <p:extLst>
              <p:ext uri="{D42A27DB-BD31-4B8C-83A1-F6EECF244321}">
                <p14:modId xmlns:p14="http://schemas.microsoft.com/office/powerpoint/2010/main" val="784688234"/>
              </p:ext>
            </p:extLst>
          </p:nvPr>
        </p:nvGraphicFramePr>
        <p:xfrm>
          <a:off x="4731280" y="4077072"/>
          <a:ext cx="637719" cy="599069"/>
        </p:xfrm>
        <a:graphic>
          <a:graphicData uri="http://schemas.openxmlformats.org/presentationml/2006/ole">
            <mc:AlternateContent xmlns:mc="http://schemas.openxmlformats.org/markup-compatibility/2006">
              <mc:Choice xmlns:v="urn:schemas-microsoft-com:vml" Requires="v">
                <p:oleObj spid="_x0000_s25936" name="Equação" r:id="rId19" imgW="419040" imgH="393480" progId="Equation.3">
                  <p:embed/>
                </p:oleObj>
              </mc:Choice>
              <mc:Fallback>
                <p:oleObj name="Equação" r:id="rId19" imgW="419040" imgH="393480" progId="Equation.3">
                  <p:embed/>
                  <p:pic>
                    <p:nvPicPr>
                      <p:cNvPr id="0" name=""/>
                      <p:cNvPicPr/>
                      <p:nvPr/>
                    </p:nvPicPr>
                    <p:blipFill>
                      <a:blip r:embed="rId20"/>
                      <a:stretch>
                        <a:fillRect/>
                      </a:stretch>
                    </p:blipFill>
                    <p:spPr>
                      <a:xfrm>
                        <a:off x="4731280" y="4077072"/>
                        <a:ext cx="637719" cy="599069"/>
                      </a:xfrm>
                      <a:prstGeom prst="rect">
                        <a:avLst/>
                      </a:prstGeom>
                    </p:spPr>
                  </p:pic>
                </p:oleObj>
              </mc:Fallback>
            </mc:AlternateContent>
          </a:graphicData>
        </a:graphic>
      </p:graphicFrame>
      <p:graphicFrame>
        <p:nvGraphicFramePr>
          <p:cNvPr id="17" name="Objeto 16"/>
          <p:cNvGraphicFramePr>
            <a:graphicFrameLocks noChangeAspect="1"/>
          </p:cNvGraphicFramePr>
          <p:nvPr>
            <p:extLst>
              <p:ext uri="{D42A27DB-BD31-4B8C-83A1-F6EECF244321}">
                <p14:modId xmlns:p14="http://schemas.microsoft.com/office/powerpoint/2010/main" val="3369679424"/>
              </p:ext>
            </p:extLst>
          </p:nvPr>
        </p:nvGraphicFramePr>
        <p:xfrm>
          <a:off x="5398282" y="4077072"/>
          <a:ext cx="1263624" cy="576064"/>
        </p:xfrm>
        <a:graphic>
          <a:graphicData uri="http://schemas.openxmlformats.org/presentationml/2006/ole">
            <mc:AlternateContent xmlns:mc="http://schemas.openxmlformats.org/markup-compatibility/2006">
              <mc:Choice xmlns:v="urn:schemas-microsoft-com:vml" Requires="v">
                <p:oleObj spid="_x0000_s25937" name="Equação" r:id="rId21" imgW="863280" imgH="393480" progId="Equation.3">
                  <p:embed/>
                </p:oleObj>
              </mc:Choice>
              <mc:Fallback>
                <p:oleObj name="Equação" r:id="rId21" imgW="863280" imgH="393480" progId="Equation.3">
                  <p:embed/>
                  <p:pic>
                    <p:nvPicPr>
                      <p:cNvPr id="0" name=""/>
                      <p:cNvPicPr/>
                      <p:nvPr/>
                    </p:nvPicPr>
                    <p:blipFill>
                      <a:blip r:embed="rId22"/>
                      <a:stretch>
                        <a:fillRect/>
                      </a:stretch>
                    </p:blipFill>
                    <p:spPr>
                      <a:xfrm>
                        <a:off x="5398282" y="4077072"/>
                        <a:ext cx="1263624" cy="576064"/>
                      </a:xfrm>
                      <a:prstGeom prst="rect">
                        <a:avLst/>
                      </a:prstGeom>
                    </p:spPr>
                  </p:pic>
                </p:oleObj>
              </mc:Fallback>
            </mc:AlternateContent>
          </a:graphicData>
        </a:graphic>
      </p:graphicFrame>
      <p:graphicFrame>
        <p:nvGraphicFramePr>
          <p:cNvPr id="18" name="Objeto 17"/>
          <p:cNvGraphicFramePr>
            <a:graphicFrameLocks noChangeAspect="1"/>
          </p:cNvGraphicFramePr>
          <p:nvPr>
            <p:extLst>
              <p:ext uri="{D42A27DB-BD31-4B8C-83A1-F6EECF244321}">
                <p14:modId xmlns:p14="http://schemas.microsoft.com/office/powerpoint/2010/main" val="1293027457"/>
              </p:ext>
            </p:extLst>
          </p:nvPr>
        </p:nvGraphicFramePr>
        <p:xfrm>
          <a:off x="6646523" y="4077072"/>
          <a:ext cx="631018" cy="648072"/>
        </p:xfrm>
        <a:graphic>
          <a:graphicData uri="http://schemas.openxmlformats.org/presentationml/2006/ole">
            <mc:AlternateContent xmlns:mc="http://schemas.openxmlformats.org/markup-compatibility/2006">
              <mc:Choice xmlns:v="urn:schemas-microsoft-com:vml" Requires="v">
                <p:oleObj spid="_x0000_s25938" name="Equação" r:id="rId23" imgW="469800" imgH="482400" progId="Equation.3">
                  <p:embed/>
                </p:oleObj>
              </mc:Choice>
              <mc:Fallback>
                <p:oleObj name="Equação" r:id="rId23" imgW="469800" imgH="482400" progId="Equation.3">
                  <p:embed/>
                  <p:pic>
                    <p:nvPicPr>
                      <p:cNvPr id="0" name=""/>
                      <p:cNvPicPr/>
                      <p:nvPr/>
                    </p:nvPicPr>
                    <p:blipFill>
                      <a:blip r:embed="rId24"/>
                      <a:stretch>
                        <a:fillRect/>
                      </a:stretch>
                    </p:blipFill>
                    <p:spPr>
                      <a:xfrm>
                        <a:off x="6646523" y="4077072"/>
                        <a:ext cx="631018" cy="648072"/>
                      </a:xfrm>
                      <a:prstGeom prst="rect">
                        <a:avLst/>
                      </a:prstGeom>
                    </p:spPr>
                  </p:pic>
                </p:oleObj>
              </mc:Fallback>
            </mc:AlternateContent>
          </a:graphicData>
        </a:graphic>
      </p:graphicFrame>
      <p:graphicFrame>
        <p:nvGraphicFramePr>
          <p:cNvPr id="19" name="Objeto 18"/>
          <p:cNvGraphicFramePr>
            <a:graphicFrameLocks noChangeAspect="1"/>
          </p:cNvGraphicFramePr>
          <p:nvPr>
            <p:extLst>
              <p:ext uri="{D42A27DB-BD31-4B8C-83A1-F6EECF244321}">
                <p14:modId xmlns:p14="http://schemas.microsoft.com/office/powerpoint/2010/main" val="2043155546"/>
              </p:ext>
            </p:extLst>
          </p:nvPr>
        </p:nvGraphicFramePr>
        <p:xfrm>
          <a:off x="7277541" y="4077072"/>
          <a:ext cx="1412286" cy="576064"/>
        </p:xfrm>
        <a:graphic>
          <a:graphicData uri="http://schemas.openxmlformats.org/presentationml/2006/ole">
            <mc:AlternateContent xmlns:mc="http://schemas.openxmlformats.org/markup-compatibility/2006">
              <mc:Choice xmlns:v="urn:schemas-microsoft-com:vml" Requires="v">
                <p:oleObj spid="_x0000_s25939" name="Equação" r:id="rId25" imgW="965160" imgH="393480" progId="Equation.3">
                  <p:embed/>
                </p:oleObj>
              </mc:Choice>
              <mc:Fallback>
                <p:oleObj name="Equação" r:id="rId25" imgW="965160" imgH="393480" progId="Equation.3">
                  <p:embed/>
                  <p:pic>
                    <p:nvPicPr>
                      <p:cNvPr id="0" name=""/>
                      <p:cNvPicPr/>
                      <p:nvPr/>
                    </p:nvPicPr>
                    <p:blipFill>
                      <a:blip r:embed="rId26"/>
                      <a:stretch>
                        <a:fillRect/>
                      </a:stretch>
                    </p:blipFill>
                    <p:spPr>
                      <a:xfrm>
                        <a:off x="7277541" y="4077072"/>
                        <a:ext cx="1412286" cy="576064"/>
                      </a:xfrm>
                      <a:prstGeom prst="rect">
                        <a:avLst/>
                      </a:prstGeom>
                    </p:spPr>
                  </p:pic>
                </p:oleObj>
              </mc:Fallback>
            </mc:AlternateContent>
          </a:graphicData>
        </a:graphic>
      </p:graphicFrame>
      <p:graphicFrame>
        <p:nvGraphicFramePr>
          <p:cNvPr id="20" name="Objeto 19"/>
          <p:cNvGraphicFramePr>
            <a:graphicFrameLocks noChangeAspect="1"/>
          </p:cNvGraphicFramePr>
          <p:nvPr>
            <p:extLst>
              <p:ext uri="{D42A27DB-BD31-4B8C-83A1-F6EECF244321}">
                <p14:modId xmlns:p14="http://schemas.microsoft.com/office/powerpoint/2010/main" val="229789303"/>
              </p:ext>
            </p:extLst>
          </p:nvPr>
        </p:nvGraphicFramePr>
        <p:xfrm>
          <a:off x="8687841" y="4077072"/>
          <a:ext cx="1020071" cy="620043"/>
        </p:xfrm>
        <a:graphic>
          <a:graphicData uri="http://schemas.openxmlformats.org/presentationml/2006/ole">
            <mc:AlternateContent xmlns:mc="http://schemas.openxmlformats.org/markup-compatibility/2006">
              <mc:Choice xmlns:v="urn:schemas-microsoft-com:vml" Requires="v">
                <p:oleObj spid="_x0000_s25940" name="Equação" r:id="rId27" imgW="647640" imgH="393480" progId="Equation.3">
                  <p:embed/>
                </p:oleObj>
              </mc:Choice>
              <mc:Fallback>
                <p:oleObj name="Equação" r:id="rId27" imgW="647640" imgH="393480" progId="Equation.3">
                  <p:embed/>
                  <p:pic>
                    <p:nvPicPr>
                      <p:cNvPr id="0" name=""/>
                      <p:cNvPicPr/>
                      <p:nvPr/>
                    </p:nvPicPr>
                    <p:blipFill>
                      <a:blip r:embed="rId28"/>
                      <a:stretch>
                        <a:fillRect/>
                      </a:stretch>
                    </p:blipFill>
                    <p:spPr>
                      <a:xfrm>
                        <a:off x="8687841" y="4077072"/>
                        <a:ext cx="1020071" cy="620043"/>
                      </a:xfrm>
                      <a:prstGeom prst="rect">
                        <a:avLst/>
                      </a:prstGeom>
                    </p:spPr>
                  </p:pic>
                </p:oleObj>
              </mc:Fallback>
            </mc:AlternateContent>
          </a:graphicData>
        </a:graphic>
      </p:graphicFrame>
      <p:graphicFrame>
        <p:nvGraphicFramePr>
          <p:cNvPr id="21" name="Objeto 20"/>
          <p:cNvGraphicFramePr>
            <a:graphicFrameLocks noChangeAspect="1"/>
          </p:cNvGraphicFramePr>
          <p:nvPr>
            <p:extLst>
              <p:ext uri="{D42A27DB-BD31-4B8C-83A1-F6EECF244321}">
                <p14:modId xmlns:p14="http://schemas.microsoft.com/office/powerpoint/2010/main" val="103113539"/>
              </p:ext>
            </p:extLst>
          </p:nvPr>
        </p:nvGraphicFramePr>
        <p:xfrm>
          <a:off x="9695953" y="4077072"/>
          <a:ext cx="1300144" cy="720080"/>
        </p:xfrm>
        <a:graphic>
          <a:graphicData uri="http://schemas.openxmlformats.org/presentationml/2006/ole">
            <mc:AlternateContent xmlns:mc="http://schemas.openxmlformats.org/markup-compatibility/2006">
              <mc:Choice xmlns:v="urn:schemas-microsoft-com:vml" Requires="v">
                <p:oleObj spid="_x0000_s25941" name="Equação" r:id="rId29" imgW="825480" imgH="457200" progId="Equation.3">
                  <p:embed/>
                </p:oleObj>
              </mc:Choice>
              <mc:Fallback>
                <p:oleObj name="Equação" r:id="rId29" imgW="825480" imgH="457200" progId="Equation.3">
                  <p:embed/>
                  <p:pic>
                    <p:nvPicPr>
                      <p:cNvPr id="0" name=""/>
                      <p:cNvPicPr/>
                      <p:nvPr/>
                    </p:nvPicPr>
                    <p:blipFill>
                      <a:blip r:embed="rId30"/>
                      <a:stretch>
                        <a:fillRect/>
                      </a:stretch>
                    </p:blipFill>
                    <p:spPr>
                      <a:xfrm>
                        <a:off x="9695953" y="4077072"/>
                        <a:ext cx="1300144" cy="720080"/>
                      </a:xfrm>
                      <a:prstGeom prst="rect">
                        <a:avLst/>
                      </a:prstGeom>
                    </p:spPr>
                  </p:pic>
                </p:oleObj>
              </mc:Fallback>
            </mc:AlternateContent>
          </a:graphicData>
        </a:graphic>
      </p:graphicFrame>
      <p:graphicFrame>
        <p:nvGraphicFramePr>
          <p:cNvPr id="22" name="Objeto 21"/>
          <p:cNvGraphicFramePr>
            <a:graphicFrameLocks noChangeAspect="1"/>
          </p:cNvGraphicFramePr>
          <p:nvPr>
            <p:extLst>
              <p:ext uri="{D42A27DB-BD31-4B8C-83A1-F6EECF244321}">
                <p14:modId xmlns:p14="http://schemas.microsoft.com/office/powerpoint/2010/main" val="604074297"/>
              </p:ext>
            </p:extLst>
          </p:nvPr>
        </p:nvGraphicFramePr>
        <p:xfrm>
          <a:off x="126647" y="4822980"/>
          <a:ext cx="1296144" cy="648072"/>
        </p:xfrm>
        <a:graphic>
          <a:graphicData uri="http://schemas.openxmlformats.org/presentationml/2006/ole">
            <mc:AlternateContent xmlns:mc="http://schemas.openxmlformats.org/markup-compatibility/2006">
              <mc:Choice xmlns:v="urn:schemas-microsoft-com:vml" Requires="v">
                <p:oleObj spid="_x0000_s25942" name="Equação" r:id="rId31" imgW="838080" imgH="419040" progId="Equation.3">
                  <p:embed/>
                </p:oleObj>
              </mc:Choice>
              <mc:Fallback>
                <p:oleObj name="Equação" r:id="rId31" imgW="838080" imgH="419040" progId="Equation.3">
                  <p:embed/>
                  <p:pic>
                    <p:nvPicPr>
                      <p:cNvPr id="0" name=""/>
                      <p:cNvPicPr/>
                      <p:nvPr/>
                    </p:nvPicPr>
                    <p:blipFill>
                      <a:blip r:embed="rId32"/>
                      <a:stretch>
                        <a:fillRect/>
                      </a:stretch>
                    </p:blipFill>
                    <p:spPr>
                      <a:xfrm>
                        <a:off x="126647" y="4822980"/>
                        <a:ext cx="1296144" cy="648072"/>
                      </a:xfrm>
                      <a:prstGeom prst="rect">
                        <a:avLst/>
                      </a:prstGeom>
                    </p:spPr>
                  </p:pic>
                </p:oleObj>
              </mc:Fallback>
            </mc:AlternateContent>
          </a:graphicData>
        </a:graphic>
      </p:graphicFrame>
      <p:graphicFrame>
        <p:nvGraphicFramePr>
          <p:cNvPr id="23" name="Objeto 22"/>
          <p:cNvGraphicFramePr>
            <a:graphicFrameLocks noChangeAspect="1"/>
          </p:cNvGraphicFramePr>
          <p:nvPr>
            <p:extLst>
              <p:ext uri="{D42A27DB-BD31-4B8C-83A1-F6EECF244321}">
                <p14:modId xmlns:p14="http://schemas.microsoft.com/office/powerpoint/2010/main" val="1114407171"/>
              </p:ext>
            </p:extLst>
          </p:nvPr>
        </p:nvGraphicFramePr>
        <p:xfrm>
          <a:off x="1487041" y="4822980"/>
          <a:ext cx="647949" cy="628892"/>
        </p:xfrm>
        <a:graphic>
          <a:graphicData uri="http://schemas.openxmlformats.org/presentationml/2006/ole">
            <mc:AlternateContent xmlns:mc="http://schemas.openxmlformats.org/markup-compatibility/2006">
              <mc:Choice xmlns:v="urn:schemas-microsoft-com:vml" Requires="v">
                <p:oleObj spid="_x0000_s25943" name="Equação" r:id="rId33" imgW="431640" imgH="419040" progId="Equation.3">
                  <p:embed/>
                </p:oleObj>
              </mc:Choice>
              <mc:Fallback>
                <p:oleObj name="Equação" r:id="rId33" imgW="431640" imgH="419040" progId="Equation.3">
                  <p:embed/>
                  <p:pic>
                    <p:nvPicPr>
                      <p:cNvPr id="0" name=""/>
                      <p:cNvPicPr/>
                      <p:nvPr/>
                    </p:nvPicPr>
                    <p:blipFill>
                      <a:blip r:embed="rId34"/>
                      <a:stretch>
                        <a:fillRect/>
                      </a:stretch>
                    </p:blipFill>
                    <p:spPr>
                      <a:xfrm>
                        <a:off x="1487041" y="4822980"/>
                        <a:ext cx="647949" cy="628892"/>
                      </a:xfrm>
                      <a:prstGeom prst="rect">
                        <a:avLst/>
                      </a:prstGeom>
                    </p:spPr>
                  </p:pic>
                </p:oleObj>
              </mc:Fallback>
            </mc:AlternateContent>
          </a:graphicData>
        </a:graphic>
      </p:graphicFrame>
      <p:graphicFrame>
        <p:nvGraphicFramePr>
          <p:cNvPr id="24" name="Objeto 23"/>
          <p:cNvGraphicFramePr>
            <a:graphicFrameLocks noChangeAspect="1"/>
          </p:cNvGraphicFramePr>
          <p:nvPr>
            <p:extLst>
              <p:ext uri="{D42A27DB-BD31-4B8C-83A1-F6EECF244321}">
                <p14:modId xmlns:p14="http://schemas.microsoft.com/office/powerpoint/2010/main" val="1993001042"/>
              </p:ext>
            </p:extLst>
          </p:nvPr>
        </p:nvGraphicFramePr>
        <p:xfrm>
          <a:off x="2135113" y="4894988"/>
          <a:ext cx="720080" cy="411474"/>
        </p:xfrm>
        <a:graphic>
          <a:graphicData uri="http://schemas.openxmlformats.org/presentationml/2006/ole">
            <mc:AlternateContent xmlns:mc="http://schemas.openxmlformats.org/markup-compatibility/2006">
              <mc:Choice xmlns:v="urn:schemas-microsoft-com:vml" Requires="v">
                <p:oleObj spid="_x0000_s25944" name="Equação" r:id="rId35" imgW="355320" imgH="203040" progId="Equation.3">
                  <p:embed/>
                </p:oleObj>
              </mc:Choice>
              <mc:Fallback>
                <p:oleObj name="Equação" r:id="rId35" imgW="355320" imgH="203040" progId="Equation.3">
                  <p:embed/>
                  <p:pic>
                    <p:nvPicPr>
                      <p:cNvPr id="0" name=""/>
                      <p:cNvPicPr/>
                      <p:nvPr/>
                    </p:nvPicPr>
                    <p:blipFill>
                      <a:blip r:embed="rId36"/>
                      <a:stretch>
                        <a:fillRect/>
                      </a:stretch>
                    </p:blipFill>
                    <p:spPr>
                      <a:xfrm>
                        <a:off x="2135113" y="4894988"/>
                        <a:ext cx="720080" cy="411474"/>
                      </a:xfrm>
                      <a:prstGeom prst="rect">
                        <a:avLst/>
                      </a:prstGeom>
                    </p:spPr>
                  </p:pic>
                </p:oleObj>
              </mc:Fallback>
            </mc:AlternateContent>
          </a:graphicData>
        </a:graphic>
      </p:graphicFrame>
      <p:sp>
        <p:nvSpPr>
          <p:cNvPr id="25" name="Retângulo 24"/>
          <p:cNvSpPr/>
          <p:nvPr/>
        </p:nvSpPr>
        <p:spPr>
          <a:xfrm>
            <a:off x="46881" y="5483827"/>
            <a:ext cx="11592889" cy="653769"/>
          </a:xfrm>
          <a:prstGeom prst="rect">
            <a:avLst/>
          </a:prstGeom>
        </p:spPr>
        <p:txBody>
          <a:bodyPr wrap="square">
            <a:spAutoFit/>
          </a:bodyPr>
          <a:lstStyle/>
          <a:p>
            <a:pPr algn="ctr">
              <a:lnSpc>
                <a:spcPct val="114000"/>
              </a:lnSpc>
            </a:pPr>
            <a:r>
              <a:rPr lang="pt-BR" sz="1600" b="1" dirty="0">
                <a:solidFill>
                  <a:srgbClr val="FF0000"/>
                </a:solidFill>
                <a:latin typeface="Arial" pitchFamily="34" charset="0"/>
                <a:cs typeface="Arial" pitchFamily="34" charset="0"/>
              </a:rPr>
              <a:t>Observação ao Professor: </a:t>
            </a:r>
            <a:r>
              <a:rPr lang="pt-BR" sz="1600" dirty="0">
                <a:solidFill>
                  <a:srgbClr val="FF0000"/>
                </a:solidFill>
                <a:latin typeface="Arial" pitchFamily="34" charset="0"/>
                <a:cs typeface="Arial" pitchFamily="34" charset="0"/>
              </a:rPr>
              <a:t>Na hipótese do aluno ter esquecido de considerar a rotação da Terra, pode-se dar apenas 1/3 do valor da questão para ele. A resposta neste caso seria de 1,44 horas. E a resolução seria:</a:t>
            </a:r>
          </a:p>
        </p:txBody>
      </p:sp>
      <p:sp>
        <p:nvSpPr>
          <p:cNvPr id="26" name="Rectangle 24"/>
          <p:cNvSpPr>
            <a:spLocks noChangeArrowheads="1"/>
          </p:cNvSpPr>
          <p:nvPr/>
        </p:nvSpPr>
        <p:spPr bwMode="auto">
          <a:xfrm>
            <a:off x="0" y="0"/>
            <a:ext cx="119030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28" name="Objeto 27"/>
          <p:cNvGraphicFramePr>
            <a:graphicFrameLocks noChangeAspect="1"/>
          </p:cNvGraphicFramePr>
          <p:nvPr>
            <p:extLst>
              <p:ext uri="{D42A27DB-BD31-4B8C-83A1-F6EECF244321}">
                <p14:modId xmlns:p14="http://schemas.microsoft.com/office/powerpoint/2010/main" val="1894501917"/>
              </p:ext>
            </p:extLst>
          </p:nvPr>
        </p:nvGraphicFramePr>
        <p:xfrm>
          <a:off x="2999209" y="6138587"/>
          <a:ext cx="2061123" cy="602781"/>
        </p:xfrm>
        <a:graphic>
          <a:graphicData uri="http://schemas.openxmlformats.org/presentationml/2006/ole">
            <mc:AlternateContent xmlns:mc="http://schemas.openxmlformats.org/markup-compatibility/2006">
              <mc:Choice xmlns:v="urn:schemas-microsoft-com:vml" Requires="v">
                <p:oleObj spid="_x0000_s25945" name="Equação" r:id="rId37" imgW="1346040" imgH="393480" progId="Equation.3">
                  <p:embed/>
                </p:oleObj>
              </mc:Choice>
              <mc:Fallback>
                <p:oleObj name="Equação" r:id="rId37" imgW="1346040" imgH="393480" progId="Equation.3">
                  <p:embed/>
                  <p:pic>
                    <p:nvPicPr>
                      <p:cNvPr id="0" name=""/>
                      <p:cNvPicPr/>
                      <p:nvPr/>
                    </p:nvPicPr>
                    <p:blipFill>
                      <a:blip r:embed="rId38"/>
                      <a:stretch>
                        <a:fillRect/>
                      </a:stretch>
                    </p:blipFill>
                    <p:spPr>
                      <a:xfrm>
                        <a:off x="2999209" y="6138587"/>
                        <a:ext cx="2061123" cy="602781"/>
                      </a:xfrm>
                      <a:prstGeom prst="rect">
                        <a:avLst/>
                      </a:prstGeom>
                    </p:spPr>
                  </p:pic>
                </p:oleObj>
              </mc:Fallback>
            </mc:AlternateContent>
          </a:graphicData>
        </a:graphic>
      </p:graphicFrame>
      <p:graphicFrame>
        <p:nvGraphicFramePr>
          <p:cNvPr id="29" name="Objeto 28"/>
          <p:cNvGraphicFramePr>
            <a:graphicFrameLocks noChangeAspect="1"/>
          </p:cNvGraphicFramePr>
          <p:nvPr>
            <p:extLst>
              <p:ext uri="{D42A27DB-BD31-4B8C-83A1-F6EECF244321}">
                <p14:modId xmlns:p14="http://schemas.microsoft.com/office/powerpoint/2010/main" val="1745998447"/>
              </p:ext>
            </p:extLst>
          </p:nvPr>
        </p:nvGraphicFramePr>
        <p:xfrm>
          <a:off x="5045077" y="6122144"/>
          <a:ext cx="1494807" cy="609724"/>
        </p:xfrm>
        <a:graphic>
          <a:graphicData uri="http://schemas.openxmlformats.org/presentationml/2006/ole">
            <mc:AlternateContent xmlns:mc="http://schemas.openxmlformats.org/markup-compatibility/2006">
              <mc:Choice xmlns:v="urn:schemas-microsoft-com:vml" Requires="v">
                <p:oleObj spid="_x0000_s25946" name="Equação" r:id="rId39" imgW="965160" imgH="393480" progId="Equation.3">
                  <p:embed/>
                </p:oleObj>
              </mc:Choice>
              <mc:Fallback>
                <p:oleObj name="Equação" r:id="rId39" imgW="965160" imgH="393480" progId="Equation.3">
                  <p:embed/>
                  <p:pic>
                    <p:nvPicPr>
                      <p:cNvPr id="0" name=""/>
                      <p:cNvPicPr/>
                      <p:nvPr/>
                    </p:nvPicPr>
                    <p:blipFill>
                      <a:blip r:embed="rId40"/>
                      <a:stretch>
                        <a:fillRect/>
                      </a:stretch>
                    </p:blipFill>
                    <p:spPr>
                      <a:xfrm>
                        <a:off x="5045077" y="6122144"/>
                        <a:ext cx="1494807" cy="609724"/>
                      </a:xfrm>
                      <a:prstGeom prst="rect">
                        <a:avLst/>
                      </a:prstGeom>
                    </p:spPr>
                  </p:pic>
                </p:oleObj>
              </mc:Fallback>
            </mc:AlternateContent>
          </a:graphicData>
        </a:graphic>
      </p:graphicFrame>
      <p:graphicFrame>
        <p:nvGraphicFramePr>
          <p:cNvPr id="30" name="Objeto 29"/>
          <p:cNvGraphicFramePr>
            <a:graphicFrameLocks noChangeAspect="1"/>
          </p:cNvGraphicFramePr>
          <p:nvPr>
            <p:extLst>
              <p:ext uri="{D42A27DB-BD31-4B8C-83A1-F6EECF244321}">
                <p14:modId xmlns:p14="http://schemas.microsoft.com/office/powerpoint/2010/main" val="2914074262"/>
              </p:ext>
            </p:extLst>
          </p:nvPr>
        </p:nvGraphicFramePr>
        <p:xfrm>
          <a:off x="6553355" y="6306630"/>
          <a:ext cx="1015891" cy="360040"/>
        </p:xfrm>
        <a:graphic>
          <a:graphicData uri="http://schemas.openxmlformats.org/presentationml/2006/ole">
            <mc:AlternateContent xmlns:mc="http://schemas.openxmlformats.org/markup-compatibility/2006">
              <mc:Choice xmlns:v="urn:schemas-microsoft-com:vml" Requires="v">
                <p:oleObj spid="_x0000_s25947" name="Equação" r:id="rId41" imgW="660240" imgH="203040" progId="Equation.3">
                  <p:embed/>
                </p:oleObj>
              </mc:Choice>
              <mc:Fallback>
                <p:oleObj name="Equação" r:id="rId41" imgW="660240" imgH="203040" progId="Equation.3">
                  <p:embed/>
                  <p:pic>
                    <p:nvPicPr>
                      <p:cNvPr id="0" name=""/>
                      <p:cNvPicPr/>
                      <p:nvPr/>
                    </p:nvPicPr>
                    <p:blipFill>
                      <a:blip r:embed="rId42"/>
                      <a:stretch>
                        <a:fillRect/>
                      </a:stretch>
                    </p:blipFill>
                    <p:spPr>
                      <a:xfrm>
                        <a:off x="6553355" y="6306630"/>
                        <a:ext cx="1015891" cy="360040"/>
                      </a:xfrm>
                      <a:prstGeom prst="rect">
                        <a:avLst/>
                      </a:prstGeom>
                    </p:spPr>
                  </p:pic>
                </p:oleObj>
              </mc:Fallback>
            </mc:AlternateContent>
          </a:graphicData>
        </a:graphic>
      </p:graphicFrame>
    </p:spTree>
    <p:extLst>
      <p:ext uri="{BB962C8B-B14F-4D97-AF65-F5344CB8AC3E}">
        <p14:creationId xmlns:p14="http://schemas.microsoft.com/office/powerpoint/2010/main" val="2280432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5602"/>
                                        </p:tgtEl>
                                        <p:attrNameLst>
                                          <p:attrName>style.visibility</p:attrName>
                                        </p:attrNameLst>
                                      </p:cBhvr>
                                      <p:to>
                                        <p:strVal val="visible"/>
                                      </p:to>
                                    </p:set>
                                    <p:animEffect transition="in" filter="fade">
                                      <p:cBhvr>
                                        <p:cTn id="15" dur="500"/>
                                        <p:tgtEl>
                                          <p:spTgt spid="25602"/>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5603"/>
                                        </p:tgtEl>
                                        <p:attrNameLst>
                                          <p:attrName>style.visibility</p:attrName>
                                        </p:attrNameLst>
                                      </p:cBhvr>
                                      <p:to>
                                        <p:strVal val="visible"/>
                                      </p:to>
                                    </p:set>
                                    <p:animEffect transition="in" filter="fade">
                                      <p:cBhvr>
                                        <p:cTn id="24" dur="500"/>
                                        <p:tgtEl>
                                          <p:spTgt spid="25603"/>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p:cTn id="29" dur="500" fill="hold"/>
                                        <p:tgtEl>
                                          <p:spTgt spid="9"/>
                                        </p:tgtEl>
                                        <p:attrNameLst>
                                          <p:attrName>ppt_w</p:attrName>
                                        </p:attrNameLst>
                                      </p:cBhvr>
                                      <p:tavLst>
                                        <p:tav tm="0">
                                          <p:val>
                                            <p:fltVal val="0"/>
                                          </p:val>
                                        </p:tav>
                                        <p:tav tm="100000">
                                          <p:val>
                                            <p:strVal val="#ppt_w"/>
                                          </p:val>
                                        </p:tav>
                                      </p:tavLst>
                                    </p:anim>
                                    <p:anim calcmode="lin" valueType="num">
                                      <p:cBhvr>
                                        <p:cTn id="30" dur="500" fill="hold"/>
                                        <p:tgtEl>
                                          <p:spTgt spid="9"/>
                                        </p:tgtEl>
                                        <p:attrNameLst>
                                          <p:attrName>ppt_h</p:attrName>
                                        </p:attrNameLst>
                                      </p:cBhvr>
                                      <p:tavLst>
                                        <p:tav tm="0">
                                          <p:val>
                                            <p:fltVal val="0"/>
                                          </p:val>
                                        </p:tav>
                                        <p:tav tm="100000">
                                          <p:val>
                                            <p:strVal val="#ppt_h"/>
                                          </p:val>
                                        </p:tav>
                                      </p:tavLst>
                                    </p:anim>
                                    <p:animEffect transition="in" filter="fade">
                                      <p:cBhvr>
                                        <p:cTn id="31" dur="5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nodeType="click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p:cTn id="36" dur="500" fill="hold"/>
                                        <p:tgtEl>
                                          <p:spTgt spid="10"/>
                                        </p:tgtEl>
                                        <p:attrNameLst>
                                          <p:attrName>ppt_w</p:attrName>
                                        </p:attrNameLst>
                                      </p:cBhvr>
                                      <p:tavLst>
                                        <p:tav tm="0">
                                          <p:val>
                                            <p:fltVal val="0"/>
                                          </p:val>
                                        </p:tav>
                                        <p:tav tm="100000">
                                          <p:val>
                                            <p:strVal val="#ppt_w"/>
                                          </p:val>
                                        </p:tav>
                                      </p:tavLst>
                                    </p:anim>
                                    <p:anim calcmode="lin" valueType="num">
                                      <p:cBhvr>
                                        <p:cTn id="37" dur="500" fill="hold"/>
                                        <p:tgtEl>
                                          <p:spTgt spid="10"/>
                                        </p:tgtEl>
                                        <p:attrNameLst>
                                          <p:attrName>ppt_h</p:attrName>
                                        </p:attrNameLst>
                                      </p:cBhvr>
                                      <p:tavLst>
                                        <p:tav tm="0">
                                          <p:val>
                                            <p:fltVal val="0"/>
                                          </p:val>
                                        </p:tav>
                                        <p:tav tm="100000">
                                          <p:val>
                                            <p:strVal val="#ppt_h"/>
                                          </p:val>
                                        </p:tav>
                                      </p:tavLst>
                                    </p:anim>
                                    <p:animEffect transition="in" filter="fade">
                                      <p:cBhvr>
                                        <p:cTn id="38" dur="500"/>
                                        <p:tgtEl>
                                          <p:spTgt spid="10"/>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nodeType="click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childTnLst>
                    </p:cTn>
                  </p:par>
                  <p:par>
                    <p:cTn id="53" fill="hold">
                      <p:stCondLst>
                        <p:cond delay="indefinite"/>
                      </p:stCondLst>
                      <p:childTnLst>
                        <p:par>
                          <p:cTn id="54" fill="hold">
                            <p:stCondLst>
                              <p:cond delay="0"/>
                            </p:stCondLst>
                            <p:childTnLst>
                              <p:par>
                                <p:cTn id="55" presetID="53" presetClass="entr" presetSubtype="16" fill="hold" nodeType="click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500" fill="hold"/>
                                        <p:tgtEl>
                                          <p:spTgt spid="13"/>
                                        </p:tgtEl>
                                        <p:attrNameLst>
                                          <p:attrName>ppt_w</p:attrName>
                                        </p:attrNameLst>
                                      </p:cBhvr>
                                      <p:tavLst>
                                        <p:tav tm="0">
                                          <p:val>
                                            <p:fltVal val="0"/>
                                          </p:val>
                                        </p:tav>
                                        <p:tav tm="100000">
                                          <p:val>
                                            <p:strVal val="#ppt_w"/>
                                          </p:val>
                                        </p:tav>
                                      </p:tavLst>
                                    </p:anim>
                                    <p:anim calcmode="lin" valueType="num">
                                      <p:cBhvr>
                                        <p:cTn id="58" dur="500" fill="hold"/>
                                        <p:tgtEl>
                                          <p:spTgt spid="13"/>
                                        </p:tgtEl>
                                        <p:attrNameLst>
                                          <p:attrName>ppt_h</p:attrName>
                                        </p:attrNameLst>
                                      </p:cBhvr>
                                      <p:tavLst>
                                        <p:tav tm="0">
                                          <p:val>
                                            <p:fltVal val="0"/>
                                          </p:val>
                                        </p:tav>
                                        <p:tav tm="100000">
                                          <p:val>
                                            <p:strVal val="#ppt_h"/>
                                          </p:val>
                                        </p:tav>
                                      </p:tavLst>
                                    </p:anim>
                                    <p:animEffect transition="in" filter="fade">
                                      <p:cBhvr>
                                        <p:cTn id="59" dur="500"/>
                                        <p:tgtEl>
                                          <p:spTgt spid="13"/>
                                        </p:tgtEl>
                                      </p:cBhvr>
                                    </p:animEffect>
                                  </p:childTnLst>
                                </p:cTn>
                              </p:par>
                            </p:childTnLst>
                          </p:cTn>
                        </p:par>
                      </p:childTnLst>
                    </p:cTn>
                  </p:par>
                  <p:par>
                    <p:cTn id="60" fill="hold">
                      <p:stCondLst>
                        <p:cond delay="indefinite"/>
                      </p:stCondLst>
                      <p:childTnLst>
                        <p:par>
                          <p:cTn id="61" fill="hold">
                            <p:stCondLst>
                              <p:cond delay="0"/>
                            </p:stCondLst>
                            <p:childTnLst>
                              <p:par>
                                <p:cTn id="62" presetID="53" presetClass="entr" presetSubtype="16" fill="hold" nodeType="click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childTnLst>
                    </p:cTn>
                  </p:par>
                  <p:par>
                    <p:cTn id="67" fill="hold">
                      <p:stCondLst>
                        <p:cond delay="indefinite"/>
                      </p:stCondLst>
                      <p:childTnLst>
                        <p:par>
                          <p:cTn id="68" fill="hold">
                            <p:stCondLst>
                              <p:cond delay="0"/>
                            </p:stCondLst>
                            <p:childTnLst>
                              <p:par>
                                <p:cTn id="69" presetID="53" presetClass="entr" presetSubtype="16" fill="hold" nodeType="clickEffect">
                                  <p:stCondLst>
                                    <p:cond delay="0"/>
                                  </p:stCondLst>
                                  <p:childTnLst>
                                    <p:set>
                                      <p:cBhvr>
                                        <p:cTn id="70" dur="1" fill="hold">
                                          <p:stCondLst>
                                            <p:cond delay="0"/>
                                          </p:stCondLst>
                                        </p:cTn>
                                        <p:tgtEl>
                                          <p:spTgt spid="15"/>
                                        </p:tgtEl>
                                        <p:attrNameLst>
                                          <p:attrName>style.visibility</p:attrName>
                                        </p:attrNameLst>
                                      </p:cBhvr>
                                      <p:to>
                                        <p:strVal val="visible"/>
                                      </p:to>
                                    </p:set>
                                    <p:anim calcmode="lin" valueType="num">
                                      <p:cBhvr>
                                        <p:cTn id="71" dur="500" fill="hold"/>
                                        <p:tgtEl>
                                          <p:spTgt spid="15"/>
                                        </p:tgtEl>
                                        <p:attrNameLst>
                                          <p:attrName>ppt_w</p:attrName>
                                        </p:attrNameLst>
                                      </p:cBhvr>
                                      <p:tavLst>
                                        <p:tav tm="0">
                                          <p:val>
                                            <p:fltVal val="0"/>
                                          </p:val>
                                        </p:tav>
                                        <p:tav tm="100000">
                                          <p:val>
                                            <p:strVal val="#ppt_w"/>
                                          </p:val>
                                        </p:tav>
                                      </p:tavLst>
                                    </p:anim>
                                    <p:anim calcmode="lin" valueType="num">
                                      <p:cBhvr>
                                        <p:cTn id="72" dur="500" fill="hold"/>
                                        <p:tgtEl>
                                          <p:spTgt spid="15"/>
                                        </p:tgtEl>
                                        <p:attrNameLst>
                                          <p:attrName>ppt_h</p:attrName>
                                        </p:attrNameLst>
                                      </p:cBhvr>
                                      <p:tavLst>
                                        <p:tav tm="0">
                                          <p:val>
                                            <p:fltVal val="0"/>
                                          </p:val>
                                        </p:tav>
                                        <p:tav tm="100000">
                                          <p:val>
                                            <p:strVal val="#ppt_h"/>
                                          </p:val>
                                        </p:tav>
                                      </p:tavLst>
                                    </p:anim>
                                    <p:animEffect transition="in" filter="fade">
                                      <p:cBhvr>
                                        <p:cTn id="73" dur="500"/>
                                        <p:tgtEl>
                                          <p:spTgt spid="15"/>
                                        </p:tgtEl>
                                      </p:cBhvr>
                                    </p:animEffect>
                                  </p:childTnLst>
                                </p:cTn>
                              </p:par>
                            </p:childTnLst>
                          </p:cTn>
                        </p:par>
                      </p:childTnLst>
                    </p:cTn>
                  </p:par>
                  <p:par>
                    <p:cTn id="74" fill="hold">
                      <p:stCondLst>
                        <p:cond delay="indefinite"/>
                      </p:stCondLst>
                      <p:childTnLst>
                        <p:par>
                          <p:cTn id="75" fill="hold">
                            <p:stCondLst>
                              <p:cond delay="0"/>
                            </p:stCondLst>
                            <p:childTnLst>
                              <p:par>
                                <p:cTn id="76" presetID="53" presetClass="entr" presetSubtype="16" fill="hold" nodeType="clickEffect">
                                  <p:stCondLst>
                                    <p:cond delay="0"/>
                                  </p:stCondLst>
                                  <p:childTnLst>
                                    <p:set>
                                      <p:cBhvr>
                                        <p:cTn id="77" dur="1" fill="hold">
                                          <p:stCondLst>
                                            <p:cond delay="0"/>
                                          </p:stCondLst>
                                        </p:cTn>
                                        <p:tgtEl>
                                          <p:spTgt spid="16"/>
                                        </p:tgtEl>
                                        <p:attrNameLst>
                                          <p:attrName>style.visibility</p:attrName>
                                        </p:attrNameLst>
                                      </p:cBhvr>
                                      <p:to>
                                        <p:strVal val="visible"/>
                                      </p:to>
                                    </p:set>
                                    <p:anim calcmode="lin" valueType="num">
                                      <p:cBhvr>
                                        <p:cTn id="78" dur="500" fill="hold"/>
                                        <p:tgtEl>
                                          <p:spTgt spid="16"/>
                                        </p:tgtEl>
                                        <p:attrNameLst>
                                          <p:attrName>ppt_w</p:attrName>
                                        </p:attrNameLst>
                                      </p:cBhvr>
                                      <p:tavLst>
                                        <p:tav tm="0">
                                          <p:val>
                                            <p:fltVal val="0"/>
                                          </p:val>
                                        </p:tav>
                                        <p:tav tm="100000">
                                          <p:val>
                                            <p:strVal val="#ppt_w"/>
                                          </p:val>
                                        </p:tav>
                                      </p:tavLst>
                                    </p:anim>
                                    <p:anim calcmode="lin" valueType="num">
                                      <p:cBhvr>
                                        <p:cTn id="79" dur="500" fill="hold"/>
                                        <p:tgtEl>
                                          <p:spTgt spid="16"/>
                                        </p:tgtEl>
                                        <p:attrNameLst>
                                          <p:attrName>ppt_h</p:attrName>
                                        </p:attrNameLst>
                                      </p:cBhvr>
                                      <p:tavLst>
                                        <p:tav tm="0">
                                          <p:val>
                                            <p:fltVal val="0"/>
                                          </p:val>
                                        </p:tav>
                                        <p:tav tm="100000">
                                          <p:val>
                                            <p:strVal val="#ppt_h"/>
                                          </p:val>
                                        </p:tav>
                                      </p:tavLst>
                                    </p:anim>
                                    <p:animEffect transition="in" filter="fade">
                                      <p:cBhvr>
                                        <p:cTn id="80" dur="500"/>
                                        <p:tgtEl>
                                          <p:spTgt spid="16"/>
                                        </p:tgtEl>
                                      </p:cBhvr>
                                    </p:animEffect>
                                  </p:childTnLst>
                                </p:cTn>
                              </p:par>
                            </p:childTnLst>
                          </p:cTn>
                        </p:par>
                      </p:childTnLst>
                    </p:cTn>
                  </p:par>
                  <p:par>
                    <p:cTn id="81" fill="hold">
                      <p:stCondLst>
                        <p:cond delay="indefinite"/>
                      </p:stCondLst>
                      <p:childTnLst>
                        <p:par>
                          <p:cTn id="82" fill="hold">
                            <p:stCondLst>
                              <p:cond delay="0"/>
                            </p:stCondLst>
                            <p:childTnLst>
                              <p:par>
                                <p:cTn id="83" presetID="53" presetClass="entr" presetSubtype="16" fill="hold" nodeType="clickEffect">
                                  <p:stCondLst>
                                    <p:cond delay="0"/>
                                  </p:stCondLst>
                                  <p:childTnLst>
                                    <p:set>
                                      <p:cBhvr>
                                        <p:cTn id="84" dur="1" fill="hold">
                                          <p:stCondLst>
                                            <p:cond delay="0"/>
                                          </p:stCondLst>
                                        </p:cTn>
                                        <p:tgtEl>
                                          <p:spTgt spid="17"/>
                                        </p:tgtEl>
                                        <p:attrNameLst>
                                          <p:attrName>style.visibility</p:attrName>
                                        </p:attrNameLst>
                                      </p:cBhvr>
                                      <p:to>
                                        <p:strVal val="visible"/>
                                      </p:to>
                                    </p:set>
                                    <p:anim calcmode="lin" valueType="num">
                                      <p:cBhvr>
                                        <p:cTn id="85" dur="500" fill="hold"/>
                                        <p:tgtEl>
                                          <p:spTgt spid="17"/>
                                        </p:tgtEl>
                                        <p:attrNameLst>
                                          <p:attrName>ppt_w</p:attrName>
                                        </p:attrNameLst>
                                      </p:cBhvr>
                                      <p:tavLst>
                                        <p:tav tm="0">
                                          <p:val>
                                            <p:fltVal val="0"/>
                                          </p:val>
                                        </p:tav>
                                        <p:tav tm="100000">
                                          <p:val>
                                            <p:strVal val="#ppt_w"/>
                                          </p:val>
                                        </p:tav>
                                      </p:tavLst>
                                    </p:anim>
                                    <p:anim calcmode="lin" valueType="num">
                                      <p:cBhvr>
                                        <p:cTn id="86" dur="500" fill="hold"/>
                                        <p:tgtEl>
                                          <p:spTgt spid="17"/>
                                        </p:tgtEl>
                                        <p:attrNameLst>
                                          <p:attrName>ppt_h</p:attrName>
                                        </p:attrNameLst>
                                      </p:cBhvr>
                                      <p:tavLst>
                                        <p:tav tm="0">
                                          <p:val>
                                            <p:fltVal val="0"/>
                                          </p:val>
                                        </p:tav>
                                        <p:tav tm="100000">
                                          <p:val>
                                            <p:strVal val="#ppt_h"/>
                                          </p:val>
                                        </p:tav>
                                      </p:tavLst>
                                    </p:anim>
                                    <p:animEffect transition="in" filter="fade">
                                      <p:cBhvr>
                                        <p:cTn id="87" dur="500"/>
                                        <p:tgtEl>
                                          <p:spTgt spid="17"/>
                                        </p:tgtEl>
                                      </p:cBhvr>
                                    </p:animEffect>
                                  </p:childTnLst>
                                </p:cTn>
                              </p:par>
                            </p:childTnLst>
                          </p:cTn>
                        </p:par>
                      </p:childTnLst>
                    </p:cTn>
                  </p:par>
                  <p:par>
                    <p:cTn id="88" fill="hold">
                      <p:stCondLst>
                        <p:cond delay="indefinite"/>
                      </p:stCondLst>
                      <p:childTnLst>
                        <p:par>
                          <p:cTn id="89" fill="hold">
                            <p:stCondLst>
                              <p:cond delay="0"/>
                            </p:stCondLst>
                            <p:childTnLst>
                              <p:par>
                                <p:cTn id="90" presetID="53" presetClass="entr" presetSubtype="16" fill="hold" nodeType="clickEffect">
                                  <p:stCondLst>
                                    <p:cond delay="0"/>
                                  </p:stCondLst>
                                  <p:childTnLst>
                                    <p:set>
                                      <p:cBhvr>
                                        <p:cTn id="91" dur="1" fill="hold">
                                          <p:stCondLst>
                                            <p:cond delay="0"/>
                                          </p:stCondLst>
                                        </p:cTn>
                                        <p:tgtEl>
                                          <p:spTgt spid="18"/>
                                        </p:tgtEl>
                                        <p:attrNameLst>
                                          <p:attrName>style.visibility</p:attrName>
                                        </p:attrNameLst>
                                      </p:cBhvr>
                                      <p:to>
                                        <p:strVal val="visible"/>
                                      </p:to>
                                    </p:set>
                                    <p:anim calcmode="lin" valueType="num">
                                      <p:cBhvr>
                                        <p:cTn id="92" dur="500" fill="hold"/>
                                        <p:tgtEl>
                                          <p:spTgt spid="18"/>
                                        </p:tgtEl>
                                        <p:attrNameLst>
                                          <p:attrName>ppt_w</p:attrName>
                                        </p:attrNameLst>
                                      </p:cBhvr>
                                      <p:tavLst>
                                        <p:tav tm="0">
                                          <p:val>
                                            <p:fltVal val="0"/>
                                          </p:val>
                                        </p:tav>
                                        <p:tav tm="100000">
                                          <p:val>
                                            <p:strVal val="#ppt_w"/>
                                          </p:val>
                                        </p:tav>
                                      </p:tavLst>
                                    </p:anim>
                                    <p:anim calcmode="lin" valueType="num">
                                      <p:cBhvr>
                                        <p:cTn id="93" dur="500" fill="hold"/>
                                        <p:tgtEl>
                                          <p:spTgt spid="18"/>
                                        </p:tgtEl>
                                        <p:attrNameLst>
                                          <p:attrName>ppt_h</p:attrName>
                                        </p:attrNameLst>
                                      </p:cBhvr>
                                      <p:tavLst>
                                        <p:tav tm="0">
                                          <p:val>
                                            <p:fltVal val="0"/>
                                          </p:val>
                                        </p:tav>
                                        <p:tav tm="100000">
                                          <p:val>
                                            <p:strVal val="#ppt_h"/>
                                          </p:val>
                                        </p:tav>
                                      </p:tavLst>
                                    </p:anim>
                                    <p:animEffect transition="in" filter="fade">
                                      <p:cBhvr>
                                        <p:cTn id="94" dur="500"/>
                                        <p:tgtEl>
                                          <p:spTgt spid="18"/>
                                        </p:tgtEl>
                                      </p:cBhvr>
                                    </p:animEffect>
                                  </p:childTnLst>
                                </p:cTn>
                              </p:par>
                            </p:childTnLst>
                          </p:cTn>
                        </p:par>
                      </p:childTnLst>
                    </p:cTn>
                  </p:par>
                  <p:par>
                    <p:cTn id="95" fill="hold">
                      <p:stCondLst>
                        <p:cond delay="indefinite"/>
                      </p:stCondLst>
                      <p:childTnLst>
                        <p:par>
                          <p:cTn id="96" fill="hold">
                            <p:stCondLst>
                              <p:cond delay="0"/>
                            </p:stCondLst>
                            <p:childTnLst>
                              <p:par>
                                <p:cTn id="97" presetID="53" presetClass="entr" presetSubtype="16" fill="hold" nodeType="click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p:cTn id="99" dur="500" fill="hold"/>
                                        <p:tgtEl>
                                          <p:spTgt spid="19"/>
                                        </p:tgtEl>
                                        <p:attrNameLst>
                                          <p:attrName>ppt_w</p:attrName>
                                        </p:attrNameLst>
                                      </p:cBhvr>
                                      <p:tavLst>
                                        <p:tav tm="0">
                                          <p:val>
                                            <p:fltVal val="0"/>
                                          </p:val>
                                        </p:tav>
                                        <p:tav tm="100000">
                                          <p:val>
                                            <p:strVal val="#ppt_w"/>
                                          </p:val>
                                        </p:tav>
                                      </p:tavLst>
                                    </p:anim>
                                    <p:anim calcmode="lin" valueType="num">
                                      <p:cBhvr>
                                        <p:cTn id="100" dur="500" fill="hold"/>
                                        <p:tgtEl>
                                          <p:spTgt spid="19"/>
                                        </p:tgtEl>
                                        <p:attrNameLst>
                                          <p:attrName>ppt_h</p:attrName>
                                        </p:attrNameLst>
                                      </p:cBhvr>
                                      <p:tavLst>
                                        <p:tav tm="0">
                                          <p:val>
                                            <p:fltVal val="0"/>
                                          </p:val>
                                        </p:tav>
                                        <p:tav tm="100000">
                                          <p:val>
                                            <p:strVal val="#ppt_h"/>
                                          </p:val>
                                        </p:tav>
                                      </p:tavLst>
                                    </p:anim>
                                    <p:animEffect transition="in" filter="fade">
                                      <p:cBhvr>
                                        <p:cTn id="101" dur="500"/>
                                        <p:tgtEl>
                                          <p:spTgt spid="19"/>
                                        </p:tgtEl>
                                      </p:cBhvr>
                                    </p:animEffect>
                                  </p:childTnLst>
                                </p:cTn>
                              </p:par>
                            </p:childTnLst>
                          </p:cTn>
                        </p:par>
                      </p:childTnLst>
                    </p:cTn>
                  </p:par>
                  <p:par>
                    <p:cTn id="102" fill="hold">
                      <p:stCondLst>
                        <p:cond delay="indefinite"/>
                      </p:stCondLst>
                      <p:childTnLst>
                        <p:par>
                          <p:cTn id="103" fill="hold">
                            <p:stCondLst>
                              <p:cond delay="0"/>
                            </p:stCondLst>
                            <p:childTnLst>
                              <p:par>
                                <p:cTn id="104" presetID="53" presetClass="entr" presetSubtype="16" fill="hold" nodeType="clickEffect">
                                  <p:stCondLst>
                                    <p:cond delay="0"/>
                                  </p:stCondLst>
                                  <p:childTnLst>
                                    <p:set>
                                      <p:cBhvr>
                                        <p:cTn id="105" dur="1" fill="hold">
                                          <p:stCondLst>
                                            <p:cond delay="0"/>
                                          </p:stCondLst>
                                        </p:cTn>
                                        <p:tgtEl>
                                          <p:spTgt spid="20"/>
                                        </p:tgtEl>
                                        <p:attrNameLst>
                                          <p:attrName>style.visibility</p:attrName>
                                        </p:attrNameLst>
                                      </p:cBhvr>
                                      <p:to>
                                        <p:strVal val="visible"/>
                                      </p:to>
                                    </p:set>
                                    <p:anim calcmode="lin" valueType="num">
                                      <p:cBhvr>
                                        <p:cTn id="106" dur="500" fill="hold"/>
                                        <p:tgtEl>
                                          <p:spTgt spid="20"/>
                                        </p:tgtEl>
                                        <p:attrNameLst>
                                          <p:attrName>ppt_w</p:attrName>
                                        </p:attrNameLst>
                                      </p:cBhvr>
                                      <p:tavLst>
                                        <p:tav tm="0">
                                          <p:val>
                                            <p:fltVal val="0"/>
                                          </p:val>
                                        </p:tav>
                                        <p:tav tm="100000">
                                          <p:val>
                                            <p:strVal val="#ppt_w"/>
                                          </p:val>
                                        </p:tav>
                                      </p:tavLst>
                                    </p:anim>
                                    <p:anim calcmode="lin" valueType="num">
                                      <p:cBhvr>
                                        <p:cTn id="107" dur="500" fill="hold"/>
                                        <p:tgtEl>
                                          <p:spTgt spid="20"/>
                                        </p:tgtEl>
                                        <p:attrNameLst>
                                          <p:attrName>ppt_h</p:attrName>
                                        </p:attrNameLst>
                                      </p:cBhvr>
                                      <p:tavLst>
                                        <p:tav tm="0">
                                          <p:val>
                                            <p:fltVal val="0"/>
                                          </p:val>
                                        </p:tav>
                                        <p:tav tm="100000">
                                          <p:val>
                                            <p:strVal val="#ppt_h"/>
                                          </p:val>
                                        </p:tav>
                                      </p:tavLst>
                                    </p:anim>
                                    <p:animEffect transition="in" filter="fade">
                                      <p:cBhvr>
                                        <p:cTn id="108" dur="500"/>
                                        <p:tgtEl>
                                          <p:spTgt spid="20"/>
                                        </p:tgtEl>
                                      </p:cBhvr>
                                    </p:animEffect>
                                  </p:childTnLst>
                                </p:cTn>
                              </p:par>
                            </p:childTnLst>
                          </p:cTn>
                        </p:par>
                      </p:childTnLst>
                    </p:cTn>
                  </p:par>
                  <p:par>
                    <p:cTn id="109" fill="hold">
                      <p:stCondLst>
                        <p:cond delay="indefinite"/>
                      </p:stCondLst>
                      <p:childTnLst>
                        <p:par>
                          <p:cTn id="110" fill="hold">
                            <p:stCondLst>
                              <p:cond delay="0"/>
                            </p:stCondLst>
                            <p:childTnLst>
                              <p:par>
                                <p:cTn id="111" presetID="53" presetClass="entr" presetSubtype="16" fill="hold" nodeType="clickEffect">
                                  <p:stCondLst>
                                    <p:cond delay="0"/>
                                  </p:stCondLst>
                                  <p:childTnLst>
                                    <p:set>
                                      <p:cBhvr>
                                        <p:cTn id="112" dur="1" fill="hold">
                                          <p:stCondLst>
                                            <p:cond delay="0"/>
                                          </p:stCondLst>
                                        </p:cTn>
                                        <p:tgtEl>
                                          <p:spTgt spid="21"/>
                                        </p:tgtEl>
                                        <p:attrNameLst>
                                          <p:attrName>style.visibility</p:attrName>
                                        </p:attrNameLst>
                                      </p:cBhvr>
                                      <p:to>
                                        <p:strVal val="visible"/>
                                      </p:to>
                                    </p:set>
                                    <p:anim calcmode="lin" valueType="num">
                                      <p:cBhvr>
                                        <p:cTn id="113" dur="500" fill="hold"/>
                                        <p:tgtEl>
                                          <p:spTgt spid="21"/>
                                        </p:tgtEl>
                                        <p:attrNameLst>
                                          <p:attrName>ppt_w</p:attrName>
                                        </p:attrNameLst>
                                      </p:cBhvr>
                                      <p:tavLst>
                                        <p:tav tm="0">
                                          <p:val>
                                            <p:fltVal val="0"/>
                                          </p:val>
                                        </p:tav>
                                        <p:tav tm="100000">
                                          <p:val>
                                            <p:strVal val="#ppt_w"/>
                                          </p:val>
                                        </p:tav>
                                      </p:tavLst>
                                    </p:anim>
                                    <p:anim calcmode="lin" valueType="num">
                                      <p:cBhvr>
                                        <p:cTn id="114" dur="500" fill="hold"/>
                                        <p:tgtEl>
                                          <p:spTgt spid="21"/>
                                        </p:tgtEl>
                                        <p:attrNameLst>
                                          <p:attrName>ppt_h</p:attrName>
                                        </p:attrNameLst>
                                      </p:cBhvr>
                                      <p:tavLst>
                                        <p:tav tm="0">
                                          <p:val>
                                            <p:fltVal val="0"/>
                                          </p:val>
                                        </p:tav>
                                        <p:tav tm="100000">
                                          <p:val>
                                            <p:strVal val="#ppt_h"/>
                                          </p:val>
                                        </p:tav>
                                      </p:tavLst>
                                    </p:anim>
                                    <p:animEffect transition="in" filter="fade">
                                      <p:cBhvr>
                                        <p:cTn id="115" dur="500"/>
                                        <p:tgtEl>
                                          <p:spTgt spid="21"/>
                                        </p:tgtEl>
                                      </p:cBhvr>
                                    </p:animEffect>
                                  </p:childTnLst>
                                </p:cTn>
                              </p:par>
                            </p:childTnLst>
                          </p:cTn>
                        </p:par>
                      </p:childTnLst>
                    </p:cTn>
                  </p:par>
                  <p:par>
                    <p:cTn id="116" fill="hold">
                      <p:stCondLst>
                        <p:cond delay="indefinite"/>
                      </p:stCondLst>
                      <p:childTnLst>
                        <p:par>
                          <p:cTn id="117" fill="hold">
                            <p:stCondLst>
                              <p:cond delay="0"/>
                            </p:stCondLst>
                            <p:childTnLst>
                              <p:par>
                                <p:cTn id="118" presetID="53" presetClass="entr" presetSubtype="16" fill="hold" nodeType="clickEffect">
                                  <p:stCondLst>
                                    <p:cond delay="0"/>
                                  </p:stCondLst>
                                  <p:childTnLst>
                                    <p:set>
                                      <p:cBhvr>
                                        <p:cTn id="119" dur="1" fill="hold">
                                          <p:stCondLst>
                                            <p:cond delay="0"/>
                                          </p:stCondLst>
                                        </p:cTn>
                                        <p:tgtEl>
                                          <p:spTgt spid="22"/>
                                        </p:tgtEl>
                                        <p:attrNameLst>
                                          <p:attrName>style.visibility</p:attrName>
                                        </p:attrNameLst>
                                      </p:cBhvr>
                                      <p:to>
                                        <p:strVal val="visible"/>
                                      </p:to>
                                    </p:set>
                                    <p:anim calcmode="lin" valueType="num">
                                      <p:cBhvr>
                                        <p:cTn id="120" dur="500" fill="hold"/>
                                        <p:tgtEl>
                                          <p:spTgt spid="22"/>
                                        </p:tgtEl>
                                        <p:attrNameLst>
                                          <p:attrName>ppt_w</p:attrName>
                                        </p:attrNameLst>
                                      </p:cBhvr>
                                      <p:tavLst>
                                        <p:tav tm="0">
                                          <p:val>
                                            <p:fltVal val="0"/>
                                          </p:val>
                                        </p:tav>
                                        <p:tav tm="100000">
                                          <p:val>
                                            <p:strVal val="#ppt_w"/>
                                          </p:val>
                                        </p:tav>
                                      </p:tavLst>
                                    </p:anim>
                                    <p:anim calcmode="lin" valueType="num">
                                      <p:cBhvr>
                                        <p:cTn id="121" dur="500" fill="hold"/>
                                        <p:tgtEl>
                                          <p:spTgt spid="22"/>
                                        </p:tgtEl>
                                        <p:attrNameLst>
                                          <p:attrName>ppt_h</p:attrName>
                                        </p:attrNameLst>
                                      </p:cBhvr>
                                      <p:tavLst>
                                        <p:tav tm="0">
                                          <p:val>
                                            <p:fltVal val="0"/>
                                          </p:val>
                                        </p:tav>
                                        <p:tav tm="100000">
                                          <p:val>
                                            <p:strVal val="#ppt_h"/>
                                          </p:val>
                                        </p:tav>
                                      </p:tavLst>
                                    </p:anim>
                                    <p:animEffect transition="in" filter="fade">
                                      <p:cBhvr>
                                        <p:cTn id="122" dur="500"/>
                                        <p:tgtEl>
                                          <p:spTgt spid="22"/>
                                        </p:tgtEl>
                                      </p:cBhvr>
                                    </p:animEffect>
                                  </p:childTnLst>
                                </p:cTn>
                              </p:par>
                            </p:childTnLst>
                          </p:cTn>
                        </p:par>
                      </p:childTnLst>
                    </p:cTn>
                  </p:par>
                  <p:par>
                    <p:cTn id="123" fill="hold">
                      <p:stCondLst>
                        <p:cond delay="indefinite"/>
                      </p:stCondLst>
                      <p:childTnLst>
                        <p:par>
                          <p:cTn id="124" fill="hold">
                            <p:stCondLst>
                              <p:cond delay="0"/>
                            </p:stCondLst>
                            <p:childTnLst>
                              <p:par>
                                <p:cTn id="125" presetID="53" presetClass="entr" presetSubtype="16" fill="hold" nodeType="clickEffect">
                                  <p:stCondLst>
                                    <p:cond delay="0"/>
                                  </p:stCondLst>
                                  <p:childTnLst>
                                    <p:set>
                                      <p:cBhvr>
                                        <p:cTn id="126" dur="1" fill="hold">
                                          <p:stCondLst>
                                            <p:cond delay="0"/>
                                          </p:stCondLst>
                                        </p:cTn>
                                        <p:tgtEl>
                                          <p:spTgt spid="23"/>
                                        </p:tgtEl>
                                        <p:attrNameLst>
                                          <p:attrName>style.visibility</p:attrName>
                                        </p:attrNameLst>
                                      </p:cBhvr>
                                      <p:to>
                                        <p:strVal val="visible"/>
                                      </p:to>
                                    </p:set>
                                    <p:anim calcmode="lin" valueType="num">
                                      <p:cBhvr>
                                        <p:cTn id="127" dur="500" fill="hold"/>
                                        <p:tgtEl>
                                          <p:spTgt spid="23"/>
                                        </p:tgtEl>
                                        <p:attrNameLst>
                                          <p:attrName>ppt_w</p:attrName>
                                        </p:attrNameLst>
                                      </p:cBhvr>
                                      <p:tavLst>
                                        <p:tav tm="0">
                                          <p:val>
                                            <p:fltVal val="0"/>
                                          </p:val>
                                        </p:tav>
                                        <p:tav tm="100000">
                                          <p:val>
                                            <p:strVal val="#ppt_w"/>
                                          </p:val>
                                        </p:tav>
                                      </p:tavLst>
                                    </p:anim>
                                    <p:anim calcmode="lin" valueType="num">
                                      <p:cBhvr>
                                        <p:cTn id="128" dur="500" fill="hold"/>
                                        <p:tgtEl>
                                          <p:spTgt spid="23"/>
                                        </p:tgtEl>
                                        <p:attrNameLst>
                                          <p:attrName>ppt_h</p:attrName>
                                        </p:attrNameLst>
                                      </p:cBhvr>
                                      <p:tavLst>
                                        <p:tav tm="0">
                                          <p:val>
                                            <p:fltVal val="0"/>
                                          </p:val>
                                        </p:tav>
                                        <p:tav tm="100000">
                                          <p:val>
                                            <p:strVal val="#ppt_h"/>
                                          </p:val>
                                        </p:tav>
                                      </p:tavLst>
                                    </p:anim>
                                    <p:animEffect transition="in" filter="fade">
                                      <p:cBhvr>
                                        <p:cTn id="129" dur="500"/>
                                        <p:tgtEl>
                                          <p:spTgt spid="23"/>
                                        </p:tgtEl>
                                      </p:cBhvr>
                                    </p:animEffect>
                                  </p:childTnLst>
                                </p:cTn>
                              </p:par>
                            </p:childTnLst>
                          </p:cTn>
                        </p:par>
                      </p:childTnLst>
                    </p:cTn>
                  </p:par>
                  <p:par>
                    <p:cTn id="130" fill="hold">
                      <p:stCondLst>
                        <p:cond delay="indefinite"/>
                      </p:stCondLst>
                      <p:childTnLst>
                        <p:par>
                          <p:cTn id="131" fill="hold">
                            <p:stCondLst>
                              <p:cond delay="0"/>
                            </p:stCondLst>
                            <p:childTnLst>
                              <p:par>
                                <p:cTn id="132" presetID="53" presetClass="entr" presetSubtype="16" fill="hold" nodeType="clickEffect">
                                  <p:stCondLst>
                                    <p:cond delay="0"/>
                                  </p:stCondLst>
                                  <p:childTnLst>
                                    <p:set>
                                      <p:cBhvr>
                                        <p:cTn id="133" dur="1" fill="hold">
                                          <p:stCondLst>
                                            <p:cond delay="0"/>
                                          </p:stCondLst>
                                        </p:cTn>
                                        <p:tgtEl>
                                          <p:spTgt spid="24"/>
                                        </p:tgtEl>
                                        <p:attrNameLst>
                                          <p:attrName>style.visibility</p:attrName>
                                        </p:attrNameLst>
                                      </p:cBhvr>
                                      <p:to>
                                        <p:strVal val="visible"/>
                                      </p:to>
                                    </p:set>
                                    <p:anim calcmode="lin" valueType="num">
                                      <p:cBhvr>
                                        <p:cTn id="134" dur="500" fill="hold"/>
                                        <p:tgtEl>
                                          <p:spTgt spid="24"/>
                                        </p:tgtEl>
                                        <p:attrNameLst>
                                          <p:attrName>ppt_w</p:attrName>
                                        </p:attrNameLst>
                                      </p:cBhvr>
                                      <p:tavLst>
                                        <p:tav tm="0">
                                          <p:val>
                                            <p:fltVal val="0"/>
                                          </p:val>
                                        </p:tav>
                                        <p:tav tm="100000">
                                          <p:val>
                                            <p:strVal val="#ppt_w"/>
                                          </p:val>
                                        </p:tav>
                                      </p:tavLst>
                                    </p:anim>
                                    <p:anim calcmode="lin" valueType="num">
                                      <p:cBhvr>
                                        <p:cTn id="135" dur="500" fill="hold"/>
                                        <p:tgtEl>
                                          <p:spTgt spid="24"/>
                                        </p:tgtEl>
                                        <p:attrNameLst>
                                          <p:attrName>ppt_h</p:attrName>
                                        </p:attrNameLst>
                                      </p:cBhvr>
                                      <p:tavLst>
                                        <p:tav tm="0">
                                          <p:val>
                                            <p:fltVal val="0"/>
                                          </p:val>
                                        </p:tav>
                                        <p:tav tm="100000">
                                          <p:val>
                                            <p:strVal val="#ppt_h"/>
                                          </p:val>
                                        </p:tav>
                                      </p:tavLst>
                                    </p:anim>
                                    <p:animEffect transition="in" filter="fade">
                                      <p:cBhvr>
                                        <p:cTn id="136" dur="500"/>
                                        <p:tgtEl>
                                          <p:spTgt spid="24"/>
                                        </p:tgtEl>
                                      </p:cBhvr>
                                    </p:animEffect>
                                  </p:childTnLst>
                                </p:cTn>
                              </p:par>
                            </p:childTnLst>
                          </p:cTn>
                        </p:par>
                      </p:childTnLst>
                    </p:cTn>
                  </p:par>
                  <p:par>
                    <p:cTn id="137" fill="hold">
                      <p:stCondLst>
                        <p:cond delay="indefinite"/>
                      </p:stCondLst>
                      <p:childTnLst>
                        <p:par>
                          <p:cTn id="138" fill="hold">
                            <p:stCondLst>
                              <p:cond delay="0"/>
                            </p:stCondLst>
                            <p:childTnLst>
                              <p:par>
                                <p:cTn id="139" presetID="1" presetClass="entr" presetSubtype="0" fill="hold" grpId="0" nodeType="clickEffect">
                                  <p:stCondLst>
                                    <p:cond delay="0"/>
                                  </p:stCondLst>
                                  <p:childTnLst>
                                    <p:set>
                                      <p:cBhvr>
                                        <p:cTn id="140" dur="1" fill="hold">
                                          <p:stCondLst>
                                            <p:cond delay="0"/>
                                          </p:stCondLst>
                                        </p:cTn>
                                        <p:tgtEl>
                                          <p:spTgt spid="25"/>
                                        </p:tgtEl>
                                        <p:attrNameLst>
                                          <p:attrName>style.visibility</p:attrName>
                                        </p:attrNameLst>
                                      </p:cBhvr>
                                      <p:to>
                                        <p:strVal val="visible"/>
                                      </p:to>
                                    </p:set>
                                  </p:childTnLst>
                                </p:cTn>
                              </p:par>
                            </p:childTnLst>
                          </p:cTn>
                        </p:par>
                      </p:childTnLst>
                    </p:cTn>
                  </p:par>
                  <p:par>
                    <p:cTn id="141" fill="hold">
                      <p:stCondLst>
                        <p:cond delay="indefinite"/>
                      </p:stCondLst>
                      <p:childTnLst>
                        <p:par>
                          <p:cTn id="142" fill="hold">
                            <p:stCondLst>
                              <p:cond delay="0"/>
                            </p:stCondLst>
                            <p:childTnLst>
                              <p:par>
                                <p:cTn id="143" presetID="53" presetClass="entr" presetSubtype="16" fill="hold" nodeType="clickEffect">
                                  <p:stCondLst>
                                    <p:cond delay="0"/>
                                  </p:stCondLst>
                                  <p:childTnLst>
                                    <p:set>
                                      <p:cBhvr>
                                        <p:cTn id="144" dur="1" fill="hold">
                                          <p:stCondLst>
                                            <p:cond delay="0"/>
                                          </p:stCondLst>
                                        </p:cTn>
                                        <p:tgtEl>
                                          <p:spTgt spid="28"/>
                                        </p:tgtEl>
                                        <p:attrNameLst>
                                          <p:attrName>style.visibility</p:attrName>
                                        </p:attrNameLst>
                                      </p:cBhvr>
                                      <p:to>
                                        <p:strVal val="visible"/>
                                      </p:to>
                                    </p:set>
                                    <p:anim calcmode="lin" valueType="num">
                                      <p:cBhvr>
                                        <p:cTn id="145" dur="500" fill="hold"/>
                                        <p:tgtEl>
                                          <p:spTgt spid="28"/>
                                        </p:tgtEl>
                                        <p:attrNameLst>
                                          <p:attrName>ppt_w</p:attrName>
                                        </p:attrNameLst>
                                      </p:cBhvr>
                                      <p:tavLst>
                                        <p:tav tm="0">
                                          <p:val>
                                            <p:fltVal val="0"/>
                                          </p:val>
                                        </p:tav>
                                        <p:tav tm="100000">
                                          <p:val>
                                            <p:strVal val="#ppt_w"/>
                                          </p:val>
                                        </p:tav>
                                      </p:tavLst>
                                    </p:anim>
                                    <p:anim calcmode="lin" valueType="num">
                                      <p:cBhvr>
                                        <p:cTn id="146" dur="500" fill="hold"/>
                                        <p:tgtEl>
                                          <p:spTgt spid="28"/>
                                        </p:tgtEl>
                                        <p:attrNameLst>
                                          <p:attrName>ppt_h</p:attrName>
                                        </p:attrNameLst>
                                      </p:cBhvr>
                                      <p:tavLst>
                                        <p:tav tm="0">
                                          <p:val>
                                            <p:fltVal val="0"/>
                                          </p:val>
                                        </p:tav>
                                        <p:tav tm="100000">
                                          <p:val>
                                            <p:strVal val="#ppt_h"/>
                                          </p:val>
                                        </p:tav>
                                      </p:tavLst>
                                    </p:anim>
                                    <p:animEffect transition="in" filter="fade">
                                      <p:cBhvr>
                                        <p:cTn id="147" dur="500"/>
                                        <p:tgtEl>
                                          <p:spTgt spid="28"/>
                                        </p:tgtEl>
                                      </p:cBhvr>
                                    </p:animEffect>
                                  </p:childTnLst>
                                </p:cTn>
                              </p:par>
                            </p:childTnLst>
                          </p:cTn>
                        </p:par>
                      </p:childTnLst>
                    </p:cTn>
                  </p:par>
                  <p:par>
                    <p:cTn id="148" fill="hold">
                      <p:stCondLst>
                        <p:cond delay="indefinite"/>
                      </p:stCondLst>
                      <p:childTnLst>
                        <p:par>
                          <p:cTn id="149" fill="hold">
                            <p:stCondLst>
                              <p:cond delay="0"/>
                            </p:stCondLst>
                            <p:childTnLst>
                              <p:par>
                                <p:cTn id="150" presetID="53" presetClass="entr" presetSubtype="16" fill="hold" nodeType="clickEffect">
                                  <p:stCondLst>
                                    <p:cond delay="0"/>
                                  </p:stCondLst>
                                  <p:childTnLst>
                                    <p:set>
                                      <p:cBhvr>
                                        <p:cTn id="151" dur="1" fill="hold">
                                          <p:stCondLst>
                                            <p:cond delay="0"/>
                                          </p:stCondLst>
                                        </p:cTn>
                                        <p:tgtEl>
                                          <p:spTgt spid="29"/>
                                        </p:tgtEl>
                                        <p:attrNameLst>
                                          <p:attrName>style.visibility</p:attrName>
                                        </p:attrNameLst>
                                      </p:cBhvr>
                                      <p:to>
                                        <p:strVal val="visible"/>
                                      </p:to>
                                    </p:set>
                                    <p:anim calcmode="lin" valueType="num">
                                      <p:cBhvr>
                                        <p:cTn id="152" dur="500" fill="hold"/>
                                        <p:tgtEl>
                                          <p:spTgt spid="29"/>
                                        </p:tgtEl>
                                        <p:attrNameLst>
                                          <p:attrName>ppt_w</p:attrName>
                                        </p:attrNameLst>
                                      </p:cBhvr>
                                      <p:tavLst>
                                        <p:tav tm="0">
                                          <p:val>
                                            <p:fltVal val="0"/>
                                          </p:val>
                                        </p:tav>
                                        <p:tav tm="100000">
                                          <p:val>
                                            <p:strVal val="#ppt_w"/>
                                          </p:val>
                                        </p:tav>
                                      </p:tavLst>
                                    </p:anim>
                                    <p:anim calcmode="lin" valueType="num">
                                      <p:cBhvr>
                                        <p:cTn id="153" dur="500" fill="hold"/>
                                        <p:tgtEl>
                                          <p:spTgt spid="29"/>
                                        </p:tgtEl>
                                        <p:attrNameLst>
                                          <p:attrName>ppt_h</p:attrName>
                                        </p:attrNameLst>
                                      </p:cBhvr>
                                      <p:tavLst>
                                        <p:tav tm="0">
                                          <p:val>
                                            <p:fltVal val="0"/>
                                          </p:val>
                                        </p:tav>
                                        <p:tav tm="100000">
                                          <p:val>
                                            <p:strVal val="#ppt_h"/>
                                          </p:val>
                                        </p:tav>
                                      </p:tavLst>
                                    </p:anim>
                                    <p:animEffect transition="in" filter="fade">
                                      <p:cBhvr>
                                        <p:cTn id="154" dur="500"/>
                                        <p:tgtEl>
                                          <p:spTgt spid="29"/>
                                        </p:tgtEl>
                                      </p:cBhvr>
                                    </p:animEffect>
                                  </p:childTnLst>
                                </p:cTn>
                              </p:par>
                            </p:childTnLst>
                          </p:cTn>
                        </p:par>
                      </p:childTnLst>
                    </p:cTn>
                  </p:par>
                  <p:par>
                    <p:cTn id="155" fill="hold">
                      <p:stCondLst>
                        <p:cond delay="indefinite"/>
                      </p:stCondLst>
                      <p:childTnLst>
                        <p:par>
                          <p:cTn id="156" fill="hold">
                            <p:stCondLst>
                              <p:cond delay="0"/>
                            </p:stCondLst>
                            <p:childTnLst>
                              <p:par>
                                <p:cTn id="157" presetID="53" presetClass="entr" presetSubtype="16" fill="hold" nodeType="clickEffect">
                                  <p:stCondLst>
                                    <p:cond delay="0"/>
                                  </p:stCondLst>
                                  <p:childTnLst>
                                    <p:set>
                                      <p:cBhvr>
                                        <p:cTn id="158" dur="1" fill="hold">
                                          <p:stCondLst>
                                            <p:cond delay="0"/>
                                          </p:stCondLst>
                                        </p:cTn>
                                        <p:tgtEl>
                                          <p:spTgt spid="30"/>
                                        </p:tgtEl>
                                        <p:attrNameLst>
                                          <p:attrName>style.visibility</p:attrName>
                                        </p:attrNameLst>
                                      </p:cBhvr>
                                      <p:to>
                                        <p:strVal val="visible"/>
                                      </p:to>
                                    </p:set>
                                    <p:anim calcmode="lin" valueType="num">
                                      <p:cBhvr>
                                        <p:cTn id="159" dur="500" fill="hold"/>
                                        <p:tgtEl>
                                          <p:spTgt spid="30"/>
                                        </p:tgtEl>
                                        <p:attrNameLst>
                                          <p:attrName>ppt_w</p:attrName>
                                        </p:attrNameLst>
                                      </p:cBhvr>
                                      <p:tavLst>
                                        <p:tav tm="0">
                                          <p:val>
                                            <p:fltVal val="0"/>
                                          </p:val>
                                        </p:tav>
                                        <p:tav tm="100000">
                                          <p:val>
                                            <p:strVal val="#ppt_w"/>
                                          </p:val>
                                        </p:tav>
                                      </p:tavLst>
                                    </p:anim>
                                    <p:anim calcmode="lin" valueType="num">
                                      <p:cBhvr>
                                        <p:cTn id="160" dur="500" fill="hold"/>
                                        <p:tgtEl>
                                          <p:spTgt spid="30"/>
                                        </p:tgtEl>
                                        <p:attrNameLst>
                                          <p:attrName>ppt_h</p:attrName>
                                        </p:attrNameLst>
                                      </p:cBhvr>
                                      <p:tavLst>
                                        <p:tav tm="0">
                                          <p:val>
                                            <p:fltVal val="0"/>
                                          </p:val>
                                        </p:tav>
                                        <p:tav tm="100000">
                                          <p:val>
                                            <p:strVal val="#ppt_h"/>
                                          </p:val>
                                        </p:tav>
                                      </p:tavLst>
                                    </p:anim>
                                    <p:animEffect transition="in" filter="fade">
                                      <p:cBhvr>
                                        <p:cTn id="16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2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118889" y="332656"/>
            <a:ext cx="7920880" cy="697563"/>
          </a:xfrm>
          <a:prstGeom prst="rect">
            <a:avLst/>
          </a:prstGeom>
        </p:spPr>
        <p:txBody>
          <a:bodyPr wrap="square">
            <a:spAutoFit/>
          </a:bodyPr>
          <a:lstStyle/>
          <a:p>
            <a:pPr algn="just">
              <a:lnSpc>
                <a:spcPct val="114000"/>
              </a:lnSpc>
            </a:pPr>
            <a:r>
              <a:rPr lang="pt-BR" b="1" dirty="0">
                <a:latin typeface="Arial" pitchFamily="34" charset="0"/>
                <a:cs typeface="Arial" pitchFamily="34" charset="0"/>
              </a:rPr>
              <a:t>Questão 9c) (0,4 ponto)</a:t>
            </a:r>
            <a:r>
              <a:rPr lang="pt-BR" dirty="0">
                <a:latin typeface="Arial" pitchFamily="34" charset="0"/>
                <a:cs typeface="Arial" pitchFamily="34" charset="0"/>
              </a:rPr>
              <a:t> Usando os dados anteriores determine o número de voltas que a ISS dá em torno da Terra em cada dia.</a:t>
            </a:r>
          </a:p>
        </p:txBody>
      </p:sp>
      <p:sp>
        <p:nvSpPr>
          <p:cNvPr id="4" name="Retângulo 3"/>
          <p:cNvSpPr/>
          <p:nvPr/>
        </p:nvSpPr>
        <p:spPr>
          <a:xfrm>
            <a:off x="118889" y="1268760"/>
            <a:ext cx="7920880" cy="1039708"/>
          </a:xfrm>
          <a:prstGeom prst="rect">
            <a:avLst/>
          </a:prstGeom>
        </p:spPr>
        <p:txBody>
          <a:bodyPr wrap="square">
            <a:spAutoFit/>
          </a:bodyPr>
          <a:lstStyle/>
          <a:p>
            <a:pPr algn="just">
              <a:lnSpc>
                <a:spcPct val="114000"/>
              </a:lnSpc>
            </a:pPr>
            <a:r>
              <a:rPr lang="pt-BR" dirty="0">
                <a:solidFill>
                  <a:srgbClr val="FF0000"/>
                </a:solidFill>
                <a:latin typeface="Arial" pitchFamily="34" charset="0"/>
                <a:cs typeface="Arial" pitchFamily="34" charset="0"/>
              </a:rPr>
              <a:t>O dia tem 24 horas.  Dessa forma, para responder esta questão, basta dividir a quantidade de horas que tem um dia, pelo número de horas que a ISS leva para dar uma volta em torno da Terra, ou seja:</a:t>
            </a:r>
          </a:p>
        </p:txBody>
      </p:sp>
      <p:sp>
        <p:nvSpPr>
          <p:cNvPr id="5" name="Rectangle 2"/>
          <p:cNvSpPr>
            <a:spLocks noChangeArrowheads="1"/>
          </p:cNvSpPr>
          <p:nvPr/>
        </p:nvSpPr>
        <p:spPr bwMode="auto">
          <a:xfrm>
            <a:off x="0" y="0"/>
            <a:ext cx="119030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7" name="Objeto 6"/>
          <p:cNvGraphicFramePr>
            <a:graphicFrameLocks noChangeAspect="1"/>
          </p:cNvGraphicFramePr>
          <p:nvPr>
            <p:extLst>
              <p:ext uri="{D42A27DB-BD31-4B8C-83A1-F6EECF244321}">
                <p14:modId xmlns:p14="http://schemas.microsoft.com/office/powerpoint/2010/main" val="1516813918"/>
              </p:ext>
            </p:extLst>
          </p:nvPr>
        </p:nvGraphicFramePr>
        <p:xfrm>
          <a:off x="4126455" y="2533308"/>
          <a:ext cx="2534641" cy="658607"/>
        </p:xfrm>
        <a:graphic>
          <a:graphicData uri="http://schemas.openxmlformats.org/presentationml/2006/ole">
            <mc:AlternateContent xmlns:mc="http://schemas.openxmlformats.org/markup-compatibility/2006">
              <mc:Choice xmlns:v="urn:schemas-microsoft-com:vml" Requires="v">
                <p:oleObj spid="_x0000_s27713" name="Equação" r:id="rId3" imgW="1612800" imgH="419040" progId="Equation.3">
                  <p:embed/>
                </p:oleObj>
              </mc:Choice>
              <mc:Fallback>
                <p:oleObj name="Equação" r:id="rId3" imgW="1612800" imgH="419040" progId="Equation.3">
                  <p:embed/>
                  <p:pic>
                    <p:nvPicPr>
                      <p:cNvPr id="0" name=""/>
                      <p:cNvPicPr/>
                      <p:nvPr/>
                    </p:nvPicPr>
                    <p:blipFill>
                      <a:blip r:embed="rId4"/>
                      <a:stretch>
                        <a:fillRect/>
                      </a:stretch>
                    </p:blipFill>
                    <p:spPr>
                      <a:xfrm>
                        <a:off x="4126455" y="2533308"/>
                        <a:ext cx="2534641" cy="658607"/>
                      </a:xfrm>
                      <a:prstGeom prst="rect">
                        <a:avLst/>
                      </a:prstGeom>
                    </p:spPr>
                  </p:pic>
                </p:oleObj>
              </mc:Fallback>
            </mc:AlternateContent>
          </a:graphicData>
        </a:graphic>
      </p:graphicFrame>
      <p:graphicFrame>
        <p:nvGraphicFramePr>
          <p:cNvPr id="8" name="Objeto 7"/>
          <p:cNvGraphicFramePr>
            <a:graphicFrameLocks noChangeAspect="1"/>
          </p:cNvGraphicFramePr>
          <p:nvPr>
            <p:extLst>
              <p:ext uri="{D42A27DB-BD31-4B8C-83A1-F6EECF244321}">
                <p14:modId xmlns:p14="http://schemas.microsoft.com/office/powerpoint/2010/main" val="1540846284"/>
              </p:ext>
            </p:extLst>
          </p:nvPr>
        </p:nvGraphicFramePr>
        <p:xfrm>
          <a:off x="6790751" y="2677324"/>
          <a:ext cx="456930" cy="317864"/>
        </p:xfrm>
        <a:graphic>
          <a:graphicData uri="http://schemas.openxmlformats.org/presentationml/2006/ole">
            <mc:AlternateContent xmlns:mc="http://schemas.openxmlformats.org/markup-compatibility/2006">
              <mc:Choice xmlns:v="urn:schemas-microsoft-com:vml" Requires="v">
                <p:oleObj spid="_x0000_s27714" name="Equação" r:id="rId5" imgW="291960" imgH="203040" progId="Equation.3">
                  <p:embed/>
                </p:oleObj>
              </mc:Choice>
              <mc:Fallback>
                <p:oleObj name="Equação" r:id="rId5" imgW="291960" imgH="203040" progId="Equation.3">
                  <p:embed/>
                  <p:pic>
                    <p:nvPicPr>
                      <p:cNvPr id="0" name=""/>
                      <p:cNvPicPr/>
                      <p:nvPr/>
                    </p:nvPicPr>
                    <p:blipFill>
                      <a:blip r:embed="rId6"/>
                      <a:stretch>
                        <a:fillRect/>
                      </a:stretch>
                    </p:blipFill>
                    <p:spPr>
                      <a:xfrm>
                        <a:off x="6790751" y="2677324"/>
                        <a:ext cx="456930" cy="317864"/>
                      </a:xfrm>
                      <a:prstGeom prst="rect">
                        <a:avLst/>
                      </a:prstGeom>
                    </p:spPr>
                  </p:pic>
                </p:oleObj>
              </mc:Fallback>
            </mc:AlternateContent>
          </a:graphicData>
        </a:graphic>
      </p:graphicFrame>
      <p:sp>
        <p:nvSpPr>
          <p:cNvPr id="9" name="Retângulo 8"/>
          <p:cNvSpPr/>
          <p:nvPr/>
        </p:nvSpPr>
        <p:spPr>
          <a:xfrm>
            <a:off x="194789" y="4117484"/>
            <a:ext cx="11592888" cy="1039708"/>
          </a:xfrm>
          <a:prstGeom prst="rect">
            <a:avLst/>
          </a:prstGeom>
        </p:spPr>
        <p:txBody>
          <a:bodyPr wrap="square">
            <a:spAutoFit/>
          </a:bodyPr>
          <a:lstStyle/>
          <a:p>
            <a:pPr algn="just">
              <a:lnSpc>
                <a:spcPct val="114000"/>
              </a:lnSpc>
            </a:pPr>
            <a:r>
              <a:rPr lang="pt-BR" b="1" dirty="0">
                <a:solidFill>
                  <a:srgbClr val="FF0000"/>
                </a:solidFill>
                <a:latin typeface="Arial" pitchFamily="34" charset="0"/>
                <a:cs typeface="Arial" pitchFamily="34" charset="0"/>
              </a:rPr>
              <a:t>Observação: </a:t>
            </a:r>
            <a:r>
              <a:rPr lang="pt-BR" dirty="0">
                <a:solidFill>
                  <a:srgbClr val="FF0000"/>
                </a:solidFill>
                <a:latin typeface="Arial" pitchFamily="34" charset="0"/>
                <a:cs typeface="Arial" pitchFamily="34" charset="0"/>
              </a:rPr>
              <a:t>16,5 ou 17 voltas também poderão ser aceitas como respostas. Pode também ser aceita como resposta correta o número de vezes que o satélite passaria sobre o edifício, ao longo de 24 horas.  Neste caso, teremos:</a:t>
            </a:r>
          </a:p>
        </p:txBody>
      </p:sp>
      <p:sp>
        <p:nvSpPr>
          <p:cNvPr id="10" name="Rectangle 4"/>
          <p:cNvSpPr>
            <a:spLocks noChangeArrowheads="1"/>
          </p:cNvSpPr>
          <p:nvPr/>
        </p:nvSpPr>
        <p:spPr bwMode="auto">
          <a:xfrm>
            <a:off x="0" y="0"/>
            <a:ext cx="119030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12" name="Objeto 11"/>
          <p:cNvGraphicFramePr>
            <a:graphicFrameLocks noChangeAspect="1"/>
          </p:cNvGraphicFramePr>
          <p:nvPr>
            <p:extLst>
              <p:ext uri="{D42A27DB-BD31-4B8C-83A1-F6EECF244321}">
                <p14:modId xmlns:p14="http://schemas.microsoft.com/office/powerpoint/2010/main" val="2795364845"/>
              </p:ext>
            </p:extLst>
          </p:nvPr>
        </p:nvGraphicFramePr>
        <p:xfrm>
          <a:off x="4151337" y="5259338"/>
          <a:ext cx="2634325" cy="689942"/>
        </p:xfrm>
        <a:graphic>
          <a:graphicData uri="http://schemas.openxmlformats.org/presentationml/2006/ole">
            <mc:AlternateContent xmlns:mc="http://schemas.openxmlformats.org/markup-compatibility/2006">
              <mc:Choice xmlns:v="urn:schemas-microsoft-com:vml" Requires="v">
                <p:oleObj spid="_x0000_s27715" name="Equação" r:id="rId7" imgW="1600200" imgH="419040" progId="Equation.3">
                  <p:embed/>
                </p:oleObj>
              </mc:Choice>
              <mc:Fallback>
                <p:oleObj name="Equação" r:id="rId7" imgW="1600200" imgH="419040" progId="Equation.3">
                  <p:embed/>
                  <p:pic>
                    <p:nvPicPr>
                      <p:cNvPr id="0" name=""/>
                      <p:cNvPicPr/>
                      <p:nvPr/>
                    </p:nvPicPr>
                    <p:blipFill>
                      <a:blip r:embed="rId8"/>
                      <a:stretch>
                        <a:fillRect/>
                      </a:stretch>
                    </p:blipFill>
                    <p:spPr>
                      <a:xfrm>
                        <a:off x="4151337" y="5259338"/>
                        <a:ext cx="2634325" cy="689942"/>
                      </a:xfrm>
                      <a:prstGeom prst="rect">
                        <a:avLst/>
                      </a:prstGeom>
                    </p:spPr>
                  </p:pic>
                </p:oleObj>
              </mc:Fallback>
            </mc:AlternateContent>
          </a:graphicData>
        </a:graphic>
      </p:graphicFrame>
      <p:graphicFrame>
        <p:nvGraphicFramePr>
          <p:cNvPr id="13" name="Objeto 12"/>
          <p:cNvGraphicFramePr>
            <a:graphicFrameLocks noChangeAspect="1"/>
          </p:cNvGraphicFramePr>
          <p:nvPr>
            <p:extLst>
              <p:ext uri="{D42A27DB-BD31-4B8C-83A1-F6EECF244321}">
                <p14:modId xmlns:p14="http://schemas.microsoft.com/office/powerpoint/2010/main" val="2699131825"/>
              </p:ext>
            </p:extLst>
          </p:nvPr>
        </p:nvGraphicFramePr>
        <p:xfrm>
          <a:off x="6842610" y="5417905"/>
          <a:ext cx="504056" cy="322596"/>
        </p:xfrm>
        <a:graphic>
          <a:graphicData uri="http://schemas.openxmlformats.org/presentationml/2006/ole">
            <mc:AlternateContent xmlns:mc="http://schemas.openxmlformats.org/markup-compatibility/2006">
              <mc:Choice xmlns:v="urn:schemas-microsoft-com:vml" Requires="v">
                <p:oleObj spid="_x0000_s27716" name="Equação" r:id="rId9" imgW="317160" imgH="203040" progId="Equation.3">
                  <p:embed/>
                </p:oleObj>
              </mc:Choice>
              <mc:Fallback>
                <p:oleObj name="Equação" r:id="rId9" imgW="317160" imgH="203040" progId="Equation.3">
                  <p:embed/>
                  <p:pic>
                    <p:nvPicPr>
                      <p:cNvPr id="0" name=""/>
                      <p:cNvPicPr/>
                      <p:nvPr/>
                    </p:nvPicPr>
                    <p:blipFill>
                      <a:blip r:embed="rId10"/>
                      <a:stretch>
                        <a:fillRect/>
                      </a:stretch>
                    </p:blipFill>
                    <p:spPr>
                      <a:xfrm>
                        <a:off x="6842610" y="5417905"/>
                        <a:ext cx="504056" cy="322596"/>
                      </a:xfrm>
                      <a:prstGeom prst="rect">
                        <a:avLst/>
                      </a:prstGeom>
                    </p:spPr>
                  </p:pic>
                </p:oleObj>
              </mc:Fallback>
            </mc:AlternateContent>
          </a:graphicData>
        </a:graphic>
      </p:graphicFrame>
      <p:sp>
        <p:nvSpPr>
          <p:cNvPr id="14" name="Retângulo 13"/>
          <p:cNvSpPr/>
          <p:nvPr/>
        </p:nvSpPr>
        <p:spPr>
          <a:xfrm>
            <a:off x="1876544" y="3397404"/>
            <a:ext cx="3066865" cy="369332"/>
          </a:xfrm>
          <a:prstGeom prst="rect">
            <a:avLst/>
          </a:prstGeom>
        </p:spPr>
        <p:txBody>
          <a:bodyPr wrap="none">
            <a:spAutoFit/>
          </a:bodyPr>
          <a:lstStyle/>
          <a:p>
            <a:r>
              <a:rPr lang="pt-BR" b="1" dirty="0" smtClean="0">
                <a:solidFill>
                  <a:srgbClr val="FF0000"/>
                </a:solidFill>
                <a:latin typeface="Arial" pitchFamily="34" charset="0"/>
                <a:cs typeface="Arial" pitchFamily="34" charset="0"/>
              </a:rPr>
              <a:t>Número </a:t>
            </a:r>
            <a:r>
              <a:rPr lang="pt-BR" b="1" dirty="0">
                <a:solidFill>
                  <a:srgbClr val="FF0000"/>
                </a:solidFill>
                <a:latin typeface="Arial" pitchFamily="34" charset="0"/>
                <a:cs typeface="Arial" pitchFamily="34" charset="0"/>
              </a:rPr>
              <a:t>de voltas = 16,7. </a:t>
            </a:r>
            <a:endParaRPr lang="pt-BR" dirty="0">
              <a:solidFill>
                <a:srgbClr val="FF0000"/>
              </a:solidFill>
              <a:latin typeface="Arial" pitchFamily="34" charset="0"/>
              <a:cs typeface="Arial" pitchFamily="34" charset="0"/>
            </a:endParaRPr>
          </a:p>
        </p:txBody>
      </p:sp>
      <p:sp>
        <p:nvSpPr>
          <p:cNvPr id="15" name="Retângulo 14"/>
          <p:cNvSpPr/>
          <p:nvPr/>
        </p:nvSpPr>
        <p:spPr>
          <a:xfrm>
            <a:off x="194789" y="3397404"/>
            <a:ext cx="1697901" cy="369332"/>
          </a:xfrm>
          <a:prstGeom prst="rect">
            <a:avLst/>
          </a:prstGeom>
        </p:spPr>
        <p:txBody>
          <a:bodyPr wrap="none">
            <a:spAutoFit/>
          </a:bodyPr>
          <a:lstStyle/>
          <a:p>
            <a:r>
              <a:rPr lang="pt-BR" b="1" dirty="0">
                <a:latin typeface="Arial" pitchFamily="34" charset="0"/>
                <a:cs typeface="Arial" pitchFamily="34" charset="0"/>
              </a:rPr>
              <a:t>Resposta 9c):</a:t>
            </a:r>
            <a:endParaRPr lang="pt-BR" dirty="0">
              <a:latin typeface="Arial" pitchFamily="34" charset="0"/>
              <a:cs typeface="Arial" pitchFamily="34" charset="0"/>
            </a:endParaRPr>
          </a:p>
        </p:txBody>
      </p:sp>
      <p:sp>
        <p:nvSpPr>
          <p:cNvPr id="16" name="Retângulo 15"/>
          <p:cNvSpPr/>
          <p:nvPr/>
        </p:nvSpPr>
        <p:spPr>
          <a:xfrm>
            <a:off x="1635027" y="6156012"/>
            <a:ext cx="8352928" cy="369332"/>
          </a:xfrm>
          <a:prstGeom prst="rect">
            <a:avLst/>
          </a:prstGeom>
        </p:spPr>
        <p:txBody>
          <a:bodyPr wrap="square">
            <a:spAutoFit/>
          </a:bodyPr>
          <a:lstStyle/>
          <a:p>
            <a:r>
              <a:rPr lang="pt-PT" dirty="0">
                <a:solidFill>
                  <a:srgbClr val="FF0000"/>
                </a:solidFill>
                <a:latin typeface="Arial" pitchFamily="34" charset="0"/>
                <a:cs typeface="Arial" pitchFamily="34" charset="0"/>
              </a:rPr>
              <a:t>Nesta hipótese, 15,5 ou 16 voltas também poderão ser aceitas como respostas.</a:t>
            </a:r>
            <a:endParaRPr lang="pt-BR"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4034720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left)">
                                      <p:cBhvr>
                                        <p:cTn id="25" dur="5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up)">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500" fill="hold"/>
                                        <p:tgtEl>
                                          <p:spTgt spid="12"/>
                                        </p:tgtEl>
                                        <p:attrNameLst>
                                          <p:attrName>ppt_w</p:attrName>
                                        </p:attrNameLst>
                                      </p:cBhvr>
                                      <p:tavLst>
                                        <p:tav tm="0">
                                          <p:val>
                                            <p:fltVal val="0"/>
                                          </p:val>
                                        </p:tav>
                                        <p:tav tm="100000">
                                          <p:val>
                                            <p:strVal val="#ppt_w"/>
                                          </p:val>
                                        </p:tav>
                                      </p:tavLst>
                                    </p:anim>
                                    <p:anim calcmode="lin" valueType="num">
                                      <p:cBhvr>
                                        <p:cTn id="36" dur="500" fill="hold"/>
                                        <p:tgtEl>
                                          <p:spTgt spid="12"/>
                                        </p:tgtEl>
                                        <p:attrNameLst>
                                          <p:attrName>ppt_h</p:attrName>
                                        </p:attrNameLst>
                                      </p:cBhvr>
                                      <p:tavLst>
                                        <p:tav tm="0">
                                          <p:val>
                                            <p:fltVal val="0"/>
                                          </p:val>
                                        </p:tav>
                                        <p:tav tm="100000">
                                          <p:val>
                                            <p:strVal val="#ppt_h"/>
                                          </p:val>
                                        </p:tav>
                                      </p:tavLst>
                                    </p:anim>
                                    <p:animEffect transition="in" filter="fade">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p:cTn id="42" dur="500" fill="hold"/>
                                        <p:tgtEl>
                                          <p:spTgt spid="13"/>
                                        </p:tgtEl>
                                        <p:attrNameLst>
                                          <p:attrName>ppt_w</p:attrName>
                                        </p:attrNameLst>
                                      </p:cBhvr>
                                      <p:tavLst>
                                        <p:tav tm="0">
                                          <p:val>
                                            <p:fltVal val="0"/>
                                          </p:val>
                                        </p:tav>
                                        <p:tav tm="100000">
                                          <p:val>
                                            <p:strVal val="#ppt_w"/>
                                          </p:val>
                                        </p:tav>
                                      </p:tavLst>
                                    </p:anim>
                                    <p:anim calcmode="lin" valueType="num">
                                      <p:cBhvr>
                                        <p:cTn id="43" dur="500" fill="hold"/>
                                        <p:tgtEl>
                                          <p:spTgt spid="13"/>
                                        </p:tgtEl>
                                        <p:attrNameLst>
                                          <p:attrName>ppt_h</p:attrName>
                                        </p:attrNameLst>
                                      </p:cBhvr>
                                      <p:tavLst>
                                        <p:tav tm="0">
                                          <p:val>
                                            <p:fltVal val="0"/>
                                          </p:val>
                                        </p:tav>
                                        <p:tav tm="100000">
                                          <p:val>
                                            <p:strVal val="#ppt_h"/>
                                          </p:val>
                                        </p:tav>
                                      </p:tavLst>
                                    </p:anim>
                                    <p:animEffect transition="in" filter="fade">
                                      <p:cBhvr>
                                        <p:cTn id="44" dur="500"/>
                                        <p:tgtEl>
                                          <p:spTgt spid="13"/>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wipe(left)">
                                      <p:cBhvr>
                                        <p:cTn id="4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14" grpId="0"/>
      <p:bldP spid="1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190897" y="116632"/>
            <a:ext cx="7920880" cy="1947071"/>
          </a:xfrm>
          <a:prstGeom prst="rect">
            <a:avLst/>
          </a:prstGeom>
        </p:spPr>
        <p:txBody>
          <a:bodyPr wrap="square">
            <a:spAutoFit/>
          </a:bodyPr>
          <a:lstStyle/>
          <a:p>
            <a:pPr algn="just" hangingPunct="0">
              <a:lnSpc>
                <a:spcPct val="120000"/>
              </a:lnSpc>
            </a:pPr>
            <a:r>
              <a:rPr lang="pt-BR" sz="1700" b="1" dirty="0">
                <a:latin typeface="Arial" pitchFamily="34" charset="0"/>
                <a:cs typeface="Arial" pitchFamily="34" charset="0"/>
              </a:rPr>
              <a:t>Questão 10) (1 ponto)</a:t>
            </a:r>
            <a:r>
              <a:rPr lang="pt-BR" sz="1700" dirty="0">
                <a:latin typeface="Arial" pitchFamily="34" charset="0"/>
                <a:cs typeface="Arial" pitchFamily="34" charset="0"/>
              </a:rPr>
              <a:t> </a:t>
            </a:r>
            <a:r>
              <a:rPr lang="pt-BR" sz="1700" b="1" dirty="0">
                <a:latin typeface="Arial" pitchFamily="34" charset="0"/>
                <a:cs typeface="Arial" pitchFamily="34" charset="0"/>
              </a:rPr>
              <a:t>Comentários: </a:t>
            </a:r>
            <a:r>
              <a:rPr lang="pt-BR" sz="1700" dirty="0">
                <a:latin typeface="Arial" pitchFamily="34" charset="0"/>
                <a:cs typeface="Arial" pitchFamily="34" charset="0"/>
              </a:rPr>
              <a:t>Um dos principais tipos de satélites artificiais é o de sensoriamento remoto.   Sensoriamento remoto é a técnica de aquisição de informações sobre um objeto por meio da captação da energia refletida ou emitida pelo mesmo.  O termo sensoriamento refere-se à obtenção dos dados e o termo remoto, é porque essas informações são captadas remotamente, isto é, à distância, sem que haja contato físico.  </a:t>
            </a:r>
          </a:p>
        </p:txBody>
      </p:sp>
      <p:sp>
        <p:nvSpPr>
          <p:cNvPr id="4" name="Retângulo 3"/>
          <p:cNvSpPr/>
          <p:nvPr/>
        </p:nvSpPr>
        <p:spPr>
          <a:xfrm>
            <a:off x="180577" y="3374344"/>
            <a:ext cx="5842968" cy="2603790"/>
          </a:xfrm>
          <a:prstGeom prst="rect">
            <a:avLst/>
          </a:prstGeom>
        </p:spPr>
        <p:txBody>
          <a:bodyPr wrap="square">
            <a:spAutoFit/>
          </a:bodyPr>
          <a:lstStyle/>
          <a:p>
            <a:pPr algn="just">
              <a:lnSpc>
                <a:spcPct val="120000"/>
              </a:lnSpc>
            </a:pPr>
            <a:r>
              <a:rPr lang="pt-BR" sz="1700" dirty="0" smtClean="0">
                <a:latin typeface="Arial" pitchFamily="34" charset="0"/>
                <a:cs typeface="Arial" pitchFamily="34" charset="0"/>
              </a:rPr>
              <a:t>A </a:t>
            </a:r>
            <a:r>
              <a:rPr lang="pt-BR" sz="1700" dirty="0">
                <a:latin typeface="Arial" pitchFamily="34" charset="0"/>
                <a:cs typeface="Arial" pitchFamily="34" charset="0"/>
              </a:rPr>
              <a:t>figura ao lado ilustra o princípio de funcionamento dos satélites de sensoriamento remoto da Terra. Parte da radiação solar que incide na superfície da Terra é refletida de volta ao espaço podendo, assim, ser captada pelos sensores (“</a:t>
            </a:r>
            <a:r>
              <a:rPr lang="pt-BR" sz="1700" i="1" dirty="0">
                <a:latin typeface="Arial" pitchFamily="34" charset="0"/>
                <a:cs typeface="Arial" pitchFamily="34" charset="0"/>
              </a:rPr>
              <a:t>olhos</a:t>
            </a:r>
            <a:r>
              <a:rPr lang="pt-BR" sz="1700" dirty="0">
                <a:latin typeface="Arial" pitchFamily="34" charset="0"/>
                <a:cs typeface="Arial" pitchFamily="34" charset="0"/>
              </a:rPr>
              <a:t>”) de um satélite artificial.  As informações captadas são posteriormente retransmitidas para a Terra, na forma de sinais eletrônicos que são captados por antenas parabólicas.</a:t>
            </a:r>
          </a:p>
        </p:txBody>
      </p:sp>
      <p:pic>
        <p:nvPicPr>
          <p:cNvPr id="26625" name="Picture 1" descr="rad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0405" y="2478402"/>
            <a:ext cx="5688632" cy="3433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tângulo 4"/>
          <p:cNvSpPr/>
          <p:nvPr/>
        </p:nvSpPr>
        <p:spPr>
          <a:xfrm>
            <a:off x="190897" y="2080939"/>
            <a:ext cx="5832648" cy="1348061"/>
          </a:xfrm>
          <a:prstGeom prst="rect">
            <a:avLst/>
          </a:prstGeom>
        </p:spPr>
        <p:txBody>
          <a:bodyPr wrap="square">
            <a:spAutoFit/>
          </a:bodyPr>
          <a:lstStyle/>
          <a:p>
            <a:pPr algn="just">
              <a:lnSpc>
                <a:spcPct val="120000"/>
              </a:lnSpc>
            </a:pPr>
            <a:r>
              <a:rPr lang="pt-BR" sz="1700" dirty="0">
                <a:latin typeface="Arial" pitchFamily="34" charset="0"/>
                <a:cs typeface="Arial" pitchFamily="34" charset="0"/>
              </a:rPr>
              <a:t>Um exemplo típico de sensor remoto são os nossos olhos.  Através da propagação das ondas eletromagnéticas, na faixa do </a:t>
            </a:r>
            <a:r>
              <a:rPr lang="pt-BR" sz="1700" dirty="0" smtClean="0">
                <a:latin typeface="Arial" pitchFamily="34" charset="0"/>
                <a:cs typeface="Arial" pitchFamily="34" charset="0"/>
              </a:rPr>
              <a:t>visível</a:t>
            </a:r>
            <a:r>
              <a:rPr lang="pt-BR" sz="1700" dirty="0">
                <a:latin typeface="Arial" pitchFamily="34" charset="0"/>
                <a:cs typeface="Arial" pitchFamily="34" charset="0"/>
              </a:rPr>
              <a:t>, que incidem sobre os nossos olhos, recebemos informações sobre objetos ao nosso </a:t>
            </a:r>
            <a:r>
              <a:rPr lang="pt-BR" sz="1700" dirty="0" smtClean="0">
                <a:latin typeface="Arial" pitchFamily="34" charset="0"/>
                <a:cs typeface="Arial" pitchFamily="34" charset="0"/>
              </a:rPr>
              <a:t>redor</a:t>
            </a:r>
            <a:r>
              <a:rPr lang="pt-BR" sz="1700" dirty="0">
                <a:latin typeface="Arial" pitchFamily="34" charset="0"/>
                <a:cs typeface="Arial" pitchFamily="34" charset="0"/>
              </a:rPr>
              <a:t>. </a:t>
            </a:r>
            <a:endParaRPr lang="pt-BR" sz="1700" dirty="0">
              <a:latin typeface="Arial" pitchFamily="34" charset="0"/>
              <a:cs typeface="Arial" pitchFamily="34" charset="0"/>
            </a:endParaRPr>
          </a:p>
        </p:txBody>
      </p:sp>
    </p:spTree>
    <p:extLst>
      <p:ext uri="{BB962C8B-B14F-4D97-AF65-F5344CB8AC3E}">
        <p14:creationId xmlns:p14="http://schemas.microsoft.com/office/powerpoint/2010/main" val="290293548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190897" y="110879"/>
            <a:ext cx="7848872" cy="2618794"/>
          </a:xfrm>
          <a:prstGeom prst="rect">
            <a:avLst/>
          </a:prstGeom>
        </p:spPr>
        <p:txBody>
          <a:bodyPr wrap="square">
            <a:spAutoFit/>
          </a:bodyPr>
          <a:lstStyle/>
          <a:p>
            <a:pPr algn="just">
              <a:lnSpc>
                <a:spcPct val="114000"/>
              </a:lnSpc>
            </a:pPr>
            <a:r>
              <a:rPr lang="pt-BR" sz="1600" dirty="0">
                <a:latin typeface="Arial" pitchFamily="34" charset="0"/>
                <a:cs typeface="Arial" pitchFamily="34" charset="0"/>
              </a:rPr>
              <a:t>Em conjunto com a China, o Instituto Nacional de Pesquisas Espaciais (INPE) desenvolveu o Satélite Sino-Brasileiro de Recursos Terrestres, conhecido como CBERS.  Este satélite encontra-se a uma altitude de </a:t>
            </a:r>
            <a:r>
              <a:rPr lang="pt-BR" sz="1600" i="1" dirty="0">
                <a:latin typeface="Arial" pitchFamily="34" charset="0"/>
                <a:cs typeface="Arial" pitchFamily="34" charset="0"/>
              </a:rPr>
              <a:t>778 km</a:t>
            </a:r>
            <a:r>
              <a:rPr lang="pt-BR" sz="1600" dirty="0">
                <a:latin typeface="Arial" pitchFamily="34" charset="0"/>
                <a:cs typeface="Arial" pitchFamily="34" charset="0"/>
              </a:rPr>
              <a:t> acima da superfície terrestre, completando uma volta (órbita) em torno da Terra a cada </a:t>
            </a:r>
            <a:r>
              <a:rPr lang="pt-BR" sz="1600" i="1" dirty="0">
                <a:latin typeface="Arial" pitchFamily="34" charset="0"/>
                <a:cs typeface="Arial" pitchFamily="34" charset="0"/>
              </a:rPr>
              <a:t>100 minutos</a:t>
            </a:r>
            <a:r>
              <a:rPr lang="pt-BR" sz="1600" dirty="0">
                <a:latin typeface="Arial" pitchFamily="34" charset="0"/>
                <a:cs typeface="Arial" pitchFamily="34" charset="0"/>
              </a:rPr>
              <a:t>.  Os sinais captados pelos sensores do CBERS são transmitidos à estação receptora localizada em Cuiabá, onde são processados por computadores e transformados em dados na forma de gráficos, tabelas ou mapas.  Considerando estas informações, assinale, entre as alternativas abaixo, quais são verdadeiras (</a:t>
            </a:r>
            <a:r>
              <a:rPr lang="pt-BR" sz="1600" b="1" dirty="0">
                <a:latin typeface="Arial" pitchFamily="34" charset="0"/>
                <a:cs typeface="Arial" pitchFamily="34" charset="0"/>
              </a:rPr>
              <a:t>V</a:t>
            </a:r>
            <a:r>
              <a:rPr lang="pt-BR" sz="1600" dirty="0">
                <a:latin typeface="Arial" pitchFamily="34" charset="0"/>
                <a:cs typeface="Arial" pitchFamily="34" charset="0"/>
              </a:rPr>
              <a:t>) e quais são falsas (</a:t>
            </a:r>
            <a:r>
              <a:rPr lang="pt-BR" sz="1600" b="1" dirty="0">
                <a:latin typeface="Arial" pitchFamily="34" charset="0"/>
                <a:cs typeface="Arial" pitchFamily="34" charset="0"/>
              </a:rPr>
              <a:t>F</a:t>
            </a:r>
            <a:r>
              <a:rPr lang="pt-BR" sz="1600" dirty="0">
                <a:latin typeface="Arial" pitchFamily="34" charset="0"/>
                <a:cs typeface="Arial" pitchFamily="34" charset="0"/>
              </a:rPr>
              <a:t>): </a:t>
            </a:r>
            <a:r>
              <a:rPr lang="pt-BR" sz="1600" b="1" dirty="0">
                <a:latin typeface="Arial" pitchFamily="34" charset="0"/>
                <a:cs typeface="Arial" pitchFamily="34" charset="0"/>
              </a:rPr>
              <a:t>(cada item correto vale 0,3 ponto, se acertar os três ganha 1,0 ponto)</a:t>
            </a:r>
            <a:endParaRPr lang="pt-BR" sz="1600" dirty="0">
              <a:latin typeface="Arial" pitchFamily="34" charset="0"/>
              <a:cs typeface="Arial" pitchFamily="34" charset="0"/>
            </a:endParaRPr>
          </a:p>
        </p:txBody>
      </p:sp>
      <p:sp>
        <p:nvSpPr>
          <p:cNvPr id="4" name="Retângulo 3"/>
          <p:cNvSpPr/>
          <p:nvPr/>
        </p:nvSpPr>
        <p:spPr>
          <a:xfrm>
            <a:off x="190897" y="2924944"/>
            <a:ext cx="11592888" cy="2585323"/>
          </a:xfrm>
          <a:prstGeom prst="rect">
            <a:avLst/>
          </a:prstGeom>
        </p:spPr>
        <p:txBody>
          <a:bodyPr wrap="square">
            <a:spAutoFit/>
          </a:bodyPr>
          <a:lstStyle/>
          <a:p>
            <a:pPr algn="just">
              <a:lnSpc>
                <a:spcPct val="150000"/>
              </a:lnSpc>
            </a:pPr>
            <a:r>
              <a:rPr lang="pt-BR" b="1" dirty="0">
                <a:latin typeface="Arial" pitchFamily="34" charset="0"/>
                <a:cs typeface="Arial" pitchFamily="34" charset="0"/>
              </a:rPr>
              <a:t>(a) </a:t>
            </a:r>
            <a:r>
              <a:rPr lang="pt-BR" dirty="0">
                <a:latin typeface="Arial" pitchFamily="34" charset="0"/>
                <a:cs typeface="Arial" pitchFamily="34" charset="0"/>
              </a:rPr>
              <a:t>(    )  Pelo uso do Sensoriamento Remoto é possível avaliar o desmatamento da Amazônia.</a:t>
            </a:r>
          </a:p>
          <a:p>
            <a:pPr algn="just" hangingPunct="0">
              <a:lnSpc>
                <a:spcPct val="150000"/>
              </a:lnSpc>
            </a:pPr>
            <a:r>
              <a:rPr lang="pt-BR" b="1" dirty="0">
                <a:latin typeface="Arial" pitchFamily="34" charset="0"/>
                <a:cs typeface="Arial" pitchFamily="34" charset="0"/>
              </a:rPr>
              <a:t>(b) </a:t>
            </a:r>
            <a:r>
              <a:rPr lang="pt-BR" dirty="0">
                <a:latin typeface="Arial" pitchFamily="34" charset="0"/>
                <a:cs typeface="Arial" pitchFamily="34" charset="0"/>
              </a:rPr>
              <a:t>(    ) A presença de nuvens entre o satélite e a superfície da Terra não atrapalha a obtenção de imagens na faixa de luz visível.</a:t>
            </a:r>
          </a:p>
          <a:p>
            <a:pPr algn="just">
              <a:lnSpc>
                <a:spcPct val="150000"/>
              </a:lnSpc>
            </a:pPr>
            <a:r>
              <a:rPr lang="pt-BR" b="1" dirty="0">
                <a:latin typeface="Arial" pitchFamily="34" charset="0"/>
                <a:cs typeface="Arial" pitchFamily="34" charset="0"/>
              </a:rPr>
              <a:t>(c)</a:t>
            </a:r>
            <a:r>
              <a:rPr lang="pt-BR" dirty="0">
                <a:latin typeface="Arial" pitchFamily="34" charset="0"/>
                <a:cs typeface="Arial" pitchFamily="34" charset="0"/>
              </a:rPr>
              <a:t> (    ) Considerando-se que o solo arado apresenta uma coloração avermelhada, enquanto uma área plantada apresenta uma coloração esverdeada, é possível, por meio de imagens de um satélite de sensoriamento remoto, estabelecer o percentual da área plantada em uma determinada região.</a:t>
            </a:r>
          </a:p>
        </p:txBody>
      </p:sp>
      <p:sp>
        <p:nvSpPr>
          <p:cNvPr id="5" name="Retângulo 4"/>
          <p:cNvSpPr/>
          <p:nvPr/>
        </p:nvSpPr>
        <p:spPr>
          <a:xfrm>
            <a:off x="639312" y="3030221"/>
            <a:ext cx="338554" cy="369332"/>
          </a:xfrm>
          <a:prstGeom prst="rect">
            <a:avLst/>
          </a:prstGeom>
        </p:spPr>
        <p:txBody>
          <a:bodyPr wrap="none">
            <a:spAutoFit/>
          </a:bodyPr>
          <a:lstStyle/>
          <a:p>
            <a:r>
              <a:rPr lang="pt-BR" b="1" dirty="0">
                <a:solidFill>
                  <a:srgbClr val="FF0000"/>
                </a:solidFill>
                <a:latin typeface="Arial" pitchFamily="34" charset="0"/>
                <a:cs typeface="Arial" pitchFamily="34" charset="0"/>
              </a:rPr>
              <a:t>V</a:t>
            </a:r>
            <a:endParaRPr lang="pt-BR" dirty="0">
              <a:solidFill>
                <a:srgbClr val="FF0000"/>
              </a:solidFill>
              <a:latin typeface="Arial" pitchFamily="34" charset="0"/>
              <a:cs typeface="Arial" pitchFamily="34" charset="0"/>
            </a:endParaRPr>
          </a:p>
        </p:txBody>
      </p:sp>
      <p:sp>
        <p:nvSpPr>
          <p:cNvPr id="6" name="Retângulo 5"/>
          <p:cNvSpPr/>
          <p:nvPr/>
        </p:nvSpPr>
        <p:spPr>
          <a:xfrm>
            <a:off x="657161" y="3427711"/>
            <a:ext cx="325730" cy="369332"/>
          </a:xfrm>
          <a:prstGeom prst="rect">
            <a:avLst/>
          </a:prstGeom>
        </p:spPr>
        <p:txBody>
          <a:bodyPr wrap="none">
            <a:spAutoFit/>
          </a:bodyPr>
          <a:lstStyle/>
          <a:p>
            <a:r>
              <a:rPr lang="pt-BR" b="1" dirty="0">
                <a:solidFill>
                  <a:srgbClr val="FF0000"/>
                </a:solidFill>
                <a:latin typeface="Arial" pitchFamily="34" charset="0"/>
                <a:cs typeface="Arial" pitchFamily="34" charset="0"/>
              </a:rPr>
              <a:t>F</a:t>
            </a:r>
            <a:endParaRPr lang="pt-BR" dirty="0">
              <a:solidFill>
                <a:srgbClr val="FF0000"/>
              </a:solidFill>
              <a:latin typeface="Arial" pitchFamily="34" charset="0"/>
              <a:cs typeface="Arial" pitchFamily="34" charset="0"/>
            </a:endParaRPr>
          </a:p>
        </p:txBody>
      </p:sp>
      <p:sp>
        <p:nvSpPr>
          <p:cNvPr id="7" name="Retângulo 6"/>
          <p:cNvSpPr/>
          <p:nvPr/>
        </p:nvSpPr>
        <p:spPr>
          <a:xfrm>
            <a:off x="657161" y="4255509"/>
            <a:ext cx="338554" cy="369332"/>
          </a:xfrm>
          <a:prstGeom prst="rect">
            <a:avLst/>
          </a:prstGeom>
        </p:spPr>
        <p:txBody>
          <a:bodyPr wrap="none">
            <a:spAutoFit/>
          </a:bodyPr>
          <a:lstStyle/>
          <a:p>
            <a:r>
              <a:rPr lang="pt-BR" b="1" dirty="0">
                <a:solidFill>
                  <a:srgbClr val="FF0000"/>
                </a:solidFill>
                <a:latin typeface="Arial" pitchFamily="34" charset="0"/>
                <a:cs typeface="Arial" pitchFamily="34" charset="0"/>
              </a:rPr>
              <a:t>V</a:t>
            </a:r>
            <a:endParaRPr lang="pt-BR"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732764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Tabela 21"/>
          <p:cNvGraphicFramePr>
            <a:graphicFrameLocks noGrp="1"/>
          </p:cNvGraphicFramePr>
          <p:nvPr>
            <p:extLst/>
          </p:nvPr>
        </p:nvGraphicFramePr>
        <p:xfrm>
          <a:off x="3858579" y="748162"/>
          <a:ext cx="4167068" cy="5442318"/>
        </p:xfrm>
        <a:graphic>
          <a:graphicData uri="http://schemas.openxmlformats.org/drawingml/2006/table">
            <a:tbl>
              <a:tblPr firstRow="1" bandRow="1">
                <a:tableStyleId>{5C22544A-7EE6-4342-B048-85BDC9FD1C3A}</a:tableStyleId>
              </a:tblPr>
              <a:tblGrid>
                <a:gridCol w="685419">
                  <a:extLst>
                    <a:ext uri="{9D8B030D-6E8A-4147-A177-3AD203B41FA5}">
                      <a16:colId xmlns:a16="http://schemas.microsoft.com/office/drawing/2014/main" val="77620037"/>
                    </a:ext>
                  </a:extLst>
                </a:gridCol>
                <a:gridCol w="3481649">
                  <a:extLst>
                    <a:ext uri="{9D8B030D-6E8A-4147-A177-3AD203B41FA5}">
                      <a16:colId xmlns:a16="http://schemas.microsoft.com/office/drawing/2014/main" val="3578718802"/>
                    </a:ext>
                  </a:extLst>
                </a:gridCol>
              </a:tblGrid>
              <a:tr h="386817">
                <a:tc gridSpan="2">
                  <a:txBody>
                    <a:bodyPr/>
                    <a:lstStyle/>
                    <a:p>
                      <a:pPr algn="ctr"/>
                      <a:r>
                        <a:rPr lang="pt-BR" sz="1800" dirty="0" smtClean="0">
                          <a:solidFill>
                            <a:schemeClr val="tx1"/>
                          </a:solidFill>
                        </a:rPr>
                        <a:t>Contatos:</a:t>
                      </a:r>
                      <a:endParaRPr lang="pt-BR" sz="1800" dirty="0">
                        <a:solidFill>
                          <a:schemeClr val="tx1"/>
                        </a:solidFill>
                      </a:endParaRPr>
                    </a:p>
                  </a:txBody>
                  <a:tcPr marL="89273" marR="89273" marT="44637" marB="44637">
                    <a:solidFill>
                      <a:schemeClr val="accent5">
                        <a:lumMod val="40000"/>
                        <a:lumOff val="60000"/>
                      </a:schemeClr>
                    </a:solidFill>
                  </a:tcPr>
                </a:tc>
                <a:tc hMerge="1">
                  <a:txBody>
                    <a:bodyPr/>
                    <a:lstStyle/>
                    <a:p>
                      <a:endParaRPr lang="pt-BR" dirty="0"/>
                    </a:p>
                  </a:txBody>
                  <a:tcPr/>
                </a:tc>
                <a:extLst>
                  <a:ext uri="{0D108BD9-81ED-4DB2-BD59-A6C34878D82A}">
                    <a16:rowId xmlns:a16="http://schemas.microsoft.com/office/drawing/2014/main" val="1427671705"/>
                  </a:ext>
                </a:extLst>
              </a:tr>
              <a:tr h="624615">
                <a:tc>
                  <a:txBody>
                    <a:bodyPr/>
                    <a:lstStyle/>
                    <a:p>
                      <a:endParaRPr lang="pt-BR" sz="1800"/>
                    </a:p>
                  </a:txBody>
                  <a:tcPr marL="89273" marR="89273" marT="44637" marB="44637">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800" dirty="0" smtClean="0">
                          <a:latin typeface="Arial" panose="020B0604020202020204" pitchFamily="34" charset="0"/>
                          <a:cs typeface="Arial" panose="020B0604020202020204" pitchFamily="34" charset="0"/>
                        </a:rPr>
                        <a:t>@</a:t>
                      </a:r>
                      <a:r>
                        <a:rPr lang="pt-BR" sz="1800" dirty="0" err="1" smtClean="0">
                          <a:latin typeface="Arial" panose="020B0604020202020204" pitchFamily="34" charset="0"/>
                          <a:cs typeface="Arial" panose="020B0604020202020204" pitchFamily="34" charset="0"/>
                        </a:rPr>
                        <a:t>obabr</a:t>
                      </a:r>
                      <a:endParaRPr lang="pt-BR" sz="1800" dirty="0" smtClean="0">
                        <a:latin typeface="Arial" panose="020B0604020202020204" pitchFamily="34" charset="0"/>
                        <a:cs typeface="Arial" panose="020B0604020202020204" pitchFamily="34" charset="0"/>
                      </a:endParaRPr>
                    </a:p>
                  </a:txBody>
                  <a:tcPr marL="89273" marR="89273" marT="44637" marB="44637" anchor="ctr">
                    <a:solidFill>
                      <a:schemeClr val="accent1">
                        <a:lumMod val="20000"/>
                        <a:lumOff val="80000"/>
                      </a:schemeClr>
                    </a:solidFill>
                  </a:tcPr>
                </a:tc>
                <a:extLst>
                  <a:ext uri="{0D108BD9-81ED-4DB2-BD59-A6C34878D82A}">
                    <a16:rowId xmlns:a16="http://schemas.microsoft.com/office/drawing/2014/main" val="2640790837"/>
                  </a:ext>
                </a:extLst>
              </a:tr>
              <a:tr h="607057">
                <a:tc>
                  <a:txBody>
                    <a:bodyPr/>
                    <a:lstStyle/>
                    <a:p>
                      <a:endParaRPr lang="pt-BR" sz="1800"/>
                    </a:p>
                  </a:txBody>
                  <a:tcPr marL="89273" marR="89273" marT="44637" marB="44637">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800" dirty="0" smtClean="0">
                          <a:latin typeface="Arial" panose="020B0604020202020204" pitchFamily="34" charset="0"/>
                          <a:cs typeface="Arial" panose="020B0604020202020204" pitchFamily="34" charset="0"/>
                        </a:rPr>
                        <a:t>@</a:t>
                      </a:r>
                      <a:r>
                        <a:rPr lang="pt-BR" sz="1800" dirty="0" err="1" smtClean="0">
                          <a:latin typeface="Arial" panose="020B0604020202020204" pitchFamily="34" charset="0"/>
                          <a:cs typeface="Arial" panose="020B0604020202020204" pitchFamily="34" charset="0"/>
                        </a:rPr>
                        <a:t>oba_olimpiada</a:t>
                      </a:r>
                      <a:endParaRPr lang="pt-BR" sz="1800" dirty="0" smtClean="0">
                        <a:latin typeface="Arial" panose="020B0604020202020204" pitchFamily="34" charset="0"/>
                        <a:cs typeface="Arial" panose="020B0604020202020204" pitchFamily="34" charset="0"/>
                      </a:endParaRPr>
                    </a:p>
                  </a:txBody>
                  <a:tcPr marL="89273" marR="89273" marT="44637" marB="44637" anchor="ctr">
                    <a:solidFill>
                      <a:schemeClr val="accent1">
                        <a:lumMod val="20000"/>
                        <a:lumOff val="80000"/>
                      </a:schemeClr>
                    </a:solidFill>
                  </a:tcPr>
                </a:tc>
                <a:extLst>
                  <a:ext uri="{0D108BD9-81ED-4DB2-BD59-A6C34878D82A}">
                    <a16:rowId xmlns:a16="http://schemas.microsoft.com/office/drawing/2014/main" val="1203746611"/>
                  </a:ext>
                </a:extLst>
              </a:tr>
              <a:tr h="562420">
                <a:tc>
                  <a:txBody>
                    <a:bodyPr/>
                    <a:lstStyle/>
                    <a:p>
                      <a:endParaRPr lang="pt-BR" sz="1800"/>
                    </a:p>
                  </a:txBody>
                  <a:tcPr marL="89273" marR="89273" marT="44637" marB="44637">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800" dirty="0" err="1" smtClean="0">
                          <a:latin typeface="Arial" panose="020B0604020202020204" pitchFamily="34" charset="0"/>
                          <a:cs typeface="Arial" panose="020B0604020202020204" pitchFamily="34" charset="0"/>
                        </a:rPr>
                        <a:t>obaoficial</a:t>
                      </a:r>
                      <a:endParaRPr lang="pt-BR" sz="1800" dirty="0" smtClean="0">
                        <a:latin typeface="Arial" panose="020B0604020202020204" pitchFamily="34" charset="0"/>
                        <a:cs typeface="Arial" panose="020B0604020202020204" pitchFamily="34" charset="0"/>
                      </a:endParaRPr>
                    </a:p>
                  </a:txBody>
                  <a:tcPr marL="89273" marR="89273" marT="44637" marB="44637" anchor="ctr">
                    <a:solidFill>
                      <a:schemeClr val="accent1">
                        <a:lumMod val="20000"/>
                        <a:lumOff val="80000"/>
                      </a:schemeClr>
                    </a:solidFill>
                  </a:tcPr>
                </a:tc>
                <a:extLst>
                  <a:ext uri="{0D108BD9-81ED-4DB2-BD59-A6C34878D82A}">
                    <a16:rowId xmlns:a16="http://schemas.microsoft.com/office/drawing/2014/main" val="3635729194"/>
                  </a:ext>
                </a:extLst>
              </a:tr>
              <a:tr h="624911">
                <a:tc>
                  <a:txBody>
                    <a:bodyPr/>
                    <a:lstStyle/>
                    <a:p>
                      <a:endParaRPr lang="pt-BR" sz="1800"/>
                    </a:p>
                  </a:txBody>
                  <a:tcPr marL="89273" marR="89273" marT="44637" marB="44637">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800" dirty="0" err="1" smtClean="0">
                          <a:latin typeface="Arial" panose="020B0604020202020204" pitchFamily="34" charset="0"/>
                          <a:cs typeface="Arial" panose="020B0604020202020204" pitchFamily="34" charset="0"/>
                        </a:rPr>
                        <a:t>canal_oba_mobfog</a:t>
                      </a:r>
                      <a:endParaRPr lang="pt-BR" sz="1800" dirty="0" smtClean="0">
                        <a:latin typeface="Arial" panose="020B0604020202020204" pitchFamily="34" charset="0"/>
                        <a:cs typeface="Arial" panose="020B0604020202020204" pitchFamily="34" charset="0"/>
                      </a:endParaRPr>
                    </a:p>
                  </a:txBody>
                  <a:tcPr marL="89273" marR="89273" marT="44637" marB="44637" anchor="ctr">
                    <a:solidFill>
                      <a:schemeClr val="accent1">
                        <a:lumMod val="20000"/>
                        <a:lumOff val="80000"/>
                      </a:schemeClr>
                    </a:solidFill>
                  </a:tcPr>
                </a:tc>
                <a:extLst>
                  <a:ext uri="{0D108BD9-81ED-4DB2-BD59-A6C34878D82A}">
                    <a16:rowId xmlns:a16="http://schemas.microsoft.com/office/drawing/2014/main" val="2510419485"/>
                  </a:ext>
                </a:extLst>
              </a:tr>
              <a:tr h="553200">
                <a:tc>
                  <a:txBody>
                    <a:bodyPr/>
                    <a:lstStyle/>
                    <a:p>
                      <a:endParaRPr lang="pt-BR" sz="1800"/>
                    </a:p>
                  </a:txBody>
                  <a:tcPr marL="89273" marR="89273" marT="44637" marB="44637">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800" dirty="0" smtClean="0">
                          <a:latin typeface="Arial" panose="020B0604020202020204" pitchFamily="34" charset="0"/>
                          <a:cs typeface="Arial" panose="020B0604020202020204" pitchFamily="34" charset="0"/>
                        </a:rPr>
                        <a:t>oba.secretaria@gmail.com</a:t>
                      </a:r>
                    </a:p>
                  </a:txBody>
                  <a:tcPr marL="89273" marR="89273" marT="44637" marB="44637" anchor="ctr">
                    <a:solidFill>
                      <a:schemeClr val="accent1">
                        <a:lumMod val="20000"/>
                        <a:lumOff val="80000"/>
                      </a:schemeClr>
                    </a:solidFill>
                  </a:tcPr>
                </a:tc>
                <a:extLst>
                  <a:ext uri="{0D108BD9-81ED-4DB2-BD59-A6C34878D82A}">
                    <a16:rowId xmlns:a16="http://schemas.microsoft.com/office/drawing/2014/main" val="2571587587"/>
                  </a:ext>
                </a:extLst>
              </a:tr>
              <a:tr h="601451">
                <a:tc>
                  <a:txBody>
                    <a:bodyPr/>
                    <a:lstStyle/>
                    <a:p>
                      <a:endParaRPr lang="pt-BR" sz="1800"/>
                    </a:p>
                  </a:txBody>
                  <a:tcPr marL="89273" marR="89273" marT="44637" marB="44637">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800" dirty="0" smtClean="0">
                          <a:latin typeface="Arial" panose="020B0604020202020204" pitchFamily="34" charset="0"/>
                          <a:cs typeface="Arial" panose="020B0604020202020204" pitchFamily="34" charset="0"/>
                        </a:rPr>
                        <a:t>(21) 98272-3810</a:t>
                      </a:r>
                    </a:p>
                  </a:txBody>
                  <a:tcPr marL="89273" marR="89273" marT="44637" marB="44637" anchor="ctr">
                    <a:solidFill>
                      <a:schemeClr val="accent1">
                        <a:lumMod val="20000"/>
                        <a:lumOff val="80000"/>
                      </a:schemeClr>
                    </a:solidFill>
                  </a:tcPr>
                </a:tc>
                <a:extLst>
                  <a:ext uri="{0D108BD9-81ED-4DB2-BD59-A6C34878D82A}">
                    <a16:rowId xmlns:a16="http://schemas.microsoft.com/office/drawing/2014/main" val="1529904417"/>
                  </a:ext>
                </a:extLst>
              </a:tr>
              <a:tr h="1095030">
                <a:tc>
                  <a:txBody>
                    <a:bodyPr/>
                    <a:lstStyle/>
                    <a:p>
                      <a:endParaRPr lang="pt-BR" sz="1800" dirty="0"/>
                    </a:p>
                  </a:txBody>
                  <a:tcPr marL="89273" marR="89273" marT="44637" marB="44637">
                    <a:solidFill>
                      <a:schemeClr val="bg1"/>
                    </a:solidFill>
                  </a:tcPr>
                </a:tc>
                <a:tc>
                  <a:txBody>
                    <a:bodyPr/>
                    <a:lstStyle/>
                    <a:p>
                      <a:r>
                        <a:rPr lang="pt-BR" sz="1800" dirty="0" smtClean="0">
                          <a:latin typeface="Arial" panose="020B0604020202020204" pitchFamily="34" charset="0"/>
                          <a:cs typeface="Arial" panose="020B0604020202020204" pitchFamily="34" charset="0"/>
                        </a:rPr>
                        <a:t>(21) 2334-0082</a:t>
                      </a:r>
                    </a:p>
                    <a:p>
                      <a:r>
                        <a:rPr lang="pt-BR" sz="1800" dirty="0" smtClean="0">
                          <a:latin typeface="Arial" panose="020B0604020202020204" pitchFamily="34" charset="0"/>
                          <a:cs typeface="Arial" panose="020B0604020202020204" pitchFamily="34" charset="0"/>
                        </a:rPr>
                        <a:t>(21) 4104-4047</a:t>
                      </a:r>
                    </a:p>
                    <a:p>
                      <a:r>
                        <a:rPr lang="pt-BR" sz="1800" dirty="0" smtClean="0">
                          <a:latin typeface="Arial" panose="020B0604020202020204" pitchFamily="34" charset="0"/>
                          <a:cs typeface="Arial" panose="020B0604020202020204" pitchFamily="34" charset="0"/>
                        </a:rPr>
                        <a:t>(21) 2254-1139</a:t>
                      </a:r>
                    </a:p>
                  </a:txBody>
                  <a:tcPr marL="89273" marR="89273" marT="44637" marB="44637" anchor="ctr">
                    <a:solidFill>
                      <a:schemeClr val="accent1">
                        <a:lumMod val="20000"/>
                        <a:lumOff val="80000"/>
                      </a:schemeClr>
                    </a:solidFill>
                  </a:tcPr>
                </a:tc>
                <a:extLst>
                  <a:ext uri="{0D108BD9-81ED-4DB2-BD59-A6C34878D82A}">
                    <a16:rowId xmlns:a16="http://schemas.microsoft.com/office/drawing/2014/main" val="1146621586"/>
                  </a:ext>
                </a:extLst>
              </a:tr>
              <a:tr h="386817">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t-BR" sz="1800" dirty="0" smtClean="0">
                          <a:latin typeface="Arial" panose="020B0604020202020204" pitchFamily="34" charset="0"/>
                          <a:cs typeface="Arial" panose="020B0604020202020204" pitchFamily="34" charset="0"/>
                        </a:rPr>
                        <a:t>www.oba.org.br</a:t>
                      </a:r>
                    </a:p>
                  </a:txBody>
                  <a:tcPr marL="89273" marR="89273" marT="44637" marB="44637">
                    <a:solidFill>
                      <a:schemeClr val="accent5">
                        <a:lumMod val="40000"/>
                        <a:lumOff val="60000"/>
                      </a:schemeClr>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pt-BR" sz="1800" dirty="0" smtClean="0">
                        <a:latin typeface="Arial" panose="020B0604020202020204" pitchFamily="34" charset="0"/>
                        <a:cs typeface="Arial" panose="020B0604020202020204" pitchFamily="34" charset="0"/>
                      </a:endParaRPr>
                    </a:p>
                  </a:txBody>
                  <a:tcPr>
                    <a:noFill/>
                  </a:tcPr>
                </a:tc>
                <a:extLst>
                  <a:ext uri="{0D108BD9-81ED-4DB2-BD59-A6C34878D82A}">
                    <a16:rowId xmlns:a16="http://schemas.microsoft.com/office/drawing/2014/main" val="1288160636"/>
                  </a:ext>
                </a:extLst>
              </a:tr>
            </a:tbl>
          </a:graphicData>
        </a:graphic>
      </p:graphicFrame>
      <p:grpSp>
        <p:nvGrpSpPr>
          <p:cNvPr id="2" name="Agrupar 1"/>
          <p:cNvGrpSpPr/>
          <p:nvPr/>
        </p:nvGrpSpPr>
        <p:grpSpPr>
          <a:xfrm>
            <a:off x="3892430" y="1221538"/>
            <a:ext cx="651692" cy="4341089"/>
            <a:chOff x="3960784" y="1167955"/>
            <a:chExt cx="667511" cy="4446461"/>
          </a:xfrm>
        </p:grpSpPr>
        <p:pic>
          <p:nvPicPr>
            <p:cNvPr id="7" name="Imagem 6"/>
            <p:cNvPicPr>
              <a:picLocks noChangeAspect="1"/>
            </p:cNvPicPr>
            <p:nvPr/>
          </p:nvPicPr>
          <p:blipFill>
            <a:blip r:embed="rId2"/>
            <a:stretch>
              <a:fillRect/>
            </a:stretch>
          </p:blipFill>
          <p:spPr>
            <a:xfrm>
              <a:off x="4009233" y="4171188"/>
              <a:ext cx="530717" cy="528828"/>
            </a:xfrm>
            <a:prstGeom prst="rect">
              <a:avLst/>
            </a:prstGeom>
          </p:spPr>
        </p:pic>
        <p:pic>
          <p:nvPicPr>
            <p:cNvPr id="8" name="Imagem 7"/>
            <p:cNvPicPr>
              <a:picLocks noChangeAspect="1"/>
            </p:cNvPicPr>
            <p:nvPr/>
          </p:nvPicPr>
          <p:blipFill>
            <a:blip r:embed="rId3"/>
            <a:stretch>
              <a:fillRect/>
            </a:stretch>
          </p:blipFill>
          <p:spPr>
            <a:xfrm>
              <a:off x="4041810" y="2391918"/>
              <a:ext cx="477018" cy="470154"/>
            </a:xfrm>
            <a:prstGeom prst="rect">
              <a:avLst/>
            </a:prstGeom>
          </p:spPr>
        </p:pic>
        <p:pic>
          <p:nvPicPr>
            <p:cNvPr id="9" name="Imagem 8"/>
            <p:cNvPicPr>
              <a:picLocks noChangeAspect="1"/>
            </p:cNvPicPr>
            <p:nvPr/>
          </p:nvPicPr>
          <p:blipFill>
            <a:blip r:embed="rId4"/>
            <a:stretch>
              <a:fillRect/>
            </a:stretch>
          </p:blipFill>
          <p:spPr>
            <a:xfrm>
              <a:off x="4035524" y="1773936"/>
              <a:ext cx="508521" cy="512064"/>
            </a:xfrm>
            <a:prstGeom prst="rect">
              <a:avLst/>
            </a:prstGeom>
          </p:spPr>
        </p:pic>
        <p:pic>
          <p:nvPicPr>
            <p:cNvPr id="10" name="Imagem 9"/>
            <p:cNvPicPr>
              <a:picLocks noChangeAspect="1"/>
            </p:cNvPicPr>
            <p:nvPr/>
          </p:nvPicPr>
          <p:blipFill>
            <a:blip r:embed="rId5"/>
            <a:stretch>
              <a:fillRect/>
            </a:stretch>
          </p:blipFill>
          <p:spPr>
            <a:xfrm>
              <a:off x="3988470" y="2969133"/>
              <a:ext cx="580515" cy="551307"/>
            </a:xfrm>
            <a:prstGeom prst="rect">
              <a:avLst/>
            </a:prstGeom>
          </p:spPr>
        </p:pic>
        <p:pic>
          <p:nvPicPr>
            <p:cNvPr id="11" name="Imagem 10"/>
            <p:cNvPicPr>
              <a:picLocks noChangeAspect="1"/>
            </p:cNvPicPr>
            <p:nvPr/>
          </p:nvPicPr>
          <p:blipFill>
            <a:blip r:embed="rId6"/>
            <a:stretch>
              <a:fillRect/>
            </a:stretch>
          </p:blipFill>
          <p:spPr>
            <a:xfrm>
              <a:off x="3997422" y="3632454"/>
              <a:ext cx="564933" cy="436626"/>
            </a:xfrm>
            <a:prstGeom prst="rect">
              <a:avLst/>
            </a:prstGeom>
          </p:spPr>
        </p:pic>
        <p:pic>
          <p:nvPicPr>
            <p:cNvPr id="1026" name="Picture 2" descr="Telefone, redondo, ícone - Baixar PNG/SVG Transparent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960784" y="4946905"/>
              <a:ext cx="667511" cy="667511"/>
            </a:xfrm>
            <a:prstGeom prst="rect">
              <a:avLst/>
            </a:prstGeom>
            <a:noFill/>
            <a:extLst>
              <a:ext uri="{909E8E84-426E-40DD-AFC4-6F175D3DCCD1}">
                <a14:hiddenFill xmlns:a14="http://schemas.microsoft.com/office/drawing/2010/main">
                  <a:solidFill>
                    <a:srgbClr val="FFFFFF"/>
                  </a:solidFill>
                </a14:hiddenFill>
              </a:ext>
            </a:extLst>
          </p:spPr>
        </p:pic>
        <p:pic>
          <p:nvPicPr>
            <p:cNvPr id="24" name="Imagem 23"/>
            <p:cNvPicPr>
              <a:picLocks noChangeAspect="1"/>
            </p:cNvPicPr>
            <p:nvPr/>
          </p:nvPicPr>
          <p:blipFill>
            <a:blip r:embed="rId8"/>
            <a:stretch>
              <a:fillRect/>
            </a:stretch>
          </p:blipFill>
          <p:spPr>
            <a:xfrm>
              <a:off x="4050954" y="1167955"/>
              <a:ext cx="470514" cy="468821"/>
            </a:xfrm>
            <a:prstGeom prst="rect">
              <a:avLst/>
            </a:prstGeom>
          </p:spPr>
        </p:pic>
      </p:grpSp>
      <p:pic>
        <p:nvPicPr>
          <p:cNvPr id="26" name="Imagem 2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96239" y="2164725"/>
            <a:ext cx="4022027" cy="2669263"/>
          </a:xfrm>
          <a:prstGeom prst="rect">
            <a:avLst/>
          </a:prstGeom>
        </p:spPr>
      </p:pic>
      <p:pic>
        <p:nvPicPr>
          <p:cNvPr id="27" name="Imagem 2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484485" y="2593994"/>
            <a:ext cx="2734749" cy="1746866"/>
          </a:xfrm>
          <a:prstGeom prst="rect">
            <a:avLst/>
          </a:prstGeom>
        </p:spPr>
      </p:pic>
    </p:spTree>
    <p:extLst>
      <p:ext uri="{BB962C8B-B14F-4D97-AF65-F5344CB8AC3E}">
        <p14:creationId xmlns:p14="http://schemas.microsoft.com/office/powerpoint/2010/main" val="3449010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2000"/>
                                        <p:tgtEl>
                                          <p:spTgt spid="26"/>
                                        </p:tgtEl>
                                      </p:cBhvr>
                                    </p:animEffect>
                                    <p:anim calcmode="lin" valueType="num">
                                      <p:cBhvr>
                                        <p:cTn id="8" dur="2000" fill="hold"/>
                                        <p:tgtEl>
                                          <p:spTgt spid="26"/>
                                        </p:tgtEl>
                                        <p:attrNameLst>
                                          <p:attrName>ppt_w</p:attrName>
                                        </p:attrNameLst>
                                      </p:cBhvr>
                                      <p:tavLst>
                                        <p:tav tm="0" fmla="#ppt_w*sin(2.5*pi*$)">
                                          <p:val>
                                            <p:fltVal val="0"/>
                                          </p:val>
                                        </p:tav>
                                        <p:tav tm="100000">
                                          <p:val>
                                            <p:fltVal val="1"/>
                                          </p:val>
                                        </p:tav>
                                      </p:tavLst>
                                    </p:anim>
                                    <p:anim calcmode="lin" valueType="num">
                                      <p:cBhvr>
                                        <p:cTn id="9" dur="2000" fill="hold"/>
                                        <p:tgtEl>
                                          <p:spTgt spid="26"/>
                                        </p:tgtEl>
                                        <p:attrNameLst>
                                          <p:attrName>ppt_h</p:attrName>
                                        </p:attrNameLst>
                                      </p:cBhvr>
                                      <p:tavLst>
                                        <p:tav tm="0">
                                          <p:val>
                                            <p:strVal val="#ppt_h"/>
                                          </p:val>
                                        </p:tav>
                                        <p:tav tm="100000">
                                          <p:val>
                                            <p:strVal val="#ppt_h"/>
                                          </p:val>
                                        </p:tav>
                                      </p:tavLst>
                                    </p:anim>
                                  </p:childTnLst>
                                </p:cTn>
                              </p:par>
                              <p:par>
                                <p:cTn id="10" presetID="45" presetClass="entr" presetSubtype="0" fill="hold" nodeType="with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2000"/>
                                        <p:tgtEl>
                                          <p:spTgt spid="27"/>
                                        </p:tgtEl>
                                      </p:cBhvr>
                                    </p:animEffect>
                                    <p:anim calcmode="lin" valueType="num">
                                      <p:cBhvr>
                                        <p:cTn id="13" dur="2000" fill="hold"/>
                                        <p:tgtEl>
                                          <p:spTgt spid="27"/>
                                        </p:tgtEl>
                                        <p:attrNameLst>
                                          <p:attrName>ppt_w</p:attrName>
                                        </p:attrNameLst>
                                      </p:cBhvr>
                                      <p:tavLst>
                                        <p:tav tm="0" fmla="#ppt_w*sin(2.5*pi*$)">
                                          <p:val>
                                            <p:fltVal val="0"/>
                                          </p:val>
                                        </p:tav>
                                        <p:tav tm="100000">
                                          <p:val>
                                            <p:fltVal val="1"/>
                                          </p:val>
                                        </p:tav>
                                      </p:tavLst>
                                    </p:anim>
                                    <p:anim calcmode="lin" valueType="num">
                                      <p:cBhvr>
                                        <p:cTn id="14" dur="2000" fill="hold"/>
                                        <p:tgtEl>
                                          <p:spTgt spid="27"/>
                                        </p:tgtEl>
                                        <p:attrNameLst>
                                          <p:attrName>ppt_h</p:attrName>
                                        </p:attrNameLst>
                                      </p:cBhvr>
                                      <p:tavLst>
                                        <p:tav tm="0">
                                          <p:val>
                                            <p:strVal val="#ppt_h"/>
                                          </p:val>
                                        </p:tav>
                                        <p:tav tm="100000">
                                          <p:val>
                                            <p:strVal val="#ppt_h"/>
                                          </p:val>
                                        </p:tav>
                                      </p:tavLst>
                                    </p:anim>
                                  </p:childTnLst>
                                </p:cTn>
                              </p:par>
                              <p:par>
                                <p:cTn id="15" presetID="16" presetClass="entr" presetSubtype="21" fill="hold" nodeType="with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inVertical)">
                                      <p:cBhvr>
                                        <p:cTn id="1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59563" y="2636912"/>
            <a:ext cx="11699514" cy="3223896"/>
          </a:xfrm>
          <a:prstGeom prst="rect">
            <a:avLst/>
          </a:prstGeom>
        </p:spPr>
        <p:txBody>
          <a:bodyPr wrap="square">
            <a:spAutoFit/>
          </a:bodyPr>
          <a:lstStyle/>
          <a:p>
            <a:pPr algn="just">
              <a:lnSpc>
                <a:spcPct val="114000"/>
              </a:lnSpc>
            </a:pPr>
            <a:r>
              <a:rPr lang="pt-BR" b="1" dirty="0">
                <a:latin typeface="Arial" pitchFamily="34" charset="0"/>
                <a:cs typeface="Arial" pitchFamily="34" charset="0"/>
              </a:rPr>
              <a:t>quando ele se encontra mais alto no céu. Com isto, a luz do Sol incidirá mais próxima ou mais afastada da perpendicular daquele lugar, </a:t>
            </a:r>
            <a:r>
              <a:rPr lang="pt-BR" b="1" dirty="0" smtClean="0">
                <a:latin typeface="Arial" pitchFamily="34" charset="0"/>
                <a:cs typeface="Arial" pitchFamily="34" charset="0"/>
              </a:rPr>
              <a:t>aquecendo-o</a:t>
            </a:r>
            <a:r>
              <a:rPr lang="pt-BR" b="1" dirty="0">
                <a:latin typeface="Arial" pitchFamily="34" charset="0"/>
                <a:cs typeface="Arial" pitchFamily="34" charset="0"/>
              </a:rPr>
              <a:t>, respectivamente, mais ou menos </a:t>
            </a:r>
            <a:r>
              <a:rPr lang="pt-BR" b="1" dirty="0" err="1" smtClean="0">
                <a:latin typeface="Arial" pitchFamily="34" charset="0"/>
                <a:cs typeface="Arial" pitchFamily="34" charset="0"/>
              </a:rPr>
              <a:t>intensamente.É</a:t>
            </a:r>
            <a:r>
              <a:rPr lang="pt-BR" b="1" dirty="0" smtClean="0">
                <a:latin typeface="Arial" pitchFamily="34" charset="0"/>
                <a:cs typeface="Arial" pitchFamily="34" charset="0"/>
              </a:rPr>
              <a:t> </a:t>
            </a:r>
            <a:r>
              <a:rPr lang="pt-BR" b="1" dirty="0">
                <a:latin typeface="Arial" pitchFamily="34" charset="0"/>
                <a:cs typeface="Arial" pitchFamily="34" charset="0"/>
              </a:rPr>
              <a:t>exatamente por isto que ocorrem as estações do ano.</a:t>
            </a:r>
            <a:r>
              <a:rPr lang="pt-BR" dirty="0">
                <a:latin typeface="Arial" pitchFamily="34" charset="0"/>
                <a:cs typeface="Arial" pitchFamily="34" charset="0"/>
              </a:rPr>
              <a:t> Outra </a:t>
            </a:r>
            <a:r>
              <a:rPr lang="pt-BR" dirty="0" err="1">
                <a:latin typeface="Arial" pitchFamily="34" charset="0"/>
                <a:cs typeface="Arial" pitchFamily="34" charset="0"/>
              </a:rPr>
              <a:t>conseqüência</a:t>
            </a:r>
            <a:r>
              <a:rPr lang="pt-BR" dirty="0">
                <a:latin typeface="Arial" pitchFamily="34" charset="0"/>
                <a:cs typeface="Arial" pitchFamily="34" charset="0"/>
              </a:rPr>
              <a:t> da inclinação do eixo de rotação é que a duração do tempo em que temos o Sol acima do horizonte varia de dia para dia, ao longo do ano. Na verdade, o que é relevante aqui é o quão você está distante do equador ou próximo de um </a:t>
            </a:r>
            <a:r>
              <a:rPr lang="pt-BR" dirty="0" err="1">
                <a:latin typeface="Arial" pitchFamily="34" charset="0"/>
                <a:cs typeface="Arial" pitchFamily="34" charset="0"/>
              </a:rPr>
              <a:t>pólo</a:t>
            </a:r>
            <a:r>
              <a:rPr lang="pt-BR" dirty="0">
                <a:latin typeface="Arial" pitchFamily="34" charset="0"/>
                <a:cs typeface="Arial" pitchFamily="34" charset="0"/>
              </a:rPr>
              <a:t>, mas vamos deixar detalhes desta discussão para outra oportunidade. </a:t>
            </a:r>
            <a:r>
              <a:rPr lang="pt-BR" b="1" dirty="0">
                <a:latin typeface="Arial" pitchFamily="34" charset="0"/>
                <a:cs typeface="Arial" pitchFamily="34" charset="0"/>
              </a:rPr>
              <a:t>Dados:</a:t>
            </a:r>
            <a:r>
              <a:rPr lang="pt-BR" dirty="0">
                <a:latin typeface="Arial" pitchFamily="34" charset="0"/>
                <a:cs typeface="Arial" pitchFamily="34" charset="0"/>
              </a:rPr>
              <a:t> Chamamos de Zênite o ponto imaginário do céu que está exatamente acima de nossas cabeças, no lugar onde estamos, e dizemos que o Sol está a pino quando ele está exatamente no Zênite. Na verdade, quase nunca o Sol está a pino em um lugar, e em muitos lugares da Terra ele jamais irá estar. Para você entender bem o que foi discutido acima, vamos propor algumas reflexões.</a:t>
            </a:r>
          </a:p>
        </p:txBody>
      </p:sp>
      <p:sp>
        <p:nvSpPr>
          <p:cNvPr id="4" name="Retângulo 3"/>
          <p:cNvSpPr/>
          <p:nvPr/>
        </p:nvSpPr>
        <p:spPr>
          <a:xfrm>
            <a:off x="84271" y="116632"/>
            <a:ext cx="8099513" cy="2598853"/>
          </a:xfrm>
          <a:prstGeom prst="rect">
            <a:avLst/>
          </a:prstGeom>
        </p:spPr>
        <p:txBody>
          <a:bodyPr wrap="square">
            <a:spAutoFit/>
          </a:bodyPr>
          <a:lstStyle/>
          <a:p>
            <a:pPr algn="just">
              <a:lnSpc>
                <a:spcPct val="114000"/>
              </a:lnSpc>
            </a:pPr>
            <a:r>
              <a:rPr lang="pt-BR" b="1" dirty="0">
                <a:latin typeface="Arial" pitchFamily="34" charset="0"/>
                <a:cs typeface="Arial" pitchFamily="34" charset="0"/>
              </a:rPr>
              <a:t>Questão 2 (0,8 ponto) Comentários: </a:t>
            </a:r>
            <a:r>
              <a:rPr lang="pt-BR" dirty="0">
                <a:latin typeface="Arial" pitchFamily="34" charset="0"/>
                <a:cs typeface="Arial" pitchFamily="34" charset="0"/>
              </a:rPr>
              <a:t>Você sabe que as estações do ano são devidas ao fato da Terra ter o seu eixo de rotação inclinado com relação à perpendicular ao plano de sua órbita e, assim, à medida em que a Terra se movimenta ao redor do Sol, ela vai sendo iluminada diferentemente a cada dia, o que significa dizer que o Sol irá se movimentar dia-a-dia para norte ou para sul, visto de um mesmo lugar. Isto significa dizer também que </a:t>
            </a:r>
            <a:r>
              <a:rPr lang="pt-BR" b="1" dirty="0">
                <a:latin typeface="Arial" pitchFamily="34" charset="0"/>
                <a:cs typeface="Arial" pitchFamily="34" charset="0"/>
              </a:rPr>
              <a:t>o Sol, a cada dia, estará mais alto ou mais baixo no céu a uma dada </a:t>
            </a:r>
            <a:r>
              <a:rPr lang="pt-BR" b="1" u="sng" dirty="0">
                <a:latin typeface="Arial" pitchFamily="34" charset="0"/>
                <a:cs typeface="Arial" pitchFamily="34" charset="0"/>
              </a:rPr>
              <a:t>mesma</a:t>
            </a:r>
            <a:r>
              <a:rPr lang="pt-BR" b="1" dirty="0">
                <a:latin typeface="Arial" pitchFamily="34" charset="0"/>
                <a:cs typeface="Arial" pitchFamily="34" charset="0"/>
              </a:rPr>
              <a:t> hora em um dado </a:t>
            </a:r>
            <a:r>
              <a:rPr lang="pt-BR" b="1" u="sng" dirty="0">
                <a:latin typeface="Arial" pitchFamily="34" charset="0"/>
                <a:cs typeface="Arial" pitchFamily="34" charset="0"/>
              </a:rPr>
              <a:t>mesmo</a:t>
            </a:r>
            <a:r>
              <a:rPr lang="pt-BR" b="1" dirty="0">
                <a:latin typeface="Arial" pitchFamily="34" charset="0"/>
                <a:cs typeface="Arial" pitchFamily="34" charset="0"/>
              </a:rPr>
              <a:t> lugar e, em especial, ao meio-dia verdadeiro, que </a:t>
            </a:r>
            <a:r>
              <a:rPr lang="pt-BR" b="1" dirty="0" smtClean="0">
                <a:latin typeface="Arial" pitchFamily="34" charset="0"/>
                <a:cs typeface="Arial" pitchFamily="34" charset="0"/>
              </a:rPr>
              <a:t>é</a:t>
            </a:r>
            <a:endParaRPr lang="pt-BR" dirty="0"/>
          </a:p>
        </p:txBody>
      </p:sp>
    </p:spTree>
    <p:extLst>
      <p:ext uri="{BB962C8B-B14F-4D97-AF65-F5344CB8AC3E}">
        <p14:creationId xmlns:p14="http://schemas.microsoft.com/office/powerpoint/2010/main" val="40865206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118889" y="79496"/>
            <a:ext cx="8064896" cy="2618794"/>
          </a:xfrm>
          <a:prstGeom prst="rect">
            <a:avLst/>
          </a:prstGeom>
        </p:spPr>
        <p:txBody>
          <a:bodyPr wrap="square">
            <a:spAutoFit/>
          </a:bodyPr>
          <a:lstStyle/>
          <a:p>
            <a:pPr algn="just">
              <a:lnSpc>
                <a:spcPct val="114000"/>
              </a:lnSpc>
            </a:pPr>
            <a:r>
              <a:rPr lang="pt-BR" sz="1600" b="1" dirty="0">
                <a:latin typeface="Arial" pitchFamily="34" charset="0"/>
                <a:cs typeface="Arial" pitchFamily="34" charset="0"/>
              </a:rPr>
              <a:t>Pergunta 2a) (0,4 ponto) (cada item correto e justificado vale 0,1 ponto) </a:t>
            </a:r>
            <a:r>
              <a:rPr lang="pt-BR" sz="1600" dirty="0">
                <a:latin typeface="Arial" pitchFamily="34" charset="0"/>
                <a:cs typeface="Arial" pitchFamily="34" charset="0"/>
              </a:rPr>
              <a:t>Vamos propor, inicialmente, uma situação que </a:t>
            </a:r>
            <a:r>
              <a:rPr lang="pt-BR" sz="1600" b="1" dirty="0">
                <a:latin typeface="Arial" pitchFamily="34" charset="0"/>
                <a:cs typeface="Arial" pitchFamily="34" charset="0"/>
              </a:rPr>
              <a:t>não ocorre </a:t>
            </a:r>
            <a:r>
              <a:rPr lang="pt-BR" sz="1600" dirty="0">
                <a:latin typeface="Arial" pitchFamily="34" charset="0"/>
                <a:cs typeface="Arial" pitchFamily="34" charset="0"/>
              </a:rPr>
              <a:t>na realidade. Imagine que o eixo de rotação da Terra seja exatamente perpendicular ao seu plano de translação ao redor do Sol. (Dica: faça uma figura!) </a:t>
            </a:r>
            <a:r>
              <a:rPr lang="pt-BR" sz="1600" b="1" dirty="0">
                <a:latin typeface="Arial" pitchFamily="34" charset="0"/>
                <a:cs typeface="Arial" pitchFamily="34" charset="0"/>
              </a:rPr>
              <a:t>i)</a:t>
            </a:r>
            <a:r>
              <a:rPr lang="pt-BR" sz="1600" dirty="0">
                <a:latin typeface="Arial" pitchFamily="34" charset="0"/>
                <a:cs typeface="Arial" pitchFamily="34" charset="0"/>
              </a:rPr>
              <a:t> Quantas vezes o Sol estará a pino, em um ano, visto de um mesmo ponto sobre o equador? </a:t>
            </a:r>
            <a:r>
              <a:rPr lang="pt-BR" sz="1600" b="1" dirty="0" err="1">
                <a:latin typeface="Arial" pitchFamily="34" charset="0"/>
                <a:cs typeface="Arial" pitchFamily="34" charset="0"/>
              </a:rPr>
              <a:t>ii</a:t>
            </a:r>
            <a:r>
              <a:rPr lang="pt-BR" sz="1600" b="1" dirty="0">
                <a:latin typeface="Arial" pitchFamily="34" charset="0"/>
                <a:cs typeface="Arial" pitchFamily="34" charset="0"/>
              </a:rPr>
              <a:t>)</a:t>
            </a:r>
            <a:r>
              <a:rPr lang="pt-BR" sz="1600" dirty="0">
                <a:latin typeface="Arial" pitchFamily="34" charset="0"/>
                <a:cs typeface="Arial" pitchFamily="34" charset="0"/>
              </a:rPr>
              <a:t> Quantas vezes o Sol estará a pino em qualquer outro ponto fora do equador? </a:t>
            </a:r>
            <a:r>
              <a:rPr lang="pt-BR" sz="1600" b="1" dirty="0" err="1">
                <a:latin typeface="Arial" pitchFamily="34" charset="0"/>
                <a:cs typeface="Arial" pitchFamily="34" charset="0"/>
              </a:rPr>
              <a:t>iii</a:t>
            </a:r>
            <a:r>
              <a:rPr lang="pt-BR" sz="1600" b="1" dirty="0">
                <a:latin typeface="Arial" pitchFamily="34" charset="0"/>
                <a:cs typeface="Arial" pitchFamily="34" charset="0"/>
              </a:rPr>
              <a:t>)</a:t>
            </a:r>
            <a:r>
              <a:rPr lang="pt-BR" sz="1600" dirty="0">
                <a:latin typeface="Arial" pitchFamily="34" charset="0"/>
                <a:cs typeface="Arial" pitchFamily="34" charset="0"/>
              </a:rPr>
              <a:t> Existiria modificação, ao longo do ano, da trajetória diurna do Sol numa dada região qualquer? </a:t>
            </a:r>
            <a:r>
              <a:rPr lang="pt-BR" sz="1600" b="1" dirty="0" err="1">
                <a:latin typeface="Arial" pitchFamily="34" charset="0"/>
                <a:cs typeface="Arial" pitchFamily="34" charset="0"/>
              </a:rPr>
              <a:t>iv</a:t>
            </a:r>
            <a:r>
              <a:rPr lang="pt-BR" sz="1600" b="1" dirty="0">
                <a:latin typeface="Arial" pitchFamily="34" charset="0"/>
                <a:cs typeface="Arial" pitchFamily="34" charset="0"/>
              </a:rPr>
              <a:t>)</a:t>
            </a:r>
            <a:r>
              <a:rPr lang="pt-BR" sz="1600" dirty="0">
                <a:latin typeface="Arial" pitchFamily="34" charset="0"/>
                <a:cs typeface="Arial" pitchFamily="34" charset="0"/>
              </a:rPr>
              <a:t> O que aconteceria com as estações do ano? Justifique. Observação: Talvez a figura do item b) desta questão ajude em alguma coisa.</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34800" y="2420888"/>
            <a:ext cx="4471697" cy="3312368"/>
          </a:xfrm>
          <a:prstGeom prst="rect">
            <a:avLst/>
          </a:prstGeom>
          <a:noFill/>
          <a:extLst>
            <a:ext uri="{909E8E84-426E-40DD-AFC4-6F175D3DCCD1}">
              <a14:hiddenFill xmlns:a14="http://schemas.microsoft.com/office/drawing/2010/main">
                <a:solidFill>
                  <a:srgbClr val="FFFFFF"/>
                </a:solidFill>
              </a14:hiddenFill>
            </a:ext>
          </a:extLst>
        </p:spPr>
      </p:pic>
      <p:sp>
        <p:nvSpPr>
          <p:cNvPr id="4" name="Retângulo 3"/>
          <p:cNvSpPr/>
          <p:nvPr/>
        </p:nvSpPr>
        <p:spPr>
          <a:xfrm>
            <a:off x="118889" y="2698290"/>
            <a:ext cx="1529586" cy="338554"/>
          </a:xfrm>
          <a:prstGeom prst="rect">
            <a:avLst/>
          </a:prstGeom>
        </p:spPr>
        <p:txBody>
          <a:bodyPr wrap="none">
            <a:spAutoFit/>
          </a:bodyPr>
          <a:lstStyle/>
          <a:p>
            <a:r>
              <a:rPr lang="pt-BR" sz="1600" b="1" dirty="0">
                <a:latin typeface="Arial" pitchFamily="34" charset="0"/>
                <a:cs typeface="Arial" pitchFamily="34" charset="0"/>
              </a:rPr>
              <a:t>Resposta </a:t>
            </a:r>
            <a:r>
              <a:rPr lang="pt-BR" sz="1600" b="1" dirty="0" smtClean="0">
                <a:latin typeface="Arial" pitchFamily="34" charset="0"/>
                <a:cs typeface="Arial" pitchFamily="34" charset="0"/>
              </a:rPr>
              <a:t>2a):</a:t>
            </a:r>
            <a:endParaRPr lang="pt-BR" sz="1600" dirty="0">
              <a:latin typeface="Arial" pitchFamily="34" charset="0"/>
              <a:cs typeface="Arial" pitchFamily="34" charset="0"/>
            </a:endParaRPr>
          </a:p>
        </p:txBody>
      </p:sp>
      <p:sp>
        <p:nvSpPr>
          <p:cNvPr id="5" name="Retângulo 4"/>
          <p:cNvSpPr/>
          <p:nvPr/>
        </p:nvSpPr>
        <p:spPr>
          <a:xfrm>
            <a:off x="1615381" y="2679611"/>
            <a:ext cx="5419420" cy="630301"/>
          </a:xfrm>
          <a:prstGeom prst="rect">
            <a:avLst/>
          </a:prstGeom>
        </p:spPr>
        <p:txBody>
          <a:bodyPr wrap="square">
            <a:spAutoFit/>
          </a:bodyPr>
          <a:lstStyle/>
          <a:p>
            <a:pPr algn="just" hangingPunct="0">
              <a:lnSpc>
                <a:spcPct val="114000"/>
              </a:lnSpc>
            </a:pPr>
            <a:r>
              <a:rPr lang="pt-BR" sz="1600" b="1" dirty="0">
                <a:solidFill>
                  <a:srgbClr val="FF0000"/>
                </a:solidFill>
                <a:latin typeface="Arial" pitchFamily="34" charset="0"/>
                <a:cs typeface="Arial" pitchFamily="34" charset="0"/>
              </a:rPr>
              <a:t>i)</a:t>
            </a:r>
            <a:r>
              <a:rPr lang="pt-BR" sz="1600" dirty="0">
                <a:solidFill>
                  <a:srgbClr val="FF0000"/>
                </a:solidFill>
                <a:latin typeface="Arial" pitchFamily="34" charset="0"/>
                <a:cs typeface="Arial" pitchFamily="34" charset="0"/>
              </a:rPr>
              <a:t> </a:t>
            </a:r>
            <a:r>
              <a:rPr lang="pt-BR" sz="1600" b="1" dirty="0">
                <a:solidFill>
                  <a:srgbClr val="FF0000"/>
                </a:solidFill>
                <a:latin typeface="Arial" pitchFamily="34" charset="0"/>
                <a:cs typeface="Arial" pitchFamily="34" charset="0"/>
              </a:rPr>
              <a:t>O Sol estará a pino todos os dias do ano ao meio dia verdadeiro.</a:t>
            </a:r>
            <a:r>
              <a:rPr lang="pt-BR" sz="1600" dirty="0">
                <a:solidFill>
                  <a:srgbClr val="FF0000"/>
                </a:solidFill>
                <a:latin typeface="Arial" pitchFamily="34" charset="0"/>
                <a:cs typeface="Arial" pitchFamily="34" charset="0"/>
              </a:rPr>
              <a:t> </a:t>
            </a:r>
          </a:p>
        </p:txBody>
      </p:sp>
      <p:sp>
        <p:nvSpPr>
          <p:cNvPr id="6" name="Retângulo 5"/>
          <p:cNvSpPr/>
          <p:nvPr/>
        </p:nvSpPr>
        <p:spPr>
          <a:xfrm>
            <a:off x="1615381" y="3302272"/>
            <a:ext cx="5386326" cy="3180230"/>
          </a:xfrm>
          <a:prstGeom prst="rect">
            <a:avLst/>
          </a:prstGeom>
        </p:spPr>
        <p:txBody>
          <a:bodyPr wrap="square">
            <a:spAutoFit/>
          </a:bodyPr>
          <a:lstStyle/>
          <a:p>
            <a:pPr algn="just">
              <a:lnSpc>
                <a:spcPct val="114000"/>
              </a:lnSpc>
            </a:pPr>
            <a:r>
              <a:rPr lang="pt-BR" sz="1600" dirty="0">
                <a:solidFill>
                  <a:srgbClr val="FF0000"/>
                </a:solidFill>
                <a:latin typeface="Arial" pitchFamily="34" charset="0"/>
                <a:cs typeface="Arial" pitchFamily="34" charset="0"/>
              </a:rPr>
              <a:t>Elaboramos esta questão no intuito do aluno perceber de forma mais visual os efeitos da inclinação do eixo terrestre. No caso do eixo de rotação da Terra estar exatamente perpendicular ao seu plano de translação, o único lugar no qual seria possível ver o Sol a pino seria o Equador, no qual a luz solar incidiria perpendicularmente ao meio dia verdadeiro sempre. Assim, como não há mudança na recepção dos raios de Sol ao longo do ano, ele estará a pino exatamente uma vez por dia, e ocorrerá, portanto, 365 vezes ao longo de um ano. Em anos bissextos ocorrerá 366 vezes.</a:t>
            </a:r>
          </a:p>
        </p:txBody>
      </p:sp>
    </p:spTree>
    <p:extLst>
      <p:ext uri="{BB962C8B-B14F-4D97-AF65-F5344CB8AC3E}">
        <p14:creationId xmlns:p14="http://schemas.microsoft.com/office/powerpoint/2010/main" val="4290105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141037" y="116632"/>
            <a:ext cx="7920880" cy="630301"/>
          </a:xfrm>
          <a:prstGeom prst="rect">
            <a:avLst/>
          </a:prstGeom>
        </p:spPr>
        <p:txBody>
          <a:bodyPr wrap="square">
            <a:spAutoFit/>
          </a:bodyPr>
          <a:lstStyle/>
          <a:p>
            <a:pPr algn="just" hangingPunct="0">
              <a:lnSpc>
                <a:spcPct val="114000"/>
              </a:lnSpc>
            </a:pPr>
            <a:r>
              <a:rPr lang="pt-BR" sz="1600" b="1" dirty="0" err="1">
                <a:solidFill>
                  <a:srgbClr val="FF0000"/>
                </a:solidFill>
                <a:latin typeface="Arial" pitchFamily="34" charset="0"/>
                <a:cs typeface="Arial" pitchFamily="34" charset="0"/>
              </a:rPr>
              <a:t>ii</a:t>
            </a:r>
            <a:r>
              <a:rPr lang="pt-BR" sz="1600" b="1" dirty="0">
                <a:solidFill>
                  <a:srgbClr val="FF0000"/>
                </a:solidFill>
                <a:latin typeface="Arial" pitchFamily="34" charset="0"/>
                <a:cs typeface="Arial" pitchFamily="34" charset="0"/>
              </a:rPr>
              <a:t>) Nunca o Sol estaria a pino, mesmo ao meio dia verdadeiro, fora da linha do equador.</a:t>
            </a:r>
            <a:r>
              <a:rPr lang="pt-BR" sz="1600" dirty="0">
                <a:solidFill>
                  <a:srgbClr val="FF0000"/>
                </a:solidFill>
                <a:latin typeface="Arial" pitchFamily="34" charset="0"/>
                <a:cs typeface="Arial" pitchFamily="34" charset="0"/>
              </a:rPr>
              <a:t> </a:t>
            </a:r>
          </a:p>
        </p:txBody>
      </p:sp>
      <p:sp>
        <p:nvSpPr>
          <p:cNvPr id="4" name="Retângulo 3"/>
          <p:cNvSpPr/>
          <p:nvPr/>
        </p:nvSpPr>
        <p:spPr>
          <a:xfrm>
            <a:off x="118889" y="1911702"/>
            <a:ext cx="6336704" cy="653769"/>
          </a:xfrm>
          <a:prstGeom prst="rect">
            <a:avLst/>
          </a:prstGeom>
        </p:spPr>
        <p:txBody>
          <a:bodyPr wrap="square">
            <a:spAutoFit/>
          </a:bodyPr>
          <a:lstStyle/>
          <a:p>
            <a:pPr algn="just" hangingPunct="0">
              <a:lnSpc>
                <a:spcPct val="114000"/>
              </a:lnSpc>
            </a:pPr>
            <a:r>
              <a:rPr lang="pt-BR" sz="1600" b="1" dirty="0" err="1">
                <a:solidFill>
                  <a:srgbClr val="FF0000"/>
                </a:solidFill>
                <a:latin typeface="Arial" pitchFamily="34" charset="0"/>
                <a:cs typeface="Arial" pitchFamily="34" charset="0"/>
              </a:rPr>
              <a:t>iii</a:t>
            </a:r>
            <a:r>
              <a:rPr lang="pt-BR" sz="1600" b="1" dirty="0">
                <a:solidFill>
                  <a:srgbClr val="FF0000"/>
                </a:solidFill>
                <a:latin typeface="Arial" pitchFamily="34" charset="0"/>
                <a:cs typeface="Arial" pitchFamily="34" charset="0"/>
              </a:rPr>
              <a:t>) Não existiriam modificações na trajetória do Sol ao longo do ano. </a:t>
            </a:r>
            <a:r>
              <a:rPr lang="pt-BR" sz="1600" dirty="0" smtClean="0">
                <a:solidFill>
                  <a:srgbClr val="FF0000"/>
                </a:solidFill>
                <a:latin typeface="Arial" pitchFamily="34" charset="0"/>
                <a:cs typeface="Arial" pitchFamily="34" charset="0"/>
              </a:rPr>
              <a:t>. </a:t>
            </a:r>
            <a:endParaRPr lang="pt-BR" sz="1600" dirty="0">
              <a:solidFill>
                <a:srgbClr val="FF0000"/>
              </a:solidFill>
              <a:latin typeface="Arial" pitchFamily="34" charset="0"/>
              <a:cs typeface="Arial" pitchFamily="34" charset="0"/>
            </a:endParaRPr>
          </a:p>
        </p:txBody>
      </p:sp>
      <p:sp>
        <p:nvSpPr>
          <p:cNvPr id="5" name="Retângulo 4"/>
          <p:cNvSpPr/>
          <p:nvPr/>
        </p:nvSpPr>
        <p:spPr>
          <a:xfrm>
            <a:off x="141037" y="3976243"/>
            <a:ext cx="6696744" cy="349583"/>
          </a:xfrm>
          <a:prstGeom prst="rect">
            <a:avLst/>
          </a:prstGeom>
        </p:spPr>
        <p:txBody>
          <a:bodyPr wrap="square">
            <a:spAutoFit/>
          </a:bodyPr>
          <a:lstStyle/>
          <a:p>
            <a:pPr algn="just" hangingPunct="0">
              <a:lnSpc>
                <a:spcPct val="114000"/>
              </a:lnSpc>
            </a:pPr>
            <a:r>
              <a:rPr lang="pt-BR" sz="1600" b="1" dirty="0" err="1">
                <a:solidFill>
                  <a:srgbClr val="FF0000"/>
                </a:solidFill>
                <a:latin typeface="Arial" pitchFamily="34" charset="0"/>
                <a:cs typeface="Arial" pitchFamily="34" charset="0"/>
              </a:rPr>
              <a:t>iv</a:t>
            </a:r>
            <a:r>
              <a:rPr lang="pt-BR" sz="1600" b="1" dirty="0">
                <a:solidFill>
                  <a:srgbClr val="FF0000"/>
                </a:solidFill>
                <a:latin typeface="Arial" pitchFamily="34" charset="0"/>
                <a:cs typeface="Arial" pitchFamily="34" charset="0"/>
              </a:rPr>
              <a:t>) Não haveria estações do ano</a:t>
            </a:r>
            <a:r>
              <a:rPr lang="pt-BR" sz="1600" b="1" dirty="0" smtClean="0">
                <a:solidFill>
                  <a:srgbClr val="FF0000"/>
                </a:solidFill>
                <a:latin typeface="Arial" pitchFamily="34" charset="0"/>
                <a:cs typeface="Arial" pitchFamily="34" charset="0"/>
              </a:rPr>
              <a:t>.</a:t>
            </a:r>
            <a:endParaRPr lang="pt-BR" sz="1600" dirty="0">
              <a:solidFill>
                <a:srgbClr val="FF0000"/>
              </a:solidFill>
              <a:latin typeface="Arial" pitchFamily="34" charset="0"/>
              <a:cs typeface="Arial" pitchFamily="34" charset="0"/>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59650" y="2420887"/>
            <a:ext cx="4546848" cy="3368035"/>
          </a:xfrm>
          <a:prstGeom prst="rect">
            <a:avLst/>
          </a:prstGeom>
          <a:noFill/>
          <a:extLst>
            <a:ext uri="{909E8E84-426E-40DD-AFC4-6F175D3DCCD1}">
              <a14:hiddenFill xmlns:a14="http://schemas.microsoft.com/office/drawing/2010/main">
                <a:solidFill>
                  <a:srgbClr val="FFFFFF"/>
                </a:solidFill>
              </a14:hiddenFill>
            </a:ext>
          </a:extLst>
        </p:spPr>
      </p:pic>
      <p:sp>
        <p:nvSpPr>
          <p:cNvPr id="7" name="Retângulo 6"/>
          <p:cNvSpPr/>
          <p:nvPr/>
        </p:nvSpPr>
        <p:spPr>
          <a:xfrm>
            <a:off x="100095" y="739506"/>
            <a:ext cx="7920880" cy="1215204"/>
          </a:xfrm>
          <a:prstGeom prst="rect">
            <a:avLst/>
          </a:prstGeom>
        </p:spPr>
        <p:txBody>
          <a:bodyPr wrap="square">
            <a:spAutoFit/>
          </a:bodyPr>
          <a:lstStyle/>
          <a:p>
            <a:pPr algn="just">
              <a:lnSpc>
                <a:spcPct val="114000"/>
              </a:lnSpc>
            </a:pPr>
            <a:r>
              <a:rPr lang="pt-BR" sz="1600" dirty="0">
                <a:solidFill>
                  <a:srgbClr val="FF0000"/>
                </a:solidFill>
                <a:latin typeface="Arial" pitchFamily="34" charset="0"/>
                <a:cs typeface="Arial" pitchFamily="34" charset="0"/>
              </a:rPr>
              <a:t>Como dissemos, o único lugar no qual a luz solar pode incidir perpendicularmente à superfície terrestre é o Equador. Ao lado, mostramos a incidência dos raios solares sobre a linha do equador e a ausência de </a:t>
            </a:r>
            <a:r>
              <a:rPr lang="pt-BR" sz="1600" dirty="0" err="1">
                <a:solidFill>
                  <a:srgbClr val="FF0000"/>
                </a:solidFill>
                <a:latin typeface="Arial" pitchFamily="34" charset="0"/>
                <a:cs typeface="Arial" pitchFamily="34" charset="0"/>
              </a:rPr>
              <a:t>obliqüidade</a:t>
            </a:r>
            <a:r>
              <a:rPr lang="pt-BR" sz="1600" dirty="0">
                <a:solidFill>
                  <a:srgbClr val="FF0000"/>
                </a:solidFill>
                <a:latin typeface="Arial" pitchFamily="34" charset="0"/>
                <a:cs typeface="Arial" pitchFamily="34" charset="0"/>
              </a:rPr>
              <a:t> em relação a qualquer outro ponto.</a:t>
            </a:r>
          </a:p>
        </p:txBody>
      </p:sp>
      <p:sp>
        <p:nvSpPr>
          <p:cNvPr id="8" name="Retângulo 7"/>
          <p:cNvSpPr/>
          <p:nvPr/>
        </p:nvSpPr>
        <p:spPr>
          <a:xfrm>
            <a:off x="118889" y="2467075"/>
            <a:ext cx="6336704" cy="1495922"/>
          </a:xfrm>
          <a:prstGeom prst="rect">
            <a:avLst/>
          </a:prstGeom>
        </p:spPr>
        <p:txBody>
          <a:bodyPr wrap="square">
            <a:spAutoFit/>
          </a:bodyPr>
          <a:lstStyle/>
          <a:p>
            <a:pPr algn="just">
              <a:lnSpc>
                <a:spcPct val="114000"/>
              </a:lnSpc>
            </a:pPr>
            <a:r>
              <a:rPr lang="pt-BR" sz="1600" dirty="0">
                <a:solidFill>
                  <a:srgbClr val="FF0000"/>
                </a:solidFill>
                <a:latin typeface="Arial" pitchFamily="34" charset="0"/>
                <a:cs typeface="Arial" pitchFamily="34" charset="0"/>
              </a:rPr>
              <a:t>Na verdade, isto é a mesma coisa que dizer, como vimos nas duas respostas acima, que a configuração da incidência dos raios solares não muda ao longo do ano. Portanto, ao longo de um ano, de qualquer um mesmo lugar, se verá o Sol fazendo sempre o mesmo percurso diurno no céu</a:t>
            </a:r>
            <a:endParaRPr lang="pt-BR" sz="1600" dirty="0"/>
          </a:p>
        </p:txBody>
      </p:sp>
      <p:sp>
        <p:nvSpPr>
          <p:cNvPr id="9" name="Retângulo 8"/>
          <p:cNvSpPr/>
          <p:nvPr/>
        </p:nvSpPr>
        <p:spPr>
          <a:xfrm>
            <a:off x="108035" y="4321379"/>
            <a:ext cx="6314556" cy="1495922"/>
          </a:xfrm>
          <a:prstGeom prst="rect">
            <a:avLst/>
          </a:prstGeom>
        </p:spPr>
        <p:txBody>
          <a:bodyPr wrap="square">
            <a:spAutoFit/>
          </a:bodyPr>
          <a:lstStyle/>
          <a:p>
            <a:pPr algn="just">
              <a:lnSpc>
                <a:spcPct val="114000"/>
              </a:lnSpc>
            </a:pPr>
            <a:r>
              <a:rPr lang="pt-BR" sz="1600" dirty="0">
                <a:solidFill>
                  <a:srgbClr val="FF0000"/>
                </a:solidFill>
                <a:latin typeface="Arial" pitchFamily="34" charset="0"/>
                <a:cs typeface="Arial" pitchFamily="34" charset="0"/>
              </a:rPr>
              <a:t>Como não há diferença na incidência da luz do Sol ao longo de um ano, não há variação na sua recepção. O aluno tanto poderia responder que não haveria estações do ano quanto que haveria somente uma estação do ano. O importante é que ele perceba a constância da incidência dos raios do Sol na superfície terrestre.</a:t>
            </a:r>
          </a:p>
        </p:txBody>
      </p:sp>
    </p:spTree>
    <p:extLst>
      <p:ext uri="{BB962C8B-B14F-4D97-AF65-F5344CB8AC3E}">
        <p14:creationId xmlns:p14="http://schemas.microsoft.com/office/powerpoint/2010/main" val="3323669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up)">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up)">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up)">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7" grpId="0"/>
      <p:bldP spid="8"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147195" y="116632"/>
            <a:ext cx="7892574" cy="2057358"/>
          </a:xfrm>
          <a:prstGeom prst="rect">
            <a:avLst/>
          </a:prstGeom>
        </p:spPr>
        <p:txBody>
          <a:bodyPr wrap="square">
            <a:spAutoFit/>
          </a:bodyPr>
          <a:lstStyle/>
          <a:p>
            <a:pPr algn="just">
              <a:lnSpc>
                <a:spcPct val="114000"/>
              </a:lnSpc>
            </a:pPr>
            <a:r>
              <a:rPr lang="pt-BR" sz="1600" b="1" dirty="0">
                <a:latin typeface="Arial" pitchFamily="34" charset="0"/>
                <a:cs typeface="Arial" pitchFamily="34" charset="0"/>
              </a:rPr>
              <a:t>Pergunta 2b) Comentários: </a:t>
            </a:r>
            <a:r>
              <a:rPr lang="pt-BR" sz="1600" dirty="0">
                <a:latin typeface="Arial" pitchFamily="34" charset="0"/>
                <a:cs typeface="Arial" pitchFamily="34" charset="0"/>
              </a:rPr>
              <a:t>De fato, o eixo de rotação da Terra não é perpendicular ao seu plano de translação. Como dissemos, isto faz com que existam as estações do ano. Claro que quando uma estação está começando em um hemisfério, a sua oposta está começando no outro. Ao longo do ano, existem quatro momentos importantes que delimitam estas estações, conhecidos como solstícios de inverno e de verão e equinócios de primavera e de outono. Nos equinócios, o eixo da Terra está perpendicular à linha </a:t>
            </a:r>
            <a:r>
              <a:rPr lang="pt-BR" sz="1600" dirty="0" err="1">
                <a:latin typeface="Arial" pitchFamily="34" charset="0"/>
                <a:cs typeface="Arial" pitchFamily="34" charset="0"/>
              </a:rPr>
              <a:t>Sol-Terra</a:t>
            </a:r>
            <a:r>
              <a:rPr lang="pt-BR" sz="1600" dirty="0">
                <a:latin typeface="Arial" pitchFamily="34" charset="0"/>
                <a:cs typeface="Arial" pitchFamily="34" charset="0"/>
              </a:rPr>
              <a:t>, de forma que um dado ponto sobre o </a:t>
            </a:r>
            <a:r>
              <a:rPr lang="pt-BR" sz="1600" dirty="0" smtClean="0">
                <a:latin typeface="Arial" pitchFamily="34" charset="0"/>
                <a:cs typeface="Arial" pitchFamily="34" charset="0"/>
              </a:rPr>
              <a:t>equador</a:t>
            </a:r>
            <a:endParaRPr lang="pt-BR" sz="1600" dirty="0">
              <a:latin typeface="Arial" pitchFamily="34" charset="0"/>
              <a:cs typeface="Arial" pitchFamily="34"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97925" y="2349576"/>
            <a:ext cx="5185860" cy="34756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tângulo 3"/>
          <p:cNvSpPr/>
          <p:nvPr/>
        </p:nvSpPr>
        <p:spPr>
          <a:xfrm>
            <a:off x="155833" y="2060848"/>
            <a:ext cx="6264696" cy="3741665"/>
          </a:xfrm>
          <a:prstGeom prst="rect">
            <a:avLst/>
          </a:prstGeom>
        </p:spPr>
        <p:txBody>
          <a:bodyPr wrap="square">
            <a:spAutoFit/>
          </a:bodyPr>
          <a:lstStyle/>
          <a:p>
            <a:pPr algn="just">
              <a:lnSpc>
                <a:spcPct val="114000"/>
              </a:lnSpc>
            </a:pPr>
            <a:r>
              <a:rPr lang="pt-BR" sz="1600" dirty="0">
                <a:latin typeface="Arial" pitchFamily="34" charset="0"/>
                <a:cs typeface="Arial" pitchFamily="34" charset="0"/>
              </a:rPr>
              <a:t>recebe perpendicularmente os raios do Sol ao meio-dia. Se você acertou a questão anterior, você tem condições de perceber agora que a Terra, se tivesse seu eixo de rotação perpendicular ao plano de translação, estaria eternamente num equinócio. Você sabe também que o equador é o círculo imaginário que divide a Terra entre os Hemisférios Norte e Sul. Outros quatro círculos são igualmente relevantes: os trópicos, em cada um dos quais o Sol fica a pino, ao meio-dia verdadeiro, num dado solstício de verão, e os círculos polares, que delimitam as áreas nas quais o Sol fica 24 h sobre o  horizonte, no solstício de  verão, ou 24 h abaixo do horizonte e sequer nasce, no solstício de inverno. Veja a figura ao lado. Nota: a elipse da figura acima é apenas um efeito de perspectiva, a órbita da Terra é quase circular.</a:t>
            </a:r>
            <a:endParaRPr lang="pt-BR" sz="1600" dirty="0">
              <a:latin typeface="Arial" pitchFamily="34" charset="0"/>
              <a:cs typeface="Arial" pitchFamily="34" charset="0"/>
            </a:endParaRPr>
          </a:p>
        </p:txBody>
      </p:sp>
    </p:spTree>
    <p:extLst>
      <p:ext uri="{BB962C8B-B14F-4D97-AF65-F5344CB8AC3E}">
        <p14:creationId xmlns:p14="http://schemas.microsoft.com/office/powerpoint/2010/main" val="33390685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118889" y="116632"/>
            <a:ext cx="7920880" cy="1495922"/>
          </a:xfrm>
          <a:prstGeom prst="rect">
            <a:avLst/>
          </a:prstGeom>
        </p:spPr>
        <p:txBody>
          <a:bodyPr wrap="square">
            <a:spAutoFit/>
          </a:bodyPr>
          <a:lstStyle/>
          <a:p>
            <a:pPr algn="just" hangingPunct="0">
              <a:lnSpc>
                <a:spcPct val="114000"/>
              </a:lnSpc>
            </a:pPr>
            <a:r>
              <a:rPr lang="pt-BR" sz="1600" b="1" dirty="0">
                <a:latin typeface="Arial" pitchFamily="34" charset="0"/>
                <a:cs typeface="Arial" pitchFamily="34" charset="0"/>
              </a:rPr>
              <a:t>Pergunta 2b) (0,4 ponto)</a:t>
            </a:r>
            <a:r>
              <a:rPr lang="pt-BR" sz="1600" dirty="0">
                <a:latin typeface="Arial" pitchFamily="34" charset="0"/>
                <a:cs typeface="Arial" pitchFamily="34" charset="0"/>
              </a:rPr>
              <a:t> Imagine, agora, a Terra com o seu eixo de rotação inclinado de 23,5º em relação à perpendicular ao plano da órbita. O Sol passa a pino (pelo Zênite) num lugar duas vezes num ano. Este ponto está situado em qual região? Isto é: </a:t>
            </a:r>
            <a:r>
              <a:rPr lang="pt-BR" sz="1600" b="1" dirty="0">
                <a:latin typeface="Arial" pitchFamily="34" charset="0"/>
                <a:cs typeface="Arial" pitchFamily="34" charset="0"/>
              </a:rPr>
              <a:t>(a)</a:t>
            </a:r>
            <a:r>
              <a:rPr lang="pt-BR" sz="1600" dirty="0">
                <a:latin typeface="Arial" pitchFamily="34" charset="0"/>
                <a:cs typeface="Arial" pitchFamily="34" charset="0"/>
              </a:rPr>
              <a:t> Entre os trópicos ou  </a:t>
            </a:r>
            <a:r>
              <a:rPr lang="pt-BR" sz="1600" b="1" dirty="0">
                <a:latin typeface="Arial" pitchFamily="34" charset="0"/>
                <a:cs typeface="Arial" pitchFamily="34" charset="0"/>
              </a:rPr>
              <a:t>(b) </a:t>
            </a:r>
            <a:r>
              <a:rPr lang="pt-BR" sz="1600" dirty="0">
                <a:latin typeface="Arial" pitchFamily="34" charset="0"/>
                <a:cs typeface="Arial" pitchFamily="34" charset="0"/>
              </a:rPr>
              <a:t>fora da região entre os trópicos? </a:t>
            </a:r>
          </a:p>
          <a:p>
            <a:pPr algn="just" hangingPunct="0">
              <a:lnSpc>
                <a:spcPct val="114000"/>
              </a:lnSpc>
            </a:pPr>
            <a:r>
              <a:rPr lang="pt-BR" sz="1600" u="sng" dirty="0">
                <a:latin typeface="Arial" pitchFamily="34" charset="0"/>
                <a:cs typeface="Arial" pitchFamily="34" charset="0"/>
              </a:rPr>
              <a:t>Justifique a sua resposta</a:t>
            </a:r>
            <a:r>
              <a:rPr lang="pt-BR" sz="1600" dirty="0">
                <a:latin typeface="Arial" pitchFamily="34" charset="0"/>
                <a:cs typeface="Arial" pitchFamily="34" charset="0"/>
              </a:rPr>
              <a:t>.</a:t>
            </a:r>
          </a:p>
        </p:txBody>
      </p:sp>
      <p:sp>
        <p:nvSpPr>
          <p:cNvPr id="4" name="Retângulo 3"/>
          <p:cNvSpPr/>
          <p:nvPr/>
        </p:nvSpPr>
        <p:spPr>
          <a:xfrm>
            <a:off x="118889" y="2049404"/>
            <a:ext cx="6264696" cy="3741665"/>
          </a:xfrm>
          <a:prstGeom prst="rect">
            <a:avLst/>
          </a:prstGeom>
        </p:spPr>
        <p:txBody>
          <a:bodyPr wrap="square">
            <a:spAutoFit/>
          </a:bodyPr>
          <a:lstStyle/>
          <a:p>
            <a:pPr algn="just">
              <a:lnSpc>
                <a:spcPct val="114000"/>
              </a:lnSpc>
            </a:pPr>
            <a:r>
              <a:rPr lang="pt-BR" sz="1600" b="1" dirty="0" smtClean="0">
                <a:solidFill>
                  <a:srgbClr val="FF0000"/>
                </a:solidFill>
                <a:latin typeface="Arial" pitchFamily="34" charset="0"/>
                <a:cs typeface="Arial" pitchFamily="34" charset="0"/>
              </a:rPr>
              <a:t>Justificativa</a:t>
            </a:r>
            <a:r>
              <a:rPr lang="pt-BR" sz="1600" b="1" dirty="0">
                <a:solidFill>
                  <a:srgbClr val="FF0000"/>
                </a:solidFill>
                <a:latin typeface="Arial" pitchFamily="34" charset="0"/>
                <a:cs typeface="Arial" pitchFamily="34" charset="0"/>
              </a:rPr>
              <a:t>: </a:t>
            </a:r>
            <a:r>
              <a:rPr lang="pt-BR" sz="1600" dirty="0">
                <a:solidFill>
                  <a:srgbClr val="FF0000"/>
                </a:solidFill>
                <a:latin typeface="Arial" pitchFamily="34" charset="0"/>
                <a:cs typeface="Arial" pitchFamily="34" charset="0"/>
              </a:rPr>
              <a:t>Como pode ser visto na figura que consta na questão, existem dois pontos extremos nos quais o Sol fica a pino uma única vez ao longo do ano, que são aqueles justamente situados sobre os trópicos e isto só ocorre nos solstícios. Entre dois solstícios, portanto, a incidência perpendicular da luz solar no mesmo lugar terá ocorrido duas vezes: a primeira quando a Terra está entre o equinócio de primavera (quando o Sol a pino está no Equador) e um solstício de verão (quando o Sol a pino está sobre o trópico do hemisfério no qual será verão) e a segunda quando a Terra está entre o solstício de verão e o equinócio de outono deste mesmo lugar. Portanto, em qualquer região entre os trópicos, o Sol ficará a pino duas vezes por ano. A resposta correta é, assim, o item (a) Entre os trópicos.</a:t>
            </a:r>
          </a:p>
        </p:txBody>
      </p:sp>
      <p:sp>
        <p:nvSpPr>
          <p:cNvPr id="5" name="Retângulo 4"/>
          <p:cNvSpPr/>
          <p:nvPr/>
        </p:nvSpPr>
        <p:spPr>
          <a:xfrm>
            <a:off x="118889" y="1710850"/>
            <a:ext cx="1540806" cy="338554"/>
          </a:xfrm>
          <a:prstGeom prst="rect">
            <a:avLst/>
          </a:prstGeom>
        </p:spPr>
        <p:txBody>
          <a:bodyPr wrap="none">
            <a:spAutoFit/>
          </a:bodyPr>
          <a:lstStyle/>
          <a:p>
            <a:r>
              <a:rPr lang="pt-BR" sz="1600" b="1" dirty="0">
                <a:latin typeface="Arial" pitchFamily="34" charset="0"/>
                <a:cs typeface="Arial" pitchFamily="34" charset="0"/>
              </a:rPr>
              <a:t>Resposta 2b):</a:t>
            </a:r>
            <a:endParaRPr lang="pt-BR" sz="1600"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97925" y="2349576"/>
            <a:ext cx="5185860" cy="34756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tângulo 6"/>
          <p:cNvSpPr/>
          <p:nvPr/>
        </p:nvSpPr>
        <p:spPr>
          <a:xfrm>
            <a:off x="1587108" y="1710850"/>
            <a:ext cx="4984441" cy="338554"/>
          </a:xfrm>
          <a:prstGeom prst="rect">
            <a:avLst/>
          </a:prstGeom>
        </p:spPr>
        <p:txBody>
          <a:bodyPr wrap="none">
            <a:spAutoFit/>
          </a:bodyPr>
          <a:lstStyle/>
          <a:p>
            <a:r>
              <a:rPr lang="pt-BR" sz="1600" b="1" dirty="0">
                <a:solidFill>
                  <a:srgbClr val="FF0000"/>
                </a:solidFill>
                <a:latin typeface="Arial" pitchFamily="34" charset="0"/>
                <a:cs typeface="Arial" pitchFamily="34" charset="0"/>
              </a:rPr>
              <a:t>A resposta correta é o item (a): entre os trópicos.</a:t>
            </a:r>
            <a:endParaRPr lang="pt-BR" sz="1600" dirty="0">
              <a:solidFill>
                <a:srgbClr val="FF0000"/>
              </a:solidFill>
            </a:endParaRPr>
          </a:p>
        </p:txBody>
      </p:sp>
    </p:spTree>
    <p:extLst>
      <p:ext uri="{BB962C8B-B14F-4D97-AF65-F5344CB8AC3E}">
        <p14:creationId xmlns:p14="http://schemas.microsoft.com/office/powerpoint/2010/main" val="1879199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up)">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118889" y="116632"/>
            <a:ext cx="8064896" cy="1215204"/>
          </a:xfrm>
          <a:prstGeom prst="rect">
            <a:avLst/>
          </a:prstGeom>
        </p:spPr>
        <p:txBody>
          <a:bodyPr wrap="square">
            <a:spAutoFit/>
          </a:bodyPr>
          <a:lstStyle/>
          <a:p>
            <a:pPr algn="just">
              <a:lnSpc>
                <a:spcPct val="114000"/>
              </a:lnSpc>
            </a:pPr>
            <a:r>
              <a:rPr lang="pt-BR" sz="1600" b="1" dirty="0">
                <a:latin typeface="Arial" pitchFamily="34" charset="0"/>
                <a:cs typeface="Arial" pitchFamily="34" charset="0"/>
              </a:rPr>
              <a:t>Questão 3) (1,2 ponto)</a:t>
            </a:r>
            <a:r>
              <a:rPr lang="pt-BR" sz="1600" dirty="0">
                <a:latin typeface="Arial" pitchFamily="34" charset="0"/>
                <a:cs typeface="Arial" pitchFamily="34" charset="0"/>
              </a:rPr>
              <a:t> </a:t>
            </a:r>
            <a:endParaRPr lang="pt-BR" sz="1600" dirty="0" smtClean="0">
              <a:latin typeface="Arial" pitchFamily="34" charset="0"/>
              <a:cs typeface="Arial" pitchFamily="34" charset="0"/>
            </a:endParaRPr>
          </a:p>
          <a:p>
            <a:pPr algn="just">
              <a:lnSpc>
                <a:spcPct val="114000"/>
              </a:lnSpc>
            </a:pPr>
            <a:r>
              <a:rPr lang="pt-BR" sz="1600" b="1" dirty="0" smtClean="0">
                <a:latin typeface="Arial" pitchFamily="34" charset="0"/>
                <a:cs typeface="Arial" pitchFamily="34" charset="0"/>
              </a:rPr>
              <a:t>Pergunta </a:t>
            </a:r>
            <a:r>
              <a:rPr lang="pt-BR" sz="1600" b="1" dirty="0">
                <a:latin typeface="Arial" pitchFamily="34" charset="0"/>
                <a:cs typeface="Arial" pitchFamily="34" charset="0"/>
              </a:rPr>
              <a:t>3a) (0,4 ponto) </a:t>
            </a:r>
            <a:r>
              <a:rPr lang="pt-BR" sz="1600" dirty="0">
                <a:latin typeface="Arial" pitchFamily="34" charset="0"/>
                <a:cs typeface="Arial" pitchFamily="34" charset="0"/>
              </a:rPr>
              <a:t>O Sol atinge o Zênite de um lugar num </a:t>
            </a:r>
            <a:r>
              <a:rPr lang="pt-BR" sz="1600" u="sng" dirty="0">
                <a:latin typeface="Arial" pitchFamily="34" charset="0"/>
                <a:cs typeface="Arial" pitchFamily="34" charset="0"/>
              </a:rPr>
              <a:t>solstício</a:t>
            </a:r>
            <a:r>
              <a:rPr lang="pt-BR" sz="1600" dirty="0">
                <a:latin typeface="Arial" pitchFamily="34" charset="0"/>
                <a:cs typeface="Arial" pitchFamily="34" charset="0"/>
              </a:rPr>
              <a:t>. </a:t>
            </a:r>
            <a:r>
              <a:rPr lang="pt-BR" sz="1600" b="1" dirty="0">
                <a:latin typeface="Arial" pitchFamily="34" charset="0"/>
                <a:cs typeface="Arial" pitchFamily="34" charset="0"/>
              </a:rPr>
              <a:t>i)</a:t>
            </a:r>
            <a:r>
              <a:rPr lang="pt-BR" sz="1600" dirty="0">
                <a:latin typeface="Arial" pitchFamily="34" charset="0"/>
                <a:cs typeface="Arial" pitchFamily="34" charset="0"/>
              </a:rPr>
              <a:t> Em qual região este lugar se situa? Isto é: </a:t>
            </a:r>
            <a:r>
              <a:rPr lang="pt-BR" sz="1600" b="1" dirty="0">
                <a:latin typeface="Arial" pitchFamily="34" charset="0"/>
                <a:cs typeface="Arial" pitchFamily="34" charset="0"/>
              </a:rPr>
              <a:t>(a)</a:t>
            </a:r>
            <a:r>
              <a:rPr lang="pt-BR" sz="1600" dirty="0">
                <a:latin typeface="Arial" pitchFamily="34" charset="0"/>
                <a:cs typeface="Arial" pitchFamily="34" charset="0"/>
              </a:rPr>
              <a:t> Entre os trópicos ou </a:t>
            </a:r>
            <a:r>
              <a:rPr lang="pt-BR" sz="1600" b="1" dirty="0">
                <a:latin typeface="Arial" pitchFamily="34" charset="0"/>
                <a:cs typeface="Arial" pitchFamily="34" charset="0"/>
              </a:rPr>
              <a:t>(b) </a:t>
            </a:r>
            <a:r>
              <a:rPr lang="pt-BR" sz="1600" dirty="0">
                <a:latin typeface="Arial" pitchFamily="34" charset="0"/>
                <a:cs typeface="Arial" pitchFamily="34" charset="0"/>
              </a:rPr>
              <a:t>sobre um dado trópico? </a:t>
            </a:r>
            <a:r>
              <a:rPr lang="pt-BR" sz="1600" b="1" dirty="0" err="1">
                <a:latin typeface="Arial" pitchFamily="34" charset="0"/>
                <a:cs typeface="Arial" pitchFamily="34" charset="0"/>
              </a:rPr>
              <a:t>ii</a:t>
            </a:r>
            <a:r>
              <a:rPr lang="pt-BR" sz="1600" b="1" dirty="0">
                <a:latin typeface="Arial" pitchFamily="34" charset="0"/>
                <a:cs typeface="Arial" pitchFamily="34" charset="0"/>
              </a:rPr>
              <a:t>)</a:t>
            </a:r>
            <a:r>
              <a:rPr lang="pt-BR" sz="1600" dirty="0">
                <a:latin typeface="Arial" pitchFamily="34" charset="0"/>
                <a:cs typeface="Arial" pitchFamily="34" charset="0"/>
              </a:rPr>
              <a:t> Qual é a Estação do Ano neste hemisfério?</a:t>
            </a:r>
          </a:p>
        </p:txBody>
      </p:sp>
      <p:sp>
        <p:nvSpPr>
          <p:cNvPr id="4" name="Retângulo 3"/>
          <p:cNvSpPr/>
          <p:nvPr/>
        </p:nvSpPr>
        <p:spPr>
          <a:xfrm>
            <a:off x="114575" y="3154031"/>
            <a:ext cx="11629130" cy="653769"/>
          </a:xfrm>
          <a:prstGeom prst="rect">
            <a:avLst/>
          </a:prstGeom>
        </p:spPr>
        <p:txBody>
          <a:bodyPr wrap="square">
            <a:spAutoFit/>
          </a:bodyPr>
          <a:lstStyle/>
          <a:p>
            <a:pPr algn="just">
              <a:lnSpc>
                <a:spcPct val="114000"/>
              </a:lnSpc>
            </a:pPr>
            <a:r>
              <a:rPr lang="pt-BR" sz="1600" b="1" dirty="0">
                <a:solidFill>
                  <a:srgbClr val="FF0000"/>
                </a:solidFill>
                <a:latin typeface="Arial" pitchFamily="34" charset="0"/>
                <a:cs typeface="Arial" pitchFamily="34" charset="0"/>
              </a:rPr>
              <a:t> </a:t>
            </a:r>
            <a:r>
              <a:rPr lang="pt-BR" sz="1600" b="1" dirty="0" smtClean="0">
                <a:solidFill>
                  <a:srgbClr val="FF0000"/>
                </a:solidFill>
                <a:latin typeface="Arial" pitchFamily="34" charset="0"/>
                <a:cs typeface="Arial" pitchFamily="34" charset="0"/>
              </a:rPr>
              <a:t>                </a:t>
            </a:r>
            <a:r>
              <a:rPr lang="pt-BR" sz="1600" dirty="0" smtClean="0">
                <a:solidFill>
                  <a:srgbClr val="FF0000"/>
                </a:solidFill>
                <a:latin typeface="Arial" pitchFamily="34" charset="0"/>
                <a:cs typeface="Arial" pitchFamily="34" charset="0"/>
              </a:rPr>
              <a:t> </a:t>
            </a:r>
            <a:r>
              <a:rPr lang="pt-BR" sz="1600" dirty="0">
                <a:solidFill>
                  <a:srgbClr val="FF0000"/>
                </a:solidFill>
                <a:latin typeface="Arial" pitchFamily="34" charset="0"/>
                <a:cs typeface="Arial" pitchFamily="34" charset="0"/>
              </a:rPr>
              <a:t>Como pode ser visto imediatamente da figura da questão, o verão se iniciaria no hemisfério daquele trópico sobre o qual o Sol está no Zênite.</a:t>
            </a:r>
          </a:p>
        </p:txBody>
      </p:sp>
      <p:sp>
        <p:nvSpPr>
          <p:cNvPr id="5" name="Retângulo 4"/>
          <p:cNvSpPr/>
          <p:nvPr/>
        </p:nvSpPr>
        <p:spPr>
          <a:xfrm>
            <a:off x="146184" y="1509576"/>
            <a:ext cx="1529586" cy="349583"/>
          </a:xfrm>
          <a:prstGeom prst="rect">
            <a:avLst/>
          </a:prstGeom>
        </p:spPr>
        <p:txBody>
          <a:bodyPr wrap="none">
            <a:spAutoFit/>
          </a:bodyPr>
          <a:lstStyle/>
          <a:p>
            <a:pPr>
              <a:lnSpc>
                <a:spcPct val="114000"/>
              </a:lnSpc>
            </a:pPr>
            <a:r>
              <a:rPr lang="pt-BR" sz="1600" b="1" dirty="0">
                <a:latin typeface="Arial" pitchFamily="34" charset="0"/>
                <a:cs typeface="Arial" pitchFamily="34" charset="0"/>
              </a:rPr>
              <a:t>Resposta 3a):</a:t>
            </a:r>
            <a:endParaRPr lang="pt-BR" sz="1600" dirty="0">
              <a:latin typeface="Arial" pitchFamily="34" charset="0"/>
              <a:cs typeface="Arial" pitchFamily="34" charset="0"/>
            </a:endParaRPr>
          </a:p>
        </p:txBody>
      </p:sp>
      <p:sp>
        <p:nvSpPr>
          <p:cNvPr id="6" name="Retângulo 5"/>
          <p:cNvSpPr/>
          <p:nvPr/>
        </p:nvSpPr>
        <p:spPr>
          <a:xfrm>
            <a:off x="1559048" y="1520605"/>
            <a:ext cx="4421403" cy="338554"/>
          </a:xfrm>
          <a:prstGeom prst="rect">
            <a:avLst/>
          </a:prstGeom>
        </p:spPr>
        <p:txBody>
          <a:bodyPr wrap="none">
            <a:spAutoFit/>
          </a:bodyPr>
          <a:lstStyle/>
          <a:p>
            <a:r>
              <a:rPr lang="pt-BR" sz="1600" b="1" dirty="0">
                <a:solidFill>
                  <a:srgbClr val="FF0000"/>
                </a:solidFill>
                <a:latin typeface="Arial" pitchFamily="34" charset="0"/>
                <a:cs typeface="Arial" pitchFamily="34" charset="0"/>
              </a:rPr>
              <a:t>i)</a:t>
            </a:r>
            <a:r>
              <a:rPr lang="pt-BR" sz="1600" dirty="0">
                <a:solidFill>
                  <a:srgbClr val="FF0000"/>
                </a:solidFill>
                <a:latin typeface="Arial" pitchFamily="34" charset="0"/>
                <a:cs typeface="Arial" pitchFamily="34" charset="0"/>
              </a:rPr>
              <a:t> </a:t>
            </a:r>
            <a:r>
              <a:rPr lang="pt-BR" sz="1600" b="1" dirty="0">
                <a:solidFill>
                  <a:srgbClr val="FF0000"/>
                </a:solidFill>
                <a:latin typeface="Arial" pitchFamily="34" charset="0"/>
                <a:cs typeface="Arial" pitchFamily="34" charset="0"/>
              </a:rPr>
              <a:t>Item, (b) sobre qualquer um dos trópicos.</a:t>
            </a:r>
            <a:endParaRPr lang="pt-BR" sz="1600" dirty="0">
              <a:solidFill>
                <a:srgbClr val="FF0000"/>
              </a:solidFill>
            </a:endParaRPr>
          </a:p>
        </p:txBody>
      </p:sp>
      <p:sp>
        <p:nvSpPr>
          <p:cNvPr id="7" name="Retângulo 6"/>
          <p:cNvSpPr/>
          <p:nvPr/>
        </p:nvSpPr>
        <p:spPr>
          <a:xfrm>
            <a:off x="118889" y="1859159"/>
            <a:ext cx="11664896" cy="1323439"/>
          </a:xfrm>
          <a:prstGeom prst="rect">
            <a:avLst/>
          </a:prstGeom>
        </p:spPr>
        <p:txBody>
          <a:bodyPr wrap="square">
            <a:spAutoFit/>
          </a:bodyPr>
          <a:lstStyle/>
          <a:p>
            <a:pPr algn="just"/>
            <a:r>
              <a:rPr lang="pt-BR" sz="1600" dirty="0">
                <a:solidFill>
                  <a:srgbClr val="FF0000"/>
                </a:solidFill>
                <a:latin typeface="Arial" pitchFamily="34" charset="0"/>
                <a:cs typeface="Arial" pitchFamily="34" charset="0"/>
              </a:rPr>
              <a:t>O Sol só pode atingir o Zênite em um trópico por vez, nos solstícios. Neste caso, a </a:t>
            </a:r>
            <a:endParaRPr lang="pt-BR" sz="1600" dirty="0" smtClean="0">
              <a:solidFill>
                <a:srgbClr val="FF0000"/>
              </a:solidFill>
              <a:latin typeface="Arial" pitchFamily="34" charset="0"/>
              <a:cs typeface="Arial" pitchFamily="34" charset="0"/>
            </a:endParaRPr>
          </a:p>
          <a:p>
            <a:pPr algn="just"/>
            <a:r>
              <a:rPr lang="pt-BR" sz="1600" dirty="0" smtClean="0">
                <a:solidFill>
                  <a:srgbClr val="FF0000"/>
                </a:solidFill>
                <a:latin typeface="Arial" pitchFamily="34" charset="0"/>
                <a:cs typeface="Arial" pitchFamily="34" charset="0"/>
              </a:rPr>
              <a:t>estação </a:t>
            </a:r>
            <a:r>
              <a:rPr lang="pt-BR" sz="1600" dirty="0">
                <a:solidFill>
                  <a:srgbClr val="FF0000"/>
                </a:solidFill>
                <a:latin typeface="Arial" pitchFamily="34" charset="0"/>
                <a:cs typeface="Arial" pitchFamily="34" charset="0"/>
              </a:rPr>
              <a:t>que se inicia é o verão sobre o hemisfério no qual se situa o trópico. </a:t>
            </a:r>
            <a:r>
              <a:rPr lang="pt-BR" sz="1600" dirty="0" smtClean="0">
                <a:solidFill>
                  <a:srgbClr val="FF0000"/>
                </a:solidFill>
                <a:latin typeface="Arial" pitchFamily="34" charset="0"/>
                <a:cs typeface="Arial" pitchFamily="34" charset="0"/>
              </a:rPr>
              <a:t>A </a:t>
            </a:r>
          </a:p>
          <a:p>
            <a:pPr algn="just"/>
            <a:r>
              <a:rPr lang="pt-BR" sz="1600" dirty="0" smtClean="0">
                <a:solidFill>
                  <a:srgbClr val="FF0000"/>
                </a:solidFill>
                <a:latin typeface="Arial" pitchFamily="34" charset="0"/>
                <a:cs typeface="Arial" pitchFamily="34" charset="0"/>
              </a:rPr>
              <a:t>resposta</a:t>
            </a:r>
            <a:r>
              <a:rPr lang="pt-BR" sz="1600" dirty="0">
                <a:solidFill>
                  <a:srgbClr val="FF0000"/>
                </a:solidFill>
                <a:latin typeface="Arial" pitchFamily="34" charset="0"/>
                <a:cs typeface="Arial" pitchFamily="34" charset="0"/>
              </a:rPr>
              <a:t>, portanto é o item, (b) sobre qualquer um dos trópicos. Se houvéssemos tipificado qual solstício, </a:t>
            </a:r>
            <a:r>
              <a:rPr lang="pt-BR" sz="1600" dirty="0" smtClean="0">
                <a:solidFill>
                  <a:srgbClr val="FF0000"/>
                </a:solidFill>
                <a:latin typeface="Arial" pitchFamily="34" charset="0"/>
                <a:cs typeface="Arial" pitchFamily="34" charset="0"/>
              </a:rPr>
              <a:t>teríamos determinado </a:t>
            </a:r>
            <a:r>
              <a:rPr lang="pt-BR" sz="1600" dirty="0">
                <a:solidFill>
                  <a:srgbClr val="FF0000"/>
                </a:solidFill>
                <a:latin typeface="Arial" pitchFamily="34" charset="0"/>
                <a:cs typeface="Arial" pitchFamily="34" charset="0"/>
              </a:rPr>
              <a:t>o trópico, por exemplo, solstício de inverno no Hemisfério Sul – o Sol estaria necessariamente sobre o Trópico de Câncer</a:t>
            </a:r>
            <a:endParaRPr lang="pt-BR" sz="1600" dirty="0">
              <a:solidFill>
                <a:srgbClr val="FF0000"/>
              </a:solidFill>
            </a:endParaRPr>
          </a:p>
        </p:txBody>
      </p:sp>
      <p:sp>
        <p:nvSpPr>
          <p:cNvPr id="8" name="Retângulo 7"/>
          <p:cNvSpPr/>
          <p:nvPr/>
        </p:nvSpPr>
        <p:spPr>
          <a:xfrm>
            <a:off x="146183" y="3836880"/>
            <a:ext cx="11597521" cy="934487"/>
          </a:xfrm>
          <a:prstGeom prst="rect">
            <a:avLst/>
          </a:prstGeom>
        </p:spPr>
        <p:txBody>
          <a:bodyPr wrap="square">
            <a:spAutoFit/>
          </a:bodyPr>
          <a:lstStyle/>
          <a:p>
            <a:pPr algn="just">
              <a:lnSpc>
                <a:spcPct val="114000"/>
              </a:lnSpc>
            </a:pPr>
            <a:r>
              <a:rPr lang="pt-BR" sz="1600" b="1" dirty="0">
                <a:latin typeface="Arial" pitchFamily="34" charset="0"/>
                <a:cs typeface="Arial" pitchFamily="34" charset="0"/>
              </a:rPr>
              <a:t>Pergunta 3b) (0,4 ponto) </a:t>
            </a:r>
            <a:r>
              <a:rPr lang="pt-BR" sz="1600" dirty="0">
                <a:latin typeface="Arial" pitchFamily="34" charset="0"/>
                <a:cs typeface="Arial" pitchFamily="34" charset="0"/>
              </a:rPr>
              <a:t>O Sol, no ponto diurno mais alto no céu de um determinado lugar, </a:t>
            </a:r>
            <a:r>
              <a:rPr lang="pt-BR" sz="1600" u="sng" dirty="0">
                <a:latin typeface="Arial" pitchFamily="34" charset="0"/>
                <a:cs typeface="Arial" pitchFamily="34" charset="0"/>
              </a:rPr>
              <a:t>nunca</a:t>
            </a:r>
            <a:r>
              <a:rPr lang="pt-BR" sz="1600" dirty="0">
                <a:latin typeface="Arial" pitchFamily="34" charset="0"/>
                <a:cs typeface="Arial" pitchFamily="34" charset="0"/>
              </a:rPr>
              <a:t> atinge o Zênite. Em que região este lugar se encontra? Isto é: </a:t>
            </a:r>
            <a:r>
              <a:rPr lang="pt-BR" sz="1600" b="1" dirty="0">
                <a:latin typeface="Arial" pitchFamily="34" charset="0"/>
                <a:cs typeface="Arial" pitchFamily="34" charset="0"/>
              </a:rPr>
              <a:t>(a) </a:t>
            </a:r>
            <a:r>
              <a:rPr lang="pt-BR" sz="1600" dirty="0">
                <a:latin typeface="Arial" pitchFamily="34" charset="0"/>
                <a:cs typeface="Arial" pitchFamily="34" charset="0"/>
              </a:rPr>
              <a:t>Entre os Trópicos, </a:t>
            </a:r>
            <a:r>
              <a:rPr lang="pt-BR" sz="1600" b="1" dirty="0">
                <a:latin typeface="Arial" pitchFamily="34" charset="0"/>
                <a:cs typeface="Arial" pitchFamily="34" charset="0"/>
              </a:rPr>
              <a:t>(b) </a:t>
            </a:r>
            <a:r>
              <a:rPr lang="pt-BR" sz="1600" dirty="0">
                <a:latin typeface="Arial" pitchFamily="34" charset="0"/>
                <a:cs typeface="Arial" pitchFamily="34" charset="0"/>
              </a:rPr>
              <a:t>em qualquer lugar entre um trópico e o respectivo </a:t>
            </a:r>
            <a:r>
              <a:rPr lang="pt-BR" sz="1600" dirty="0" err="1">
                <a:latin typeface="Arial" pitchFamily="34" charset="0"/>
                <a:cs typeface="Arial" pitchFamily="34" charset="0"/>
              </a:rPr>
              <a:t>pólo</a:t>
            </a:r>
            <a:r>
              <a:rPr lang="pt-BR" sz="1600" dirty="0">
                <a:latin typeface="Arial" pitchFamily="34" charset="0"/>
                <a:cs typeface="Arial" pitchFamily="34" charset="0"/>
              </a:rPr>
              <a:t> ou </a:t>
            </a:r>
            <a:r>
              <a:rPr lang="pt-BR" sz="1600" b="1" dirty="0">
                <a:latin typeface="Arial" pitchFamily="34" charset="0"/>
                <a:cs typeface="Arial" pitchFamily="34" charset="0"/>
              </a:rPr>
              <a:t>(c) </a:t>
            </a:r>
            <a:r>
              <a:rPr lang="pt-BR" sz="1600" dirty="0">
                <a:latin typeface="Arial" pitchFamily="34" charset="0"/>
                <a:cs typeface="Arial" pitchFamily="34" charset="0"/>
              </a:rPr>
              <a:t>ele deve se situar necessariamente entre um círculo polar e o respectivo </a:t>
            </a:r>
            <a:r>
              <a:rPr lang="pt-BR" sz="1600" dirty="0" err="1">
                <a:latin typeface="Arial" pitchFamily="34" charset="0"/>
                <a:cs typeface="Arial" pitchFamily="34" charset="0"/>
              </a:rPr>
              <a:t>pólo</a:t>
            </a:r>
            <a:r>
              <a:rPr lang="pt-BR" sz="1600" dirty="0">
                <a:latin typeface="Arial" pitchFamily="34" charset="0"/>
                <a:cs typeface="Arial" pitchFamily="34" charset="0"/>
              </a:rPr>
              <a:t>. Justifique sua resposta.</a:t>
            </a:r>
          </a:p>
        </p:txBody>
      </p:sp>
      <p:sp>
        <p:nvSpPr>
          <p:cNvPr id="9" name="Retângulo 8"/>
          <p:cNvSpPr/>
          <p:nvPr/>
        </p:nvSpPr>
        <p:spPr>
          <a:xfrm>
            <a:off x="114575" y="5223503"/>
            <a:ext cx="11597522" cy="653769"/>
          </a:xfrm>
          <a:prstGeom prst="rect">
            <a:avLst/>
          </a:prstGeom>
        </p:spPr>
        <p:txBody>
          <a:bodyPr wrap="square">
            <a:spAutoFit/>
          </a:bodyPr>
          <a:lstStyle/>
          <a:p>
            <a:pPr algn="just">
              <a:lnSpc>
                <a:spcPct val="114000"/>
              </a:lnSpc>
            </a:pPr>
            <a:r>
              <a:rPr lang="pt-BR" sz="1600" dirty="0" smtClean="0">
                <a:solidFill>
                  <a:srgbClr val="FF0000"/>
                </a:solidFill>
                <a:latin typeface="Arial" pitchFamily="34" charset="0"/>
                <a:cs typeface="Arial" pitchFamily="34" charset="0"/>
              </a:rPr>
              <a:t>Como </a:t>
            </a:r>
            <a:r>
              <a:rPr lang="pt-BR" sz="1600" dirty="0">
                <a:solidFill>
                  <a:srgbClr val="FF0000"/>
                </a:solidFill>
                <a:latin typeface="Arial" pitchFamily="34" charset="0"/>
                <a:cs typeface="Arial" pitchFamily="34" charset="0"/>
              </a:rPr>
              <a:t>esclarecemos nos itens anteriores, a região de ocorrência de Sol a pino é a intertropical. Fora desta região, o Sol nunca estará no Zênite. Portanto, o item correto é o (b) em qualquer lugar entre um trópico e o respectivo </a:t>
            </a:r>
            <a:r>
              <a:rPr lang="pt-BR" sz="1600" dirty="0" err="1">
                <a:solidFill>
                  <a:srgbClr val="FF0000"/>
                </a:solidFill>
                <a:latin typeface="Arial" pitchFamily="34" charset="0"/>
                <a:cs typeface="Arial" pitchFamily="34" charset="0"/>
              </a:rPr>
              <a:t>pólo</a:t>
            </a:r>
            <a:r>
              <a:rPr lang="pt-BR" sz="1600" dirty="0">
                <a:solidFill>
                  <a:srgbClr val="FF0000"/>
                </a:solidFill>
                <a:latin typeface="Arial" pitchFamily="34" charset="0"/>
                <a:cs typeface="Arial" pitchFamily="34" charset="0"/>
              </a:rPr>
              <a:t>.</a:t>
            </a:r>
          </a:p>
        </p:txBody>
      </p:sp>
      <p:sp>
        <p:nvSpPr>
          <p:cNvPr id="10" name="Retângulo 9"/>
          <p:cNvSpPr/>
          <p:nvPr/>
        </p:nvSpPr>
        <p:spPr>
          <a:xfrm>
            <a:off x="162086" y="4794526"/>
            <a:ext cx="1487908" cy="338554"/>
          </a:xfrm>
          <a:prstGeom prst="rect">
            <a:avLst/>
          </a:prstGeom>
        </p:spPr>
        <p:txBody>
          <a:bodyPr wrap="none">
            <a:spAutoFit/>
          </a:bodyPr>
          <a:lstStyle/>
          <a:p>
            <a:r>
              <a:rPr lang="pt-BR" sz="1600" b="1" dirty="0">
                <a:latin typeface="Arial" pitchFamily="34" charset="0"/>
                <a:cs typeface="Arial" pitchFamily="34" charset="0"/>
              </a:rPr>
              <a:t>Resposta</a:t>
            </a:r>
            <a:r>
              <a:rPr lang="pt-BR" sz="1600" b="1" dirty="0"/>
              <a:t> 3b):</a:t>
            </a:r>
            <a:endParaRPr lang="pt-BR" sz="1600" dirty="0"/>
          </a:p>
        </p:txBody>
      </p:sp>
      <p:sp>
        <p:nvSpPr>
          <p:cNvPr id="11" name="Retângulo 10"/>
          <p:cNvSpPr/>
          <p:nvPr/>
        </p:nvSpPr>
        <p:spPr>
          <a:xfrm>
            <a:off x="1549861" y="4794526"/>
            <a:ext cx="6624736" cy="338554"/>
          </a:xfrm>
          <a:prstGeom prst="rect">
            <a:avLst/>
          </a:prstGeom>
        </p:spPr>
        <p:txBody>
          <a:bodyPr wrap="square">
            <a:spAutoFit/>
          </a:bodyPr>
          <a:lstStyle/>
          <a:p>
            <a:r>
              <a:rPr lang="pt-BR" sz="1600" b="1" dirty="0">
                <a:solidFill>
                  <a:srgbClr val="FF0000"/>
                </a:solidFill>
                <a:latin typeface="Arial" pitchFamily="34" charset="0"/>
                <a:cs typeface="Arial" pitchFamily="34" charset="0"/>
              </a:rPr>
              <a:t>Item (b): Em qualquer lugar entre um trópico e o respectivo </a:t>
            </a:r>
            <a:r>
              <a:rPr lang="pt-BR" sz="1600" b="1" dirty="0" err="1">
                <a:solidFill>
                  <a:srgbClr val="FF0000"/>
                </a:solidFill>
                <a:latin typeface="Arial" pitchFamily="34" charset="0"/>
                <a:cs typeface="Arial" pitchFamily="34" charset="0"/>
              </a:rPr>
              <a:t>pólo</a:t>
            </a:r>
            <a:r>
              <a:rPr lang="pt-BR" sz="1600" b="1" dirty="0">
                <a:solidFill>
                  <a:srgbClr val="FF0000"/>
                </a:solidFill>
                <a:latin typeface="Arial" pitchFamily="34" charset="0"/>
                <a:cs typeface="Arial" pitchFamily="34" charset="0"/>
              </a:rPr>
              <a:t>.</a:t>
            </a:r>
            <a:endParaRPr lang="pt-BR" sz="1600" dirty="0">
              <a:solidFill>
                <a:srgbClr val="FF0000"/>
              </a:solidFill>
              <a:latin typeface="Arial" pitchFamily="34" charset="0"/>
              <a:cs typeface="Arial" pitchFamily="34" charset="0"/>
            </a:endParaRPr>
          </a:p>
        </p:txBody>
      </p:sp>
      <p:sp>
        <p:nvSpPr>
          <p:cNvPr id="12" name="Retângulo 11"/>
          <p:cNvSpPr/>
          <p:nvPr/>
        </p:nvSpPr>
        <p:spPr>
          <a:xfrm>
            <a:off x="162086" y="3162454"/>
            <a:ext cx="1042145" cy="338554"/>
          </a:xfrm>
          <a:prstGeom prst="rect">
            <a:avLst/>
          </a:prstGeom>
        </p:spPr>
        <p:txBody>
          <a:bodyPr wrap="none">
            <a:spAutoFit/>
          </a:bodyPr>
          <a:lstStyle/>
          <a:p>
            <a:r>
              <a:rPr lang="pt-BR" sz="1600" b="1" dirty="0" err="1">
                <a:solidFill>
                  <a:srgbClr val="FF0000"/>
                </a:solidFill>
                <a:latin typeface="Arial" pitchFamily="34" charset="0"/>
                <a:cs typeface="Arial" pitchFamily="34" charset="0"/>
              </a:rPr>
              <a:t>ii</a:t>
            </a:r>
            <a:r>
              <a:rPr lang="pt-BR" sz="1600" dirty="0">
                <a:solidFill>
                  <a:srgbClr val="FF0000"/>
                </a:solidFill>
                <a:latin typeface="Arial" pitchFamily="34" charset="0"/>
                <a:cs typeface="Arial" pitchFamily="34" charset="0"/>
              </a:rPr>
              <a:t>) </a:t>
            </a:r>
            <a:r>
              <a:rPr lang="pt-BR" sz="1600" b="1" dirty="0" smtClean="0">
                <a:solidFill>
                  <a:srgbClr val="FF0000"/>
                </a:solidFill>
                <a:latin typeface="Arial" pitchFamily="34" charset="0"/>
                <a:cs typeface="Arial" pitchFamily="34" charset="0"/>
              </a:rPr>
              <a:t>Verão.</a:t>
            </a:r>
            <a:endParaRPr lang="pt-BR" sz="1600" dirty="0"/>
          </a:p>
        </p:txBody>
      </p:sp>
    </p:spTree>
    <p:extLst>
      <p:ext uri="{BB962C8B-B14F-4D97-AF65-F5344CB8AC3E}">
        <p14:creationId xmlns:p14="http://schemas.microsoft.com/office/powerpoint/2010/main" val="3445908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up)">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up)">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9" grpId="0"/>
      <p:bldP spid="11" grpId="0"/>
      <p:bldP spid="12" grpId="0"/>
    </p:bldLst>
  </p:timing>
</p:sld>
</file>

<file path=ppt/theme/theme1.xml><?xml version="1.0" encoding="utf-8"?>
<a:theme xmlns:a="http://schemas.openxmlformats.org/drawingml/2006/main" name="Tema do Office">
  <a:themeElements>
    <a:clrScheme name="Mediano">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847</TotalTime>
  <Words>7791</Words>
  <Application>Microsoft Office PowerPoint</Application>
  <PresentationFormat>Personalizar</PresentationFormat>
  <Paragraphs>192</Paragraphs>
  <Slides>35</Slides>
  <Notes>0</Notes>
  <HiddenSlides>0</HiddenSlides>
  <MMClips>0</MMClips>
  <ScaleCrop>false</ScaleCrop>
  <HeadingPairs>
    <vt:vector size="8" baseType="variant">
      <vt:variant>
        <vt:lpstr>Fontes usadas</vt:lpstr>
      </vt:variant>
      <vt:variant>
        <vt:i4>5</vt:i4>
      </vt:variant>
      <vt:variant>
        <vt:lpstr>Tema</vt:lpstr>
      </vt:variant>
      <vt:variant>
        <vt:i4>1</vt:i4>
      </vt:variant>
      <vt:variant>
        <vt:lpstr>Servidores OLE inseridos</vt:lpstr>
      </vt:variant>
      <vt:variant>
        <vt:i4>1</vt:i4>
      </vt:variant>
      <vt:variant>
        <vt:lpstr>Títulos de slides</vt:lpstr>
      </vt:variant>
      <vt:variant>
        <vt:i4>35</vt:i4>
      </vt:variant>
    </vt:vector>
  </HeadingPairs>
  <TitlesOfParts>
    <vt:vector size="42" baseType="lpstr">
      <vt:lpstr>Arial</vt:lpstr>
      <vt:lpstr>Calibri</vt:lpstr>
      <vt:lpstr>Mathematica1</vt:lpstr>
      <vt:lpstr>Monotype Sorts</vt:lpstr>
      <vt:lpstr>Symbol</vt:lpstr>
      <vt:lpstr>Tema do Office</vt:lpstr>
      <vt:lpstr>Equação</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GABARITO COMENTADO  DA PROVA  OBA 2005 - NÍVEL 1</dc:title>
  <dc:creator>OBA</dc:creator>
  <cp:lastModifiedBy>DVM Informatica</cp:lastModifiedBy>
  <cp:revision>54</cp:revision>
  <dcterms:created xsi:type="dcterms:W3CDTF">2020-08-31T15:54:38Z</dcterms:created>
  <dcterms:modified xsi:type="dcterms:W3CDTF">2020-09-11T19:42:30Z</dcterms:modified>
</cp:coreProperties>
</file>