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69" r:id="rId2"/>
    <p:sldId id="260" r:id="rId3"/>
    <p:sldId id="271" r:id="rId4"/>
    <p:sldId id="273" r:id="rId5"/>
    <p:sldId id="274" r:id="rId6"/>
    <p:sldId id="275" r:id="rId7"/>
    <p:sldId id="276" r:id="rId8"/>
    <p:sldId id="277" r:id="rId9"/>
    <p:sldId id="285" r:id="rId10"/>
    <p:sldId id="278" r:id="rId11"/>
    <p:sldId id="286" r:id="rId12"/>
    <p:sldId id="279" r:id="rId13"/>
    <p:sldId id="287" r:id="rId14"/>
    <p:sldId id="280" r:id="rId15"/>
    <p:sldId id="288" r:id="rId16"/>
    <p:sldId id="281" r:id="rId17"/>
    <p:sldId id="289" r:id="rId18"/>
  </p:sldIdLst>
  <p:sldSz cx="11903075"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7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EDEB"/>
    <a:srgbClr val="CADCD8"/>
    <a:srgbClr val="B0CAC4"/>
    <a:srgbClr val="C0B892"/>
    <a:srgbClr val="AEA472"/>
    <a:srgbClr val="A6C3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2769C4-75B3-4697-B338-5F391A3D0C95}" v="20" dt="2024-03-18T19:14:37.958"/>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38" autoAdjust="0"/>
    <p:restoredTop sz="94660"/>
  </p:normalViewPr>
  <p:slideViewPr>
    <p:cSldViewPr>
      <p:cViewPr varScale="1">
        <p:scale>
          <a:sx n="79" d="100"/>
          <a:sy n="79" d="100"/>
        </p:scale>
        <p:origin x="835" y="72"/>
      </p:cViewPr>
      <p:guideLst>
        <p:guide orient="horz" pos="2160"/>
        <p:guide pos="37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945AFF-EAB5-4964-AC79-CA26C7DBB5A9}" type="datetimeFigureOut">
              <a:rPr lang="pt-BR" smtClean="0"/>
              <a:t>19/03/2024</a:t>
            </a:fld>
            <a:endParaRPr lang="pt-BR"/>
          </a:p>
        </p:txBody>
      </p:sp>
      <p:sp>
        <p:nvSpPr>
          <p:cNvPr id="4" name="Espaço Reservado para Imagem de Slide 3"/>
          <p:cNvSpPr>
            <a:spLocks noGrp="1" noRot="1" noChangeAspect="1"/>
          </p:cNvSpPr>
          <p:nvPr>
            <p:ph type="sldImg" idx="2"/>
          </p:nvPr>
        </p:nvSpPr>
        <p:spPr>
          <a:xfrm>
            <a:off x="454025" y="685800"/>
            <a:ext cx="594995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B92CE3-547A-42E9-9055-17F7442EF016}" type="slidenum">
              <a:rPr lang="pt-BR" smtClean="0"/>
              <a:t>‹nº›</a:t>
            </a:fld>
            <a:endParaRPr lang="pt-BR"/>
          </a:p>
        </p:txBody>
      </p:sp>
    </p:spTree>
    <p:extLst>
      <p:ext uri="{BB962C8B-B14F-4D97-AF65-F5344CB8AC3E}">
        <p14:creationId xmlns:p14="http://schemas.microsoft.com/office/powerpoint/2010/main" val="3631525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892731" y="2130426"/>
            <a:ext cx="10117614" cy="1470025"/>
          </a:xfrm>
        </p:spPr>
        <p:txBody>
          <a:bodyPr/>
          <a:lstStyle/>
          <a:p>
            <a:r>
              <a:rPr lang="pt-BR"/>
              <a:t>Clique para editar o título mestre</a:t>
            </a:r>
          </a:p>
        </p:txBody>
      </p:sp>
      <p:sp>
        <p:nvSpPr>
          <p:cNvPr id="3" name="Subtítulo 2"/>
          <p:cNvSpPr>
            <a:spLocks noGrp="1"/>
          </p:cNvSpPr>
          <p:nvPr>
            <p:ph type="subTitle" idx="1"/>
          </p:nvPr>
        </p:nvSpPr>
        <p:spPr>
          <a:xfrm>
            <a:off x="1785461" y="3886200"/>
            <a:ext cx="833215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872D6F1E-FBE1-4B71-9823-45836441AC1E}" type="datetimeFigureOut">
              <a:rPr lang="pt-BR" smtClean="0"/>
              <a:t>19/03/2024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36D375C-0A28-4F77-8485-C5C9EE0C814F}" type="slidenum">
              <a:rPr lang="pt-BR" smtClean="0"/>
              <a:t>‹nº›</a:t>
            </a:fld>
            <a:endParaRPr lang="pt-BR"/>
          </a:p>
        </p:txBody>
      </p:sp>
    </p:spTree>
    <p:extLst>
      <p:ext uri="{BB962C8B-B14F-4D97-AF65-F5344CB8AC3E}">
        <p14:creationId xmlns:p14="http://schemas.microsoft.com/office/powerpoint/2010/main" val="4072013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872D6F1E-FBE1-4B71-9823-45836441AC1E}" type="datetimeFigureOut">
              <a:rPr lang="pt-BR" smtClean="0"/>
              <a:t>19/03/2024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36D375C-0A28-4F77-8485-C5C9EE0C814F}" type="slidenum">
              <a:rPr lang="pt-BR" smtClean="0"/>
              <a:t>‹nº›</a:t>
            </a:fld>
            <a:endParaRPr lang="pt-BR"/>
          </a:p>
        </p:txBody>
      </p:sp>
    </p:spTree>
    <p:extLst>
      <p:ext uri="{BB962C8B-B14F-4D97-AF65-F5344CB8AC3E}">
        <p14:creationId xmlns:p14="http://schemas.microsoft.com/office/powerpoint/2010/main" val="543225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629729" y="274639"/>
            <a:ext cx="2678192" cy="5851525"/>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595154" y="274639"/>
            <a:ext cx="7836191" cy="5851525"/>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872D6F1E-FBE1-4B71-9823-45836441AC1E}" type="datetimeFigureOut">
              <a:rPr lang="pt-BR" smtClean="0"/>
              <a:t>19/03/2024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36D375C-0A28-4F77-8485-C5C9EE0C814F}" type="slidenum">
              <a:rPr lang="pt-BR" smtClean="0"/>
              <a:t>‹nº›</a:t>
            </a:fld>
            <a:endParaRPr lang="pt-BR"/>
          </a:p>
        </p:txBody>
      </p:sp>
    </p:spTree>
    <p:extLst>
      <p:ext uri="{BB962C8B-B14F-4D97-AF65-F5344CB8AC3E}">
        <p14:creationId xmlns:p14="http://schemas.microsoft.com/office/powerpoint/2010/main" val="3875617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872D6F1E-FBE1-4B71-9823-45836441AC1E}" type="datetimeFigureOut">
              <a:rPr lang="pt-BR" smtClean="0"/>
              <a:t>19/03/2024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36D375C-0A28-4F77-8485-C5C9EE0C814F}" type="slidenum">
              <a:rPr lang="pt-BR" smtClean="0"/>
              <a:t>‹nº›</a:t>
            </a:fld>
            <a:endParaRPr lang="pt-BR"/>
          </a:p>
        </p:txBody>
      </p:sp>
    </p:spTree>
    <p:extLst>
      <p:ext uri="{BB962C8B-B14F-4D97-AF65-F5344CB8AC3E}">
        <p14:creationId xmlns:p14="http://schemas.microsoft.com/office/powerpoint/2010/main" val="312350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940261" y="4406901"/>
            <a:ext cx="10117614" cy="1362075"/>
          </a:xfrm>
        </p:spPr>
        <p:txBody>
          <a:bodyPr anchor="t"/>
          <a:lstStyle>
            <a:lvl1pPr algn="l">
              <a:defRPr sz="4000" b="1" cap="all"/>
            </a:lvl1pPr>
          </a:lstStyle>
          <a:p>
            <a:r>
              <a:rPr lang="pt-BR"/>
              <a:t>Clique para editar o título mestre</a:t>
            </a:r>
          </a:p>
        </p:txBody>
      </p:sp>
      <p:sp>
        <p:nvSpPr>
          <p:cNvPr id="3" name="Espaço Reservado para Texto 2"/>
          <p:cNvSpPr>
            <a:spLocks noGrp="1"/>
          </p:cNvSpPr>
          <p:nvPr>
            <p:ph type="body" idx="1"/>
          </p:nvPr>
        </p:nvSpPr>
        <p:spPr>
          <a:xfrm>
            <a:off x="940261" y="2906713"/>
            <a:ext cx="1011761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p:txBody>
          <a:bodyPr/>
          <a:lstStyle/>
          <a:p>
            <a:fld id="{872D6F1E-FBE1-4B71-9823-45836441AC1E}" type="datetimeFigureOut">
              <a:rPr lang="pt-BR" smtClean="0"/>
              <a:t>19/03/2024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36D375C-0A28-4F77-8485-C5C9EE0C814F}" type="slidenum">
              <a:rPr lang="pt-BR" smtClean="0"/>
              <a:t>‹nº›</a:t>
            </a:fld>
            <a:endParaRPr lang="pt-BR"/>
          </a:p>
        </p:txBody>
      </p:sp>
    </p:spTree>
    <p:extLst>
      <p:ext uri="{BB962C8B-B14F-4D97-AF65-F5344CB8AC3E}">
        <p14:creationId xmlns:p14="http://schemas.microsoft.com/office/powerpoint/2010/main" val="3109204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595154" y="1600201"/>
            <a:ext cx="525719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050730" y="1600201"/>
            <a:ext cx="525719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872D6F1E-FBE1-4B71-9823-45836441AC1E}" type="datetimeFigureOut">
              <a:rPr lang="pt-BR" smtClean="0"/>
              <a:t>19/03/2024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36D375C-0A28-4F77-8485-C5C9EE0C814F}" type="slidenum">
              <a:rPr lang="pt-BR" smtClean="0"/>
              <a:t>‹nº›</a:t>
            </a:fld>
            <a:endParaRPr lang="pt-BR"/>
          </a:p>
        </p:txBody>
      </p:sp>
    </p:spTree>
    <p:extLst>
      <p:ext uri="{BB962C8B-B14F-4D97-AF65-F5344CB8AC3E}">
        <p14:creationId xmlns:p14="http://schemas.microsoft.com/office/powerpoint/2010/main" val="1970674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595154" y="1535113"/>
            <a:ext cx="525925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595154" y="2174875"/>
            <a:ext cx="525925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046598" y="1535113"/>
            <a:ext cx="526132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6046598" y="2174875"/>
            <a:ext cx="526132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872D6F1E-FBE1-4B71-9823-45836441AC1E}" type="datetimeFigureOut">
              <a:rPr lang="pt-BR" smtClean="0"/>
              <a:t>19/03/2024</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136D375C-0A28-4F77-8485-C5C9EE0C814F}" type="slidenum">
              <a:rPr lang="pt-BR" smtClean="0"/>
              <a:t>‹nº›</a:t>
            </a:fld>
            <a:endParaRPr lang="pt-BR"/>
          </a:p>
        </p:txBody>
      </p:sp>
    </p:spTree>
    <p:extLst>
      <p:ext uri="{BB962C8B-B14F-4D97-AF65-F5344CB8AC3E}">
        <p14:creationId xmlns:p14="http://schemas.microsoft.com/office/powerpoint/2010/main" val="2604988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872D6F1E-FBE1-4B71-9823-45836441AC1E}" type="datetimeFigureOut">
              <a:rPr lang="pt-BR" smtClean="0"/>
              <a:t>19/03/2024</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136D375C-0A28-4F77-8485-C5C9EE0C814F}" type="slidenum">
              <a:rPr lang="pt-BR" smtClean="0"/>
              <a:t>‹nº›</a:t>
            </a:fld>
            <a:endParaRPr lang="pt-BR"/>
          </a:p>
        </p:txBody>
      </p:sp>
    </p:spTree>
    <p:extLst>
      <p:ext uri="{BB962C8B-B14F-4D97-AF65-F5344CB8AC3E}">
        <p14:creationId xmlns:p14="http://schemas.microsoft.com/office/powerpoint/2010/main" val="3041902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872D6F1E-FBE1-4B71-9823-45836441AC1E}" type="datetimeFigureOut">
              <a:rPr lang="pt-BR" smtClean="0"/>
              <a:t>19/03/2024</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136D375C-0A28-4F77-8485-C5C9EE0C814F}" type="slidenum">
              <a:rPr lang="pt-BR" smtClean="0"/>
              <a:t>‹nº›</a:t>
            </a:fld>
            <a:endParaRPr lang="pt-BR"/>
          </a:p>
        </p:txBody>
      </p:sp>
      <p:pic>
        <p:nvPicPr>
          <p:cNvPr id="6" name="Imagem 5" descr="Logotipo&#10;&#10;Descrição gerada automaticamente">
            <a:extLst>
              <a:ext uri="{FF2B5EF4-FFF2-40B4-BE49-F238E27FC236}">
                <a16:creationId xmlns:a16="http://schemas.microsoft.com/office/drawing/2014/main" id="{B046E2BD-51E1-A612-64CC-F781725566E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32057" y="6235303"/>
            <a:ext cx="1192173" cy="622697"/>
          </a:xfrm>
          <a:prstGeom prst="rect">
            <a:avLst/>
          </a:prstGeom>
        </p:spPr>
      </p:pic>
      <p:pic>
        <p:nvPicPr>
          <p:cNvPr id="8" name="Imagem 7" descr="Logotipo&#10;&#10;Descrição gerada automaticamente">
            <a:extLst>
              <a:ext uri="{FF2B5EF4-FFF2-40B4-BE49-F238E27FC236}">
                <a16:creationId xmlns:a16="http://schemas.microsoft.com/office/drawing/2014/main" id="{24B33571-8423-4E6F-FC91-7564B5D549B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297255"/>
            <a:ext cx="1631057" cy="520175"/>
          </a:xfrm>
          <a:prstGeom prst="rect">
            <a:avLst/>
          </a:prstGeom>
        </p:spPr>
      </p:pic>
    </p:spTree>
    <p:extLst>
      <p:ext uri="{BB962C8B-B14F-4D97-AF65-F5344CB8AC3E}">
        <p14:creationId xmlns:p14="http://schemas.microsoft.com/office/powerpoint/2010/main" val="2538853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95154" y="273050"/>
            <a:ext cx="3916030" cy="1162050"/>
          </a:xfrm>
        </p:spPr>
        <p:txBody>
          <a:bodyPr anchor="b"/>
          <a:lstStyle>
            <a:lvl1pPr algn="l">
              <a:defRPr sz="2000" b="1"/>
            </a:lvl1pPr>
          </a:lstStyle>
          <a:p>
            <a:r>
              <a:rPr lang="pt-BR"/>
              <a:t>Clique para editar o título mestre</a:t>
            </a:r>
          </a:p>
        </p:txBody>
      </p:sp>
      <p:sp>
        <p:nvSpPr>
          <p:cNvPr id="3" name="Espaço Reservado para Conteúdo 2"/>
          <p:cNvSpPr>
            <a:spLocks noGrp="1"/>
          </p:cNvSpPr>
          <p:nvPr>
            <p:ph idx="1"/>
          </p:nvPr>
        </p:nvSpPr>
        <p:spPr>
          <a:xfrm>
            <a:off x="4653771" y="273051"/>
            <a:ext cx="66541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595154" y="1435101"/>
            <a:ext cx="391603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872D6F1E-FBE1-4B71-9823-45836441AC1E}" type="datetimeFigureOut">
              <a:rPr lang="pt-BR" smtClean="0"/>
              <a:t>19/03/2024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36D375C-0A28-4F77-8485-C5C9EE0C814F}" type="slidenum">
              <a:rPr lang="pt-BR" smtClean="0"/>
              <a:t>‹nº›</a:t>
            </a:fld>
            <a:endParaRPr lang="pt-BR"/>
          </a:p>
        </p:txBody>
      </p:sp>
    </p:spTree>
    <p:extLst>
      <p:ext uri="{BB962C8B-B14F-4D97-AF65-F5344CB8AC3E}">
        <p14:creationId xmlns:p14="http://schemas.microsoft.com/office/powerpoint/2010/main" val="2903870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2333086" y="4800600"/>
            <a:ext cx="7141845" cy="566738"/>
          </a:xfrm>
        </p:spPr>
        <p:txBody>
          <a:bodyPr anchor="b"/>
          <a:lstStyle>
            <a:lvl1pPr algn="l">
              <a:defRPr sz="2000" b="1"/>
            </a:lvl1pPr>
          </a:lstStyle>
          <a:p>
            <a:r>
              <a:rPr lang="pt-BR"/>
              <a:t>Clique para editar o título mestre</a:t>
            </a:r>
          </a:p>
        </p:txBody>
      </p:sp>
      <p:sp>
        <p:nvSpPr>
          <p:cNvPr id="3" name="Espaço Reservado para Imagem 2"/>
          <p:cNvSpPr>
            <a:spLocks noGrp="1"/>
          </p:cNvSpPr>
          <p:nvPr>
            <p:ph type="pic" idx="1"/>
          </p:nvPr>
        </p:nvSpPr>
        <p:spPr>
          <a:xfrm>
            <a:off x="2333086" y="612775"/>
            <a:ext cx="714184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2333086" y="5367338"/>
            <a:ext cx="714184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872D6F1E-FBE1-4B71-9823-45836441AC1E}" type="datetimeFigureOut">
              <a:rPr lang="pt-BR" smtClean="0"/>
              <a:t>19/03/2024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36D375C-0A28-4F77-8485-C5C9EE0C814F}" type="slidenum">
              <a:rPr lang="pt-BR" smtClean="0"/>
              <a:t>‹nº›</a:t>
            </a:fld>
            <a:endParaRPr lang="pt-BR"/>
          </a:p>
        </p:txBody>
      </p:sp>
    </p:spTree>
    <p:extLst>
      <p:ext uri="{BB962C8B-B14F-4D97-AF65-F5344CB8AC3E}">
        <p14:creationId xmlns:p14="http://schemas.microsoft.com/office/powerpoint/2010/main" val="322549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rgbClr val="E5EDEB"/>
            </a:gs>
            <a:gs pos="97643">
              <a:srgbClr val="CADCD8"/>
            </a:gs>
            <a:gs pos="0">
              <a:srgbClr val="B0CAC4"/>
            </a:gs>
          </a:gsLst>
          <a:lin ang="5400000" scaled="1"/>
          <a:tileRect/>
        </a:grad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595154" y="274638"/>
            <a:ext cx="10712768" cy="1143000"/>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595154" y="1600201"/>
            <a:ext cx="10712768" cy="4525963"/>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595154" y="6356351"/>
            <a:ext cx="277738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2D6F1E-FBE1-4B71-9823-45836441AC1E}" type="datetimeFigureOut">
              <a:rPr lang="pt-BR" smtClean="0"/>
              <a:t>19/03/2024</a:t>
            </a:fld>
            <a:endParaRPr lang="pt-BR"/>
          </a:p>
        </p:txBody>
      </p:sp>
      <p:sp>
        <p:nvSpPr>
          <p:cNvPr id="5" name="Espaço Reservado para Rodapé 4"/>
          <p:cNvSpPr>
            <a:spLocks noGrp="1"/>
          </p:cNvSpPr>
          <p:nvPr>
            <p:ph type="ftr" sz="quarter" idx="3"/>
          </p:nvPr>
        </p:nvSpPr>
        <p:spPr>
          <a:xfrm>
            <a:off x="4066884" y="6356351"/>
            <a:ext cx="376930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530537" y="6356351"/>
            <a:ext cx="277738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6D375C-0A28-4F77-8485-C5C9EE0C814F}" type="slidenum">
              <a:rPr lang="pt-BR" smtClean="0"/>
              <a:t>‹nº›</a:t>
            </a:fld>
            <a:endParaRPr lang="pt-BR"/>
          </a:p>
        </p:txBody>
      </p:sp>
    </p:spTree>
    <p:extLst>
      <p:ext uri="{BB962C8B-B14F-4D97-AF65-F5344CB8AC3E}">
        <p14:creationId xmlns:p14="http://schemas.microsoft.com/office/powerpoint/2010/main" val="11880247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p:cNvSpPr txBox="1"/>
          <p:nvPr/>
        </p:nvSpPr>
        <p:spPr>
          <a:xfrm>
            <a:off x="2855193" y="253164"/>
            <a:ext cx="5897440" cy="2884636"/>
          </a:xfrm>
          <a:prstGeom prst="rect">
            <a:avLst/>
          </a:prstGeom>
          <a:noFill/>
        </p:spPr>
        <p:txBody>
          <a:bodyPr wrap="square" rtlCol="0">
            <a:spAutoFit/>
          </a:bodyPr>
          <a:lstStyle/>
          <a:p>
            <a:pPr algn="ctr"/>
            <a:r>
              <a:rPr lang="pt-BR" sz="4296" b="1" dirty="0">
                <a:solidFill>
                  <a:srgbClr val="0E4D3C"/>
                </a:solidFill>
                <a:effectLst>
                  <a:outerShdw blurRad="38100" dist="38100" dir="2700000" algn="tl">
                    <a:srgbClr val="000000">
                      <a:alpha val="43137"/>
                    </a:srgbClr>
                  </a:outerShdw>
                </a:effectLst>
              </a:rPr>
              <a:t>GABARITO COMENTADO </a:t>
            </a:r>
          </a:p>
          <a:p>
            <a:pPr algn="ctr"/>
            <a:r>
              <a:rPr lang="pt-BR" sz="4296" b="1" dirty="0">
                <a:solidFill>
                  <a:srgbClr val="0E4D3C"/>
                </a:solidFill>
                <a:effectLst>
                  <a:outerShdw blurRad="38100" dist="38100" dir="2700000" algn="tl">
                    <a:srgbClr val="000000">
                      <a:alpha val="43137"/>
                    </a:srgbClr>
                  </a:outerShdw>
                </a:effectLst>
              </a:rPr>
              <a:t>DA PROVA</a:t>
            </a:r>
          </a:p>
          <a:p>
            <a:pPr algn="ctr"/>
            <a:endParaRPr lang="pt-BR" sz="4296" b="1" dirty="0">
              <a:solidFill>
                <a:srgbClr val="0E4D3C"/>
              </a:solidFill>
              <a:effectLst>
                <a:outerShdw blurRad="38100" dist="38100" dir="2700000" algn="tl">
                  <a:srgbClr val="000000">
                    <a:alpha val="43137"/>
                  </a:srgbClr>
                </a:outerShdw>
              </a:effectLst>
            </a:endParaRPr>
          </a:p>
          <a:p>
            <a:pPr algn="ctr"/>
            <a:r>
              <a:rPr lang="pt-BR" sz="5272" b="1" dirty="0">
                <a:solidFill>
                  <a:srgbClr val="0E4D3C"/>
                </a:solidFill>
                <a:effectLst>
                  <a:outerShdw blurRad="38100" dist="38100" dir="2700000" algn="tl">
                    <a:srgbClr val="000000">
                      <a:alpha val="43137"/>
                    </a:srgbClr>
                  </a:outerShdw>
                </a:effectLst>
              </a:rPr>
              <a:t>OBA 2023 - NÍVEL 1</a:t>
            </a:r>
          </a:p>
        </p:txBody>
      </p:sp>
      <p:pic>
        <p:nvPicPr>
          <p:cNvPr id="2" name="Imagem 1" descr="Logotipo&#10;&#10;Descrição gerada automaticamente">
            <a:extLst>
              <a:ext uri="{FF2B5EF4-FFF2-40B4-BE49-F238E27FC236}">
                <a16:creationId xmlns:a16="http://schemas.microsoft.com/office/drawing/2014/main" id="{486117A2-306E-6428-BE41-F5CD349EA96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8257" y="3720200"/>
            <a:ext cx="4183414" cy="2185087"/>
          </a:xfrm>
          <a:prstGeom prst="rect">
            <a:avLst/>
          </a:prstGeom>
        </p:spPr>
      </p:pic>
      <p:pic>
        <p:nvPicPr>
          <p:cNvPr id="3" name="Imagem 2" descr="Logotipo&#10;&#10;Descrição gerada automaticamente">
            <a:extLst>
              <a:ext uri="{FF2B5EF4-FFF2-40B4-BE49-F238E27FC236}">
                <a16:creationId xmlns:a16="http://schemas.microsoft.com/office/drawing/2014/main" id="{CBAAC918-543A-0A29-4041-BC75EB7973E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32615" y="3789040"/>
            <a:ext cx="5040035" cy="1607363"/>
          </a:xfrm>
          <a:prstGeom prst="rect">
            <a:avLst/>
          </a:prstGeom>
        </p:spPr>
      </p:pic>
    </p:spTree>
    <p:extLst>
      <p:ext uri="{BB962C8B-B14F-4D97-AF65-F5344CB8AC3E}">
        <p14:creationId xmlns:p14="http://schemas.microsoft.com/office/powerpoint/2010/main" val="1147860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outVertical)">
                                      <p:cBhvr>
                                        <p:cTn id="7" dur="2000"/>
                                        <p:tgtEl>
                                          <p:spTgt spid="6"/>
                                        </p:tgtEl>
                                      </p:cBhvr>
                                    </p:animEffect>
                                  </p:childTnLst>
                                </p:cTn>
                              </p:par>
                              <p:par>
                                <p:cTn id="8" presetID="53" presetClass="entr" presetSubtype="16"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 calcmode="lin" valueType="num">
                                      <p:cBhvr>
                                        <p:cTn id="10" dur="500" fill="hold"/>
                                        <p:tgtEl>
                                          <p:spTgt spid="2"/>
                                        </p:tgtEl>
                                        <p:attrNameLst>
                                          <p:attrName>ppt_w</p:attrName>
                                        </p:attrNameLst>
                                      </p:cBhvr>
                                      <p:tavLst>
                                        <p:tav tm="0">
                                          <p:val>
                                            <p:fltVal val="0"/>
                                          </p:val>
                                        </p:tav>
                                        <p:tav tm="100000">
                                          <p:val>
                                            <p:strVal val="#ppt_w"/>
                                          </p:val>
                                        </p:tav>
                                      </p:tavLst>
                                    </p:anim>
                                    <p:anim calcmode="lin" valueType="num">
                                      <p:cBhvr>
                                        <p:cTn id="11" dur="500" fill="hold"/>
                                        <p:tgtEl>
                                          <p:spTgt spid="2"/>
                                        </p:tgtEl>
                                        <p:attrNameLst>
                                          <p:attrName>ppt_h</p:attrName>
                                        </p:attrNameLst>
                                      </p:cBhvr>
                                      <p:tavLst>
                                        <p:tav tm="0">
                                          <p:val>
                                            <p:fltVal val="0"/>
                                          </p:val>
                                        </p:tav>
                                        <p:tav tm="100000">
                                          <p:val>
                                            <p:strVal val="#ppt_h"/>
                                          </p:val>
                                        </p:tav>
                                      </p:tavLst>
                                    </p:anim>
                                    <p:animEffect transition="in" filter="fade">
                                      <p:cBhvr>
                                        <p:cTn id="12" dur="500"/>
                                        <p:tgtEl>
                                          <p:spTgt spid="2"/>
                                        </p:tgtEl>
                                      </p:cBhvr>
                                    </p:animEffect>
                                  </p:childTnLst>
                                </p:cTn>
                              </p:par>
                              <p:par>
                                <p:cTn id="13" presetID="53" presetClass="entr" presetSubtype="16"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p:cTn id="15" dur="500" fill="hold"/>
                                        <p:tgtEl>
                                          <p:spTgt spid="3"/>
                                        </p:tgtEl>
                                        <p:attrNameLst>
                                          <p:attrName>ppt_w</p:attrName>
                                        </p:attrNameLst>
                                      </p:cBhvr>
                                      <p:tavLst>
                                        <p:tav tm="0">
                                          <p:val>
                                            <p:fltVal val="0"/>
                                          </p:val>
                                        </p:tav>
                                        <p:tav tm="100000">
                                          <p:val>
                                            <p:strVal val="#ppt_w"/>
                                          </p:val>
                                        </p:tav>
                                      </p:tavLst>
                                    </p:anim>
                                    <p:anim calcmode="lin" valueType="num">
                                      <p:cBhvr>
                                        <p:cTn id="16" dur="500" fill="hold"/>
                                        <p:tgtEl>
                                          <p:spTgt spid="3"/>
                                        </p:tgtEl>
                                        <p:attrNameLst>
                                          <p:attrName>ppt_h</p:attrName>
                                        </p:attrNameLst>
                                      </p:cBhvr>
                                      <p:tavLst>
                                        <p:tav tm="0">
                                          <p:val>
                                            <p:fltVal val="0"/>
                                          </p:val>
                                        </p:tav>
                                        <p:tav tm="100000">
                                          <p:val>
                                            <p:strVal val="#ppt_h"/>
                                          </p:val>
                                        </p:tav>
                                      </p:tavLst>
                                    </p:anim>
                                    <p:animEffect transition="in" filter="fade">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B95C09-4128-5205-7E5D-C744D4AF5866}"/>
            </a:ext>
          </a:extLst>
        </p:cNvPr>
        <p:cNvGrpSpPr/>
        <p:nvPr/>
      </p:nvGrpSpPr>
      <p:grpSpPr>
        <a:xfrm>
          <a:off x="0" y="0"/>
          <a:ext cx="0" cy="0"/>
          <a:chOff x="0" y="0"/>
          <a:chExt cx="0" cy="0"/>
        </a:xfrm>
      </p:grpSpPr>
      <p:sp>
        <p:nvSpPr>
          <p:cNvPr id="4" name="CaixaDeTexto 3">
            <a:extLst>
              <a:ext uri="{FF2B5EF4-FFF2-40B4-BE49-F238E27FC236}">
                <a16:creationId xmlns:a16="http://schemas.microsoft.com/office/drawing/2014/main" id="{755A0B7C-BAAC-729B-8944-BF87B1EB9C88}"/>
              </a:ext>
            </a:extLst>
          </p:cNvPr>
          <p:cNvSpPr txBox="1"/>
          <p:nvPr/>
        </p:nvSpPr>
        <p:spPr>
          <a:xfrm>
            <a:off x="478929" y="476672"/>
            <a:ext cx="8285599" cy="3764428"/>
          </a:xfrm>
          <a:prstGeom prst="rect">
            <a:avLst/>
          </a:prstGeom>
          <a:noFill/>
        </p:spPr>
        <p:txBody>
          <a:bodyPr wrap="square">
            <a:spAutoFit/>
          </a:bodyPr>
          <a:lstStyle/>
          <a:p>
            <a:pPr marL="450215" indent="-635" hangingPunct="0">
              <a:lnSpc>
                <a:spcPct val="150000"/>
              </a:lnSpc>
            </a:pPr>
            <a:r>
              <a:rPr lang="pt-BR" sz="1800" dirty="0">
                <a:effectLst/>
                <a:latin typeface="Arial" panose="020B0604020202020204" pitchFamily="34" charset="0"/>
                <a:ea typeface="Times New Roman" panose="02020603050405020304" pitchFamily="18" charset="0"/>
              </a:rPr>
              <a:t>Assinale a alternativa que contém a sequência correta de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e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a:t>
            </a:r>
            <a:endParaRPr lang="pt-BR" sz="1600" dirty="0">
              <a:effectLst/>
              <a:latin typeface="Times New Roman" panose="02020603050405020304" pitchFamily="18" charset="0"/>
              <a:ea typeface="Times New Roman" panose="02020603050405020304" pitchFamily="18" charset="0"/>
            </a:endParaRPr>
          </a:p>
          <a:p>
            <a:pPr algn="just" hangingPunct="0">
              <a:lnSpc>
                <a:spcPct val="150000"/>
              </a:lnSpc>
            </a:pPr>
            <a:r>
              <a:rPr lang="pt-BR"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a) (   )   </a:t>
            </a:r>
            <a:r>
              <a:rPr lang="pt-PT" sz="1800" dirty="0">
                <a:effectLst/>
                <a:latin typeface="Arial" panose="020B0604020202020204" pitchFamily="34" charset="0"/>
                <a:ea typeface="Times New Roman" panose="02020603050405020304" pitchFamily="18" charset="0"/>
              </a:rPr>
              <a:t>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b)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c)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d)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e)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p:txBody>
      </p:sp>
      <p:sp>
        <p:nvSpPr>
          <p:cNvPr id="2" name="Retângulo 1">
            <a:extLst>
              <a:ext uri="{FF2B5EF4-FFF2-40B4-BE49-F238E27FC236}">
                <a16:creationId xmlns:a16="http://schemas.microsoft.com/office/drawing/2014/main" id="{05CC2B9D-B23E-76C3-1AFB-B38A7C391077}"/>
              </a:ext>
            </a:extLst>
          </p:cNvPr>
          <p:cNvSpPr/>
          <p:nvPr/>
        </p:nvSpPr>
        <p:spPr>
          <a:xfrm>
            <a:off x="1295813" y="1312313"/>
            <a:ext cx="357674" cy="384721"/>
          </a:xfrm>
          <a:prstGeom prst="rect">
            <a:avLst/>
          </a:prstGeom>
        </p:spPr>
        <p:txBody>
          <a:bodyPr wrap="square">
            <a:spAutoFit/>
          </a:bodyPr>
          <a:lstStyle/>
          <a:p>
            <a:r>
              <a:rPr lang="pt-PT" sz="1900" b="1" dirty="0">
                <a:solidFill>
                  <a:srgbClr val="FF0000"/>
                </a:solidFill>
                <a:latin typeface="Arial"/>
                <a:ea typeface="Times New Roman"/>
              </a:rPr>
              <a:t>X</a:t>
            </a:r>
            <a:endParaRPr lang="pt-BR" sz="1900" dirty="0"/>
          </a:p>
        </p:txBody>
      </p:sp>
    </p:spTree>
    <p:extLst>
      <p:ext uri="{BB962C8B-B14F-4D97-AF65-F5344CB8AC3E}">
        <p14:creationId xmlns:p14="http://schemas.microsoft.com/office/powerpoint/2010/main" val="2383761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DD5534-5C47-BB61-D01C-82D5DA885249}"/>
            </a:ext>
          </a:extLst>
        </p:cNvPr>
        <p:cNvGrpSpPr/>
        <p:nvPr/>
      </p:nvGrpSpPr>
      <p:grpSpPr>
        <a:xfrm>
          <a:off x="0" y="0"/>
          <a:ext cx="0" cy="0"/>
          <a:chOff x="0" y="0"/>
          <a:chExt cx="0" cy="0"/>
        </a:xfrm>
      </p:grpSpPr>
      <p:sp>
        <p:nvSpPr>
          <p:cNvPr id="3" name="Retângulo 2">
            <a:extLst>
              <a:ext uri="{FF2B5EF4-FFF2-40B4-BE49-F238E27FC236}">
                <a16:creationId xmlns:a16="http://schemas.microsoft.com/office/drawing/2014/main" id="{8C08A21C-3A14-B02D-7694-1575E775A0EC}"/>
              </a:ext>
            </a:extLst>
          </p:cNvPr>
          <p:cNvSpPr/>
          <p:nvPr/>
        </p:nvSpPr>
        <p:spPr>
          <a:xfrm>
            <a:off x="488118" y="784149"/>
            <a:ext cx="10725048" cy="1841530"/>
          </a:xfrm>
          <a:prstGeom prst="rect">
            <a:avLst/>
          </a:prstGeom>
        </p:spPr>
        <p:txBody>
          <a:bodyPr wrap="square">
            <a:spAutoFit/>
          </a:bodyPr>
          <a:lstStyle/>
          <a:p>
            <a:r>
              <a:rPr lang="pt-BR" b="1" dirty="0">
                <a:latin typeface="Arial" pitchFamily="34" charset="0"/>
                <a:cs typeface="Arial" pitchFamily="34" charset="0"/>
              </a:rPr>
              <a:t>Questão 8) </a:t>
            </a:r>
            <a:r>
              <a:rPr lang="pt-BR" dirty="0">
                <a:latin typeface="Arial" pitchFamily="34" charset="0"/>
                <a:cs typeface="Arial" pitchFamily="34" charset="0"/>
              </a:rPr>
              <a:t>(Até 1 ponto) A foto mostra a base de lançamento de foguetes usada pelos alunos do 1º ao 3º ano. A cordinha é para lançar o foguete, mas antes temos que fazer uma contagem regressiva, assim: 5, 4, 3, 2, 1, LANÇAR!</a:t>
            </a:r>
          </a:p>
          <a:p>
            <a:endParaRPr lang="pt-BR" dirty="0">
              <a:latin typeface="Arial" pitchFamily="34" charset="0"/>
              <a:cs typeface="Arial" pitchFamily="34" charset="0"/>
            </a:endParaRPr>
          </a:p>
          <a:p>
            <a:r>
              <a:rPr lang="pt-BR" dirty="0">
                <a:latin typeface="Arial" pitchFamily="34" charset="0"/>
                <a:cs typeface="Arial" pitchFamily="34" charset="0"/>
              </a:rPr>
              <a:t>.</a:t>
            </a:r>
          </a:p>
          <a:p>
            <a:pPr algn="just">
              <a:lnSpc>
                <a:spcPct val="150000"/>
              </a:lnSpc>
            </a:pPr>
            <a:endParaRPr lang="pt-BR" dirty="0">
              <a:latin typeface="Arial" pitchFamily="34" charset="0"/>
              <a:cs typeface="Arial" pitchFamily="34" charset="0"/>
            </a:endParaRPr>
          </a:p>
        </p:txBody>
      </p:sp>
      <p:sp>
        <p:nvSpPr>
          <p:cNvPr id="10" name="CaixaDeTexto 9">
            <a:extLst>
              <a:ext uri="{FF2B5EF4-FFF2-40B4-BE49-F238E27FC236}">
                <a16:creationId xmlns:a16="http://schemas.microsoft.com/office/drawing/2014/main" id="{A5742F54-719B-27F0-1EED-98437190F93F}"/>
              </a:ext>
            </a:extLst>
          </p:cNvPr>
          <p:cNvSpPr txBox="1"/>
          <p:nvPr/>
        </p:nvSpPr>
        <p:spPr>
          <a:xfrm>
            <a:off x="2567161" y="240279"/>
            <a:ext cx="8708922" cy="923330"/>
          </a:xfrm>
          <a:prstGeom prst="rect">
            <a:avLst/>
          </a:prstGeom>
          <a:noFill/>
        </p:spPr>
        <p:txBody>
          <a:bodyPr wrap="square">
            <a:spAutoFit/>
          </a:bodyPr>
          <a:lstStyle/>
          <a:p>
            <a:r>
              <a:rPr lang="pt-BR" dirty="0">
                <a:latin typeface="Arial" panose="020B0604020202020204" pitchFamily="34" charset="0"/>
                <a:cs typeface="Arial" panose="020B0604020202020204" pitchFamily="34" charset="0"/>
              </a:rPr>
              <a:t>AGORA COMEÇAM AS PERGUNTAS DE ASTRONÁUTICA</a:t>
            </a:r>
          </a:p>
          <a:p>
            <a:endParaRPr lang="pt-BR" dirty="0">
              <a:latin typeface="Arial" panose="020B0604020202020204" pitchFamily="34" charset="0"/>
              <a:cs typeface="Arial" panose="020B0604020202020204" pitchFamily="34" charset="0"/>
            </a:endParaRPr>
          </a:p>
          <a:p>
            <a:endParaRPr lang="pt-BR" dirty="0">
              <a:latin typeface="Arial" panose="020B0604020202020204" pitchFamily="34" charset="0"/>
              <a:cs typeface="Arial" panose="020B0604020202020204" pitchFamily="34" charset="0"/>
            </a:endParaRPr>
          </a:p>
        </p:txBody>
      </p:sp>
      <p:grpSp>
        <p:nvGrpSpPr>
          <p:cNvPr id="11" name="Agrupar 10">
            <a:extLst>
              <a:ext uri="{FF2B5EF4-FFF2-40B4-BE49-F238E27FC236}">
                <a16:creationId xmlns:a16="http://schemas.microsoft.com/office/drawing/2014/main" id="{65713550-F710-CF69-69DC-3B89A8AEA46F}"/>
              </a:ext>
            </a:extLst>
          </p:cNvPr>
          <p:cNvGrpSpPr/>
          <p:nvPr/>
        </p:nvGrpSpPr>
        <p:grpSpPr>
          <a:xfrm>
            <a:off x="7718526" y="1444685"/>
            <a:ext cx="3736340" cy="2530475"/>
            <a:chOff x="0" y="0"/>
            <a:chExt cx="3736340" cy="2530475"/>
          </a:xfrm>
        </p:grpSpPr>
        <p:pic>
          <p:nvPicPr>
            <p:cNvPr id="12" name="Imagem 11">
              <a:extLst>
                <a:ext uri="{FF2B5EF4-FFF2-40B4-BE49-F238E27FC236}">
                  <a16:creationId xmlns:a16="http://schemas.microsoft.com/office/drawing/2014/main" id="{6C386CF6-898D-D1EC-C9EA-85B5202268E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736340" cy="2530475"/>
            </a:xfrm>
            <a:prstGeom prst="rect">
              <a:avLst/>
            </a:prstGeom>
            <a:noFill/>
          </p:spPr>
        </p:pic>
        <p:sp>
          <p:nvSpPr>
            <p:cNvPr id="13" name="Caixa de Texto 2">
              <a:extLst>
                <a:ext uri="{FF2B5EF4-FFF2-40B4-BE49-F238E27FC236}">
                  <a16:creationId xmlns:a16="http://schemas.microsoft.com/office/drawing/2014/main" id="{133105DB-6A36-42D1-0D4B-5DD58B793CFB}"/>
                </a:ext>
              </a:extLst>
            </p:cNvPr>
            <p:cNvSpPr txBox="1"/>
            <p:nvPr/>
          </p:nvSpPr>
          <p:spPr>
            <a:xfrm>
              <a:off x="1187450" y="787400"/>
              <a:ext cx="673100" cy="32385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hangingPunct="0"/>
              <a:r>
                <a:rPr lang="pt-BR" sz="1200">
                  <a:effectLst/>
                  <a:latin typeface="Arial" panose="020B0604020202020204" pitchFamily="34" charset="0"/>
                  <a:ea typeface="Times New Roman" panose="02020603050405020304" pitchFamily="18" charset="0"/>
                </a:rPr>
                <a:t>Gatilho</a:t>
              </a:r>
              <a:endParaRPr lang="pt-BR" sz="1200">
                <a:effectLst/>
                <a:latin typeface="Times New Roman" panose="02020603050405020304" pitchFamily="18" charset="0"/>
                <a:ea typeface="Times New Roman" panose="02020603050405020304" pitchFamily="18" charset="0"/>
              </a:endParaRPr>
            </a:p>
          </p:txBody>
        </p:sp>
      </p:grpSp>
      <p:sp>
        <p:nvSpPr>
          <p:cNvPr id="14" name="Caixa de Texto 4">
            <a:extLst>
              <a:ext uri="{FF2B5EF4-FFF2-40B4-BE49-F238E27FC236}">
                <a16:creationId xmlns:a16="http://schemas.microsoft.com/office/drawing/2014/main" id="{FEEBA84E-8376-74DF-4F7B-53FE3B4B66BF}"/>
              </a:ext>
            </a:extLst>
          </p:cNvPr>
          <p:cNvSpPr txBox="1"/>
          <p:nvPr/>
        </p:nvSpPr>
        <p:spPr>
          <a:xfrm>
            <a:off x="8977377" y="1644666"/>
            <a:ext cx="1492250" cy="29210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hangingPunct="0"/>
            <a:r>
              <a:rPr lang="pt-BR" sz="1200" dirty="0">
                <a:effectLst/>
                <a:latin typeface="Times New Roman" panose="02020603050405020304" pitchFamily="18" charset="0"/>
                <a:ea typeface="Times New Roman" panose="02020603050405020304" pitchFamily="18" charset="0"/>
              </a:rPr>
              <a:t>Tubo de lançamento</a:t>
            </a:r>
          </a:p>
        </p:txBody>
      </p:sp>
      <p:sp>
        <p:nvSpPr>
          <p:cNvPr id="16" name="CaixaDeTexto 15">
            <a:extLst>
              <a:ext uri="{FF2B5EF4-FFF2-40B4-BE49-F238E27FC236}">
                <a16:creationId xmlns:a16="http://schemas.microsoft.com/office/drawing/2014/main" id="{16675E22-44BB-29B4-13BC-F5EAE08C2268}"/>
              </a:ext>
            </a:extLst>
          </p:cNvPr>
          <p:cNvSpPr txBox="1"/>
          <p:nvPr/>
        </p:nvSpPr>
        <p:spPr>
          <a:xfrm>
            <a:off x="530966" y="2051664"/>
            <a:ext cx="6945860" cy="1288751"/>
          </a:xfrm>
          <a:prstGeom prst="rect">
            <a:avLst/>
          </a:prstGeom>
          <a:noFill/>
        </p:spPr>
        <p:txBody>
          <a:bodyPr wrap="square">
            <a:spAutoFit/>
          </a:bodyPr>
          <a:lstStyle/>
          <a:p>
            <a:pPr algn="just" hangingPunct="0">
              <a:lnSpc>
                <a:spcPct val="150000"/>
              </a:lnSpc>
            </a:pPr>
            <a:r>
              <a:rPr lang="pt-BR" sz="1800" b="1" dirty="0">
                <a:effectLst/>
                <a:latin typeface="Arial" panose="020B0604020202020204" pitchFamily="34" charset="0"/>
                <a:ea typeface="Times New Roman" panose="02020603050405020304" pitchFamily="18" charset="0"/>
              </a:rPr>
              <a:t>PRIMEIRO</a:t>
            </a:r>
            <a:r>
              <a:rPr lang="pt-BR" sz="1800" dirty="0">
                <a:effectLst/>
                <a:latin typeface="Arial" panose="020B0604020202020204" pitchFamily="34" charset="0"/>
                <a:ea typeface="Times New Roman" panose="02020603050405020304" pitchFamily="18" charset="0"/>
              </a:rPr>
              <a:t> coloque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de falso, ou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 de verdadeiro, na frente de cada afirmação abaixo e, </a:t>
            </a:r>
            <a:r>
              <a:rPr lang="pt-BR" sz="1800" b="1" dirty="0">
                <a:effectLst/>
                <a:latin typeface="Arial" panose="020B0604020202020204" pitchFamily="34" charset="0"/>
                <a:ea typeface="Times New Roman" panose="02020603050405020304" pitchFamily="18" charset="0"/>
              </a:rPr>
              <a:t>DEPOIS</a:t>
            </a:r>
            <a:r>
              <a:rPr lang="pt-BR" sz="1800" dirty="0">
                <a:effectLst/>
                <a:latin typeface="Arial" panose="020B0604020202020204" pitchFamily="34" charset="0"/>
                <a:ea typeface="Times New Roman" panose="02020603050405020304" pitchFamily="18" charset="0"/>
              </a:rPr>
              <a:t>, assinale a alternativa que contém a sequência correta de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e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a:t>
            </a:r>
            <a:endParaRPr lang="pt-BR" sz="1600" dirty="0">
              <a:effectLst/>
              <a:latin typeface="Times New Roman" panose="02020603050405020304" pitchFamily="18" charset="0"/>
              <a:ea typeface="Times New Roman" panose="02020603050405020304" pitchFamily="18" charset="0"/>
            </a:endParaRPr>
          </a:p>
        </p:txBody>
      </p:sp>
      <p:sp>
        <p:nvSpPr>
          <p:cNvPr id="18" name="CaixaDeTexto 17">
            <a:extLst>
              <a:ext uri="{FF2B5EF4-FFF2-40B4-BE49-F238E27FC236}">
                <a16:creationId xmlns:a16="http://schemas.microsoft.com/office/drawing/2014/main" id="{FD0F7D6D-0BE9-AA04-D74F-B49AE705B25C}"/>
              </a:ext>
            </a:extLst>
          </p:cNvPr>
          <p:cNvSpPr txBox="1"/>
          <p:nvPr/>
        </p:nvSpPr>
        <p:spPr>
          <a:xfrm>
            <a:off x="1199009" y="4158110"/>
            <a:ext cx="9696868" cy="2119747"/>
          </a:xfrm>
          <a:prstGeom prst="rect">
            <a:avLst/>
          </a:prstGeom>
          <a:noFill/>
        </p:spPr>
        <p:txBody>
          <a:bodyPr wrap="square">
            <a:spAutoFit/>
          </a:bodyPr>
          <a:lstStyle/>
          <a:p>
            <a:pPr marL="450215" indent="-635" hangingPunct="0">
              <a:lnSpc>
                <a:spcPct val="150000"/>
              </a:lnSpc>
            </a:pPr>
            <a:r>
              <a:rPr lang="pt-BR" sz="1800" dirty="0">
                <a:effectLst/>
                <a:latin typeface="Arial" panose="020B0604020202020204" pitchFamily="34" charset="0"/>
                <a:ea typeface="Times New Roman" panose="02020603050405020304" pitchFamily="18" charset="0"/>
              </a:rPr>
              <a:t>1ª) (   ) </a:t>
            </a:r>
            <a:r>
              <a:rPr lang="pt-PT" sz="1800" dirty="0">
                <a:effectLst/>
                <a:latin typeface="Arial" panose="020B0604020202020204" pitchFamily="34" charset="0"/>
                <a:ea typeface="Times New Roman" panose="02020603050405020304" pitchFamily="18" charset="0"/>
              </a:rPr>
              <a:t>O tubo de lançamento tem inclinação de 45 graus para o foguete ir mais longe.</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2ª) (   ) O gatilho, quando puxado, libera o foguete.</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3ª) (   ) A contagem regressiva é para alertar a todos que um foguete vai ser lançado.</a:t>
            </a:r>
            <a:endParaRPr lang="pt-BR" sz="1600" dirty="0">
              <a:effectLst/>
              <a:latin typeface="Times New Roman" panose="02020603050405020304" pitchFamily="18" charset="0"/>
              <a:ea typeface="Times New Roman" panose="02020603050405020304" pitchFamily="18" charset="0"/>
            </a:endParaRPr>
          </a:p>
          <a:p>
            <a:pPr marL="990600" indent="-540385" hangingPunct="0">
              <a:lnSpc>
                <a:spcPct val="150000"/>
              </a:lnSpc>
            </a:pPr>
            <a:r>
              <a:rPr lang="pt-BR" sz="1800" dirty="0">
                <a:effectLst/>
                <a:latin typeface="Arial" panose="020B0604020202020204" pitchFamily="34" charset="0"/>
                <a:ea typeface="Times New Roman" panose="02020603050405020304" pitchFamily="18" charset="0"/>
              </a:rPr>
              <a:t>4ª) (   ) A contagem regressiva dá sorte ao voo do foguete.</a:t>
            </a:r>
            <a:endParaRPr lang="pt-BR" sz="1600" dirty="0">
              <a:effectLst/>
              <a:latin typeface="Times New Roman" panose="02020603050405020304" pitchFamily="18" charset="0"/>
              <a:ea typeface="Times New Roman" panose="02020603050405020304" pitchFamily="18" charset="0"/>
            </a:endParaRPr>
          </a:p>
          <a:p>
            <a:pPr marL="990600" indent="-540385" hangingPunct="0">
              <a:lnSpc>
                <a:spcPct val="150000"/>
              </a:lnSpc>
            </a:pPr>
            <a:r>
              <a:rPr lang="pt-BR" sz="1800" dirty="0">
                <a:effectLst/>
                <a:latin typeface="Arial" panose="020B0604020202020204" pitchFamily="34" charset="0"/>
                <a:ea typeface="Times New Roman" panose="02020603050405020304" pitchFamily="18" charset="0"/>
              </a:rPr>
              <a:t>5ª) (   ) A contagem regressiva faz o foguete voar mais alto.</a:t>
            </a:r>
            <a:endParaRPr lang="pt-BR" sz="1600" dirty="0">
              <a:effectLst/>
              <a:latin typeface="Times New Roman" panose="02020603050405020304" pitchFamily="18" charset="0"/>
              <a:ea typeface="Times New Roman" panose="02020603050405020304" pitchFamily="18" charset="0"/>
            </a:endParaRPr>
          </a:p>
        </p:txBody>
      </p:sp>
      <p:sp>
        <p:nvSpPr>
          <p:cNvPr id="2" name="CaixaDeTexto 1">
            <a:extLst>
              <a:ext uri="{FF2B5EF4-FFF2-40B4-BE49-F238E27FC236}">
                <a16:creationId xmlns:a16="http://schemas.microsoft.com/office/drawing/2014/main" id="{9747F023-8892-E51B-23BF-8549C81CAE82}"/>
              </a:ext>
            </a:extLst>
          </p:cNvPr>
          <p:cNvSpPr txBox="1"/>
          <p:nvPr/>
        </p:nvSpPr>
        <p:spPr>
          <a:xfrm>
            <a:off x="2089052" y="4267758"/>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V</a:t>
            </a:r>
            <a:endParaRPr lang="pt-BR" dirty="0"/>
          </a:p>
        </p:txBody>
      </p:sp>
      <p:sp>
        <p:nvSpPr>
          <p:cNvPr id="4" name="CaixaDeTexto 3">
            <a:extLst>
              <a:ext uri="{FF2B5EF4-FFF2-40B4-BE49-F238E27FC236}">
                <a16:creationId xmlns:a16="http://schemas.microsoft.com/office/drawing/2014/main" id="{3BA169E8-17D4-3A07-2AAB-DB575686E2B4}"/>
              </a:ext>
            </a:extLst>
          </p:cNvPr>
          <p:cNvSpPr txBox="1"/>
          <p:nvPr/>
        </p:nvSpPr>
        <p:spPr>
          <a:xfrm>
            <a:off x="2103120" y="4675720"/>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V</a:t>
            </a:r>
            <a:endParaRPr lang="pt-BR" dirty="0"/>
          </a:p>
        </p:txBody>
      </p:sp>
      <p:sp>
        <p:nvSpPr>
          <p:cNvPr id="5" name="CaixaDeTexto 4">
            <a:extLst>
              <a:ext uri="{FF2B5EF4-FFF2-40B4-BE49-F238E27FC236}">
                <a16:creationId xmlns:a16="http://schemas.microsoft.com/office/drawing/2014/main" id="{232AC2AD-4121-0196-3E97-1F20522F1A3F}"/>
              </a:ext>
            </a:extLst>
          </p:cNvPr>
          <p:cNvSpPr txBox="1"/>
          <p:nvPr/>
        </p:nvSpPr>
        <p:spPr>
          <a:xfrm>
            <a:off x="2103120" y="5097751"/>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V</a:t>
            </a:r>
            <a:endParaRPr lang="pt-BR" dirty="0"/>
          </a:p>
        </p:txBody>
      </p:sp>
      <p:sp>
        <p:nvSpPr>
          <p:cNvPr id="6" name="CaixaDeTexto 5">
            <a:extLst>
              <a:ext uri="{FF2B5EF4-FFF2-40B4-BE49-F238E27FC236}">
                <a16:creationId xmlns:a16="http://schemas.microsoft.com/office/drawing/2014/main" id="{A4406878-4738-E0DA-A2D3-CC55EFB10BE9}"/>
              </a:ext>
            </a:extLst>
          </p:cNvPr>
          <p:cNvSpPr txBox="1"/>
          <p:nvPr/>
        </p:nvSpPr>
        <p:spPr>
          <a:xfrm>
            <a:off x="2103120" y="5519783"/>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F</a:t>
            </a:r>
            <a:endParaRPr lang="pt-BR" dirty="0"/>
          </a:p>
        </p:txBody>
      </p:sp>
      <p:sp>
        <p:nvSpPr>
          <p:cNvPr id="7" name="CaixaDeTexto 6">
            <a:extLst>
              <a:ext uri="{FF2B5EF4-FFF2-40B4-BE49-F238E27FC236}">
                <a16:creationId xmlns:a16="http://schemas.microsoft.com/office/drawing/2014/main" id="{23DD9A4E-C57C-0961-9FA6-8E6FCEEE80A2}"/>
              </a:ext>
            </a:extLst>
          </p:cNvPr>
          <p:cNvSpPr txBox="1"/>
          <p:nvPr/>
        </p:nvSpPr>
        <p:spPr>
          <a:xfrm>
            <a:off x="2103120" y="5913678"/>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F</a:t>
            </a:r>
            <a:endParaRPr lang="pt-BR" dirty="0"/>
          </a:p>
        </p:txBody>
      </p:sp>
    </p:spTree>
    <p:extLst>
      <p:ext uri="{BB962C8B-B14F-4D97-AF65-F5344CB8AC3E}">
        <p14:creationId xmlns:p14="http://schemas.microsoft.com/office/powerpoint/2010/main" val="3364117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randombar(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randombar(horizontal)">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randombar(horizontal)">
                                      <p:cBhvr>
                                        <p:cTn id="22" dur="500"/>
                                        <p:tgtEl>
                                          <p:spTgt spid="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randombar(horizontal)">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98BF5-49B5-2A38-2B17-AEA7CB6D1045}"/>
            </a:ext>
          </a:extLst>
        </p:cNvPr>
        <p:cNvGrpSpPr/>
        <p:nvPr/>
      </p:nvGrpSpPr>
      <p:grpSpPr>
        <a:xfrm>
          <a:off x="0" y="0"/>
          <a:ext cx="0" cy="0"/>
          <a:chOff x="0" y="0"/>
          <a:chExt cx="0" cy="0"/>
        </a:xfrm>
      </p:grpSpPr>
      <p:sp>
        <p:nvSpPr>
          <p:cNvPr id="4" name="CaixaDeTexto 3">
            <a:extLst>
              <a:ext uri="{FF2B5EF4-FFF2-40B4-BE49-F238E27FC236}">
                <a16:creationId xmlns:a16="http://schemas.microsoft.com/office/drawing/2014/main" id="{4873B313-3CB0-EED1-C550-C4878EE01079}"/>
              </a:ext>
            </a:extLst>
          </p:cNvPr>
          <p:cNvSpPr txBox="1"/>
          <p:nvPr/>
        </p:nvSpPr>
        <p:spPr>
          <a:xfrm>
            <a:off x="550937" y="620688"/>
            <a:ext cx="8478633" cy="3570529"/>
          </a:xfrm>
          <a:prstGeom prst="rect">
            <a:avLst/>
          </a:prstGeom>
          <a:noFill/>
        </p:spPr>
        <p:txBody>
          <a:bodyPr wrap="square">
            <a:spAutoFit/>
          </a:bodyPr>
          <a:lstStyle/>
          <a:p>
            <a:pPr marL="450215" hangingPunct="0">
              <a:lnSpc>
                <a:spcPct val="115000"/>
              </a:lnSpc>
              <a:tabLst>
                <a:tab pos="810260" algn="l"/>
              </a:tabLst>
            </a:pPr>
            <a:r>
              <a:rPr lang="pt-BR" sz="1800" dirty="0">
                <a:effectLst/>
                <a:latin typeface="Arial" panose="020B0604020202020204" pitchFamily="34" charset="0"/>
                <a:ea typeface="Times New Roman" panose="02020603050405020304" pitchFamily="18" charset="0"/>
              </a:rPr>
              <a:t>Assinale a alternativa que contém a sequência correta de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e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a:t>
            </a:r>
            <a:endParaRPr lang="pt-BR" sz="1600" dirty="0">
              <a:effectLst/>
              <a:latin typeface="Times New Roman" panose="02020603050405020304" pitchFamily="18" charset="0"/>
              <a:ea typeface="Times New Roman" panose="02020603050405020304" pitchFamily="18" charset="0"/>
            </a:endParaRPr>
          </a:p>
          <a:p>
            <a:pPr hangingPunct="0">
              <a:lnSpc>
                <a:spcPct val="115000"/>
              </a:lnSpc>
              <a:tabLst>
                <a:tab pos="810260" algn="l"/>
              </a:tabLst>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a) (   )   </a:t>
            </a:r>
            <a:r>
              <a:rPr lang="pt-PT" sz="1800" dirty="0">
                <a:effectLst/>
                <a:latin typeface="Arial" panose="020B0604020202020204" pitchFamily="34" charset="0"/>
                <a:ea typeface="Times New Roman" panose="02020603050405020304" pitchFamily="18" charset="0"/>
              </a:rPr>
              <a:t>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b)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c)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d)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e)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p:txBody>
      </p:sp>
      <p:sp>
        <p:nvSpPr>
          <p:cNvPr id="2" name="Retângulo 1">
            <a:extLst>
              <a:ext uri="{FF2B5EF4-FFF2-40B4-BE49-F238E27FC236}">
                <a16:creationId xmlns:a16="http://schemas.microsoft.com/office/drawing/2014/main" id="{DD6706AF-592F-E54D-F5C7-4C3642A9ADD4}"/>
              </a:ext>
            </a:extLst>
          </p:cNvPr>
          <p:cNvSpPr/>
          <p:nvPr/>
        </p:nvSpPr>
        <p:spPr>
          <a:xfrm>
            <a:off x="1366152" y="1903157"/>
            <a:ext cx="357674" cy="384721"/>
          </a:xfrm>
          <a:prstGeom prst="rect">
            <a:avLst/>
          </a:prstGeom>
        </p:spPr>
        <p:txBody>
          <a:bodyPr wrap="square">
            <a:spAutoFit/>
          </a:bodyPr>
          <a:lstStyle/>
          <a:p>
            <a:r>
              <a:rPr lang="pt-PT" sz="1900" b="1" dirty="0">
                <a:solidFill>
                  <a:srgbClr val="FF0000"/>
                </a:solidFill>
                <a:latin typeface="Arial"/>
                <a:ea typeface="Times New Roman"/>
              </a:rPr>
              <a:t>X</a:t>
            </a:r>
            <a:endParaRPr lang="pt-BR" sz="1900" dirty="0"/>
          </a:p>
        </p:txBody>
      </p:sp>
    </p:spTree>
    <p:extLst>
      <p:ext uri="{BB962C8B-B14F-4D97-AF65-F5344CB8AC3E}">
        <p14:creationId xmlns:p14="http://schemas.microsoft.com/office/powerpoint/2010/main" val="4140366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CD1E9-1A75-988F-BFA0-984A039F47CC}"/>
            </a:ext>
          </a:extLst>
        </p:cNvPr>
        <p:cNvGrpSpPr/>
        <p:nvPr/>
      </p:nvGrpSpPr>
      <p:grpSpPr>
        <a:xfrm>
          <a:off x="0" y="0"/>
          <a:ext cx="0" cy="0"/>
          <a:chOff x="0" y="0"/>
          <a:chExt cx="0" cy="0"/>
        </a:xfrm>
      </p:grpSpPr>
      <p:sp>
        <p:nvSpPr>
          <p:cNvPr id="3" name="Retângulo 2">
            <a:extLst>
              <a:ext uri="{FF2B5EF4-FFF2-40B4-BE49-F238E27FC236}">
                <a16:creationId xmlns:a16="http://schemas.microsoft.com/office/drawing/2014/main" id="{6D06D757-D0CF-8E80-FA1F-C7F845353E9C}"/>
              </a:ext>
            </a:extLst>
          </p:cNvPr>
          <p:cNvSpPr/>
          <p:nvPr/>
        </p:nvSpPr>
        <p:spPr>
          <a:xfrm>
            <a:off x="334913" y="310399"/>
            <a:ext cx="10513168" cy="1703030"/>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9) </a:t>
            </a:r>
            <a:r>
              <a:rPr lang="pt-BR" sz="1800" b="1" dirty="0">
                <a:effectLst/>
                <a:latin typeface="Arial" panose="020B0604020202020204" pitchFamily="34" charset="0"/>
                <a:ea typeface="Times New Roman" panose="02020603050405020304" pitchFamily="18" charset="0"/>
              </a:rPr>
              <a:t>(ATÉ 1 ponto)</a:t>
            </a:r>
            <a:r>
              <a:rPr lang="pt-BR" sz="1800" dirty="0">
                <a:effectLst/>
                <a:latin typeface="Arial" panose="020B0604020202020204" pitchFamily="34" charset="0"/>
                <a:ea typeface="Times New Roman" panose="02020603050405020304" pitchFamily="18" charset="0"/>
              </a:rPr>
              <a:t> </a:t>
            </a:r>
            <a:r>
              <a:rPr lang="pt-PT" sz="1800" dirty="0">
                <a:effectLst/>
                <a:latin typeface="Arial" panose="020B0604020202020204" pitchFamily="34" charset="0"/>
                <a:ea typeface="Times New Roman" panose="02020603050405020304" pitchFamily="18" charset="0"/>
              </a:rPr>
              <a:t>A foto mostra a base de lançamento de foguetes usada pelos alunos do 1º ao 3º ano. Na foto mostramos uma bolinha ou “bucha” de papel amassado (mas pode ser de pano, papel higiênico, espuma, etc) sendo colocada dentro do tubo de lançamento de foguetes.</a:t>
            </a:r>
            <a:endParaRPr lang="pt-BR" sz="1800" dirty="0">
              <a:effectLst/>
              <a:latin typeface="Times New Roman" panose="02020603050405020304" pitchFamily="18" charset="0"/>
              <a:ea typeface="Times New Roman" panose="02020603050405020304" pitchFamily="18" charset="0"/>
            </a:endParaRPr>
          </a:p>
          <a:p>
            <a:pPr algn="just">
              <a:lnSpc>
                <a:spcPct val="150000"/>
              </a:lnSpc>
            </a:pPr>
            <a:endParaRPr lang="pt-BR" dirty="0">
              <a:latin typeface="Arial" pitchFamily="34" charset="0"/>
              <a:cs typeface="Arial" pitchFamily="34" charset="0"/>
            </a:endParaRPr>
          </a:p>
        </p:txBody>
      </p:sp>
      <p:pic>
        <p:nvPicPr>
          <p:cNvPr id="2" name="Imagem 1" descr="Uma imagem contendo no interior, mesa, homem, segurando&#10;&#10;Descrição gerada automaticamente">
            <a:extLst>
              <a:ext uri="{FF2B5EF4-FFF2-40B4-BE49-F238E27FC236}">
                <a16:creationId xmlns:a16="http://schemas.microsoft.com/office/drawing/2014/main" id="{F27A6F46-C7FA-4955-6A29-06406C07167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22216" y="1554043"/>
            <a:ext cx="2825865" cy="2118858"/>
          </a:xfrm>
          <a:prstGeom prst="rect">
            <a:avLst/>
          </a:prstGeom>
          <a:noFill/>
          <a:ln>
            <a:noFill/>
          </a:ln>
        </p:spPr>
      </p:pic>
      <p:sp>
        <p:nvSpPr>
          <p:cNvPr id="5" name="CaixaDeTexto 4">
            <a:extLst>
              <a:ext uri="{FF2B5EF4-FFF2-40B4-BE49-F238E27FC236}">
                <a16:creationId xmlns:a16="http://schemas.microsoft.com/office/drawing/2014/main" id="{F14BE4F9-FB10-86D0-7F01-27AAA5D72F90}"/>
              </a:ext>
            </a:extLst>
          </p:cNvPr>
          <p:cNvSpPr txBox="1"/>
          <p:nvPr/>
        </p:nvSpPr>
        <p:spPr>
          <a:xfrm>
            <a:off x="478928" y="1969097"/>
            <a:ext cx="7289639" cy="1288751"/>
          </a:xfrm>
          <a:prstGeom prst="rect">
            <a:avLst/>
          </a:prstGeom>
          <a:noFill/>
        </p:spPr>
        <p:txBody>
          <a:bodyPr wrap="square">
            <a:spAutoFit/>
          </a:bodyPr>
          <a:lstStyle/>
          <a:p>
            <a:pPr algn="just" hangingPunct="0">
              <a:lnSpc>
                <a:spcPct val="150000"/>
              </a:lnSpc>
            </a:pPr>
            <a:r>
              <a:rPr lang="pt-BR" sz="1800" b="1" dirty="0">
                <a:effectLst/>
                <a:latin typeface="Arial" panose="020B0604020202020204" pitchFamily="34" charset="0"/>
                <a:ea typeface="Times New Roman" panose="02020603050405020304" pitchFamily="18" charset="0"/>
              </a:rPr>
              <a:t>PRIMEIRO</a:t>
            </a:r>
            <a:r>
              <a:rPr lang="pt-BR" sz="1800" dirty="0">
                <a:effectLst/>
                <a:latin typeface="Arial" panose="020B0604020202020204" pitchFamily="34" charset="0"/>
                <a:ea typeface="Times New Roman" panose="02020603050405020304" pitchFamily="18" charset="0"/>
              </a:rPr>
              <a:t> coloque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de falso, ou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 de verdadeiro, na frente de cada afirmação abaixo e, </a:t>
            </a:r>
            <a:r>
              <a:rPr lang="pt-BR" sz="1800" b="1" dirty="0">
                <a:effectLst/>
                <a:latin typeface="Arial" panose="020B0604020202020204" pitchFamily="34" charset="0"/>
                <a:ea typeface="Times New Roman" panose="02020603050405020304" pitchFamily="18" charset="0"/>
              </a:rPr>
              <a:t>DEPOIS</a:t>
            </a:r>
            <a:r>
              <a:rPr lang="pt-BR" sz="1800" dirty="0">
                <a:effectLst/>
                <a:latin typeface="Arial" panose="020B0604020202020204" pitchFamily="34" charset="0"/>
                <a:ea typeface="Times New Roman" panose="02020603050405020304" pitchFamily="18" charset="0"/>
              </a:rPr>
              <a:t>, assinale a alternativa que contém a sequência correta de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e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a:t>
            </a:r>
            <a:endParaRPr lang="pt-BR" sz="1600" dirty="0">
              <a:effectLst/>
              <a:latin typeface="Times New Roman" panose="02020603050405020304" pitchFamily="18" charset="0"/>
              <a:ea typeface="Times New Roman" panose="02020603050405020304" pitchFamily="18" charset="0"/>
            </a:endParaRPr>
          </a:p>
        </p:txBody>
      </p:sp>
      <p:sp>
        <p:nvSpPr>
          <p:cNvPr id="7" name="CaixaDeTexto 6">
            <a:extLst>
              <a:ext uri="{FF2B5EF4-FFF2-40B4-BE49-F238E27FC236}">
                <a16:creationId xmlns:a16="http://schemas.microsoft.com/office/drawing/2014/main" id="{A21664A6-6195-EA1A-063F-E6C3291F6930}"/>
              </a:ext>
            </a:extLst>
          </p:cNvPr>
          <p:cNvSpPr txBox="1"/>
          <p:nvPr/>
        </p:nvSpPr>
        <p:spPr>
          <a:xfrm>
            <a:off x="1195148" y="3559698"/>
            <a:ext cx="9774777" cy="2777620"/>
          </a:xfrm>
          <a:prstGeom prst="rect">
            <a:avLst/>
          </a:prstGeom>
          <a:noFill/>
        </p:spPr>
        <p:txBody>
          <a:bodyPr wrap="square">
            <a:spAutoFit/>
          </a:bodyPr>
          <a:lstStyle/>
          <a:p>
            <a:pPr marL="450215" indent="-635" hangingPunct="0">
              <a:lnSpc>
                <a:spcPct val="200000"/>
              </a:lnSpc>
            </a:pPr>
            <a:r>
              <a:rPr lang="pt-BR" sz="1800" dirty="0">
                <a:effectLst/>
                <a:latin typeface="Arial" panose="020B0604020202020204" pitchFamily="34" charset="0"/>
                <a:ea typeface="Times New Roman" panose="02020603050405020304" pitchFamily="18" charset="0"/>
              </a:rPr>
              <a:t>1ª) (   ) A bolinha de papel serve de apoio para o foguete de canudo dentro do tubo.</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200000"/>
              </a:lnSpc>
            </a:pPr>
            <a:r>
              <a:rPr lang="pt-BR" sz="1800" dirty="0">
                <a:effectLst/>
                <a:latin typeface="Arial" panose="020B0604020202020204" pitchFamily="34" charset="0"/>
                <a:ea typeface="Times New Roman" panose="02020603050405020304" pitchFamily="18" charset="0"/>
              </a:rPr>
              <a:t>2ª) (   ) Sem a bolinha de papel (ou pano) o foguete não vai muito longe.</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200000"/>
              </a:lnSpc>
            </a:pPr>
            <a:r>
              <a:rPr lang="pt-BR" sz="1800" dirty="0">
                <a:effectLst/>
                <a:latin typeface="Arial" panose="020B0604020202020204" pitchFamily="34" charset="0"/>
                <a:ea typeface="Times New Roman" panose="02020603050405020304" pitchFamily="18" charset="0"/>
              </a:rPr>
              <a:t>3ª) (   ) A bolinha de papel é lançada pelo ar comprimido e empurra o foguete.</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200000"/>
              </a:lnSpc>
            </a:pPr>
            <a:r>
              <a:rPr lang="pt-BR" sz="1800" dirty="0">
                <a:effectLst/>
                <a:latin typeface="Arial" panose="020B0604020202020204" pitchFamily="34" charset="0"/>
                <a:ea typeface="Times New Roman" panose="02020603050405020304" pitchFamily="18" charset="0"/>
              </a:rPr>
              <a:t>4ª) (   ) A bolinha não pode entrar nem muito folgada nem muito apertada no tubo.</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200000"/>
              </a:lnSpc>
            </a:pPr>
            <a:r>
              <a:rPr lang="pt-BR" sz="1800" dirty="0">
                <a:effectLst/>
                <a:latin typeface="Arial" panose="020B0604020202020204" pitchFamily="34" charset="0"/>
                <a:ea typeface="Times New Roman" panose="02020603050405020304" pitchFamily="18" charset="0"/>
              </a:rPr>
              <a:t>5ª) (   ) A bolinha de papel não ajuda o foguete a voar mais longe.</a:t>
            </a:r>
            <a:endParaRPr lang="pt-BR" sz="1600" dirty="0">
              <a:effectLst/>
              <a:latin typeface="Times New Roman" panose="02020603050405020304" pitchFamily="18" charset="0"/>
              <a:ea typeface="Times New Roman" panose="02020603050405020304" pitchFamily="18" charset="0"/>
            </a:endParaRPr>
          </a:p>
        </p:txBody>
      </p:sp>
      <p:sp>
        <p:nvSpPr>
          <p:cNvPr id="4" name="CaixaDeTexto 3">
            <a:extLst>
              <a:ext uri="{FF2B5EF4-FFF2-40B4-BE49-F238E27FC236}">
                <a16:creationId xmlns:a16="http://schemas.microsoft.com/office/drawing/2014/main" id="{E1523167-4947-E251-01CB-50FD0B0D6C50}"/>
              </a:ext>
            </a:extLst>
          </p:cNvPr>
          <p:cNvSpPr txBox="1"/>
          <p:nvPr/>
        </p:nvSpPr>
        <p:spPr>
          <a:xfrm>
            <a:off x="2089052" y="3775388"/>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V</a:t>
            </a:r>
            <a:endParaRPr lang="pt-BR" dirty="0"/>
          </a:p>
        </p:txBody>
      </p:sp>
      <p:sp>
        <p:nvSpPr>
          <p:cNvPr id="6" name="CaixaDeTexto 5">
            <a:extLst>
              <a:ext uri="{FF2B5EF4-FFF2-40B4-BE49-F238E27FC236}">
                <a16:creationId xmlns:a16="http://schemas.microsoft.com/office/drawing/2014/main" id="{3E117115-A5AA-529C-7AA0-8C4CD5DD3279}"/>
              </a:ext>
            </a:extLst>
          </p:cNvPr>
          <p:cNvSpPr txBox="1"/>
          <p:nvPr/>
        </p:nvSpPr>
        <p:spPr>
          <a:xfrm>
            <a:off x="2089053" y="4324029"/>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V</a:t>
            </a:r>
            <a:endParaRPr lang="pt-BR" dirty="0"/>
          </a:p>
        </p:txBody>
      </p:sp>
      <p:sp>
        <p:nvSpPr>
          <p:cNvPr id="8" name="CaixaDeTexto 7">
            <a:extLst>
              <a:ext uri="{FF2B5EF4-FFF2-40B4-BE49-F238E27FC236}">
                <a16:creationId xmlns:a16="http://schemas.microsoft.com/office/drawing/2014/main" id="{549F9262-C7A4-22A2-A340-0F8035CCA921}"/>
              </a:ext>
            </a:extLst>
          </p:cNvPr>
          <p:cNvSpPr txBox="1"/>
          <p:nvPr/>
        </p:nvSpPr>
        <p:spPr>
          <a:xfrm>
            <a:off x="2089053" y="4886736"/>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V</a:t>
            </a:r>
            <a:endParaRPr lang="pt-BR" dirty="0"/>
          </a:p>
        </p:txBody>
      </p:sp>
      <p:sp>
        <p:nvSpPr>
          <p:cNvPr id="9" name="CaixaDeTexto 8">
            <a:extLst>
              <a:ext uri="{FF2B5EF4-FFF2-40B4-BE49-F238E27FC236}">
                <a16:creationId xmlns:a16="http://schemas.microsoft.com/office/drawing/2014/main" id="{D429AD57-13E9-0DBE-A6CF-650F9AE3F65C}"/>
              </a:ext>
            </a:extLst>
          </p:cNvPr>
          <p:cNvSpPr txBox="1"/>
          <p:nvPr/>
        </p:nvSpPr>
        <p:spPr>
          <a:xfrm>
            <a:off x="2089053" y="5421309"/>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V</a:t>
            </a:r>
            <a:endParaRPr lang="pt-BR" dirty="0"/>
          </a:p>
        </p:txBody>
      </p:sp>
      <p:sp>
        <p:nvSpPr>
          <p:cNvPr id="10" name="CaixaDeTexto 9">
            <a:extLst>
              <a:ext uri="{FF2B5EF4-FFF2-40B4-BE49-F238E27FC236}">
                <a16:creationId xmlns:a16="http://schemas.microsoft.com/office/drawing/2014/main" id="{00AF32AA-67AD-D319-A6DC-2B7C760CFA63}"/>
              </a:ext>
            </a:extLst>
          </p:cNvPr>
          <p:cNvSpPr txBox="1"/>
          <p:nvPr/>
        </p:nvSpPr>
        <p:spPr>
          <a:xfrm>
            <a:off x="2103120" y="5955882"/>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F</a:t>
            </a:r>
            <a:endParaRPr lang="pt-BR" dirty="0"/>
          </a:p>
        </p:txBody>
      </p:sp>
    </p:spTree>
    <p:extLst>
      <p:ext uri="{BB962C8B-B14F-4D97-AF65-F5344CB8AC3E}">
        <p14:creationId xmlns:p14="http://schemas.microsoft.com/office/powerpoint/2010/main" val="456014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500" fill="hold"/>
                                        <p:tgtEl>
                                          <p:spTgt spid="8"/>
                                        </p:tgtEl>
                                        <p:attrNameLst>
                                          <p:attrName>ppt_w</p:attrName>
                                        </p:attrNameLst>
                                      </p:cBhvr>
                                      <p:tavLst>
                                        <p:tav tm="0">
                                          <p:val>
                                            <p:fltVal val="0"/>
                                          </p:val>
                                        </p:tav>
                                        <p:tav tm="100000">
                                          <p:val>
                                            <p:strVal val="#ppt_w"/>
                                          </p:val>
                                        </p:tav>
                                      </p:tavLst>
                                    </p:anim>
                                    <p:anim calcmode="lin" valueType="num">
                                      <p:cBhvr>
                                        <p:cTn id="22" dur="500" fill="hold"/>
                                        <p:tgtEl>
                                          <p:spTgt spid="8"/>
                                        </p:tgtEl>
                                        <p:attrNameLst>
                                          <p:attrName>ppt_h</p:attrName>
                                        </p:attrNameLst>
                                      </p:cBhvr>
                                      <p:tavLst>
                                        <p:tav tm="0">
                                          <p:val>
                                            <p:fltVal val="0"/>
                                          </p:val>
                                        </p:tav>
                                        <p:tav tm="100000">
                                          <p:val>
                                            <p:strVal val="#ppt_h"/>
                                          </p:val>
                                        </p:tav>
                                      </p:tavLst>
                                    </p:anim>
                                    <p:animEffect transition="in" filter="fade">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 calcmode="lin" valueType="num">
                                      <p:cBhvr>
                                        <p:cTn id="28" dur="500" fill="hold"/>
                                        <p:tgtEl>
                                          <p:spTgt spid="9"/>
                                        </p:tgtEl>
                                        <p:attrNameLst>
                                          <p:attrName>ppt_w</p:attrName>
                                        </p:attrNameLst>
                                      </p:cBhvr>
                                      <p:tavLst>
                                        <p:tav tm="0">
                                          <p:val>
                                            <p:fltVal val="0"/>
                                          </p:val>
                                        </p:tav>
                                        <p:tav tm="100000">
                                          <p:val>
                                            <p:strVal val="#ppt_w"/>
                                          </p:val>
                                        </p:tav>
                                      </p:tavLst>
                                    </p:anim>
                                    <p:anim calcmode="lin" valueType="num">
                                      <p:cBhvr>
                                        <p:cTn id="29" dur="500" fill="hold"/>
                                        <p:tgtEl>
                                          <p:spTgt spid="9"/>
                                        </p:tgtEl>
                                        <p:attrNameLst>
                                          <p:attrName>ppt_h</p:attrName>
                                        </p:attrNameLst>
                                      </p:cBhvr>
                                      <p:tavLst>
                                        <p:tav tm="0">
                                          <p:val>
                                            <p:fltVal val="0"/>
                                          </p:val>
                                        </p:tav>
                                        <p:tav tm="100000">
                                          <p:val>
                                            <p:strVal val="#ppt_h"/>
                                          </p:val>
                                        </p:tav>
                                      </p:tavLst>
                                    </p:anim>
                                    <p:animEffect transition="in" filter="fade">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p:cTn id="35" dur="500" fill="hold"/>
                                        <p:tgtEl>
                                          <p:spTgt spid="10"/>
                                        </p:tgtEl>
                                        <p:attrNameLst>
                                          <p:attrName>ppt_w</p:attrName>
                                        </p:attrNameLst>
                                      </p:cBhvr>
                                      <p:tavLst>
                                        <p:tav tm="0">
                                          <p:val>
                                            <p:fltVal val="0"/>
                                          </p:val>
                                        </p:tav>
                                        <p:tav tm="100000">
                                          <p:val>
                                            <p:strVal val="#ppt_w"/>
                                          </p:val>
                                        </p:tav>
                                      </p:tavLst>
                                    </p:anim>
                                    <p:anim calcmode="lin" valueType="num">
                                      <p:cBhvr>
                                        <p:cTn id="36" dur="500" fill="hold"/>
                                        <p:tgtEl>
                                          <p:spTgt spid="10"/>
                                        </p:tgtEl>
                                        <p:attrNameLst>
                                          <p:attrName>ppt_h</p:attrName>
                                        </p:attrNameLst>
                                      </p:cBhvr>
                                      <p:tavLst>
                                        <p:tav tm="0">
                                          <p:val>
                                            <p:fltVal val="0"/>
                                          </p:val>
                                        </p:tav>
                                        <p:tav tm="100000">
                                          <p:val>
                                            <p:strVal val="#ppt_h"/>
                                          </p:val>
                                        </p:tav>
                                      </p:tavLst>
                                    </p:anim>
                                    <p:animEffect transition="in" filter="fade">
                                      <p:cBhvr>
                                        <p:cTn id="3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9"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9135C-6CDA-38AC-068C-42C295B0FA90}"/>
            </a:ext>
          </a:extLst>
        </p:cNvPr>
        <p:cNvGrpSpPr/>
        <p:nvPr/>
      </p:nvGrpSpPr>
      <p:grpSpPr>
        <a:xfrm>
          <a:off x="0" y="0"/>
          <a:ext cx="0" cy="0"/>
          <a:chOff x="0" y="0"/>
          <a:chExt cx="0" cy="0"/>
        </a:xfrm>
      </p:grpSpPr>
      <p:sp>
        <p:nvSpPr>
          <p:cNvPr id="4" name="CaixaDeTexto 3">
            <a:extLst>
              <a:ext uri="{FF2B5EF4-FFF2-40B4-BE49-F238E27FC236}">
                <a16:creationId xmlns:a16="http://schemas.microsoft.com/office/drawing/2014/main" id="{84625C73-0317-A9EA-C6AC-52418C30F61B}"/>
              </a:ext>
            </a:extLst>
          </p:cNvPr>
          <p:cNvSpPr txBox="1"/>
          <p:nvPr/>
        </p:nvSpPr>
        <p:spPr>
          <a:xfrm>
            <a:off x="478929" y="476672"/>
            <a:ext cx="9414737" cy="3570529"/>
          </a:xfrm>
          <a:prstGeom prst="rect">
            <a:avLst/>
          </a:prstGeom>
          <a:noFill/>
        </p:spPr>
        <p:txBody>
          <a:bodyPr wrap="square">
            <a:spAutoFit/>
          </a:bodyPr>
          <a:lstStyle/>
          <a:p>
            <a:pPr marL="450215" hangingPunct="0">
              <a:lnSpc>
                <a:spcPct val="115000"/>
              </a:lnSpc>
              <a:tabLst>
                <a:tab pos="810260" algn="l"/>
              </a:tabLst>
            </a:pPr>
            <a:r>
              <a:rPr lang="pt-BR" sz="1800" dirty="0">
                <a:effectLst/>
                <a:latin typeface="Arial" panose="020B0604020202020204" pitchFamily="34" charset="0"/>
                <a:ea typeface="Times New Roman" panose="02020603050405020304" pitchFamily="18" charset="0"/>
              </a:rPr>
              <a:t>Assinale a alternativa que contém a sequência correta de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e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a:t>
            </a:r>
            <a:endParaRPr lang="pt-BR" sz="1600" dirty="0">
              <a:effectLst/>
              <a:latin typeface="Times New Roman" panose="02020603050405020304" pitchFamily="18" charset="0"/>
              <a:ea typeface="Times New Roman" panose="02020603050405020304" pitchFamily="18" charset="0"/>
            </a:endParaRPr>
          </a:p>
          <a:p>
            <a:pPr hangingPunct="0">
              <a:lnSpc>
                <a:spcPct val="115000"/>
              </a:lnSpc>
              <a:tabLst>
                <a:tab pos="810260" algn="l"/>
              </a:tabLst>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a)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b)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c) (   )    </a:t>
            </a:r>
            <a:r>
              <a:rPr lang="pt-PT" sz="1800" dirty="0">
                <a:effectLst/>
                <a:latin typeface="Arial" panose="020B0604020202020204" pitchFamily="34" charset="0"/>
                <a:ea typeface="Times New Roman" panose="02020603050405020304" pitchFamily="18" charset="0"/>
              </a:rPr>
              <a:t>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d)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e)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p:txBody>
      </p:sp>
      <p:sp>
        <p:nvSpPr>
          <p:cNvPr id="2" name="Retângulo 1">
            <a:extLst>
              <a:ext uri="{FF2B5EF4-FFF2-40B4-BE49-F238E27FC236}">
                <a16:creationId xmlns:a16="http://schemas.microsoft.com/office/drawing/2014/main" id="{557E35F3-20B6-2501-DBE1-EE6CED4FA028}"/>
              </a:ext>
            </a:extLst>
          </p:cNvPr>
          <p:cNvSpPr/>
          <p:nvPr/>
        </p:nvSpPr>
        <p:spPr>
          <a:xfrm>
            <a:off x="1281746" y="2381457"/>
            <a:ext cx="357674" cy="384721"/>
          </a:xfrm>
          <a:prstGeom prst="rect">
            <a:avLst/>
          </a:prstGeom>
        </p:spPr>
        <p:txBody>
          <a:bodyPr wrap="square">
            <a:spAutoFit/>
          </a:bodyPr>
          <a:lstStyle/>
          <a:p>
            <a:r>
              <a:rPr lang="pt-PT" sz="1900" b="1" dirty="0">
                <a:solidFill>
                  <a:srgbClr val="FF0000"/>
                </a:solidFill>
                <a:latin typeface="Arial"/>
                <a:ea typeface="Times New Roman"/>
              </a:rPr>
              <a:t>X</a:t>
            </a:r>
            <a:endParaRPr lang="pt-BR" sz="1900" dirty="0"/>
          </a:p>
        </p:txBody>
      </p:sp>
    </p:spTree>
    <p:extLst>
      <p:ext uri="{BB962C8B-B14F-4D97-AF65-F5344CB8AC3E}">
        <p14:creationId xmlns:p14="http://schemas.microsoft.com/office/powerpoint/2010/main" val="4041664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77624-8670-0DCD-7130-106D7AB3B391}"/>
            </a:ext>
          </a:extLst>
        </p:cNvPr>
        <p:cNvGrpSpPr/>
        <p:nvPr/>
      </p:nvGrpSpPr>
      <p:grpSpPr>
        <a:xfrm>
          <a:off x="0" y="0"/>
          <a:ext cx="0" cy="0"/>
          <a:chOff x="0" y="0"/>
          <a:chExt cx="0" cy="0"/>
        </a:xfrm>
      </p:grpSpPr>
      <p:sp>
        <p:nvSpPr>
          <p:cNvPr id="3" name="Retângulo 2">
            <a:extLst>
              <a:ext uri="{FF2B5EF4-FFF2-40B4-BE49-F238E27FC236}">
                <a16:creationId xmlns:a16="http://schemas.microsoft.com/office/drawing/2014/main" id="{1866E3B4-1E7E-37B0-BBF5-68CE564C0B74}"/>
              </a:ext>
            </a:extLst>
          </p:cNvPr>
          <p:cNvSpPr/>
          <p:nvPr/>
        </p:nvSpPr>
        <p:spPr>
          <a:xfrm>
            <a:off x="694953" y="546270"/>
            <a:ext cx="9649072" cy="1287532"/>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10) </a:t>
            </a:r>
            <a:r>
              <a:rPr lang="pt-BR" sz="1800" b="1" dirty="0">
                <a:solidFill>
                  <a:srgbClr val="000000"/>
                </a:solidFill>
                <a:effectLst/>
                <a:latin typeface="Arial" panose="020B0604020202020204" pitchFamily="34" charset="0"/>
                <a:ea typeface="Times New Roman" panose="02020603050405020304" pitchFamily="18" charset="0"/>
              </a:rPr>
              <a:t>(ATÉ 1 ponto)</a:t>
            </a:r>
            <a:r>
              <a:rPr lang="pt-BR" sz="1800" dirty="0">
                <a:effectLst/>
                <a:latin typeface="Arial" panose="020B0604020202020204" pitchFamily="34" charset="0"/>
                <a:ea typeface="Times New Roman" panose="02020603050405020304" pitchFamily="18" charset="0"/>
              </a:rPr>
              <a:t> </a:t>
            </a:r>
            <a:r>
              <a:rPr lang="pt-PT" sz="1800" dirty="0">
                <a:effectLst/>
                <a:latin typeface="Arial" panose="020B0604020202020204" pitchFamily="34" charset="0"/>
                <a:ea typeface="Times New Roman" panose="02020603050405020304" pitchFamily="18" charset="0"/>
              </a:rPr>
              <a:t>Os foguetes são muito úteis. Abaixo tem uma lista das possíveis utilidades deles. </a:t>
            </a:r>
            <a:endParaRPr lang="pt-BR" sz="1800" dirty="0">
              <a:effectLst/>
              <a:latin typeface="Times New Roman" panose="02020603050405020304" pitchFamily="18" charset="0"/>
              <a:ea typeface="Times New Roman" panose="02020603050405020304" pitchFamily="18" charset="0"/>
            </a:endParaRPr>
          </a:p>
          <a:p>
            <a:pPr algn="just">
              <a:lnSpc>
                <a:spcPct val="150000"/>
              </a:lnSpc>
            </a:pPr>
            <a:endParaRPr lang="pt-BR" dirty="0">
              <a:latin typeface="Arial" pitchFamily="34" charset="0"/>
              <a:cs typeface="Arial" pitchFamily="34" charset="0"/>
            </a:endParaRPr>
          </a:p>
        </p:txBody>
      </p:sp>
      <p:sp>
        <p:nvSpPr>
          <p:cNvPr id="4" name="CaixaDeTexto 3">
            <a:extLst>
              <a:ext uri="{FF2B5EF4-FFF2-40B4-BE49-F238E27FC236}">
                <a16:creationId xmlns:a16="http://schemas.microsoft.com/office/drawing/2014/main" id="{1328109B-9243-59A4-29F8-A352B3A27911}"/>
              </a:ext>
            </a:extLst>
          </p:cNvPr>
          <p:cNvSpPr txBox="1"/>
          <p:nvPr/>
        </p:nvSpPr>
        <p:spPr>
          <a:xfrm>
            <a:off x="719230" y="1628800"/>
            <a:ext cx="9624795" cy="873252"/>
          </a:xfrm>
          <a:prstGeom prst="rect">
            <a:avLst/>
          </a:prstGeom>
          <a:noFill/>
        </p:spPr>
        <p:txBody>
          <a:bodyPr wrap="square">
            <a:spAutoFit/>
          </a:bodyPr>
          <a:lstStyle/>
          <a:p>
            <a:pPr algn="just" hangingPunct="0">
              <a:lnSpc>
                <a:spcPct val="150000"/>
              </a:lnSpc>
            </a:pPr>
            <a:r>
              <a:rPr lang="pt-BR" sz="1800" b="1" dirty="0">
                <a:effectLst/>
                <a:latin typeface="Arial" panose="020B0604020202020204" pitchFamily="34" charset="0"/>
                <a:ea typeface="Times New Roman" panose="02020603050405020304" pitchFamily="18" charset="0"/>
              </a:rPr>
              <a:t>PRIMEIRO</a:t>
            </a:r>
            <a:r>
              <a:rPr lang="pt-BR" sz="1800" dirty="0">
                <a:effectLst/>
                <a:latin typeface="Arial" panose="020B0604020202020204" pitchFamily="34" charset="0"/>
                <a:ea typeface="Times New Roman" panose="02020603050405020304" pitchFamily="18" charset="0"/>
              </a:rPr>
              <a:t> coloque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de falso, ou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 de verdadeiro, na frente de cada afirmação abaixo e, </a:t>
            </a:r>
            <a:r>
              <a:rPr lang="pt-BR" sz="1800" b="1" dirty="0">
                <a:effectLst/>
                <a:latin typeface="Arial" panose="020B0604020202020204" pitchFamily="34" charset="0"/>
                <a:ea typeface="Times New Roman" panose="02020603050405020304" pitchFamily="18" charset="0"/>
              </a:rPr>
              <a:t>DEPOIS</a:t>
            </a:r>
            <a:r>
              <a:rPr lang="pt-BR" sz="1800" dirty="0">
                <a:effectLst/>
                <a:latin typeface="Arial" panose="020B0604020202020204" pitchFamily="34" charset="0"/>
                <a:ea typeface="Times New Roman" panose="02020603050405020304" pitchFamily="18" charset="0"/>
              </a:rPr>
              <a:t>, assinale a alternativa que contém a sequência correta de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e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a:t>
            </a:r>
            <a:endParaRPr lang="pt-BR" sz="1600" dirty="0">
              <a:effectLst/>
              <a:latin typeface="Times New Roman" panose="02020603050405020304" pitchFamily="18" charset="0"/>
              <a:ea typeface="Times New Roman" panose="02020603050405020304" pitchFamily="18" charset="0"/>
            </a:endParaRPr>
          </a:p>
        </p:txBody>
      </p:sp>
      <p:sp>
        <p:nvSpPr>
          <p:cNvPr id="6" name="CaixaDeTexto 5">
            <a:extLst>
              <a:ext uri="{FF2B5EF4-FFF2-40B4-BE49-F238E27FC236}">
                <a16:creationId xmlns:a16="http://schemas.microsoft.com/office/drawing/2014/main" id="{76BD7C0E-1AA4-7616-39C0-542AB8CF54AC}"/>
              </a:ext>
            </a:extLst>
          </p:cNvPr>
          <p:cNvSpPr txBox="1"/>
          <p:nvPr/>
        </p:nvSpPr>
        <p:spPr>
          <a:xfrm>
            <a:off x="478929" y="2878055"/>
            <a:ext cx="9126705" cy="2119747"/>
          </a:xfrm>
          <a:prstGeom prst="rect">
            <a:avLst/>
          </a:prstGeom>
          <a:noFill/>
        </p:spPr>
        <p:txBody>
          <a:bodyPr wrap="square">
            <a:spAutoFit/>
          </a:bodyPr>
          <a:lstStyle/>
          <a:p>
            <a:pPr marL="450215" indent="-635" hangingPunct="0">
              <a:lnSpc>
                <a:spcPct val="150000"/>
              </a:lnSpc>
            </a:pPr>
            <a:r>
              <a:rPr lang="pt-BR" sz="1800" dirty="0">
                <a:effectLst/>
                <a:latin typeface="Arial" panose="020B0604020202020204" pitchFamily="34" charset="0"/>
                <a:ea typeface="Times New Roman" panose="02020603050405020304" pitchFamily="18" charset="0"/>
              </a:rPr>
              <a:t>1ª) (   ) Servem para levar astronautas à Lua e no futuro até a Marte.</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2ª) (   ) Servem para levar equipamentos à Estação Espacial Internacional.</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3ª) (   ) São usados para colocar satélites ao redor da Terra para estudar a Terra.</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4ª) (   ) São usados para colocar telescópios no espaço.</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5ª) (   ) Servem para ir de uma cidade para a outra, como aviões.</a:t>
            </a:r>
            <a:endParaRPr lang="pt-BR" sz="1600" dirty="0">
              <a:effectLst/>
              <a:latin typeface="Times New Roman" panose="02020603050405020304" pitchFamily="18" charset="0"/>
              <a:ea typeface="Times New Roman" panose="02020603050405020304" pitchFamily="18" charset="0"/>
            </a:endParaRPr>
          </a:p>
        </p:txBody>
      </p:sp>
      <p:sp>
        <p:nvSpPr>
          <p:cNvPr id="2" name="CaixaDeTexto 1">
            <a:extLst>
              <a:ext uri="{FF2B5EF4-FFF2-40B4-BE49-F238E27FC236}">
                <a16:creationId xmlns:a16="http://schemas.microsoft.com/office/drawing/2014/main" id="{9588667F-8DC9-62D8-3DE6-42DF4B28F12D}"/>
              </a:ext>
            </a:extLst>
          </p:cNvPr>
          <p:cNvSpPr txBox="1"/>
          <p:nvPr/>
        </p:nvSpPr>
        <p:spPr>
          <a:xfrm>
            <a:off x="1371600" y="2987598"/>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V</a:t>
            </a:r>
            <a:endParaRPr lang="pt-BR" dirty="0"/>
          </a:p>
        </p:txBody>
      </p:sp>
      <p:sp>
        <p:nvSpPr>
          <p:cNvPr id="5" name="CaixaDeTexto 4">
            <a:extLst>
              <a:ext uri="{FF2B5EF4-FFF2-40B4-BE49-F238E27FC236}">
                <a16:creationId xmlns:a16="http://schemas.microsoft.com/office/drawing/2014/main" id="{1FC21004-F1CA-C877-33FA-986A7383108A}"/>
              </a:ext>
            </a:extLst>
          </p:cNvPr>
          <p:cNvSpPr txBox="1"/>
          <p:nvPr/>
        </p:nvSpPr>
        <p:spPr>
          <a:xfrm>
            <a:off x="1385667" y="3395561"/>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V</a:t>
            </a:r>
            <a:endParaRPr lang="pt-BR" dirty="0"/>
          </a:p>
        </p:txBody>
      </p:sp>
      <p:sp>
        <p:nvSpPr>
          <p:cNvPr id="7" name="CaixaDeTexto 6">
            <a:extLst>
              <a:ext uri="{FF2B5EF4-FFF2-40B4-BE49-F238E27FC236}">
                <a16:creationId xmlns:a16="http://schemas.microsoft.com/office/drawing/2014/main" id="{DF2E80F8-B7BD-B259-5729-6A1C82E66C12}"/>
              </a:ext>
            </a:extLst>
          </p:cNvPr>
          <p:cNvSpPr txBox="1"/>
          <p:nvPr/>
        </p:nvSpPr>
        <p:spPr>
          <a:xfrm>
            <a:off x="1371600" y="3817591"/>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V</a:t>
            </a:r>
            <a:endParaRPr lang="pt-BR" dirty="0"/>
          </a:p>
        </p:txBody>
      </p:sp>
      <p:sp>
        <p:nvSpPr>
          <p:cNvPr id="8" name="CaixaDeTexto 7">
            <a:extLst>
              <a:ext uri="{FF2B5EF4-FFF2-40B4-BE49-F238E27FC236}">
                <a16:creationId xmlns:a16="http://schemas.microsoft.com/office/drawing/2014/main" id="{365A42EB-1955-27E1-3149-D56328C607A7}"/>
              </a:ext>
            </a:extLst>
          </p:cNvPr>
          <p:cNvSpPr txBox="1"/>
          <p:nvPr/>
        </p:nvSpPr>
        <p:spPr>
          <a:xfrm>
            <a:off x="1371600" y="4225554"/>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V</a:t>
            </a:r>
            <a:endParaRPr lang="pt-BR" dirty="0"/>
          </a:p>
        </p:txBody>
      </p:sp>
      <p:sp>
        <p:nvSpPr>
          <p:cNvPr id="9" name="CaixaDeTexto 8">
            <a:extLst>
              <a:ext uri="{FF2B5EF4-FFF2-40B4-BE49-F238E27FC236}">
                <a16:creationId xmlns:a16="http://schemas.microsoft.com/office/drawing/2014/main" id="{4A233213-E93B-753E-1FEA-03F4BC2A3398}"/>
              </a:ext>
            </a:extLst>
          </p:cNvPr>
          <p:cNvSpPr txBox="1"/>
          <p:nvPr/>
        </p:nvSpPr>
        <p:spPr>
          <a:xfrm>
            <a:off x="1385668" y="4633518"/>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F</a:t>
            </a:r>
            <a:endParaRPr lang="pt-BR" dirty="0"/>
          </a:p>
        </p:txBody>
      </p:sp>
    </p:spTree>
    <p:extLst>
      <p:ext uri="{BB962C8B-B14F-4D97-AF65-F5344CB8AC3E}">
        <p14:creationId xmlns:p14="http://schemas.microsoft.com/office/powerpoint/2010/main" val="756916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arn(inVertical)">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P spid="8"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4EFD47-9BCA-4094-03DE-E275D92E547E}"/>
            </a:ext>
          </a:extLst>
        </p:cNvPr>
        <p:cNvGrpSpPr/>
        <p:nvPr/>
      </p:nvGrpSpPr>
      <p:grpSpPr>
        <a:xfrm>
          <a:off x="0" y="0"/>
          <a:ext cx="0" cy="0"/>
          <a:chOff x="0" y="0"/>
          <a:chExt cx="0" cy="0"/>
        </a:xfrm>
      </p:grpSpPr>
      <p:sp>
        <p:nvSpPr>
          <p:cNvPr id="4" name="CaixaDeTexto 3">
            <a:extLst>
              <a:ext uri="{FF2B5EF4-FFF2-40B4-BE49-F238E27FC236}">
                <a16:creationId xmlns:a16="http://schemas.microsoft.com/office/drawing/2014/main" id="{C98BBE0A-BA97-BC5E-6AAA-F9FA0AC90862}"/>
              </a:ext>
            </a:extLst>
          </p:cNvPr>
          <p:cNvSpPr txBox="1"/>
          <p:nvPr/>
        </p:nvSpPr>
        <p:spPr>
          <a:xfrm>
            <a:off x="406921" y="620688"/>
            <a:ext cx="8190601" cy="3535135"/>
          </a:xfrm>
          <a:prstGeom prst="rect">
            <a:avLst/>
          </a:prstGeom>
          <a:noFill/>
        </p:spPr>
        <p:txBody>
          <a:bodyPr wrap="square">
            <a:spAutoFit/>
          </a:bodyPr>
          <a:lstStyle/>
          <a:p>
            <a:pPr marL="450215" hangingPunct="0">
              <a:lnSpc>
                <a:spcPct val="115000"/>
              </a:lnSpc>
              <a:tabLst>
                <a:tab pos="810260" algn="l"/>
              </a:tabLst>
            </a:pPr>
            <a:r>
              <a:rPr lang="pt-BR" sz="1800" dirty="0">
                <a:effectLst/>
                <a:latin typeface="Arial" panose="020B0604020202020204" pitchFamily="34" charset="0"/>
                <a:ea typeface="Times New Roman" panose="02020603050405020304" pitchFamily="18" charset="0"/>
              </a:rPr>
              <a:t>Assinale a alternativa que contém a sequência correta de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e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a:t>
            </a:r>
            <a:endParaRPr lang="pt-BR" sz="1600" dirty="0">
              <a:effectLst/>
              <a:latin typeface="Times New Roman" panose="02020603050405020304" pitchFamily="18" charset="0"/>
              <a:ea typeface="Times New Roman" panose="02020603050405020304" pitchFamily="18" charset="0"/>
            </a:endParaRPr>
          </a:p>
          <a:p>
            <a:pPr hangingPunct="0">
              <a:lnSpc>
                <a:spcPct val="115000"/>
              </a:lnSpc>
              <a:tabLst>
                <a:tab pos="810260" algn="l"/>
              </a:tabLst>
            </a:pPr>
            <a:r>
              <a:rPr lang="pt-PT" sz="16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a)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b)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c)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d)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e) (   )    </a:t>
            </a:r>
            <a:r>
              <a:rPr lang="pt-PT" sz="1800" dirty="0">
                <a:effectLst/>
                <a:latin typeface="Arial" panose="020B0604020202020204" pitchFamily="34" charset="0"/>
                <a:ea typeface="Times New Roman" panose="02020603050405020304" pitchFamily="18" charset="0"/>
              </a:rPr>
              <a:t>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p:txBody>
      </p:sp>
      <p:sp>
        <p:nvSpPr>
          <p:cNvPr id="2" name="Retângulo 1">
            <a:extLst>
              <a:ext uri="{FF2B5EF4-FFF2-40B4-BE49-F238E27FC236}">
                <a16:creationId xmlns:a16="http://schemas.microsoft.com/office/drawing/2014/main" id="{A9C920D7-E29E-946C-4149-690BCEE88F26}"/>
              </a:ext>
            </a:extLst>
          </p:cNvPr>
          <p:cNvSpPr/>
          <p:nvPr/>
        </p:nvSpPr>
        <p:spPr>
          <a:xfrm>
            <a:off x="1211407" y="3760092"/>
            <a:ext cx="357674" cy="384721"/>
          </a:xfrm>
          <a:prstGeom prst="rect">
            <a:avLst/>
          </a:prstGeom>
        </p:spPr>
        <p:txBody>
          <a:bodyPr wrap="square">
            <a:spAutoFit/>
          </a:bodyPr>
          <a:lstStyle/>
          <a:p>
            <a:r>
              <a:rPr lang="pt-PT" sz="1900" b="1" dirty="0">
                <a:solidFill>
                  <a:srgbClr val="FF0000"/>
                </a:solidFill>
                <a:latin typeface="Arial"/>
                <a:ea typeface="Times New Roman"/>
              </a:rPr>
              <a:t>X</a:t>
            </a:r>
            <a:endParaRPr lang="pt-BR" sz="1900" dirty="0"/>
          </a:p>
        </p:txBody>
      </p:sp>
    </p:spTree>
    <p:extLst>
      <p:ext uri="{BB962C8B-B14F-4D97-AF65-F5344CB8AC3E}">
        <p14:creationId xmlns:p14="http://schemas.microsoft.com/office/powerpoint/2010/main" val="86331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ela 21"/>
          <p:cNvGraphicFramePr>
            <a:graphicFrameLocks noGrp="1"/>
          </p:cNvGraphicFramePr>
          <p:nvPr/>
        </p:nvGraphicFramePr>
        <p:xfrm>
          <a:off x="3868003" y="707841"/>
          <a:ext cx="4167068" cy="5442318"/>
        </p:xfrm>
        <a:graphic>
          <a:graphicData uri="http://schemas.openxmlformats.org/drawingml/2006/table">
            <a:tbl>
              <a:tblPr firstRow="1" bandRow="1">
                <a:tableStyleId>{5C22544A-7EE6-4342-B048-85BDC9FD1C3A}</a:tableStyleId>
              </a:tblPr>
              <a:tblGrid>
                <a:gridCol w="685419">
                  <a:extLst>
                    <a:ext uri="{9D8B030D-6E8A-4147-A177-3AD203B41FA5}">
                      <a16:colId xmlns:a16="http://schemas.microsoft.com/office/drawing/2014/main" val="77620037"/>
                    </a:ext>
                  </a:extLst>
                </a:gridCol>
                <a:gridCol w="3481649">
                  <a:extLst>
                    <a:ext uri="{9D8B030D-6E8A-4147-A177-3AD203B41FA5}">
                      <a16:colId xmlns:a16="http://schemas.microsoft.com/office/drawing/2014/main" val="3578718802"/>
                    </a:ext>
                  </a:extLst>
                </a:gridCol>
              </a:tblGrid>
              <a:tr h="386817">
                <a:tc gridSpan="2">
                  <a:txBody>
                    <a:bodyPr/>
                    <a:lstStyle/>
                    <a:p>
                      <a:pPr algn="ctr"/>
                      <a:r>
                        <a:rPr lang="pt-BR" sz="1800" dirty="0">
                          <a:solidFill>
                            <a:schemeClr val="tx1"/>
                          </a:solidFill>
                        </a:rPr>
                        <a:t>Contatos:</a:t>
                      </a:r>
                    </a:p>
                  </a:txBody>
                  <a:tcPr marL="89273" marR="89273" marT="44637" marB="44637">
                    <a:solidFill>
                      <a:schemeClr val="accent5">
                        <a:lumMod val="40000"/>
                        <a:lumOff val="60000"/>
                      </a:schemeClr>
                    </a:solidFill>
                  </a:tcPr>
                </a:tc>
                <a:tc hMerge="1">
                  <a:txBody>
                    <a:bodyPr/>
                    <a:lstStyle/>
                    <a:p>
                      <a:endParaRPr lang="pt-BR" dirty="0"/>
                    </a:p>
                  </a:txBody>
                  <a:tcPr/>
                </a:tc>
                <a:extLst>
                  <a:ext uri="{0D108BD9-81ED-4DB2-BD59-A6C34878D82A}">
                    <a16:rowId xmlns:a16="http://schemas.microsoft.com/office/drawing/2014/main" val="1427671705"/>
                  </a:ext>
                </a:extLst>
              </a:tr>
              <a:tr h="624615">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a:latin typeface="Arial" panose="020B0604020202020204" pitchFamily="34" charset="0"/>
                          <a:cs typeface="Arial" panose="020B0604020202020204" pitchFamily="34" charset="0"/>
                        </a:rPr>
                        <a:t>@</a:t>
                      </a:r>
                      <a:r>
                        <a:rPr lang="pt-BR" sz="1800" dirty="0" err="1">
                          <a:latin typeface="Arial" panose="020B0604020202020204" pitchFamily="34" charset="0"/>
                          <a:cs typeface="Arial" panose="020B0604020202020204" pitchFamily="34" charset="0"/>
                        </a:rPr>
                        <a:t>obabr</a:t>
                      </a:r>
                      <a:endParaRPr lang="pt-BR" sz="1800" dirty="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640790837"/>
                  </a:ext>
                </a:extLst>
              </a:tr>
              <a:tr h="607057">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a:latin typeface="Arial" panose="020B0604020202020204" pitchFamily="34" charset="0"/>
                          <a:cs typeface="Arial" panose="020B0604020202020204" pitchFamily="34" charset="0"/>
                        </a:rPr>
                        <a:t>@</a:t>
                      </a:r>
                      <a:r>
                        <a:rPr lang="pt-BR" sz="1800" dirty="0" err="1">
                          <a:latin typeface="Arial" panose="020B0604020202020204" pitchFamily="34" charset="0"/>
                          <a:cs typeface="Arial" panose="020B0604020202020204" pitchFamily="34" charset="0"/>
                        </a:rPr>
                        <a:t>oba_olimpiada</a:t>
                      </a:r>
                      <a:endParaRPr lang="pt-BR" sz="1800" dirty="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203746611"/>
                  </a:ext>
                </a:extLst>
              </a:tr>
              <a:tr h="562420">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err="1">
                          <a:latin typeface="Arial" panose="020B0604020202020204" pitchFamily="34" charset="0"/>
                          <a:cs typeface="Arial" panose="020B0604020202020204" pitchFamily="34" charset="0"/>
                        </a:rPr>
                        <a:t>obaoficial</a:t>
                      </a:r>
                      <a:endParaRPr lang="pt-BR" sz="1800" dirty="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3635729194"/>
                  </a:ext>
                </a:extLst>
              </a:tr>
              <a:tr h="624911">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err="1">
                          <a:latin typeface="Arial" panose="020B0604020202020204" pitchFamily="34" charset="0"/>
                          <a:cs typeface="Arial" panose="020B0604020202020204" pitchFamily="34" charset="0"/>
                        </a:rPr>
                        <a:t>canal_oba_mobfog</a:t>
                      </a:r>
                      <a:endParaRPr lang="pt-BR" sz="1800" dirty="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510419485"/>
                  </a:ext>
                </a:extLst>
              </a:tr>
              <a:tr h="553200">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a:latin typeface="Arial" panose="020B0604020202020204" pitchFamily="34" charset="0"/>
                          <a:cs typeface="Arial" panose="020B0604020202020204" pitchFamily="34" charset="0"/>
                        </a:rPr>
                        <a:t>oba.secretaria@gmail.com</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571587587"/>
                  </a:ext>
                </a:extLst>
              </a:tr>
              <a:tr h="601451">
                <a:tc>
                  <a:txBody>
                    <a:bodyPr/>
                    <a:lstStyle/>
                    <a:p>
                      <a:endParaRPr lang="pt-BR" sz="1800" dirty="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a:latin typeface="Arial" panose="020B0604020202020204" pitchFamily="34" charset="0"/>
                          <a:cs typeface="Arial" panose="020B0604020202020204" pitchFamily="34" charset="0"/>
                        </a:rPr>
                        <a:t>(21) 98272-3810</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529904417"/>
                  </a:ext>
                </a:extLst>
              </a:tr>
              <a:tr h="1095030">
                <a:tc>
                  <a:txBody>
                    <a:bodyPr/>
                    <a:lstStyle/>
                    <a:p>
                      <a:endParaRPr lang="pt-BR" sz="1800" dirty="0"/>
                    </a:p>
                  </a:txBody>
                  <a:tcPr marL="89273" marR="89273" marT="44637" marB="44637">
                    <a:solidFill>
                      <a:schemeClr val="bg1"/>
                    </a:solidFill>
                  </a:tcPr>
                </a:tc>
                <a:tc>
                  <a:txBody>
                    <a:bodyPr/>
                    <a:lstStyle/>
                    <a:p>
                      <a:r>
                        <a:rPr lang="pt-BR" sz="1800" dirty="0">
                          <a:latin typeface="Arial" panose="020B0604020202020204" pitchFamily="34" charset="0"/>
                          <a:cs typeface="Arial" panose="020B0604020202020204" pitchFamily="34" charset="0"/>
                        </a:rPr>
                        <a:t>(21) 2334-0082</a:t>
                      </a:r>
                    </a:p>
                    <a:p>
                      <a:r>
                        <a:rPr lang="pt-BR" sz="1800" dirty="0">
                          <a:latin typeface="Arial" panose="020B0604020202020204" pitchFamily="34" charset="0"/>
                          <a:cs typeface="Arial" panose="020B0604020202020204" pitchFamily="34" charset="0"/>
                        </a:rPr>
                        <a:t>(21) 4104-4047</a:t>
                      </a:r>
                    </a:p>
                    <a:p>
                      <a:r>
                        <a:rPr lang="pt-BR" sz="1800" dirty="0">
                          <a:latin typeface="Arial" panose="020B0604020202020204" pitchFamily="34" charset="0"/>
                          <a:cs typeface="Arial" panose="020B0604020202020204" pitchFamily="34" charset="0"/>
                        </a:rPr>
                        <a:t>(21) 2254-1139</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146621586"/>
                  </a:ext>
                </a:extLst>
              </a:tr>
              <a:tr h="386817">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800" dirty="0">
                          <a:latin typeface="Arial" panose="020B0604020202020204" pitchFamily="34" charset="0"/>
                          <a:cs typeface="Arial" panose="020B0604020202020204" pitchFamily="34" charset="0"/>
                        </a:rPr>
                        <a:t>www.oba.org.br</a:t>
                      </a:r>
                    </a:p>
                  </a:txBody>
                  <a:tcPr marL="89273" marR="89273" marT="44637" marB="44637">
                    <a:solidFill>
                      <a:schemeClr val="accent5">
                        <a:lumMod val="40000"/>
                        <a:lumOff val="6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pt-BR" sz="1800" dirty="0">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288160636"/>
                  </a:ext>
                </a:extLst>
              </a:tr>
            </a:tbl>
          </a:graphicData>
        </a:graphic>
      </p:graphicFrame>
      <p:grpSp>
        <p:nvGrpSpPr>
          <p:cNvPr id="2" name="Agrupar 1"/>
          <p:cNvGrpSpPr/>
          <p:nvPr/>
        </p:nvGrpSpPr>
        <p:grpSpPr>
          <a:xfrm>
            <a:off x="3892430" y="1221538"/>
            <a:ext cx="651692" cy="4341089"/>
            <a:chOff x="3960784" y="1167955"/>
            <a:chExt cx="667511" cy="4446461"/>
          </a:xfrm>
        </p:grpSpPr>
        <p:pic>
          <p:nvPicPr>
            <p:cNvPr id="7" name="Imagem 6"/>
            <p:cNvPicPr>
              <a:picLocks noChangeAspect="1"/>
            </p:cNvPicPr>
            <p:nvPr/>
          </p:nvPicPr>
          <p:blipFill>
            <a:blip r:embed="rId2"/>
            <a:stretch>
              <a:fillRect/>
            </a:stretch>
          </p:blipFill>
          <p:spPr>
            <a:xfrm>
              <a:off x="4009233" y="4171188"/>
              <a:ext cx="530717" cy="528828"/>
            </a:xfrm>
            <a:prstGeom prst="rect">
              <a:avLst/>
            </a:prstGeom>
          </p:spPr>
        </p:pic>
        <p:pic>
          <p:nvPicPr>
            <p:cNvPr id="8" name="Imagem 7"/>
            <p:cNvPicPr>
              <a:picLocks noChangeAspect="1"/>
            </p:cNvPicPr>
            <p:nvPr/>
          </p:nvPicPr>
          <p:blipFill>
            <a:blip r:embed="rId3"/>
            <a:stretch>
              <a:fillRect/>
            </a:stretch>
          </p:blipFill>
          <p:spPr>
            <a:xfrm>
              <a:off x="4041810" y="2391918"/>
              <a:ext cx="477018" cy="470154"/>
            </a:xfrm>
            <a:prstGeom prst="rect">
              <a:avLst/>
            </a:prstGeom>
          </p:spPr>
        </p:pic>
        <p:pic>
          <p:nvPicPr>
            <p:cNvPr id="9" name="Imagem 8"/>
            <p:cNvPicPr>
              <a:picLocks noChangeAspect="1"/>
            </p:cNvPicPr>
            <p:nvPr/>
          </p:nvPicPr>
          <p:blipFill>
            <a:blip r:embed="rId4"/>
            <a:stretch>
              <a:fillRect/>
            </a:stretch>
          </p:blipFill>
          <p:spPr>
            <a:xfrm>
              <a:off x="4035524" y="1773936"/>
              <a:ext cx="508521" cy="512064"/>
            </a:xfrm>
            <a:prstGeom prst="rect">
              <a:avLst/>
            </a:prstGeom>
          </p:spPr>
        </p:pic>
        <p:pic>
          <p:nvPicPr>
            <p:cNvPr id="10" name="Imagem 9"/>
            <p:cNvPicPr>
              <a:picLocks noChangeAspect="1"/>
            </p:cNvPicPr>
            <p:nvPr/>
          </p:nvPicPr>
          <p:blipFill>
            <a:blip r:embed="rId5"/>
            <a:stretch>
              <a:fillRect/>
            </a:stretch>
          </p:blipFill>
          <p:spPr>
            <a:xfrm>
              <a:off x="3988470" y="2969133"/>
              <a:ext cx="580515" cy="551307"/>
            </a:xfrm>
            <a:prstGeom prst="rect">
              <a:avLst/>
            </a:prstGeom>
          </p:spPr>
        </p:pic>
        <p:pic>
          <p:nvPicPr>
            <p:cNvPr id="11" name="Imagem 10"/>
            <p:cNvPicPr>
              <a:picLocks noChangeAspect="1"/>
            </p:cNvPicPr>
            <p:nvPr/>
          </p:nvPicPr>
          <p:blipFill>
            <a:blip r:embed="rId6"/>
            <a:stretch>
              <a:fillRect/>
            </a:stretch>
          </p:blipFill>
          <p:spPr>
            <a:xfrm>
              <a:off x="3997422" y="3632454"/>
              <a:ext cx="564933" cy="436626"/>
            </a:xfrm>
            <a:prstGeom prst="rect">
              <a:avLst/>
            </a:prstGeom>
          </p:spPr>
        </p:pic>
        <p:pic>
          <p:nvPicPr>
            <p:cNvPr id="1026" name="Picture 2" descr="Telefone, redondo, ícone - Baixar PNG/SVG Transparente"/>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960784" y="4946905"/>
              <a:ext cx="667511" cy="667511"/>
            </a:xfrm>
            <a:prstGeom prst="rect">
              <a:avLst/>
            </a:prstGeom>
            <a:noFill/>
            <a:extLst>
              <a:ext uri="{909E8E84-426E-40DD-AFC4-6F175D3DCCD1}">
                <a14:hiddenFill xmlns:a14="http://schemas.microsoft.com/office/drawing/2010/main">
                  <a:solidFill>
                    <a:srgbClr val="FFFFFF"/>
                  </a:solidFill>
                </a14:hiddenFill>
              </a:ext>
            </a:extLst>
          </p:spPr>
        </p:pic>
        <p:pic>
          <p:nvPicPr>
            <p:cNvPr id="24" name="Imagem 23"/>
            <p:cNvPicPr>
              <a:picLocks noChangeAspect="1"/>
            </p:cNvPicPr>
            <p:nvPr/>
          </p:nvPicPr>
          <p:blipFill>
            <a:blip r:embed="rId8"/>
            <a:stretch>
              <a:fillRect/>
            </a:stretch>
          </p:blipFill>
          <p:spPr>
            <a:xfrm>
              <a:off x="4050954" y="1167955"/>
              <a:ext cx="470514" cy="468821"/>
            </a:xfrm>
            <a:prstGeom prst="rect">
              <a:avLst/>
            </a:prstGeom>
          </p:spPr>
        </p:pic>
      </p:grpSp>
      <p:pic>
        <p:nvPicPr>
          <p:cNvPr id="4" name="Imagem 3" descr="Logotipo&#10;&#10;Descrição gerada automaticamente">
            <a:extLst>
              <a:ext uri="{FF2B5EF4-FFF2-40B4-BE49-F238E27FC236}">
                <a16:creationId xmlns:a16="http://schemas.microsoft.com/office/drawing/2014/main" id="{A2432E13-FA0B-21F9-73E9-6B6F56B62A8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50937" y="2652387"/>
            <a:ext cx="2666938" cy="1392999"/>
          </a:xfrm>
          <a:prstGeom prst="rect">
            <a:avLst/>
          </a:prstGeom>
        </p:spPr>
      </p:pic>
      <p:pic>
        <p:nvPicPr>
          <p:cNvPr id="6" name="Imagem 5" descr="Logotipo&#10;&#10;Descrição gerada automaticamente">
            <a:extLst>
              <a:ext uri="{FF2B5EF4-FFF2-40B4-BE49-F238E27FC236}">
                <a16:creationId xmlns:a16="http://schemas.microsoft.com/office/drawing/2014/main" id="{EDAC34F8-AB8B-C6CB-CA1A-016D80AA21AE}"/>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255793" y="2875508"/>
            <a:ext cx="3302347" cy="1053181"/>
          </a:xfrm>
          <a:prstGeom prst="rect">
            <a:avLst/>
          </a:prstGeom>
        </p:spPr>
      </p:pic>
    </p:spTree>
    <p:extLst>
      <p:ext uri="{BB962C8B-B14F-4D97-AF65-F5344CB8AC3E}">
        <p14:creationId xmlns:p14="http://schemas.microsoft.com/office/powerpoint/2010/main" val="2923291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2000"/>
                                        <p:tgtEl>
                                          <p:spTgt spid="6"/>
                                        </p:tgtEl>
                                      </p:cBhvr>
                                    </p:animEffect>
                                    <p:anim calcmode="lin" valueType="num">
                                      <p:cBhvr>
                                        <p:cTn id="13" dur="2000" fill="hold"/>
                                        <p:tgtEl>
                                          <p:spTgt spid="6"/>
                                        </p:tgtEl>
                                        <p:attrNameLst>
                                          <p:attrName>ppt_w</p:attrName>
                                        </p:attrNameLst>
                                      </p:cBhvr>
                                      <p:tavLst>
                                        <p:tav tm="0" fmla="#ppt_w*sin(2.5*pi*$)">
                                          <p:val>
                                            <p:fltVal val="0"/>
                                          </p:val>
                                        </p:tav>
                                        <p:tav tm="100000">
                                          <p:val>
                                            <p:fltVal val="1"/>
                                          </p:val>
                                        </p:tav>
                                      </p:tavLst>
                                    </p:anim>
                                    <p:anim calcmode="lin" valueType="num">
                                      <p:cBhvr>
                                        <p:cTn id="14" dur="2000" fill="hold"/>
                                        <p:tgtEl>
                                          <p:spTgt spid="6"/>
                                        </p:tgtEl>
                                        <p:attrNameLst>
                                          <p:attrName>ppt_h</p:attrName>
                                        </p:attrNameLst>
                                      </p:cBhvr>
                                      <p:tavLst>
                                        <p:tav tm="0">
                                          <p:val>
                                            <p:strVal val="#ppt_h"/>
                                          </p:val>
                                        </p:tav>
                                        <p:tav tm="100000">
                                          <p:val>
                                            <p:strVal val="#ppt_h"/>
                                          </p:val>
                                        </p:tav>
                                      </p:tavLst>
                                    </p:anim>
                                  </p:childTnLst>
                                </p:cTn>
                              </p:par>
                              <p:par>
                                <p:cTn id="15" presetID="16" presetClass="entr" presetSubtype="21" fill="hold" nodeType="with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barn(inVertical)">
                                      <p:cBhvr>
                                        <p:cTn id="17" dur="2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766961" y="548680"/>
            <a:ext cx="10369152" cy="1093633"/>
          </a:xfrm>
          <a:prstGeom prst="rect">
            <a:avLst/>
          </a:prstGeom>
        </p:spPr>
        <p:txBody>
          <a:bodyPr wrap="square">
            <a:spAutoFit/>
          </a:bodyPr>
          <a:lstStyle/>
          <a:p>
            <a:pPr algn="just" hangingPunct="0">
              <a:lnSpc>
                <a:spcPct val="115000"/>
              </a:lnSpc>
            </a:pPr>
            <a:r>
              <a:rPr lang="pt-BR" b="1" dirty="0">
                <a:latin typeface="Arial" pitchFamily="34" charset="0"/>
                <a:cs typeface="Arial" pitchFamily="34" charset="0"/>
              </a:rPr>
              <a:t>Questão 1) </a:t>
            </a:r>
            <a:r>
              <a:rPr lang="pt-BR" sz="1800" b="1" dirty="0">
                <a:effectLst/>
                <a:latin typeface="Arial" panose="020B0604020202020204" pitchFamily="34" charset="0"/>
                <a:ea typeface="Times New Roman" panose="02020603050405020304" pitchFamily="18" charset="0"/>
              </a:rPr>
              <a:t>(1 ponto</a:t>
            </a:r>
            <a:r>
              <a:rPr lang="pt-BR" sz="1800" dirty="0">
                <a:effectLst/>
                <a:latin typeface="Arial" panose="020B0604020202020204" pitchFamily="34" charset="0"/>
                <a:ea typeface="Times New Roman" panose="02020603050405020304" pitchFamily="18" charset="0"/>
              </a:rPr>
              <a:t>) Mostre que você sabe um pouco de Astronomia.</a:t>
            </a:r>
            <a:r>
              <a:rPr lang="pt-BR" dirty="0">
                <a:latin typeface="Times New Roman" panose="02020603050405020304" pitchFamily="18" charset="0"/>
                <a:ea typeface="Times New Roman" panose="02020603050405020304" pitchFamily="18" charset="0"/>
              </a:rPr>
              <a:t> </a:t>
            </a:r>
            <a:r>
              <a:rPr lang="pt-BR" sz="1800" dirty="0">
                <a:effectLst/>
                <a:latin typeface="Arial" panose="020B0604020202020204" pitchFamily="34" charset="0"/>
                <a:ea typeface="Times New Roman" panose="02020603050405020304" pitchFamily="18" charset="0"/>
              </a:rPr>
              <a:t>Assinale a alternativa onde está tudo certo. </a:t>
            </a:r>
            <a:endParaRPr lang="pt-BR" sz="1800" dirty="0">
              <a:effectLst/>
              <a:latin typeface="Times New Roman" panose="02020603050405020304" pitchFamily="18" charset="0"/>
              <a:ea typeface="Times New Roman" panose="02020603050405020304" pitchFamily="18" charset="0"/>
            </a:endParaRPr>
          </a:p>
          <a:p>
            <a:pPr algn="just">
              <a:lnSpc>
                <a:spcPct val="150000"/>
              </a:lnSpc>
            </a:pPr>
            <a:endParaRPr lang="pt-BR" dirty="0">
              <a:latin typeface="Arial" pitchFamily="34" charset="0"/>
              <a:cs typeface="Arial" pitchFamily="34" charset="0"/>
            </a:endParaRPr>
          </a:p>
        </p:txBody>
      </p:sp>
      <p:sp>
        <p:nvSpPr>
          <p:cNvPr id="9" name="CaixaDeTexto 8">
            <a:extLst>
              <a:ext uri="{FF2B5EF4-FFF2-40B4-BE49-F238E27FC236}">
                <a16:creationId xmlns:a16="http://schemas.microsoft.com/office/drawing/2014/main" id="{6E6A24C5-888B-2A91-A773-6D8939BAAEF0}"/>
              </a:ext>
            </a:extLst>
          </p:cNvPr>
          <p:cNvSpPr txBox="1"/>
          <p:nvPr/>
        </p:nvSpPr>
        <p:spPr>
          <a:xfrm>
            <a:off x="334913" y="1554390"/>
            <a:ext cx="8717647" cy="2119747"/>
          </a:xfrm>
          <a:prstGeom prst="rect">
            <a:avLst/>
          </a:prstGeom>
          <a:noFill/>
        </p:spPr>
        <p:txBody>
          <a:bodyPr wrap="square">
            <a:spAutoFit/>
          </a:bodyPr>
          <a:lstStyle/>
          <a:p>
            <a:pPr marL="450215" indent="-635" hangingPunct="0">
              <a:lnSpc>
                <a:spcPct val="150000"/>
              </a:lnSpc>
            </a:pPr>
            <a:r>
              <a:rPr lang="pt-BR" sz="1800" dirty="0">
                <a:effectLst/>
                <a:latin typeface="Arial" panose="020B0604020202020204" pitchFamily="34" charset="0"/>
                <a:ea typeface="Times New Roman" panose="02020603050405020304" pitchFamily="18" charset="0"/>
              </a:rPr>
              <a:t>a) (   ) A Lua brilha mais do que o Sol e é maior do que o Sol.</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b) (   ) A Lua é satélite artificial da Terra e já foi visitada por astronautas.</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c) (   ) A Lua é satélite natural da Terra e já foi visitada por astronautas.</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d) (   ) Marte é vermelho e já foi visitado por astronautas.</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e) (   ) A Lua e Marte já foram visitados por astronautas norte-americanos.</a:t>
            </a:r>
            <a:endParaRPr lang="pt-BR" sz="1600" dirty="0">
              <a:effectLst/>
              <a:latin typeface="Times New Roman" panose="02020603050405020304" pitchFamily="18" charset="0"/>
              <a:ea typeface="Times New Roman" panose="02020603050405020304" pitchFamily="18" charset="0"/>
            </a:endParaRPr>
          </a:p>
        </p:txBody>
      </p:sp>
      <p:sp>
        <p:nvSpPr>
          <p:cNvPr id="2" name="Retângulo 1">
            <a:extLst>
              <a:ext uri="{FF2B5EF4-FFF2-40B4-BE49-F238E27FC236}">
                <a16:creationId xmlns:a16="http://schemas.microsoft.com/office/drawing/2014/main" id="{E5AD16B2-14A7-CA59-86D4-F92239846BF3}"/>
              </a:ext>
            </a:extLst>
          </p:cNvPr>
          <p:cNvSpPr/>
          <p:nvPr/>
        </p:nvSpPr>
        <p:spPr>
          <a:xfrm>
            <a:off x="1127001" y="2465864"/>
            <a:ext cx="357674" cy="384721"/>
          </a:xfrm>
          <a:prstGeom prst="rect">
            <a:avLst/>
          </a:prstGeom>
        </p:spPr>
        <p:txBody>
          <a:bodyPr wrap="square">
            <a:spAutoFit/>
          </a:bodyPr>
          <a:lstStyle/>
          <a:p>
            <a:r>
              <a:rPr lang="pt-PT" sz="1900" b="1" dirty="0">
                <a:solidFill>
                  <a:srgbClr val="FF0000"/>
                </a:solidFill>
                <a:latin typeface="Arial"/>
                <a:ea typeface="Times New Roman"/>
              </a:rPr>
              <a:t>X</a:t>
            </a:r>
            <a:endParaRPr lang="pt-BR" sz="1900" dirty="0"/>
          </a:p>
        </p:txBody>
      </p:sp>
    </p:spTree>
    <p:extLst>
      <p:ext uri="{BB962C8B-B14F-4D97-AF65-F5344CB8AC3E}">
        <p14:creationId xmlns:p14="http://schemas.microsoft.com/office/powerpoint/2010/main" val="3747119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345F30-E188-BCB5-8201-A170AAA2D951}"/>
            </a:ext>
          </a:extLst>
        </p:cNvPr>
        <p:cNvGrpSpPr/>
        <p:nvPr/>
      </p:nvGrpSpPr>
      <p:grpSpPr>
        <a:xfrm>
          <a:off x="0" y="0"/>
          <a:ext cx="0" cy="0"/>
          <a:chOff x="0" y="0"/>
          <a:chExt cx="0" cy="0"/>
        </a:xfrm>
      </p:grpSpPr>
      <p:sp>
        <p:nvSpPr>
          <p:cNvPr id="2" name="Retângulo 1">
            <a:extLst>
              <a:ext uri="{FF2B5EF4-FFF2-40B4-BE49-F238E27FC236}">
                <a16:creationId xmlns:a16="http://schemas.microsoft.com/office/drawing/2014/main" id="{62969BED-74DB-D8FB-D64A-D7F7FB9BA6DC}"/>
              </a:ext>
            </a:extLst>
          </p:cNvPr>
          <p:cNvSpPr/>
          <p:nvPr/>
        </p:nvSpPr>
        <p:spPr>
          <a:xfrm>
            <a:off x="766961" y="548680"/>
            <a:ext cx="9721080" cy="1287532"/>
          </a:xfrm>
          <a:prstGeom prst="rect">
            <a:avLst/>
          </a:prstGeom>
        </p:spPr>
        <p:txBody>
          <a:bodyPr wrap="square">
            <a:spAutoFit/>
          </a:bodyPr>
          <a:lstStyle/>
          <a:p>
            <a:pPr algn="just" hangingPunct="0">
              <a:lnSpc>
                <a:spcPct val="150000"/>
              </a:lnSpc>
            </a:pPr>
            <a:r>
              <a:rPr lang="pt-BR" b="1" dirty="0">
                <a:latin typeface="Arial" pitchFamily="34" charset="0"/>
                <a:cs typeface="Arial" pitchFamily="34" charset="0"/>
              </a:rPr>
              <a:t>Questão 2) </a:t>
            </a:r>
            <a:r>
              <a:rPr lang="pt-BR" sz="1800" b="1" dirty="0">
                <a:effectLst/>
                <a:latin typeface="Arial" panose="020B0604020202020204" pitchFamily="34" charset="0"/>
                <a:ea typeface="Times New Roman" panose="02020603050405020304" pitchFamily="18" charset="0"/>
              </a:rPr>
              <a:t>(1 ponto</a:t>
            </a:r>
            <a:r>
              <a:rPr lang="pt-BR" sz="1800" dirty="0">
                <a:effectLst/>
                <a:latin typeface="Arial" panose="020B0604020202020204" pitchFamily="34" charset="0"/>
                <a:ea typeface="Times New Roman" panose="02020603050405020304" pitchFamily="18" charset="0"/>
              </a:rPr>
              <a:t>) Mostre que você sabe um pouco mais de Astronomia.</a:t>
            </a:r>
            <a:r>
              <a:rPr lang="pt-BR" dirty="0">
                <a:latin typeface="Times New Roman" panose="02020603050405020304" pitchFamily="18" charset="0"/>
                <a:ea typeface="Times New Roman" panose="02020603050405020304" pitchFamily="18" charset="0"/>
              </a:rPr>
              <a:t> </a:t>
            </a:r>
            <a:r>
              <a:rPr lang="pt-BR" sz="1800" dirty="0">
                <a:effectLst/>
                <a:latin typeface="Arial" panose="020B0604020202020204" pitchFamily="34" charset="0"/>
                <a:ea typeface="Times New Roman" panose="02020603050405020304" pitchFamily="18" charset="0"/>
              </a:rPr>
              <a:t>Assinale a alternativa onde está tudo certo.</a:t>
            </a:r>
            <a:endParaRPr lang="pt-BR" sz="1800" dirty="0">
              <a:effectLst/>
              <a:latin typeface="Times New Roman" panose="02020603050405020304" pitchFamily="18" charset="0"/>
              <a:ea typeface="Times New Roman" panose="02020603050405020304" pitchFamily="18" charset="0"/>
            </a:endParaRPr>
          </a:p>
          <a:p>
            <a:pPr algn="just">
              <a:lnSpc>
                <a:spcPct val="150000"/>
              </a:lnSpc>
            </a:pPr>
            <a:endParaRPr lang="pt-BR" dirty="0">
              <a:latin typeface="Arial" pitchFamily="34" charset="0"/>
              <a:cs typeface="Arial" pitchFamily="34" charset="0"/>
            </a:endParaRPr>
          </a:p>
        </p:txBody>
      </p:sp>
      <p:sp>
        <p:nvSpPr>
          <p:cNvPr id="5" name="CaixaDeTexto 4">
            <a:extLst>
              <a:ext uri="{FF2B5EF4-FFF2-40B4-BE49-F238E27FC236}">
                <a16:creationId xmlns:a16="http://schemas.microsoft.com/office/drawing/2014/main" id="{ECA2DF7D-D284-7621-F331-AC05FA8E572D}"/>
              </a:ext>
            </a:extLst>
          </p:cNvPr>
          <p:cNvSpPr txBox="1"/>
          <p:nvPr/>
        </p:nvSpPr>
        <p:spPr>
          <a:xfrm>
            <a:off x="406921" y="1825306"/>
            <a:ext cx="8717647" cy="2119747"/>
          </a:xfrm>
          <a:prstGeom prst="rect">
            <a:avLst/>
          </a:prstGeom>
          <a:noFill/>
        </p:spPr>
        <p:txBody>
          <a:bodyPr wrap="square">
            <a:spAutoFit/>
          </a:bodyPr>
          <a:lstStyle/>
          <a:p>
            <a:pPr marL="450215" indent="-635" hangingPunct="0">
              <a:lnSpc>
                <a:spcPct val="150000"/>
              </a:lnSpc>
            </a:pPr>
            <a:r>
              <a:rPr lang="pt-BR" sz="1800" dirty="0">
                <a:effectLst/>
                <a:latin typeface="Arial" panose="020B0604020202020204" pitchFamily="34" charset="0"/>
                <a:ea typeface="Times New Roman" panose="02020603050405020304" pitchFamily="18" charset="0"/>
              </a:rPr>
              <a:t>a) (   ) Mercúrio tem uma lua, Vênus tem duas luas e Marte tem três luas.</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b) (   ) A Lua, Marte e Mercúrio têm montanhas e oceanos.</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c) (   ) Mercúrio, Vênus e Marte têm luas naturais.</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d) (   ) A Lua, Marte e Mercúrio têm crateras e montanhas.</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e) (   ) A Terra é maior do que Mercúrio e Mercúrio é maior do que Marte.</a:t>
            </a:r>
            <a:endParaRPr lang="pt-BR" sz="1600" dirty="0">
              <a:effectLst/>
              <a:latin typeface="Times New Roman" panose="02020603050405020304" pitchFamily="18" charset="0"/>
              <a:ea typeface="Times New Roman" panose="02020603050405020304" pitchFamily="18" charset="0"/>
            </a:endParaRPr>
          </a:p>
        </p:txBody>
      </p:sp>
      <p:sp>
        <p:nvSpPr>
          <p:cNvPr id="3" name="Retângulo 2">
            <a:extLst>
              <a:ext uri="{FF2B5EF4-FFF2-40B4-BE49-F238E27FC236}">
                <a16:creationId xmlns:a16="http://schemas.microsoft.com/office/drawing/2014/main" id="{D08BDC8A-E5EA-C08B-9D22-E311333DA7F6}"/>
              </a:ext>
            </a:extLst>
          </p:cNvPr>
          <p:cNvSpPr/>
          <p:nvPr/>
        </p:nvSpPr>
        <p:spPr>
          <a:xfrm>
            <a:off x="1213077" y="3152482"/>
            <a:ext cx="357674" cy="384721"/>
          </a:xfrm>
          <a:prstGeom prst="rect">
            <a:avLst/>
          </a:prstGeom>
        </p:spPr>
        <p:txBody>
          <a:bodyPr wrap="square">
            <a:spAutoFit/>
          </a:bodyPr>
          <a:lstStyle/>
          <a:p>
            <a:r>
              <a:rPr lang="pt-PT" sz="1900" b="1" dirty="0">
                <a:solidFill>
                  <a:srgbClr val="FF0000"/>
                </a:solidFill>
                <a:latin typeface="Arial"/>
                <a:ea typeface="Times New Roman"/>
              </a:rPr>
              <a:t>X</a:t>
            </a:r>
            <a:endParaRPr lang="pt-BR" sz="1900" dirty="0"/>
          </a:p>
        </p:txBody>
      </p:sp>
    </p:spTree>
    <p:extLst>
      <p:ext uri="{BB962C8B-B14F-4D97-AF65-F5344CB8AC3E}">
        <p14:creationId xmlns:p14="http://schemas.microsoft.com/office/powerpoint/2010/main" val="331116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7D8988-34CB-5A14-4126-B37173085C6C}"/>
            </a:ext>
          </a:extLst>
        </p:cNvPr>
        <p:cNvGrpSpPr/>
        <p:nvPr/>
      </p:nvGrpSpPr>
      <p:grpSpPr>
        <a:xfrm>
          <a:off x="0" y="0"/>
          <a:ext cx="0" cy="0"/>
          <a:chOff x="0" y="0"/>
          <a:chExt cx="0" cy="0"/>
        </a:xfrm>
      </p:grpSpPr>
      <p:sp>
        <p:nvSpPr>
          <p:cNvPr id="3" name="Retângulo 2">
            <a:extLst>
              <a:ext uri="{FF2B5EF4-FFF2-40B4-BE49-F238E27FC236}">
                <a16:creationId xmlns:a16="http://schemas.microsoft.com/office/drawing/2014/main" id="{47C2B42F-CA2E-9900-6B35-23FC92B8B658}"/>
              </a:ext>
            </a:extLst>
          </p:cNvPr>
          <p:cNvSpPr/>
          <p:nvPr/>
        </p:nvSpPr>
        <p:spPr>
          <a:xfrm>
            <a:off x="982985" y="586689"/>
            <a:ext cx="7920880" cy="1287532"/>
          </a:xfrm>
          <a:prstGeom prst="rect">
            <a:avLst/>
          </a:prstGeom>
        </p:spPr>
        <p:txBody>
          <a:bodyPr wrap="square">
            <a:spAutoFit/>
          </a:bodyPr>
          <a:lstStyle/>
          <a:p>
            <a:pPr algn="just" hangingPunct="0">
              <a:lnSpc>
                <a:spcPct val="150000"/>
              </a:lnSpc>
            </a:pPr>
            <a:r>
              <a:rPr lang="pt-BR" b="1" dirty="0">
                <a:latin typeface="Arial" pitchFamily="34" charset="0"/>
                <a:cs typeface="Arial" pitchFamily="34" charset="0"/>
              </a:rPr>
              <a:t>Questão 3) </a:t>
            </a:r>
            <a:r>
              <a:rPr lang="pt-BR" sz="1800" b="1" dirty="0">
                <a:solidFill>
                  <a:srgbClr val="000000"/>
                </a:solidFill>
                <a:effectLst/>
                <a:latin typeface="Arial" panose="020B0604020202020204" pitchFamily="34" charset="0"/>
                <a:ea typeface="Times New Roman" panose="02020603050405020304" pitchFamily="18" charset="0"/>
              </a:rPr>
              <a:t>(1 ponto)</a:t>
            </a:r>
            <a:r>
              <a:rPr lang="pt-BR" sz="1800" dirty="0">
                <a:solidFill>
                  <a:srgbClr val="000000"/>
                </a:solidFill>
                <a:effectLst/>
                <a:latin typeface="Arial" panose="020B0604020202020204" pitchFamily="34" charset="0"/>
                <a:ea typeface="Times New Roman" panose="02020603050405020304" pitchFamily="18" charset="0"/>
              </a:rPr>
              <a:t> </a:t>
            </a:r>
            <a:r>
              <a:rPr lang="pt-BR" sz="1800" dirty="0">
                <a:effectLst/>
                <a:latin typeface="Arial" panose="020B0604020202020204" pitchFamily="34" charset="0"/>
                <a:ea typeface="Times New Roman" panose="02020603050405020304" pitchFamily="18" charset="0"/>
              </a:rPr>
              <a:t>Mostre que você sabe muito de Astronomia.</a:t>
            </a:r>
            <a:r>
              <a:rPr lang="pt-BR" sz="1800" dirty="0">
                <a:effectLst/>
                <a:latin typeface="Times New Roman" panose="02020603050405020304" pitchFamily="18" charset="0"/>
                <a:ea typeface="Times New Roman" panose="02020603050405020304" pitchFamily="18" charset="0"/>
              </a:rPr>
              <a:t> </a:t>
            </a:r>
            <a:r>
              <a:rPr lang="pt-BR" sz="1800" dirty="0">
                <a:effectLst/>
                <a:latin typeface="Arial" panose="020B0604020202020204" pitchFamily="34" charset="0"/>
                <a:ea typeface="Times New Roman" panose="02020603050405020304" pitchFamily="18" charset="0"/>
              </a:rPr>
              <a:t>Assinale a alternativa onde está tudo certo.</a:t>
            </a:r>
            <a:endParaRPr lang="pt-BR" sz="1800" dirty="0">
              <a:effectLst/>
              <a:latin typeface="Times New Roman" panose="02020603050405020304" pitchFamily="18" charset="0"/>
              <a:ea typeface="Times New Roman" panose="02020603050405020304" pitchFamily="18" charset="0"/>
            </a:endParaRPr>
          </a:p>
          <a:p>
            <a:pPr algn="just">
              <a:lnSpc>
                <a:spcPct val="150000"/>
              </a:lnSpc>
            </a:pPr>
            <a:endParaRPr lang="pt-BR" dirty="0">
              <a:latin typeface="Arial" pitchFamily="34" charset="0"/>
              <a:cs typeface="Arial" pitchFamily="34" charset="0"/>
            </a:endParaRPr>
          </a:p>
        </p:txBody>
      </p:sp>
      <p:sp>
        <p:nvSpPr>
          <p:cNvPr id="4" name="CaixaDeTexto 3">
            <a:extLst>
              <a:ext uri="{FF2B5EF4-FFF2-40B4-BE49-F238E27FC236}">
                <a16:creationId xmlns:a16="http://schemas.microsoft.com/office/drawing/2014/main" id="{A2A8C8C9-BE71-4783-708A-8B926DE445F0}"/>
              </a:ext>
            </a:extLst>
          </p:cNvPr>
          <p:cNvSpPr txBox="1"/>
          <p:nvPr/>
        </p:nvSpPr>
        <p:spPr>
          <a:xfrm>
            <a:off x="694953" y="1893257"/>
            <a:ext cx="9361040" cy="2119747"/>
          </a:xfrm>
          <a:prstGeom prst="rect">
            <a:avLst/>
          </a:prstGeom>
          <a:noFill/>
        </p:spPr>
        <p:txBody>
          <a:bodyPr wrap="square">
            <a:spAutoFit/>
          </a:bodyPr>
          <a:lstStyle/>
          <a:p>
            <a:pPr marL="450215" indent="-635" hangingPunct="0">
              <a:lnSpc>
                <a:spcPct val="150000"/>
              </a:lnSpc>
            </a:pPr>
            <a:r>
              <a:rPr lang="pt-BR" sz="1800" dirty="0">
                <a:effectLst/>
                <a:latin typeface="Arial" panose="020B0604020202020204" pitchFamily="34" charset="0"/>
                <a:ea typeface="Times New Roman" panose="02020603050405020304" pitchFamily="18" charset="0"/>
              </a:rPr>
              <a:t>a) (   ) A Terra é maior do que Mercúrio e Mercúrio é maior do que a Lua.</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b) (   ) A Terra e Marte têm atmosferas, mas a Lua e Mercúrio também têm.</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c) (   ) A Terra e Marte têm geleiras, mas a Lua, Mercúrio e Vênus também têm.</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d) (   ) Mercúrio é mais quente do que Vênus e Vênus é mais quente do que Marte.</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e) (   ) A Lua e Mercúrio têm atmosferas, mas Vênus, Marte e a Terra não têm.</a:t>
            </a:r>
            <a:endParaRPr lang="pt-BR" sz="1600" dirty="0">
              <a:effectLst/>
              <a:latin typeface="Times New Roman" panose="02020603050405020304" pitchFamily="18" charset="0"/>
              <a:ea typeface="Times New Roman" panose="02020603050405020304" pitchFamily="18" charset="0"/>
            </a:endParaRPr>
          </a:p>
        </p:txBody>
      </p:sp>
      <p:sp>
        <p:nvSpPr>
          <p:cNvPr id="2" name="Retângulo 1">
            <a:extLst>
              <a:ext uri="{FF2B5EF4-FFF2-40B4-BE49-F238E27FC236}">
                <a16:creationId xmlns:a16="http://schemas.microsoft.com/office/drawing/2014/main" id="{D3814BC4-F7E6-37E7-2926-9E37689D6501}"/>
              </a:ext>
            </a:extLst>
          </p:cNvPr>
          <p:cNvSpPr/>
          <p:nvPr/>
        </p:nvSpPr>
        <p:spPr>
          <a:xfrm>
            <a:off x="1506828" y="1987563"/>
            <a:ext cx="357674" cy="384721"/>
          </a:xfrm>
          <a:prstGeom prst="rect">
            <a:avLst/>
          </a:prstGeom>
        </p:spPr>
        <p:txBody>
          <a:bodyPr wrap="square">
            <a:spAutoFit/>
          </a:bodyPr>
          <a:lstStyle/>
          <a:p>
            <a:r>
              <a:rPr lang="pt-PT" sz="1900" b="1" dirty="0">
                <a:solidFill>
                  <a:srgbClr val="FF0000"/>
                </a:solidFill>
                <a:latin typeface="Arial"/>
                <a:ea typeface="Times New Roman"/>
              </a:rPr>
              <a:t>X</a:t>
            </a:r>
            <a:endParaRPr lang="pt-BR" sz="1900" dirty="0"/>
          </a:p>
        </p:txBody>
      </p:sp>
    </p:spTree>
    <p:extLst>
      <p:ext uri="{BB962C8B-B14F-4D97-AF65-F5344CB8AC3E}">
        <p14:creationId xmlns:p14="http://schemas.microsoft.com/office/powerpoint/2010/main" val="3919607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016A71-FB26-5F1A-F5DA-1011D8963247}"/>
            </a:ext>
          </a:extLst>
        </p:cNvPr>
        <p:cNvGrpSpPr/>
        <p:nvPr/>
      </p:nvGrpSpPr>
      <p:grpSpPr>
        <a:xfrm>
          <a:off x="0" y="0"/>
          <a:ext cx="0" cy="0"/>
          <a:chOff x="0" y="0"/>
          <a:chExt cx="0" cy="0"/>
        </a:xfrm>
      </p:grpSpPr>
      <p:sp>
        <p:nvSpPr>
          <p:cNvPr id="3" name="Retângulo 2">
            <a:extLst>
              <a:ext uri="{FF2B5EF4-FFF2-40B4-BE49-F238E27FC236}">
                <a16:creationId xmlns:a16="http://schemas.microsoft.com/office/drawing/2014/main" id="{B3873CEB-D302-FF4E-768D-2A83163F4939}"/>
              </a:ext>
            </a:extLst>
          </p:cNvPr>
          <p:cNvSpPr/>
          <p:nvPr/>
        </p:nvSpPr>
        <p:spPr>
          <a:xfrm>
            <a:off x="766961" y="404664"/>
            <a:ext cx="9505056" cy="1287532"/>
          </a:xfrm>
          <a:prstGeom prst="rect">
            <a:avLst/>
          </a:prstGeom>
        </p:spPr>
        <p:txBody>
          <a:bodyPr wrap="square">
            <a:spAutoFit/>
          </a:bodyPr>
          <a:lstStyle/>
          <a:p>
            <a:pPr algn="just" hangingPunct="0">
              <a:lnSpc>
                <a:spcPct val="150000"/>
              </a:lnSpc>
            </a:pPr>
            <a:r>
              <a:rPr lang="pt-BR" b="1" dirty="0">
                <a:latin typeface="Arial" pitchFamily="34" charset="0"/>
                <a:cs typeface="Arial" pitchFamily="34" charset="0"/>
              </a:rPr>
              <a:t>Questão 4) </a:t>
            </a:r>
            <a:r>
              <a:rPr lang="pt-BR" sz="1800" b="1" dirty="0">
                <a:solidFill>
                  <a:srgbClr val="000000"/>
                </a:solidFill>
                <a:effectLst/>
                <a:latin typeface="Arial" panose="020B0604020202020204" pitchFamily="34" charset="0"/>
                <a:ea typeface="Times New Roman" panose="02020603050405020304" pitchFamily="18" charset="0"/>
              </a:rPr>
              <a:t>(1 ponto)</a:t>
            </a:r>
            <a:r>
              <a:rPr lang="pt-BR" sz="1800" b="1" dirty="0">
                <a:effectLst/>
                <a:latin typeface="Arial" panose="020B0604020202020204" pitchFamily="34" charset="0"/>
                <a:ea typeface="Times New Roman" panose="02020603050405020304" pitchFamily="18" charset="0"/>
              </a:rPr>
              <a:t> </a:t>
            </a:r>
            <a:r>
              <a:rPr lang="pt-BR" sz="1800" dirty="0">
                <a:effectLst/>
                <a:latin typeface="Arial" panose="020B0604020202020204" pitchFamily="34" charset="0"/>
                <a:ea typeface="Times New Roman" panose="02020603050405020304" pitchFamily="18" charset="0"/>
              </a:rPr>
              <a:t>Mostre que você sabe tudo de Astronomia.</a:t>
            </a:r>
            <a:r>
              <a:rPr lang="pt-BR" sz="1800" dirty="0">
                <a:effectLst/>
                <a:latin typeface="Times New Roman" panose="02020603050405020304" pitchFamily="18" charset="0"/>
                <a:ea typeface="Times New Roman" panose="02020603050405020304" pitchFamily="18" charset="0"/>
              </a:rPr>
              <a:t> </a:t>
            </a:r>
            <a:r>
              <a:rPr lang="pt-BR" sz="1800" dirty="0">
                <a:effectLst/>
                <a:latin typeface="Arial" panose="020B0604020202020204" pitchFamily="34" charset="0"/>
                <a:ea typeface="Times New Roman" panose="02020603050405020304" pitchFamily="18" charset="0"/>
              </a:rPr>
              <a:t>Assinale a alternativa onde está tudo certo.</a:t>
            </a:r>
            <a:endParaRPr lang="pt-BR" sz="1800" dirty="0">
              <a:effectLst/>
              <a:latin typeface="Times New Roman" panose="02020603050405020304" pitchFamily="18" charset="0"/>
              <a:ea typeface="Times New Roman" panose="02020603050405020304" pitchFamily="18" charset="0"/>
            </a:endParaRPr>
          </a:p>
          <a:p>
            <a:pPr algn="just">
              <a:lnSpc>
                <a:spcPct val="150000"/>
              </a:lnSpc>
            </a:pPr>
            <a:endParaRPr lang="pt-BR" dirty="0">
              <a:latin typeface="Arial" pitchFamily="34" charset="0"/>
              <a:cs typeface="Arial" pitchFamily="34" charset="0"/>
            </a:endParaRPr>
          </a:p>
        </p:txBody>
      </p:sp>
      <p:sp>
        <p:nvSpPr>
          <p:cNvPr id="4" name="CaixaDeTexto 3">
            <a:extLst>
              <a:ext uri="{FF2B5EF4-FFF2-40B4-BE49-F238E27FC236}">
                <a16:creationId xmlns:a16="http://schemas.microsoft.com/office/drawing/2014/main" id="{69710CEE-8517-2706-D740-2C7A53C1DDB0}"/>
              </a:ext>
            </a:extLst>
          </p:cNvPr>
          <p:cNvSpPr txBox="1"/>
          <p:nvPr/>
        </p:nvSpPr>
        <p:spPr>
          <a:xfrm>
            <a:off x="550937" y="2055036"/>
            <a:ext cx="10153128" cy="2119747"/>
          </a:xfrm>
          <a:prstGeom prst="rect">
            <a:avLst/>
          </a:prstGeom>
          <a:noFill/>
        </p:spPr>
        <p:txBody>
          <a:bodyPr wrap="square">
            <a:spAutoFit/>
          </a:bodyPr>
          <a:lstStyle/>
          <a:p>
            <a:pPr marL="450215" indent="-635" hangingPunct="0">
              <a:lnSpc>
                <a:spcPct val="150000"/>
              </a:lnSpc>
            </a:pPr>
            <a:r>
              <a:rPr lang="pt-BR" sz="1800" dirty="0">
                <a:effectLst/>
                <a:latin typeface="Arial" panose="020B0604020202020204" pitchFamily="34" charset="0"/>
                <a:ea typeface="Times New Roman" panose="02020603050405020304" pitchFamily="18" charset="0"/>
              </a:rPr>
              <a:t>a) (   ) Saturno é o maior dos planetas, tem anéis, muitas luas e é gasoso como Urano.</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b) (   ) Mercúrio é o mais próximo do Sol, tem o menor ano e é o maior de todos.</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c) (   ) Marte tem atmosfera, é vermelho, é maior do que a Lua e maior do que a Terra.</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d) (   ) Júpiter é o maior dos planetas, tem anéis, muitas luas e é rochoso como Vênus.</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e) (   ) Vênus é o planeta mais quente, mais brilhante e pouco menor que a Terra.</a:t>
            </a:r>
            <a:endParaRPr lang="pt-BR" sz="1600" dirty="0">
              <a:effectLst/>
              <a:latin typeface="Times New Roman" panose="02020603050405020304" pitchFamily="18" charset="0"/>
              <a:ea typeface="Times New Roman" panose="02020603050405020304" pitchFamily="18" charset="0"/>
            </a:endParaRPr>
          </a:p>
        </p:txBody>
      </p:sp>
      <p:sp>
        <p:nvSpPr>
          <p:cNvPr id="2" name="Retângulo 1">
            <a:extLst>
              <a:ext uri="{FF2B5EF4-FFF2-40B4-BE49-F238E27FC236}">
                <a16:creationId xmlns:a16="http://schemas.microsoft.com/office/drawing/2014/main" id="{C8B71850-38FF-7D87-DCB4-EF99C2437A48}"/>
              </a:ext>
            </a:extLst>
          </p:cNvPr>
          <p:cNvSpPr/>
          <p:nvPr/>
        </p:nvSpPr>
        <p:spPr>
          <a:xfrm>
            <a:off x="1366152" y="3788227"/>
            <a:ext cx="357674" cy="384721"/>
          </a:xfrm>
          <a:prstGeom prst="rect">
            <a:avLst/>
          </a:prstGeom>
        </p:spPr>
        <p:txBody>
          <a:bodyPr wrap="square">
            <a:spAutoFit/>
          </a:bodyPr>
          <a:lstStyle/>
          <a:p>
            <a:r>
              <a:rPr lang="pt-PT" sz="1900" b="1" dirty="0">
                <a:solidFill>
                  <a:srgbClr val="FF0000"/>
                </a:solidFill>
                <a:latin typeface="Arial"/>
                <a:ea typeface="Times New Roman"/>
              </a:rPr>
              <a:t>X</a:t>
            </a:r>
            <a:endParaRPr lang="pt-BR" sz="1900" dirty="0"/>
          </a:p>
        </p:txBody>
      </p:sp>
    </p:spTree>
    <p:extLst>
      <p:ext uri="{BB962C8B-B14F-4D97-AF65-F5344CB8AC3E}">
        <p14:creationId xmlns:p14="http://schemas.microsoft.com/office/powerpoint/2010/main" val="825100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05008D-3756-6736-8CE7-F2626A07E179}"/>
            </a:ext>
          </a:extLst>
        </p:cNvPr>
        <p:cNvGrpSpPr/>
        <p:nvPr/>
      </p:nvGrpSpPr>
      <p:grpSpPr>
        <a:xfrm>
          <a:off x="0" y="0"/>
          <a:ext cx="0" cy="0"/>
          <a:chOff x="0" y="0"/>
          <a:chExt cx="0" cy="0"/>
        </a:xfrm>
      </p:grpSpPr>
      <p:sp>
        <p:nvSpPr>
          <p:cNvPr id="3" name="Retângulo 2">
            <a:extLst>
              <a:ext uri="{FF2B5EF4-FFF2-40B4-BE49-F238E27FC236}">
                <a16:creationId xmlns:a16="http://schemas.microsoft.com/office/drawing/2014/main" id="{328C98C0-48C0-4A41-CA58-4DEFA6FED01A}"/>
              </a:ext>
            </a:extLst>
          </p:cNvPr>
          <p:cNvSpPr/>
          <p:nvPr/>
        </p:nvSpPr>
        <p:spPr>
          <a:xfrm>
            <a:off x="550937" y="332656"/>
            <a:ext cx="10117124" cy="2031325"/>
          </a:xfrm>
          <a:prstGeom prst="rect">
            <a:avLst/>
          </a:prstGeom>
        </p:spPr>
        <p:txBody>
          <a:bodyPr wrap="square">
            <a:spAutoFit/>
          </a:bodyPr>
          <a:lstStyle/>
          <a:p>
            <a:pPr marL="2540" algn="just" hangingPunct="0">
              <a:lnSpc>
                <a:spcPct val="150000"/>
              </a:lnSpc>
            </a:pPr>
            <a:r>
              <a:rPr lang="pt-BR" b="1" dirty="0">
                <a:latin typeface="Arial" pitchFamily="34" charset="0"/>
                <a:cs typeface="Arial" pitchFamily="34" charset="0"/>
              </a:rPr>
              <a:t>Questão 5) </a:t>
            </a:r>
            <a:r>
              <a:rPr lang="pt-BR" sz="1800" b="1" dirty="0">
                <a:solidFill>
                  <a:srgbClr val="000000"/>
                </a:solidFill>
                <a:effectLst/>
                <a:latin typeface="Arial" panose="020B0604020202020204" pitchFamily="34" charset="0"/>
                <a:ea typeface="Times New Roman" panose="02020603050405020304" pitchFamily="18" charset="0"/>
              </a:rPr>
              <a:t>(1 ponto)</a:t>
            </a:r>
            <a:r>
              <a:rPr lang="pt-BR" sz="1800" dirty="0">
                <a:solidFill>
                  <a:srgbClr val="000000"/>
                </a:solidFill>
                <a:effectLst/>
                <a:latin typeface="Arial" panose="020B0604020202020204" pitchFamily="34" charset="0"/>
                <a:ea typeface="Times New Roman" panose="02020603050405020304" pitchFamily="18" charset="0"/>
              </a:rPr>
              <a:t> Suponha que você é um(a) astronauta. </a:t>
            </a:r>
            <a:r>
              <a:rPr lang="pt-BR" sz="1800" dirty="0">
                <a:effectLst/>
                <a:latin typeface="Arial" panose="020B0604020202020204" pitchFamily="34" charset="0"/>
                <a:ea typeface="Times New Roman" panose="02020603050405020304" pitchFamily="18" charset="0"/>
              </a:rPr>
              <a:t>Numa viagem aos planetas que estão entre a Terra e o Sol, você passou pertinho de um planeta que não tinha nenhuma lua, era o mais quente e o mais brilhante deles. Qual é o nome deste planeta?</a:t>
            </a:r>
          </a:p>
          <a:p>
            <a:pPr marL="2540" algn="just" hangingPunct="0">
              <a:lnSpc>
                <a:spcPct val="150000"/>
              </a:lnSpc>
            </a:pPr>
            <a:endParaRPr lang="pt-BR" sz="1800" dirty="0">
              <a:effectLst/>
              <a:latin typeface="Times New Roman" panose="02020603050405020304" pitchFamily="18" charset="0"/>
              <a:ea typeface="Times New Roman" panose="02020603050405020304" pitchFamily="18" charset="0"/>
            </a:endParaRPr>
          </a:p>
          <a:p>
            <a:r>
              <a:rPr lang="pt-BR" sz="1800" dirty="0">
                <a:solidFill>
                  <a:srgbClr val="000000"/>
                </a:solidFill>
                <a:effectLst/>
                <a:latin typeface="Arial" panose="020B0604020202020204" pitchFamily="34" charset="0"/>
                <a:ea typeface="Times New Roman" panose="02020603050405020304" pitchFamily="18" charset="0"/>
              </a:rPr>
              <a:t>Assinale a única alternativa correta.</a:t>
            </a:r>
            <a:endParaRPr lang="pt-BR" dirty="0">
              <a:latin typeface="Arial" pitchFamily="34" charset="0"/>
              <a:cs typeface="Arial" pitchFamily="34" charset="0"/>
            </a:endParaRPr>
          </a:p>
        </p:txBody>
      </p:sp>
      <p:sp>
        <p:nvSpPr>
          <p:cNvPr id="4" name="CaixaDeTexto 3">
            <a:extLst>
              <a:ext uri="{FF2B5EF4-FFF2-40B4-BE49-F238E27FC236}">
                <a16:creationId xmlns:a16="http://schemas.microsoft.com/office/drawing/2014/main" id="{07D6FCC3-636A-01C8-9CF1-82BEF60CC40C}"/>
              </a:ext>
            </a:extLst>
          </p:cNvPr>
          <p:cNvSpPr txBox="1"/>
          <p:nvPr/>
        </p:nvSpPr>
        <p:spPr>
          <a:xfrm>
            <a:off x="334913" y="2636912"/>
            <a:ext cx="6035040" cy="2125069"/>
          </a:xfrm>
          <a:prstGeom prst="rect">
            <a:avLst/>
          </a:prstGeom>
          <a:noFill/>
        </p:spPr>
        <p:txBody>
          <a:bodyPr wrap="square">
            <a:spAutoFit/>
          </a:bodyPr>
          <a:lstStyle/>
          <a:p>
            <a:pPr marL="450215" indent="-635" hangingPunct="0">
              <a:lnSpc>
                <a:spcPct val="150000"/>
              </a:lnSpc>
            </a:pPr>
            <a:r>
              <a:rPr lang="pt-BR" sz="1800" dirty="0">
                <a:effectLst/>
                <a:latin typeface="Arial" panose="020B0604020202020204" pitchFamily="34" charset="0"/>
                <a:ea typeface="Times New Roman" panose="02020603050405020304" pitchFamily="18" charset="0"/>
              </a:rPr>
              <a:t>a) (   ) Mercúrio</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b) (   ) Vênus</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c) (   ) Marte</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d) (   ) Júpiter</a:t>
            </a:r>
            <a:endParaRPr lang="pt-BR" sz="1600" dirty="0">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e) (   ) Urano</a:t>
            </a:r>
            <a:endParaRPr lang="pt-BR" dirty="0"/>
          </a:p>
        </p:txBody>
      </p:sp>
      <p:sp>
        <p:nvSpPr>
          <p:cNvPr id="2" name="Retângulo 1">
            <a:extLst>
              <a:ext uri="{FF2B5EF4-FFF2-40B4-BE49-F238E27FC236}">
                <a16:creationId xmlns:a16="http://schemas.microsoft.com/office/drawing/2014/main" id="{C33178AB-FD08-9A0D-3A70-45DB4E62A531}"/>
              </a:ext>
            </a:extLst>
          </p:cNvPr>
          <p:cNvSpPr/>
          <p:nvPr/>
        </p:nvSpPr>
        <p:spPr>
          <a:xfrm>
            <a:off x="1155137" y="3141113"/>
            <a:ext cx="357674" cy="384721"/>
          </a:xfrm>
          <a:prstGeom prst="rect">
            <a:avLst/>
          </a:prstGeom>
        </p:spPr>
        <p:txBody>
          <a:bodyPr wrap="square">
            <a:spAutoFit/>
          </a:bodyPr>
          <a:lstStyle/>
          <a:p>
            <a:r>
              <a:rPr lang="pt-PT" sz="1900" b="1" dirty="0">
                <a:solidFill>
                  <a:srgbClr val="FF0000"/>
                </a:solidFill>
                <a:latin typeface="Arial"/>
                <a:ea typeface="Times New Roman"/>
              </a:rPr>
              <a:t>X</a:t>
            </a:r>
            <a:endParaRPr lang="pt-BR" sz="1900" dirty="0"/>
          </a:p>
        </p:txBody>
      </p:sp>
    </p:spTree>
    <p:extLst>
      <p:ext uri="{BB962C8B-B14F-4D97-AF65-F5344CB8AC3E}">
        <p14:creationId xmlns:p14="http://schemas.microsoft.com/office/powerpoint/2010/main" val="3555755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460BD-3760-389A-828F-D0DC3EFE540D}"/>
            </a:ext>
          </a:extLst>
        </p:cNvPr>
        <p:cNvGrpSpPr/>
        <p:nvPr/>
      </p:nvGrpSpPr>
      <p:grpSpPr>
        <a:xfrm>
          <a:off x="0" y="0"/>
          <a:ext cx="0" cy="0"/>
          <a:chOff x="0" y="0"/>
          <a:chExt cx="0" cy="0"/>
        </a:xfrm>
      </p:grpSpPr>
      <p:sp>
        <p:nvSpPr>
          <p:cNvPr id="3" name="Retângulo 2">
            <a:extLst>
              <a:ext uri="{FF2B5EF4-FFF2-40B4-BE49-F238E27FC236}">
                <a16:creationId xmlns:a16="http://schemas.microsoft.com/office/drawing/2014/main" id="{86783F25-729A-D8F1-59C4-57605CD5CC88}"/>
              </a:ext>
            </a:extLst>
          </p:cNvPr>
          <p:cNvSpPr/>
          <p:nvPr/>
        </p:nvSpPr>
        <p:spPr>
          <a:xfrm>
            <a:off x="478929" y="260648"/>
            <a:ext cx="10153128" cy="2534027"/>
          </a:xfrm>
          <a:prstGeom prst="rect">
            <a:avLst/>
          </a:prstGeom>
        </p:spPr>
        <p:txBody>
          <a:bodyPr wrap="square">
            <a:spAutoFit/>
          </a:bodyPr>
          <a:lstStyle/>
          <a:p>
            <a:pPr algn="just" hangingPunct="0">
              <a:lnSpc>
                <a:spcPct val="150000"/>
              </a:lnSpc>
            </a:pPr>
            <a:r>
              <a:rPr lang="pt-BR" b="1" dirty="0">
                <a:latin typeface="Arial" pitchFamily="34" charset="0"/>
                <a:cs typeface="Arial" pitchFamily="34" charset="0"/>
              </a:rPr>
              <a:t>Questão 6) </a:t>
            </a:r>
            <a:r>
              <a:rPr lang="pt-BR" sz="1800" b="1" dirty="0">
                <a:effectLst/>
                <a:latin typeface="Arial" panose="020B0604020202020204" pitchFamily="34" charset="0"/>
                <a:ea typeface="Times New Roman" panose="02020603050405020304" pitchFamily="18" charset="0"/>
              </a:rPr>
              <a:t>(Até 1 ponto) </a:t>
            </a:r>
            <a:r>
              <a:rPr lang="pt-BR" sz="1800" dirty="0">
                <a:effectLst/>
                <a:latin typeface="Arial" panose="020B0604020202020204" pitchFamily="34" charset="0"/>
                <a:ea typeface="Times New Roman" panose="02020603050405020304" pitchFamily="18" charset="0"/>
              </a:rPr>
              <a:t>O planeta mais bem estudado é a Terra. Vamos ver o que você sabe sobre a Terra. </a:t>
            </a:r>
            <a:endParaRPr lang="pt-BR" sz="1800" dirty="0">
              <a:effectLst/>
              <a:latin typeface="Times New Roman" panose="02020603050405020304" pitchFamily="18" charset="0"/>
              <a:ea typeface="Times New Roman" panose="02020603050405020304" pitchFamily="18" charset="0"/>
            </a:endParaRPr>
          </a:p>
          <a:p>
            <a:pPr algn="just" hangingPunct="0">
              <a:lnSpc>
                <a:spcPct val="150000"/>
              </a:lnSpc>
            </a:pPr>
            <a:r>
              <a:rPr lang="pt-BR" sz="1800" b="1" dirty="0">
                <a:effectLst/>
                <a:latin typeface="Arial" panose="020B0604020202020204" pitchFamily="34" charset="0"/>
                <a:ea typeface="Times New Roman" panose="02020603050405020304" pitchFamily="18" charset="0"/>
              </a:rPr>
              <a:t> </a:t>
            </a:r>
            <a:endParaRPr lang="pt-BR" sz="1800" dirty="0">
              <a:effectLst/>
              <a:latin typeface="Times New Roman" panose="02020603050405020304" pitchFamily="18" charset="0"/>
              <a:ea typeface="Times New Roman" panose="02020603050405020304" pitchFamily="18" charset="0"/>
            </a:endParaRPr>
          </a:p>
          <a:p>
            <a:pPr algn="just" hangingPunct="0">
              <a:lnSpc>
                <a:spcPct val="150000"/>
              </a:lnSpc>
            </a:pPr>
            <a:r>
              <a:rPr lang="pt-BR" sz="1800" b="1" dirty="0">
                <a:effectLst/>
                <a:latin typeface="Arial" panose="020B0604020202020204" pitchFamily="34" charset="0"/>
                <a:ea typeface="Times New Roman" panose="02020603050405020304" pitchFamily="18" charset="0"/>
              </a:rPr>
              <a:t>PRIMEIRO</a:t>
            </a:r>
            <a:r>
              <a:rPr lang="pt-BR" sz="1800" dirty="0">
                <a:effectLst/>
                <a:latin typeface="Arial" panose="020B0604020202020204" pitchFamily="34" charset="0"/>
                <a:ea typeface="Times New Roman" panose="02020603050405020304" pitchFamily="18" charset="0"/>
              </a:rPr>
              <a:t> coloque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de falso, ou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 de verdadeiro, na frente de cada afirmação abaixo e, </a:t>
            </a:r>
            <a:r>
              <a:rPr lang="pt-BR" sz="1800" b="1" dirty="0">
                <a:effectLst/>
                <a:latin typeface="Arial" panose="020B0604020202020204" pitchFamily="34" charset="0"/>
                <a:ea typeface="Times New Roman" panose="02020603050405020304" pitchFamily="18" charset="0"/>
              </a:rPr>
              <a:t>DEPOIS</a:t>
            </a:r>
            <a:r>
              <a:rPr lang="pt-BR" sz="1800" dirty="0">
                <a:effectLst/>
                <a:latin typeface="Arial" panose="020B0604020202020204" pitchFamily="34" charset="0"/>
                <a:ea typeface="Times New Roman" panose="02020603050405020304" pitchFamily="18" charset="0"/>
              </a:rPr>
              <a:t>, assinale a alternativa que contém a sequência correta de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e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a:t>
            </a:r>
            <a:endParaRPr lang="pt-BR" sz="1800" dirty="0">
              <a:effectLst/>
              <a:latin typeface="Times New Roman" panose="02020603050405020304" pitchFamily="18" charset="0"/>
              <a:ea typeface="Times New Roman" panose="02020603050405020304" pitchFamily="18" charset="0"/>
            </a:endParaRPr>
          </a:p>
          <a:p>
            <a:pPr algn="just">
              <a:lnSpc>
                <a:spcPct val="150000"/>
              </a:lnSpc>
            </a:pPr>
            <a:endParaRPr lang="pt-BR" dirty="0">
              <a:latin typeface="Arial" pitchFamily="34" charset="0"/>
              <a:cs typeface="Arial" pitchFamily="34" charset="0"/>
            </a:endParaRPr>
          </a:p>
        </p:txBody>
      </p:sp>
      <p:sp>
        <p:nvSpPr>
          <p:cNvPr id="4" name="CaixaDeTexto 3">
            <a:extLst>
              <a:ext uri="{FF2B5EF4-FFF2-40B4-BE49-F238E27FC236}">
                <a16:creationId xmlns:a16="http://schemas.microsoft.com/office/drawing/2014/main" id="{8874E574-DEDA-3D60-FFBB-8BEEE6356D4B}"/>
              </a:ext>
            </a:extLst>
          </p:cNvPr>
          <p:cNvSpPr txBox="1"/>
          <p:nvPr/>
        </p:nvSpPr>
        <p:spPr>
          <a:xfrm>
            <a:off x="478929" y="3028175"/>
            <a:ext cx="8424936" cy="2119747"/>
          </a:xfrm>
          <a:prstGeom prst="rect">
            <a:avLst/>
          </a:prstGeom>
          <a:noFill/>
        </p:spPr>
        <p:txBody>
          <a:bodyPr wrap="square">
            <a:spAutoFit/>
          </a:bodyPr>
          <a:lstStyle/>
          <a:p>
            <a:pPr marL="450215" indent="-635" hangingPunct="0">
              <a:lnSpc>
                <a:spcPct val="150000"/>
              </a:lnSpc>
            </a:pPr>
            <a:r>
              <a:rPr lang="pt-BR" sz="1800" dirty="0">
                <a:effectLst/>
                <a:latin typeface="Arial" panose="020B0604020202020204" pitchFamily="34" charset="0"/>
                <a:ea typeface="Times New Roman" panose="02020603050405020304" pitchFamily="18" charset="0"/>
              </a:rPr>
              <a:t>1ª) (   ) A Terra tem rios, lagos, mares, atmosfera, florestas e oceanos.</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2ª) (   ) A atmosfera da Terra protege a vida na Terra.</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3ª) (   ) A Terra tem uma Lua e ela gira ao redor da Terra.</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4ª) (   ) A Terra gasta cerca de 365 dias para dar uma volta ao redor do Sol.</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5ª) (   ) A Lua, o Sol e as estrelas giram ao redor da Terra.</a:t>
            </a:r>
            <a:endParaRPr lang="pt-BR" sz="1600" dirty="0">
              <a:effectLst/>
              <a:latin typeface="Times New Roman" panose="02020603050405020304" pitchFamily="18" charset="0"/>
              <a:ea typeface="Times New Roman" panose="02020603050405020304" pitchFamily="18" charset="0"/>
            </a:endParaRPr>
          </a:p>
        </p:txBody>
      </p:sp>
      <p:sp>
        <p:nvSpPr>
          <p:cNvPr id="5" name="CaixaDeTexto 4">
            <a:extLst>
              <a:ext uri="{FF2B5EF4-FFF2-40B4-BE49-F238E27FC236}">
                <a16:creationId xmlns:a16="http://schemas.microsoft.com/office/drawing/2014/main" id="{C1892DB8-1506-3965-D9B2-34F39C4782DB}"/>
              </a:ext>
            </a:extLst>
          </p:cNvPr>
          <p:cNvSpPr txBox="1"/>
          <p:nvPr/>
        </p:nvSpPr>
        <p:spPr>
          <a:xfrm>
            <a:off x="1371600" y="3156410"/>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V</a:t>
            </a:r>
            <a:endParaRPr lang="pt-BR" dirty="0"/>
          </a:p>
        </p:txBody>
      </p:sp>
      <p:sp>
        <p:nvSpPr>
          <p:cNvPr id="6" name="CaixaDeTexto 5">
            <a:extLst>
              <a:ext uri="{FF2B5EF4-FFF2-40B4-BE49-F238E27FC236}">
                <a16:creationId xmlns:a16="http://schemas.microsoft.com/office/drawing/2014/main" id="{648D5D47-9EF5-834B-10E4-E2C928E6234B}"/>
              </a:ext>
            </a:extLst>
          </p:cNvPr>
          <p:cNvSpPr txBox="1"/>
          <p:nvPr/>
        </p:nvSpPr>
        <p:spPr>
          <a:xfrm>
            <a:off x="1371600" y="3564373"/>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V</a:t>
            </a:r>
            <a:endParaRPr lang="pt-BR" dirty="0"/>
          </a:p>
        </p:txBody>
      </p:sp>
      <p:sp>
        <p:nvSpPr>
          <p:cNvPr id="7" name="CaixaDeTexto 6">
            <a:extLst>
              <a:ext uri="{FF2B5EF4-FFF2-40B4-BE49-F238E27FC236}">
                <a16:creationId xmlns:a16="http://schemas.microsoft.com/office/drawing/2014/main" id="{D8525C9F-A2C4-7D2D-0127-4301953743FF}"/>
              </a:ext>
            </a:extLst>
          </p:cNvPr>
          <p:cNvSpPr txBox="1"/>
          <p:nvPr/>
        </p:nvSpPr>
        <p:spPr>
          <a:xfrm>
            <a:off x="1371600" y="3972336"/>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V</a:t>
            </a:r>
            <a:endParaRPr lang="pt-BR" dirty="0"/>
          </a:p>
        </p:txBody>
      </p:sp>
      <p:sp>
        <p:nvSpPr>
          <p:cNvPr id="8" name="CaixaDeTexto 7">
            <a:extLst>
              <a:ext uri="{FF2B5EF4-FFF2-40B4-BE49-F238E27FC236}">
                <a16:creationId xmlns:a16="http://schemas.microsoft.com/office/drawing/2014/main" id="{AFBE35B7-F73A-CF90-E5DF-3900F4A49BD0}"/>
              </a:ext>
            </a:extLst>
          </p:cNvPr>
          <p:cNvSpPr txBox="1"/>
          <p:nvPr/>
        </p:nvSpPr>
        <p:spPr>
          <a:xfrm>
            <a:off x="1371600" y="4380299"/>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V</a:t>
            </a:r>
            <a:endParaRPr lang="pt-BR" dirty="0"/>
          </a:p>
        </p:txBody>
      </p:sp>
      <p:sp>
        <p:nvSpPr>
          <p:cNvPr id="9" name="CaixaDeTexto 8">
            <a:extLst>
              <a:ext uri="{FF2B5EF4-FFF2-40B4-BE49-F238E27FC236}">
                <a16:creationId xmlns:a16="http://schemas.microsoft.com/office/drawing/2014/main" id="{6AFF4543-707D-D6DC-9DB0-BEAF285170CE}"/>
              </a:ext>
            </a:extLst>
          </p:cNvPr>
          <p:cNvSpPr txBox="1"/>
          <p:nvPr/>
        </p:nvSpPr>
        <p:spPr>
          <a:xfrm>
            <a:off x="1399736" y="4788263"/>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F</a:t>
            </a:r>
            <a:endParaRPr lang="pt-BR" dirty="0"/>
          </a:p>
        </p:txBody>
      </p:sp>
    </p:spTree>
    <p:extLst>
      <p:ext uri="{BB962C8B-B14F-4D97-AF65-F5344CB8AC3E}">
        <p14:creationId xmlns:p14="http://schemas.microsoft.com/office/powerpoint/2010/main" val="3165213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2000"/>
                                        <p:tgtEl>
                                          <p:spTgt spid="6"/>
                                        </p:tgtEl>
                                      </p:cBhvr>
                                    </p:animEffect>
                                    <p:anim calcmode="lin" valueType="num">
                                      <p:cBhvr>
                                        <p:cTn id="15" dur="2000" fill="hold"/>
                                        <p:tgtEl>
                                          <p:spTgt spid="6"/>
                                        </p:tgtEl>
                                        <p:attrNameLst>
                                          <p:attrName>ppt_w</p:attrName>
                                        </p:attrNameLst>
                                      </p:cBhvr>
                                      <p:tavLst>
                                        <p:tav tm="0" fmla="#ppt_w*sin(2.5*pi*$)">
                                          <p:val>
                                            <p:fltVal val="0"/>
                                          </p:val>
                                        </p:tav>
                                        <p:tav tm="100000">
                                          <p:val>
                                            <p:fltVal val="1"/>
                                          </p:val>
                                        </p:tav>
                                      </p:tavLst>
                                    </p:anim>
                                    <p:anim calcmode="lin" valueType="num">
                                      <p:cBhvr>
                                        <p:cTn id="16" dur="20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2000"/>
                                        <p:tgtEl>
                                          <p:spTgt spid="7"/>
                                        </p:tgtEl>
                                      </p:cBhvr>
                                    </p:animEffect>
                                    <p:anim calcmode="lin" valueType="num">
                                      <p:cBhvr>
                                        <p:cTn id="22" dur="2000" fill="hold"/>
                                        <p:tgtEl>
                                          <p:spTgt spid="7"/>
                                        </p:tgtEl>
                                        <p:attrNameLst>
                                          <p:attrName>ppt_w</p:attrName>
                                        </p:attrNameLst>
                                      </p:cBhvr>
                                      <p:tavLst>
                                        <p:tav tm="0" fmla="#ppt_w*sin(2.5*pi*$)">
                                          <p:val>
                                            <p:fltVal val="0"/>
                                          </p:val>
                                        </p:tav>
                                        <p:tav tm="100000">
                                          <p:val>
                                            <p:fltVal val="1"/>
                                          </p:val>
                                        </p:tav>
                                      </p:tavLst>
                                    </p:anim>
                                    <p:anim calcmode="lin" valueType="num">
                                      <p:cBhvr>
                                        <p:cTn id="23" dur="20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2000"/>
                                        <p:tgtEl>
                                          <p:spTgt spid="8"/>
                                        </p:tgtEl>
                                      </p:cBhvr>
                                    </p:animEffect>
                                    <p:anim calcmode="lin" valueType="num">
                                      <p:cBhvr>
                                        <p:cTn id="29" dur="2000" fill="hold"/>
                                        <p:tgtEl>
                                          <p:spTgt spid="8"/>
                                        </p:tgtEl>
                                        <p:attrNameLst>
                                          <p:attrName>ppt_w</p:attrName>
                                        </p:attrNameLst>
                                      </p:cBhvr>
                                      <p:tavLst>
                                        <p:tav tm="0" fmla="#ppt_w*sin(2.5*pi*$)">
                                          <p:val>
                                            <p:fltVal val="0"/>
                                          </p:val>
                                        </p:tav>
                                        <p:tav tm="100000">
                                          <p:val>
                                            <p:fltVal val="1"/>
                                          </p:val>
                                        </p:tav>
                                      </p:tavLst>
                                    </p:anim>
                                    <p:anim calcmode="lin" valueType="num">
                                      <p:cBhvr>
                                        <p:cTn id="30" dur="2000" fill="hold"/>
                                        <p:tgtEl>
                                          <p:spTgt spid="8"/>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45"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2000"/>
                                        <p:tgtEl>
                                          <p:spTgt spid="9"/>
                                        </p:tgtEl>
                                      </p:cBhvr>
                                    </p:animEffect>
                                    <p:anim calcmode="lin" valueType="num">
                                      <p:cBhvr>
                                        <p:cTn id="36" dur="2000" fill="hold"/>
                                        <p:tgtEl>
                                          <p:spTgt spid="9"/>
                                        </p:tgtEl>
                                        <p:attrNameLst>
                                          <p:attrName>ppt_w</p:attrName>
                                        </p:attrNameLst>
                                      </p:cBhvr>
                                      <p:tavLst>
                                        <p:tav tm="0" fmla="#ppt_w*sin(2.5*pi*$)">
                                          <p:val>
                                            <p:fltVal val="0"/>
                                          </p:val>
                                        </p:tav>
                                        <p:tav tm="100000">
                                          <p:val>
                                            <p:fltVal val="1"/>
                                          </p:val>
                                        </p:tav>
                                      </p:tavLst>
                                    </p:anim>
                                    <p:anim calcmode="lin" valueType="num">
                                      <p:cBhvr>
                                        <p:cTn id="37" dur="2000" fill="hold"/>
                                        <p:tgtEl>
                                          <p:spTgt spid="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602435-9F63-8031-BA93-9C194A2F8FB6}"/>
            </a:ext>
          </a:extLst>
        </p:cNvPr>
        <p:cNvGrpSpPr/>
        <p:nvPr/>
      </p:nvGrpSpPr>
      <p:grpSpPr>
        <a:xfrm>
          <a:off x="0" y="0"/>
          <a:ext cx="0" cy="0"/>
          <a:chOff x="0" y="0"/>
          <a:chExt cx="0" cy="0"/>
        </a:xfrm>
      </p:grpSpPr>
      <p:sp>
        <p:nvSpPr>
          <p:cNvPr id="4" name="CaixaDeTexto 3">
            <a:extLst>
              <a:ext uri="{FF2B5EF4-FFF2-40B4-BE49-F238E27FC236}">
                <a16:creationId xmlns:a16="http://schemas.microsoft.com/office/drawing/2014/main" id="{FA55A374-4A20-BE3E-C1AF-8064231CA1FB}"/>
              </a:ext>
            </a:extLst>
          </p:cNvPr>
          <p:cNvSpPr txBox="1"/>
          <p:nvPr/>
        </p:nvSpPr>
        <p:spPr>
          <a:xfrm>
            <a:off x="694953" y="692696"/>
            <a:ext cx="8334617" cy="3602846"/>
          </a:xfrm>
          <a:prstGeom prst="rect">
            <a:avLst/>
          </a:prstGeom>
          <a:noFill/>
        </p:spPr>
        <p:txBody>
          <a:bodyPr wrap="square">
            <a:spAutoFit/>
          </a:bodyPr>
          <a:lstStyle/>
          <a:p>
            <a:pPr marL="450215" indent="-635" hangingPunct="0">
              <a:lnSpc>
                <a:spcPct val="150000"/>
              </a:lnSpc>
            </a:pPr>
            <a:r>
              <a:rPr lang="pt-BR" sz="1800" dirty="0">
                <a:effectLst/>
                <a:latin typeface="Arial" panose="020B0604020202020204" pitchFamily="34" charset="0"/>
                <a:ea typeface="Times New Roman" panose="02020603050405020304" pitchFamily="18" charset="0"/>
              </a:rPr>
              <a:t>Assinale a alternativa que contém a sequência correta de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e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1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a) (   )   </a:t>
            </a:r>
            <a:r>
              <a:rPr lang="pt-PT" sz="1800" dirty="0">
                <a:effectLst/>
                <a:latin typeface="Arial" panose="020B0604020202020204" pitchFamily="34" charset="0"/>
                <a:ea typeface="Times New Roman" panose="02020603050405020304" pitchFamily="18" charset="0"/>
              </a:rPr>
              <a:t>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b)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c)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d)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PT" sz="1800"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a:p>
            <a:pPr marL="450215" hangingPunct="0">
              <a:lnSpc>
                <a:spcPct val="115000"/>
              </a:lnSpc>
            </a:pPr>
            <a:r>
              <a:rPr lang="pt-BR" sz="1800" dirty="0">
                <a:effectLst/>
                <a:latin typeface="Arial" panose="020B0604020202020204" pitchFamily="34" charset="0"/>
                <a:ea typeface="Times New Roman" panose="02020603050405020304" pitchFamily="18" charset="0"/>
              </a:rPr>
              <a:t>e) (   ) </a:t>
            </a:r>
            <a:r>
              <a:rPr lang="pt-PT" sz="1800" dirty="0">
                <a:effectLst/>
                <a:latin typeface="Arial" panose="020B0604020202020204" pitchFamily="34" charset="0"/>
                <a:ea typeface="Times New Roman" panose="02020603050405020304" pitchFamily="18" charset="0"/>
              </a:rPr>
              <a:t>   1ª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2ª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3ª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4ª (</a:t>
            </a:r>
            <a:r>
              <a:rPr lang="pt-PT" sz="1800" b="1" dirty="0">
                <a:effectLst/>
                <a:latin typeface="Arial" panose="020B0604020202020204" pitchFamily="34" charset="0"/>
                <a:ea typeface="Times New Roman" panose="02020603050405020304" pitchFamily="18" charset="0"/>
              </a:rPr>
              <a:t>F</a:t>
            </a:r>
            <a:r>
              <a:rPr lang="pt-PT" sz="1800" dirty="0">
                <a:effectLst/>
                <a:latin typeface="Arial" panose="020B0604020202020204" pitchFamily="34" charset="0"/>
                <a:ea typeface="Times New Roman" panose="02020603050405020304" pitchFamily="18" charset="0"/>
              </a:rPr>
              <a:t>) – 5ª (</a:t>
            </a:r>
            <a:r>
              <a:rPr lang="pt-PT" sz="1800" b="1" dirty="0">
                <a:effectLst/>
                <a:latin typeface="Arial" panose="020B0604020202020204" pitchFamily="34" charset="0"/>
                <a:ea typeface="Times New Roman" panose="02020603050405020304" pitchFamily="18" charset="0"/>
              </a:rPr>
              <a:t>V</a:t>
            </a:r>
            <a:r>
              <a:rPr lang="pt-PT" sz="1800" dirty="0">
                <a:effectLst/>
                <a:latin typeface="Arial" panose="020B0604020202020204" pitchFamily="34" charset="0"/>
                <a:ea typeface="Times New Roman" panose="02020603050405020304" pitchFamily="18" charset="0"/>
              </a:rPr>
              <a:t>)</a:t>
            </a:r>
            <a:r>
              <a:rPr lang="pt-PT" sz="1800" b="1" dirty="0">
                <a:effectLst/>
                <a:latin typeface="Arial" panose="020B0604020202020204" pitchFamily="34" charset="0"/>
                <a:ea typeface="Times New Roman" panose="02020603050405020304" pitchFamily="18" charset="0"/>
              </a:rPr>
              <a:t>           </a:t>
            </a:r>
            <a:endParaRPr lang="pt-BR" sz="1600" dirty="0">
              <a:effectLst/>
              <a:latin typeface="Times New Roman" panose="02020603050405020304" pitchFamily="18" charset="0"/>
              <a:ea typeface="Times New Roman" panose="02020603050405020304" pitchFamily="18" charset="0"/>
            </a:endParaRPr>
          </a:p>
        </p:txBody>
      </p:sp>
      <p:sp>
        <p:nvSpPr>
          <p:cNvPr id="2" name="Retângulo 1">
            <a:extLst>
              <a:ext uri="{FF2B5EF4-FFF2-40B4-BE49-F238E27FC236}">
                <a16:creationId xmlns:a16="http://schemas.microsoft.com/office/drawing/2014/main" id="{CC0FC286-FB4A-34D9-A315-C351549AA90B}"/>
              </a:ext>
            </a:extLst>
          </p:cNvPr>
          <p:cNvSpPr/>
          <p:nvPr/>
        </p:nvSpPr>
        <p:spPr>
          <a:xfrm>
            <a:off x="1506829" y="1368585"/>
            <a:ext cx="357674" cy="384721"/>
          </a:xfrm>
          <a:prstGeom prst="rect">
            <a:avLst/>
          </a:prstGeom>
        </p:spPr>
        <p:txBody>
          <a:bodyPr wrap="square">
            <a:spAutoFit/>
          </a:bodyPr>
          <a:lstStyle/>
          <a:p>
            <a:r>
              <a:rPr lang="pt-PT" sz="1900" b="1" dirty="0">
                <a:solidFill>
                  <a:srgbClr val="FF0000"/>
                </a:solidFill>
                <a:latin typeface="Arial"/>
                <a:ea typeface="Times New Roman"/>
              </a:rPr>
              <a:t>X</a:t>
            </a:r>
            <a:endParaRPr lang="pt-BR" sz="1900" dirty="0"/>
          </a:p>
        </p:txBody>
      </p:sp>
    </p:spTree>
    <p:extLst>
      <p:ext uri="{BB962C8B-B14F-4D97-AF65-F5344CB8AC3E}">
        <p14:creationId xmlns:p14="http://schemas.microsoft.com/office/powerpoint/2010/main" val="158801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33C13-B48D-7578-08D6-7B9F819BEEF0}"/>
            </a:ext>
          </a:extLst>
        </p:cNvPr>
        <p:cNvGrpSpPr/>
        <p:nvPr/>
      </p:nvGrpSpPr>
      <p:grpSpPr>
        <a:xfrm>
          <a:off x="0" y="0"/>
          <a:ext cx="0" cy="0"/>
          <a:chOff x="0" y="0"/>
          <a:chExt cx="0" cy="0"/>
        </a:xfrm>
      </p:grpSpPr>
      <p:sp>
        <p:nvSpPr>
          <p:cNvPr id="3" name="Retângulo 2">
            <a:extLst>
              <a:ext uri="{FF2B5EF4-FFF2-40B4-BE49-F238E27FC236}">
                <a16:creationId xmlns:a16="http://schemas.microsoft.com/office/drawing/2014/main" id="{1229832C-CE95-3CB4-98EB-A0EA6B35C4D4}"/>
              </a:ext>
            </a:extLst>
          </p:cNvPr>
          <p:cNvSpPr/>
          <p:nvPr/>
        </p:nvSpPr>
        <p:spPr>
          <a:xfrm>
            <a:off x="622945" y="369919"/>
            <a:ext cx="10513168" cy="2534027"/>
          </a:xfrm>
          <a:prstGeom prst="rect">
            <a:avLst/>
          </a:prstGeom>
        </p:spPr>
        <p:txBody>
          <a:bodyPr wrap="square">
            <a:spAutoFit/>
          </a:bodyPr>
          <a:lstStyle/>
          <a:p>
            <a:pPr algn="just" hangingPunct="0">
              <a:lnSpc>
                <a:spcPct val="150000"/>
              </a:lnSpc>
            </a:pPr>
            <a:r>
              <a:rPr lang="pt-BR" b="1" dirty="0">
                <a:latin typeface="Arial" pitchFamily="34" charset="0"/>
                <a:cs typeface="Arial" pitchFamily="34" charset="0"/>
              </a:rPr>
              <a:t>Questão 7) </a:t>
            </a:r>
            <a:r>
              <a:rPr lang="pt-BR" sz="1800" b="1" dirty="0">
                <a:solidFill>
                  <a:srgbClr val="000000"/>
                </a:solidFill>
                <a:effectLst/>
                <a:latin typeface="Arial" panose="020B0604020202020204" pitchFamily="34" charset="0"/>
                <a:ea typeface="Times New Roman" panose="02020603050405020304" pitchFamily="18" charset="0"/>
              </a:rPr>
              <a:t>(ATÉ 1 ponto) </a:t>
            </a:r>
            <a:r>
              <a:rPr lang="pt-BR" sz="1800" dirty="0">
                <a:effectLst/>
                <a:latin typeface="Arial" panose="020B0604020202020204" pitchFamily="34" charset="0"/>
                <a:ea typeface="Times New Roman" panose="02020603050405020304" pitchFamily="18" charset="0"/>
              </a:rPr>
              <a:t>O planeta mais bem estudado depois da Terra é Marte. Vamos ver o que você sabe sobre Marte. </a:t>
            </a:r>
            <a:endParaRPr lang="pt-BR" sz="1800" dirty="0">
              <a:effectLst/>
              <a:latin typeface="Times New Roman" panose="02020603050405020304" pitchFamily="18" charset="0"/>
              <a:ea typeface="Times New Roman" panose="02020603050405020304" pitchFamily="18" charset="0"/>
            </a:endParaRPr>
          </a:p>
          <a:p>
            <a:pPr algn="just" hangingPunct="0">
              <a:lnSpc>
                <a:spcPct val="150000"/>
              </a:lnSpc>
            </a:pPr>
            <a:r>
              <a:rPr lang="pt-BR" sz="1800" dirty="0">
                <a:effectLst/>
                <a:latin typeface="Arial" panose="020B0604020202020204" pitchFamily="34" charset="0"/>
                <a:ea typeface="Times New Roman" panose="02020603050405020304" pitchFamily="18" charset="0"/>
              </a:rPr>
              <a:t> </a:t>
            </a:r>
            <a:endParaRPr lang="pt-BR" sz="1800" dirty="0">
              <a:effectLst/>
              <a:latin typeface="Times New Roman" panose="02020603050405020304" pitchFamily="18" charset="0"/>
              <a:ea typeface="Times New Roman" panose="02020603050405020304" pitchFamily="18" charset="0"/>
            </a:endParaRPr>
          </a:p>
          <a:p>
            <a:pPr algn="just" hangingPunct="0">
              <a:lnSpc>
                <a:spcPct val="150000"/>
              </a:lnSpc>
            </a:pPr>
            <a:r>
              <a:rPr lang="pt-BR" sz="1800" b="1" dirty="0">
                <a:effectLst/>
                <a:latin typeface="Arial" panose="020B0604020202020204" pitchFamily="34" charset="0"/>
                <a:ea typeface="Times New Roman" panose="02020603050405020304" pitchFamily="18" charset="0"/>
              </a:rPr>
              <a:t>PRIMEIRO</a:t>
            </a:r>
            <a:r>
              <a:rPr lang="pt-BR" sz="1800" dirty="0">
                <a:effectLst/>
                <a:latin typeface="Arial" panose="020B0604020202020204" pitchFamily="34" charset="0"/>
                <a:ea typeface="Times New Roman" panose="02020603050405020304" pitchFamily="18" charset="0"/>
              </a:rPr>
              <a:t> coloque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de falso, ou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 de verdadeiro, na frente de cada afirmação abaixo e, </a:t>
            </a:r>
            <a:r>
              <a:rPr lang="pt-BR" sz="1800" b="1" dirty="0">
                <a:effectLst/>
                <a:latin typeface="Arial" panose="020B0604020202020204" pitchFamily="34" charset="0"/>
                <a:ea typeface="Times New Roman" panose="02020603050405020304" pitchFamily="18" charset="0"/>
              </a:rPr>
              <a:t>DEPOIS</a:t>
            </a:r>
            <a:r>
              <a:rPr lang="pt-BR" sz="1800" dirty="0">
                <a:effectLst/>
                <a:latin typeface="Arial" panose="020B0604020202020204" pitchFamily="34" charset="0"/>
                <a:ea typeface="Times New Roman" panose="02020603050405020304" pitchFamily="18" charset="0"/>
              </a:rPr>
              <a:t>, assinale a alternativa que contém a sequência correta de </a:t>
            </a:r>
            <a:r>
              <a:rPr lang="pt-BR" sz="1800" b="1" dirty="0">
                <a:effectLst/>
                <a:latin typeface="Arial" panose="020B0604020202020204" pitchFamily="34" charset="0"/>
                <a:ea typeface="Times New Roman" panose="02020603050405020304" pitchFamily="18" charset="0"/>
              </a:rPr>
              <a:t>F</a:t>
            </a:r>
            <a:r>
              <a:rPr lang="pt-BR" sz="1800" dirty="0">
                <a:effectLst/>
                <a:latin typeface="Arial" panose="020B0604020202020204" pitchFamily="34" charset="0"/>
                <a:ea typeface="Times New Roman" panose="02020603050405020304" pitchFamily="18" charset="0"/>
              </a:rPr>
              <a:t> e </a:t>
            </a:r>
            <a:r>
              <a:rPr lang="pt-BR" sz="1800" b="1" dirty="0">
                <a:effectLst/>
                <a:latin typeface="Arial" panose="020B0604020202020204" pitchFamily="34" charset="0"/>
                <a:ea typeface="Times New Roman" panose="02020603050405020304" pitchFamily="18" charset="0"/>
              </a:rPr>
              <a:t>V</a:t>
            </a:r>
            <a:r>
              <a:rPr lang="pt-BR" sz="1800" dirty="0">
                <a:effectLst/>
                <a:latin typeface="Arial" panose="020B0604020202020204" pitchFamily="34" charset="0"/>
                <a:ea typeface="Times New Roman" panose="02020603050405020304" pitchFamily="18" charset="0"/>
              </a:rPr>
              <a:t>.</a:t>
            </a:r>
            <a:endParaRPr lang="pt-BR" sz="1800" dirty="0">
              <a:effectLst/>
              <a:latin typeface="Times New Roman" panose="02020603050405020304" pitchFamily="18" charset="0"/>
              <a:ea typeface="Times New Roman" panose="02020603050405020304" pitchFamily="18" charset="0"/>
            </a:endParaRPr>
          </a:p>
          <a:p>
            <a:pPr algn="just">
              <a:lnSpc>
                <a:spcPct val="150000"/>
              </a:lnSpc>
            </a:pPr>
            <a:endParaRPr lang="pt-BR" dirty="0">
              <a:latin typeface="Arial" pitchFamily="34" charset="0"/>
              <a:cs typeface="Arial" pitchFamily="34" charset="0"/>
            </a:endParaRPr>
          </a:p>
        </p:txBody>
      </p:sp>
      <p:sp>
        <p:nvSpPr>
          <p:cNvPr id="4" name="CaixaDeTexto 3">
            <a:extLst>
              <a:ext uri="{FF2B5EF4-FFF2-40B4-BE49-F238E27FC236}">
                <a16:creationId xmlns:a16="http://schemas.microsoft.com/office/drawing/2014/main" id="{1C38065A-D0A7-65A8-DBA4-2E6DB186737C}"/>
              </a:ext>
            </a:extLst>
          </p:cNvPr>
          <p:cNvSpPr txBox="1"/>
          <p:nvPr/>
        </p:nvSpPr>
        <p:spPr>
          <a:xfrm>
            <a:off x="478929" y="2903946"/>
            <a:ext cx="9282216" cy="2119747"/>
          </a:xfrm>
          <a:prstGeom prst="rect">
            <a:avLst/>
          </a:prstGeom>
          <a:noFill/>
        </p:spPr>
        <p:txBody>
          <a:bodyPr wrap="square">
            <a:spAutoFit/>
          </a:bodyPr>
          <a:lstStyle/>
          <a:p>
            <a:pPr marL="450215" indent="-635" hangingPunct="0">
              <a:lnSpc>
                <a:spcPct val="150000"/>
              </a:lnSpc>
            </a:pPr>
            <a:r>
              <a:rPr lang="pt-BR" sz="1800" dirty="0">
                <a:effectLst/>
                <a:latin typeface="Arial" panose="020B0604020202020204" pitchFamily="34" charset="0"/>
                <a:ea typeface="Times New Roman" panose="02020603050405020304" pitchFamily="18" charset="0"/>
              </a:rPr>
              <a:t>1ª) (   ) Marte gira ao redor do Sol, mas leva mais tempo do que a Terra.</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2ª) (   ) A Terra tem uma Lua grande, mas Marte tem duas luas bem pequenas.</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3ª) (   ) O dia e o ano de Marte são mais longos do que os da Terra.</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4ª) (   ) O ano de Marte dura 687 dias e o dia de Marte dura 24 horas e 37 minutos.</a:t>
            </a:r>
            <a:endParaRPr lang="pt-BR" sz="1600" dirty="0">
              <a:effectLst/>
              <a:latin typeface="Times New Roman" panose="02020603050405020304" pitchFamily="18" charset="0"/>
              <a:ea typeface="Times New Roman" panose="02020603050405020304" pitchFamily="18" charset="0"/>
            </a:endParaRPr>
          </a:p>
          <a:p>
            <a:pPr marL="450215" indent="-635" hangingPunct="0">
              <a:lnSpc>
                <a:spcPct val="150000"/>
              </a:lnSpc>
            </a:pPr>
            <a:r>
              <a:rPr lang="pt-BR" sz="1800" dirty="0">
                <a:effectLst/>
                <a:latin typeface="Arial" panose="020B0604020202020204" pitchFamily="34" charset="0"/>
                <a:ea typeface="Times New Roman" panose="02020603050405020304" pitchFamily="18" charset="0"/>
              </a:rPr>
              <a:t>5ª) (   ) Sobre Marte já caminharam dois astronautas americanos e um chinês.</a:t>
            </a:r>
            <a:endParaRPr lang="pt-BR" sz="1600" dirty="0">
              <a:effectLst/>
              <a:latin typeface="Times New Roman" panose="02020603050405020304" pitchFamily="18" charset="0"/>
              <a:ea typeface="Times New Roman" panose="02020603050405020304" pitchFamily="18" charset="0"/>
            </a:endParaRPr>
          </a:p>
        </p:txBody>
      </p:sp>
      <p:sp>
        <p:nvSpPr>
          <p:cNvPr id="2" name="CaixaDeTexto 1">
            <a:extLst>
              <a:ext uri="{FF2B5EF4-FFF2-40B4-BE49-F238E27FC236}">
                <a16:creationId xmlns:a16="http://schemas.microsoft.com/office/drawing/2014/main" id="{201C57EC-B4FC-8B83-0824-CA2E197EA534}"/>
              </a:ext>
            </a:extLst>
          </p:cNvPr>
          <p:cNvSpPr txBox="1"/>
          <p:nvPr/>
        </p:nvSpPr>
        <p:spPr>
          <a:xfrm>
            <a:off x="1371600" y="3029801"/>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V</a:t>
            </a:r>
            <a:endParaRPr lang="pt-BR" dirty="0"/>
          </a:p>
        </p:txBody>
      </p:sp>
      <p:sp>
        <p:nvSpPr>
          <p:cNvPr id="5" name="CaixaDeTexto 4">
            <a:extLst>
              <a:ext uri="{FF2B5EF4-FFF2-40B4-BE49-F238E27FC236}">
                <a16:creationId xmlns:a16="http://schemas.microsoft.com/office/drawing/2014/main" id="{90D23161-7B72-FBD5-6415-4EACF02B9D7A}"/>
              </a:ext>
            </a:extLst>
          </p:cNvPr>
          <p:cNvSpPr txBox="1"/>
          <p:nvPr/>
        </p:nvSpPr>
        <p:spPr>
          <a:xfrm>
            <a:off x="1371600" y="3437763"/>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V</a:t>
            </a:r>
            <a:endParaRPr lang="pt-BR" dirty="0"/>
          </a:p>
        </p:txBody>
      </p:sp>
      <p:sp>
        <p:nvSpPr>
          <p:cNvPr id="6" name="CaixaDeTexto 5">
            <a:extLst>
              <a:ext uri="{FF2B5EF4-FFF2-40B4-BE49-F238E27FC236}">
                <a16:creationId xmlns:a16="http://schemas.microsoft.com/office/drawing/2014/main" id="{222D91E0-AF47-9B96-8274-1130B3FCEC29}"/>
              </a:ext>
            </a:extLst>
          </p:cNvPr>
          <p:cNvSpPr txBox="1"/>
          <p:nvPr/>
        </p:nvSpPr>
        <p:spPr>
          <a:xfrm>
            <a:off x="1385668" y="3845727"/>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V</a:t>
            </a:r>
            <a:endParaRPr lang="pt-BR" dirty="0"/>
          </a:p>
        </p:txBody>
      </p:sp>
      <p:sp>
        <p:nvSpPr>
          <p:cNvPr id="7" name="CaixaDeTexto 6">
            <a:extLst>
              <a:ext uri="{FF2B5EF4-FFF2-40B4-BE49-F238E27FC236}">
                <a16:creationId xmlns:a16="http://schemas.microsoft.com/office/drawing/2014/main" id="{A7304BB5-53EE-0464-6687-D17746951964}"/>
              </a:ext>
            </a:extLst>
          </p:cNvPr>
          <p:cNvSpPr txBox="1"/>
          <p:nvPr/>
        </p:nvSpPr>
        <p:spPr>
          <a:xfrm>
            <a:off x="1371600" y="4281825"/>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V</a:t>
            </a:r>
            <a:endParaRPr lang="pt-BR" dirty="0"/>
          </a:p>
        </p:txBody>
      </p:sp>
      <p:sp>
        <p:nvSpPr>
          <p:cNvPr id="9" name="CaixaDeTexto 8">
            <a:extLst>
              <a:ext uri="{FF2B5EF4-FFF2-40B4-BE49-F238E27FC236}">
                <a16:creationId xmlns:a16="http://schemas.microsoft.com/office/drawing/2014/main" id="{637F2EB5-3D68-3BFB-A44F-34B22E2A3DD8}"/>
              </a:ext>
            </a:extLst>
          </p:cNvPr>
          <p:cNvSpPr txBox="1"/>
          <p:nvPr/>
        </p:nvSpPr>
        <p:spPr>
          <a:xfrm>
            <a:off x="1371600" y="4671890"/>
            <a:ext cx="341729" cy="369332"/>
          </a:xfrm>
          <a:prstGeom prst="rect">
            <a:avLst/>
          </a:prstGeom>
          <a:noFill/>
        </p:spPr>
        <p:txBody>
          <a:bodyPr wrap="square">
            <a:spAutoFit/>
          </a:bodyPr>
          <a:lstStyle/>
          <a:p>
            <a:r>
              <a:rPr lang="pt-PT" sz="1800" b="1" dirty="0">
                <a:solidFill>
                  <a:srgbClr val="FF0000"/>
                </a:solidFill>
                <a:effectLst/>
                <a:latin typeface="Arial" panose="020B0604020202020204" pitchFamily="34" charset="0"/>
                <a:ea typeface="Times New Roman" panose="02020603050405020304" pitchFamily="18" charset="0"/>
              </a:rPr>
              <a:t>F</a:t>
            </a:r>
            <a:endParaRPr lang="pt-BR" dirty="0"/>
          </a:p>
        </p:txBody>
      </p:sp>
    </p:spTree>
    <p:extLst>
      <p:ext uri="{BB962C8B-B14F-4D97-AF65-F5344CB8AC3E}">
        <p14:creationId xmlns:p14="http://schemas.microsoft.com/office/powerpoint/2010/main" val="55376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heel(1)">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heel(1)">
                                      <p:cBhvr>
                                        <p:cTn id="22" dur="2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heel(1)">
                                      <p:cBhvr>
                                        <p:cTn id="2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P spid="9" grpId="0"/>
    </p:bldLst>
  </p:timing>
</p:sld>
</file>

<file path=ppt/theme/theme1.xml><?xml version="1.0" encoding="utf-8"?>
<a:theme xmlns:a="http://schemas.openxmlformats.org/drawingml/2006/main" name="Tema do Office">
  <a:themeElements>
    <a:clrScheme name="Median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3343</TotalTime>
  <Words>2267</Words>
  <Application>Microsoft Office PowerPoint</Application>
  <PresentationFormat>Personalizar</PresentationFormat>
  <Paragraphs>179</Paragraphs>
  <Slides>17</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17</vt:i4>
      </vt:variant>
    </vt:vector>
  </HeadingPairs>
  <TitlesOfParts>
    <vt:vector size="21" baseType="lpstr">
      <vt:lpstr>Arial</vt:lpstr>
      <vt:lpstr>Calibri</vt:lpstr>
      <vt:lpstr>Times New Roman</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OBA</dc:creator>
  <cp:lastModifiedBy>João Canalle</cp:lastModifiedBy>
  <cp:revision>27</cp:revision>
  <dcterms:created xsi:type="dcterms:W3CDTF">2020-08-01T16:25:14Z</dcterms:created>
  <dcterms:modified xsi:type="dcterms:W3CDTF">2024-03-20T01:24:05Z</dcterms:modified>
</cp:coreProperties>
</file>