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9" r:id="rId2"/>
    <p:sldId id="291" r:id="rId3"/>
    <p:sldId id="292" r:id="rId4"/>
    <p:sldId id="293" r:id="rId5"/>
    <p:sldId id="294" r:id="rId6"/>
    <p:sldId id="295" r:id="rId7"/>
    <p:sldId id="296" r:id="rId8"/>
    <p:sldId id="297" r:id="rId9"/>
    <p:sldId id="298" r:id="rId10"/>
    <p:sldId id="299" r:id="rId11"/>
    <p:sldId id="303" r:id="rId12"/>
    <p:sldId id="304" r:id="rId13"/>
    <p:sldId id="300" r:id="rId14"/>
    <p:sldId id="301" r:id="rId15"/>
    <p:sldId id="302" r:id="rId16"/>
    <p:sldId id="305" r:id="rId17"/>
    <p:sldId id="289" r:id="rId18"/>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DEB"/>
    <a:srgbClr val="CADCD8"/>
    <a:srgbClr val="B0CAC4"/>
    <a:srgbClr val="C0B892"/>
    <a:srgbClr val="AEA472"/>
    <a:srgbClr val="A6C3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7E9B8F-D5D0-47BD-8EE3-ACD509C69C8E}" v="130" dt="2025-02-20T18:11:28.776"/>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4660"/>
  </p:normalViewPr>
  <p:slideViewPr>
    <p:cSldViewPr>
      <p:cViewPr varScale="1">
        <p:scale>
          <a:sx n="71" d="100"/>
          <a:sy n="71" d="100"/>
        </p:scale>
        <p:origin x="1118" y="283"/>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945AFF-EAB5-4964-AC79-CA26C7DBB5A9}" type="datetimeFigureOut">
              <a:rPr lang="pt-BR" smtClean="0"/>
              <a:t>21/02/2025</a:t>
            </a:fld>
            <a:endParaRPr lang="pt-BR"/>
          </a:p>
        </p:txBody>
      </p:sp>
      <p:sp>
        <p:nvSpPr>
          <p:cNvPr id="4" name="Espaço Reservado para Imagem de Slide 3"/>
          <p:cNvSpPr>
            <a:spLocks noGrp="1" noRot="1" noChangeAspect="1"/>
          </p:cNvSpPr>
          <p:nvPr>
            <p:ph type="sldImg" idx="2"/>
          </p:nvPr>
        </p:nvSpPr>
        <p:spPr>
          <a:xfrm>
            <a:off x="454025" y="685800"/>
            <a:ext cx="59499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B92CE3-547A-42E9-9055-17F7442EF016}" type="slidenum">
              <a:rPr lang="pt-BR" smtClean="0"/>
              <a:t>‹nº›</a:t>
            </a:fld>
            <a:endParaRPr lang="pt-BR"/>
          </a:p>
        </p:txBody>
      </p:sp>
    </p:spTree>
    <p:extLst>
      <p:ext uri="{BB962C8B-B14F-4D97-AF65-F5344CB8AC3E}">
        <p14:creationId xmlns:p14="http://schemas.microsoft.com/office/powerpoint/2010/main" val="3631525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a:t>Clique para editar o título mestre</a:t>
            </a: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4072013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543225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29729" y="274639"/>
            <a:ext cx="2678192"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595154" y="274639"/>
            <a:ext cx="7836191"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875617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1235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109204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595154"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050730"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72D6F1E-FBE1-4B71-9823-45836441AC1E}" type="datetimeFigureOut">
              <a:rPr lang="pt-BR" smtClean="0"/>
              <a:t>21/02/2025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197067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72D6F1E-FBE1-4B71-9823-45836441AC1E}" type="datetimeFigureOut">
              <a:rPr lang="pt-BR" smtClean="0"/>
              <a:t>21/02/2025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2604988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72D6F1E-FBE1-4B71-9823-45836441AC1E}" type="datetimeFigureOut">
              <a:rPr lang="pt-BR" smtClean="0"/>
              <a:t>21/02/2025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041902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72D6F1E-FBE1-4B71-9823-45836441AC1E}" type="datetimeFigureOut">
              <a:rPr lang="pt-BR" smtClean="0"/>
              <a:t>21/02/2025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36D375C-0A28-4F77-8485-C5C9EE0C814F}" type="slidenum">
              <a:rPr lang="pt-BR" smtClean="0"/>
              <a:t>‹nº›</a:t>
            </a:fld>
            <a:endParaRPr lang="pt-BR"/>
          </a:p>
        </p:txBody>
      </p:sp>
      <p:pic>
        <p:nvPicPr>
          <p:cNvPr id="6" name="Imagem 5" descr="Logotipo&#10;&#10;Descrição gerada automaticamente">
            <a:extLst>
              <a:ext uri="{FF2B5EF4-FFF2-40B4-BE49-F238E27FC236}">
                <a16:creationId xmlns:a16="http://schemas.microsoft.com/office/drawing/2014/main" id="{B046E2BD-51E1-A612-64CC-F781725566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32057" y="6235303"/>
            <a:ext cx="1192173" cy="622697"/>
          </a:xfrm>
          <a:prstGeom prst="rect">
            <a:avLst/>
          </a:prstGeom>
        </p:spPr>
      </p:pic>
      <p:pic>
        <p:nvPicPr>
          <p:cNvPr id="8" name="Imagem 7" descr="Logotipo&#10;&#10;Descrição gerada automaticamente">
            <a:extLst>
              <a:ext uri="{FF2B5EF4-FFF2-40B4-BE49-F238E27FC236}">
                <a16:creationId xmlns:a16="http://schemas.microsoft.com/office/drawing/2014/main" id="{24B33571-8423-4E6F-FC91-7564B5D549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97255"/>
            <a:ext cx="1631057" cy="520175"/>
          </a:xfrm>
          <a:prstGeom prst="rect">
            <a:avLst/>
          </a:prstGeom>
        </p:spPr>
      </p:pic>
    </p:spTree>
    <p:extLst>
      <p:ext uri="{BB962C8B-B14F-4D97-AF65-F5344CB8AC3E}">
        <p14:creationId xmlns:p14="http://schemas.microsoft.com/office/powerpoint/2010/main" val="2538853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72D6F1E-FBE1-4B71-9823-45836441AC1E}" type="datetimeFigureOut">
              <a:rPr lang="pt-BR" smtClean="0"/>
              <a:t>21/02/2025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290387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72D6F1E-FBE1-4B71-9823-45836441AC1E}" type="datetimeFigureOut">
              <a:rPr lang="pt-BR" smtClean="0"/>
              <a:t>21/02/2025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2254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rgbClr val="E5EDEB"/>
            </a:gs>
            <a:gs pos="97643">
              <a:srgbClr val="CADCD8"/>
            </a:gs>
            <a:gs pos="0">
              <a:srgbClr val="B0CAC4"/>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D6F1E-FBE1-4B71-9823-45836441AC1E}" type="datetimeFigureOut">
              <a:rPr lang="pt-BR" smtClean="0"/>
              <a:t>21/02/2025</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D375C-0A28-4F77-8485-C5C9EE0C814F}" type="slidenum">
              <a:rPr lang="pt-BR" smtClean="0"/>
              <a:t>‹nº›</a:t>
            </a:fld>
            <a:endParaRPr lang="pt-BR"/>
          </a:p>
        </p:txBody>
      </p:sp>
    </p:spTree>
    <p:extLst>
      <p:ext uri="{BB962C8B-B14F-4D97-AF65-F5344CB8AC3E}">
        <p14:creationId xmlns:p14="http://schemas.microsoft.com/office/powerpoint/2010/main" val="1188024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p:cNvSpPr txBox="1"/>
          <p:nvPr/>
        </p:nvSpPr>
        <p:spPr>
          <a:xfrm>
            <a:off x="2855193" y="253164"/>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2024 - NÍVEL 1</a:t>
            </a:r>
          </a:p>
        </p:txBody>
      </p:sp>
      <p:pic>
        <p:nvPicPr>
          <p:cNvPr id="2" name="Imagem 1" descr="Logotipo&#10;&#10;Descrição gerada automaticamente">
            <a:extLst>
              <a:ext uri="{FF2B5EF4-FFF2-40B4-BE49-F238E27FC236}">
                <a16:creationId xmlns:a16="http://schemas.microsoft.com/office/drawing/2014/main" id="{486117A2-306E-6428-BE41-F5CD349EA9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257" y="3720200"/>
            <a:ext cx="4183414" cy="2185087"/>
          </a:xfrm>
          <a:prstGeom prst="rect">
            <a:avLst/>
          </a:prstGeom>
        </p:spPr>
      </p:pic>
      <p:pic>
        <p:nvPicPr>
          <p:cNvPr id="5" name="Imagem 4" descr="Logotipo&#10;&#10;O conteúdo gerado por IA pode estar incorreto.">
            <a:extLst>
              <a:ext uri="{FF2B5EF4-FFF2-40B4-BE49-F238E27FC236}">
                <a16:creationId xmlns:a16="http://schemas.microsoft.com/office/drawing/2014/main" id="{C46B9680-7EC5-8E03-BE65-90B612C4C0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3505" y="3720944"/>
            <a:ext cx="5518995" cy="1941048"/>
          </a:xfrm>
          <a:prstGeom prst="rect">
            <a:avLst/>
          </a:prstGeom>
        </p:spPr>
      </p:pic>
    </p:spTree>
    <p:extLst>
      <p:ext uri="{BB962C8B-B14F-4D97-AF65-F5344CB8AC3E}">
        <p14:creationId xmlns:p14="http://schemas.microsoft.com/office/powerpoint/2010/main" val="114786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2000"/>
                                        <p:tgtEl>
                                          <p:spTgt spid="6"/>
                                        </p:tgtEl>
                                      </p:cBhvr>
                                    </p:animEffect>
                                  </p:childTnLst>
                                </p:cTn>
                              </p:par>
                              <p:par>
                                <p:cTn id="8" presetID="53" presetClass="entr" presetSubtype="16"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p:cTn id="10" dur="500" fill="hold"/>
                                        <p:tgtEl>
                                          <p:spTgt spid="2"/>
                                        </p:tgtEl>
                                        <p:attrNameLst>
                                          <p:attrName>ppt_w</p:attrName>
                                        </p:attrNameLst>
                                      </p:cBhvr>
                                      <p:tavLst>
                                        <p:tav tm="0">
                                          <p:val>
                                            <p:fltVal val="0"/>
                                          </p:val>
                                        </p:tav>
                                        <p:tav tm="100000">
                                          <p:val>
                                            <p:strVal val="#ppt_w"/>
                                          </p:val>
                                        </p:tav>
                                      </p:tavLst>
                                    </p:anim>
                                    <p:anim calcmode="lin" valueType="num">
                                      <p:cBhvr>
                                        <p:cTn id="11" dur="500" fill="hold"/>
                                        <p:tgtEl>
                                          <p:spTgt spid="2"/>
                                        </p:tgtEl>
                                        <p:attrNameLst>
                                          <p:attrName>ppt_h</p:attrName>
                                        </p:attrNameLst>
                                      </p:cBhvr>
                                      <p:tavLst>
                                        <p:tav tm="0">
                                          <p:val>
                                            <p:fltVal val="0"/>
                                          </p:val>
                                        </p:tav>
                                        <p:tav tm="100000">
                                          <p:val>
                                            <p:strVal val="#ppt_h"/>
                                          </p:val>
                                        </p:tav>
                                      </p:tavLst>
                                    </p:anim>
                                    <p:animEffect transition="in" filter="fade">
                                      <p:cBhvr>
                                        <p:cTn id="12" dur="500"/>
                                        <p:tgtEl>
                                          <p:spTgt spid="2"/>
                                        </p:tgtEl>
                                      </p:cBhvr>
                                    </p:animEffect>
                                  </p:childTnLst>
                                </p:cTn>
                              </p:par>
                              <p:par>
                                <p:cTn id="13" presetID="53" presetClass="entr" presetSubtype="16"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947E8-4B7C-1768-A166-7681D17AD70D}"/>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0A434655-8EF1-2290-F9C9-0AE7545AA834}"/>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39CCD2C9-489C-E01A-9385-9A34C6541ED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5E9B3F89-40A1-3F70-6D54-FDA875D44A37}"/>
              </a:ext>
            </a:extLst>
          </p:cNvPr>
          <p:cNvSpPr txBox="1"/>
          <p:nvPr/>
        </p:nvSpPr>
        <p:spPr>
          <a:xfrm>
            <a:off x="694953" y="332656"/>
            <a:ext cx="8280920" cy="4913974"/>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63BA9C6A-C79E-84CE-8267-1CA5E305A9CA}"/>
              </a:ext>
            </a:extLst>
          </p:cNvPr>
          <p:cNvSpPr txBox="1"/>
          <p:nvPr/>
        </p:nvSpPr>
        <p:spPr>
          <a:xfrm>
            <a:off x="1502833" y="2634732"/>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1038157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11AFB-E6D6-30E3-5491-B7C61C42F527}"/>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358F4B90-5C0C-46DA-2311-9294F17BC2D5}"/>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2B522FDB-CAE8-54EA-5184-80904DA92E42}"/>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grpSp>
        <p:nvGrpSpPr>
          <p:cNvPr id="2" name="Agrupar 1">
            <a:extLst>
              <a:ext uri="{FF2B5EF4-FFF2-40B4-BE49-F238E27FC236}">
                <a16:creationId xmlns:a16="http://schemas.microsoft.com/office/drawing/2014/main" id="{E45CCEAE-3BE4-1B03-F0F2-619E95AA8346}"/>
              </a:ext>
            </a:extLst>
          </p:cNvPr>
          <p:cNvGrpSpPr/>
          <p:nvPr/>
        </p:nvGrpSpPr>
        <p:grpSpPr>
          <a:xfrm>
            <a:off x="7535713" y="1027219"/>
            <a:ext cx="3736340" cy="2530475"/>
            <a:chOff x="0" y="0"/>
            <a:chExt cx="3736340" cy="2530475"/>
          </a:xfrm>
        </p:grpSpPr>
        <p:pic>
          <p:nvPicPr>
            <p:cNvPr id="3" name="Imagem 2">
              <a:extLst>
                <a:ext uri="{FF2B5EF4-FFF2-40B4-BE49-F238E27FC236}">
                  <a16:creationId xmlns:a16="http://schemas.microsoft.com/office/drawing/2014/main" id="{5419562E-4E9A-A377-2D8C-692629196D3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736340" cy="2530475"/>
            </a:xfrm>
            <a:prstGeom prst="rect">
              <a:avLst/>
            </a:prstGeom>
            <a:noFill/>
          </p:spPr>
        </p:pic>
        <p:sp>
          <p:nvSpPr>
            <p:cNvPr id="4" name="Caixa de Texto 2">
              <a:extLst>
                <a:ext uri="{FF2B5EF4-FFF2-40B4-BE49-F238E27FC236}">
                  <a16:creationId xmlns:a16="http://schemas.microsoft.com/office/drawing/2014/main" id="{3A9944A2-2B90-9582-1174-1116AB3C3240}"/>
                </a:ext>
              </a:extLst>
            </p:cNvPr>
            <p:cNvSpPr txBox="1"/>
            <p:nvPr/>
          </p:nvSpPr>
          <p:spPr>
            <a:xfrm>
              <a:off x="1008112" y="1103312"/>
              <a:ext cx="673100" cy="3238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hangingPunct="0"/>
              <a:r>
                <a:rPr lang="pt-BR" sz="1200" dirty="0">
                  <a:effectLst/>
                  <a:latin typeface="Arial" panose="020B0604020202020204" pitchFamily="34" charset="0"/>
                  <a:ea typeface="Times New Roman" panose="02020603050405020304" pitchFamily="18" charset="0"/>
                </a:rPr>
                <a:t>Gatilho</a:t>
              </a:r>
              <a:endParaRPr lang="pt-BR" sz="1200" dirty="0">
                <a:effectLst/>
                <a:latin typeface="Times New Roman" panose="02020603050405020304" pitchFamily="18" charset="0"/>
                <a:ea typeface="Times New Roman" panose="02020603050405020304" pitchFamily="18" charset="0"/>
              </a:endParaRPr>
            </a:p>
          </p:txBody>
        </p:sp>
      </p:grpSp>
      <p:sp>
        <p:nvSpPr>
          <p:cNvPr id="5" name="Caixa de Texto 4">
            <a:extLst>
              <a:ext uri="{FF2B5EF4-FFF2-40B4-BE49-F238E27FC236}">
                <a16:creationId xmlns:a16="http://schemas.microsoft.com/office/drawing/2014/main" id="{45792F22-E731-5B07-F727-5F5B40ECB143}"/>
              </a:ext>
            </a:extLst>
          </p:cNvPr>
          <p:cNvSpPr txBox="1">
            <a:spLocks noChangeArrowheads="1"/>
          </p:cNvSpPr>
          <p:nvPr/>
        </p:nvSpPr>
        <p:spPr bwMode="auto">
          <a:xfrm>
            <a:off x="8657758" y="1353604"/>
            <a:ext cx="1492250" cy="29210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pt-BR" altLang="pt-BR" sz="1200" b="0" i="0" u="none" strike="noStrike" cap="none" normalizeH="0" baseline="0">
                <a:ln>
                  <a:noFill/>
                </a:ln>
                <a:solidFill>
                  <a:schemeClr val="tx1"/>
                </a:solidFill>
                <a:effectLst/>
                <a:ea typeface="Times New Roman" panose="02020603050405020304" pitchFamily="18" charset="0"/>
              </a:rPr>
              <a:t>Tubo de lançamento</a:t>
            </a:r>
            <a:endParaRPr kumimoji="0" lang="pt-BR" altLang="pt-BR" sz="1800" b="0" i="0" u="none" strike="noStrike" cap="none" normalizeH="0" baseline="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3685B8C0-4D95-8BA0-B53C-B44EE2F8C8D0}"/>
              </a:ext>
            </a:extLst>
          </p:cNvPr>
          <p:cNvSpPr>
            <a:spLocks noChangeArrowheads="1"/>
          </p:cNvSpPr>
          <p:nvPr/>
        </p:nvSpPr>
        <p:spPr bwMode="auto">
          <a:xfrm>
            <a:off x="2740087" y="245067"/>
            <a:ext cx="64768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AGORA COMEÇAM AS PERGUNTAS DE ASTRONÁUTICA</a:t>
            </a:r>
            <a:endParaRPr kumimoji="0" lang="pt-BR" altLang="pt-BR"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b="0" i="0" u="none" strike="noStrike" cap="none" normalizeH="0" baseline="0" dirty="0">
              <a:ln>
                <a:noFill/>
              </a:ln>
              <a:solidFill>
                <a:schemeClr val="tx1"/>
              </a:solidFill>
              <a:effectLst/>
              <a:latin typeface="Arial" panose="020B0604020202020204" pitchFamily="34" charset="0"/>
            </a:endParaRPr>
          </a:p>
        </p:txBody>
      </p:sp>
      <p:sp>
        <p:nvSpPr>
          <p:cNvPr id="9" name="Rectangle 8">
            <a:extLst>
              <a:ext uri="{FF2B5EF4-FFF2-40B4-BE49-F238E27FC236}">
                <a16:creationId xmlns:a16="http://schemas.microsoft.com/office/drawing/2014/main" id="{AF2CDC78-06B4-39B9-CA75-4C2F3095469B}"/>
              </a:ext>
            </a:extLst>
          </p:cNvPr>
          <p:cNvSpPr>
            <a:spLocks noChangeArrowheads="1"/>
          </p:cNvSpPr>
          <p:nvPr/>
        </p:nvSpPr>
        <p:spPr bwMode="auto">
          <a:xfrm>
            <a:off x="708746" y="3526457"/>
            <a:ext cx="8695137"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pt-BR" altLang="pt-BR" b="1" i="0" u="none" strike="noStrike" cap="none" normalizeH="0" baseline="0" dirty="0">
              <a:ln>
                <a:noFill/>
              </a:ln>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0" i="0" u="none" strike="noStrike" cap="none" normalizeH="0" baseline="0" dirty="0">
                <a:ln>
                  <a:noFill/>
                </a:ln>
                <a:effectLst/>
                <a:ea typeface="Times New Roman" panose="02020603050405020304" pitchFamily="18" charset="0"/>
                <a:cs typeface="Arial" panose="020B0604020202020204" pitchFamily="34" charset="0"/>
              </a:rPr>
              <a:t>1ª) (   ) </a:t>
            </a:r>
            <a:r>
              <a:rPr kumimoji="0" lang="pt-PT" altLang="pt-BR" b="0" i="0" u="none" strike="noStrike" cap="none" normalizeH="0" baseline="0" dirty="0">
                <a:ln>
                  <a:noFill/>
                </a:ln>
                <a:effectLst/>
                <a:ea typeface="Times New Roman" panose="02020603050405020304" pitchFamily="18" charset="0"/>
                <a:cs typeface="Arial" panose="020B0604020202020204" pitchFamily="34" charset="0"/>
              </a:rPr>
              <a:t>O foguete vai mais longe quando lançado a 45 graus do chão.</a:t>
            </a:r>
            <a:endParaRPr kumimoji="0" lang="pt-BR" altLang="pt-BR"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0" i="0" u="none" strike="noStrike" cap="none" normalizeH="0" baseline="0" dirty="0">
                <a:ln>
                  <a:noFill/>
                </a:ln>
                <a:effectLst/>
                <a:ea typeface="Times New Roman" panose="02020603050405020304" pitchFamily="18" charset="0"/>
                <a:cs typeface="Arial" panose="020B0604020202020204" pitchFamily="34" charset="0"/>
              </a:rPr>
              <a:t>2ª) (   ) O foguete vai mais longe quando o gatilho é puxado bem rápido.</a:t>
            </a:r>
            <a:endParaRPr kumimoji="0" lang="pt-BR" altLang="pt-BR"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0" i="0" u="none" strike="noStrike" cap="none" normalizeH="0" baseline="0" dirty="0">
                <a:ln>
                  <a:noFill/>
                </a:ln>
                <a:effectLst/>
                <a:ea typeface="Times New Roman" panose="02020603050405020304" pitchFamily="18" charset="0"/>
                <a:cs typeface="Arial" panose="020B0604020202020204" pitchFamily="34" charset="0"/>
              </a:rPr>
              <a:t>3ª) (   ) O foguete vai mais longe se lançado contra o vento.</a:t>
            </a:r>
            <a:endParaRPr kumimoji="0" lang="pt-BR" altLang="pt-BR"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0" i="0" u="none" strike="noStrike" cap="none" normalizeH="0" baseline="0" dirty="0">
                <a:ln>
                  <a:noFill/>
                </a:ln>
                <a:effectLst/>
                <a:ea typeface="Times New Roman" panose="02020603050405020304" pitchFamily="18" charset="0"/>
                <a:cs typeface="Arial" panose="020B0604020202020204" pitchFamily="34" charset="0"/>
              </a:rPr>
              <a:t>4ª) (   ) A base precisa estar bem presa no chão para não se mover no lançamento.</a:t>
            </a:r>
            <a:endParaRPr kumimoji="0" lang="pt-BR" altLang="pt-BR"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0" i="0" u="none" strike="noStrike" cap="none" normalizeH="0" baseline="0" dirty="0">
                <a:ln>
                  <a:noFill/>
                </a:ln>
                <a:effectLst/>
                <a:ea typeface="Times New Roman" panose="02020603050405020304" pitchFamily="18" charset="0"/>
                <a:cs typeface="Arial" panose="020B0604020202020204" pitchFamily="34" charset="0"/>
              </a:rPr>
              <a:t>5ª) (   ) O foguete vai mais longe quando o gatilho é puxado bem devagar.</a:t>
            </a:r>
            <a:endParaRPr kumimoji="0" lang="pt-BR" altLang="pt-BR" b="0" i="0" u="none" strike="noStrike" cap="none" normalizeH="0" baseline="0" dirty="0">
              <a:ln>
                <a:noFill/>
              </a:ln>
              <a:effectLst/>
            </a:endParaRPr>
          </a:p>
        </p:txBody>
      </p:sp>
      <p:sp>
        <p:nvSpPr>
          <p:cNvPr id="11" name="CaixaDeTexto 10">
            <a:extLst>
              <a:ext uri="{FF2B5EF4-FFF2-40B4-BE49-F238E27FC236}">
                <a16:creationId xmlns:a16="http://schemas.microsoft.com/office/drawing/2014/main" id="{A402CDA5-AF86-922F-B988-40007FF173D0}"/>
              </a:ext>
            </a:extLst>
          </p:cNvPr>
          <p:cNvSpPr txBox="1"/>
          <p:nvPr/>
        </p:nvSpPr>
        <p:spPr>
          <a:xfrm>
            <a:off x="631022" y="970391"/>
            <a:ext cx="6790758" cy="175432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Questão 8)</a:t>
            </a:r>
            <a:r>
              <a:rPr kumimoji="0" lang="pt-BR" altLang="pt-BR"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(Até 1 ponto)</a:t>
            </a:r>
            <a:r>
              <a:rPr kumimoji="0" lang="pt-PT" altLang="pt-BR"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pt-PT"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Na Mostra Brasileira de Foguetes, os alunos do primeiro ao terceiro ano (nível 1) lançam foguetes numa base de lançamento como esta ao lado. </a:t>
            </a:r>
            <a:endParaRPr kumimoji="0" lang="pt-BR" altLang="pt-BR"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PT"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Atenção: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PRIMEIRO</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coloque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de falso, ou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V,</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de verdadeiro, na frente de cada afirmação abaixo e,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DEPOIS</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assinale a alternativa que contém a sequência correta de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 </a:t>
            </a:r>
            <a:r>
              <a:rPr kumimoji="0" lang="pt-BR"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V</a:t>
            </a:r>
            <a:r>
              <a:rPr kumimoji="0" lang="pt-BR" altLang="pt-BR"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pt-BR" altLang="pt-BR" b="0" i="0" u="none" strike="noStrike" cap="none" normalizeH="0" baseline="0" dirty="0">
              <a:ln>
                <a:noFill/>
              </a:ln>
              <a:solidFill>
                <a:schemeClr val="tx1"/>
              </a:solidFill>
              <a:effectLst/>
            </a:endParaRPr>
          </a:p>
        </p:txBody>
      </p:sp>
      <p:sp>
        <p:nvSpPr>
          <p:cNvPr id="12" name="CaixaDeTexto 11">
            <a:extLst>
              <a:ext uri="{FF2B5EF4-FFF2-40B4-BE49-F238E27FC236}">
                <a16:creationId xmlns:a16="http://schemas.microsoft.com/office/drawing/2014/main" id="{2EE1811D-3F77-4964-A1A3-3A23588AD032}"/>
              </a:ext>
            </a:extLst>
          </p:cNvPr>
          <p:cNvSpPr txBox="1"/>
          <p:nvPr/>
        </p:nvSpPr>
        <p:spPr>
          <a:xfrm>
            <a:off x="1147233" y="3837000"/>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3" name="CaixaDeTexto 12">
            <a:extLst>
              <a:ext uri="{FF2B5EF4-FFF2-40B4-BE49-F238E27FC236}">
                <a16:creationId xmlns:a16="http://schemas.microsoft.com/office/drawing/2014/main" id="{95404F35-B062-8F6C-B140-C085F01A9E51}"/>
              </a:ext>
            </a:extLst>
          </p:cNvPr>
          <p:cNvSpPr txBox="1"/>
          <p:nvPr/>
        </p:nvSpPr>
        <p:spPr>
          <a:xfrm>
            <a:off x="1147233" y="41079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4" name="CaixaDeTexto 13">
            <a:extLst>
              <a:ext uri="{FF2B5EF4-FFF2-40B4-BE49-F238E27FC236}">
                <a16:creationId xmlns:a16="http://schemas.microsoft.com/office/drawing/2014/main" id="{E82F77F9-23F9-BDA0-FAA3-DDD074A77786}"/>
              </a:ext>
            </a:extLst>
          </p:cNvPr>
          <p:cNvSpPr txBox="1"/>
          <p:nvPr/>
        </p:nvSpPr>
        <p:spPr>
          <a:xfrm>
            <a:off x="1164167" y="4649800"/>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5" name="CaixaDeTexto 14">
            <a:extLst>
              <a:ext uri="{FF2B5EF4-FFF2-40B4-BE49-F238E27FC236}">
                <a16:creationId xmlns:a16="http://schemas.microsoft.com/office/drawing/2014/main" id="{30161A2F-7977-8AF7-9AD9-6699A72A5CFF}"/>
              </a:ext>
            </a:extLst>
          </p:cNvPr>
          <p:cNvSpPr txBox="1"/>
          <p:nvPr/>
        </p:nvSpPr>
        <p:spPr>
          <a:xfrm>
            <a:off x="1164167" y="4378867"/>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
        <p:nvSpPr>
          <p:cNvPr id="16" name="CaixaDeTexto 15">
            <a:extLst>
              <a:ext uri="{FF2B5EF4-FFF2-40B4-BE49-F238E27FC236}">
                <a16:creationId xmlns:a16="http://schemas.microsoft.com/office/drawing/2014/main" id="{63788901-8A1F-F919-FB5F-3245DB302CFA}"/>
              </a:ext>
            </a:extLst>
          </p:cNvPr>
          <p:cNvSpPr txBox="1"/>
          <p:nvPr/>
        </p:nvSpPr>
        <p:spPr>
          <a:xfrm>
            <a:off x="1164167" y="4920733"/>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Tree>
    <p:extLst>
      <p:ext uri="{BB962C8B-B14F-4D97-AF65-F5344CB8AC3E}">
        <p14:creationId xmlns:p14="http://schemas.microsoft.com/office/powerpoint/2010/main" val="1487734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5671E-63E3-9E53-79F6-F356AE564D58}"/>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6FD0DC79-01D4-281B-C896-A8049C83C8F5}"/>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B8566F9B-6FA8-29F0-BA8E-BB75A41A3DCE}"/>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CA2CCC43-2090-6BFE-3891-858C4DCB8C60}"/>
              </a:ext>
            </a:extLst>
          </p:cNvPr>
          <p:cNvSpPr txBox="1"/>
          <p:nvPr/>
        </p:nvSpPr>
        <p:spPr>
          <a:xfrm>
            <a:off x="550937" y="548680"/>
            <a:ext cx="9361040" cy="2721451"/>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p>
          <a:p>
            <a:pPr marL="450215" hangingPunct="0">
              <a:lnSpc>
                <a:spcPct val="115000"/>
              </a:lnSpc>
              <a:tabLst>
                <a:tab pos="810260" algn="l"/>
              </a:tabLst>
            </a:pP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a)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b)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p>
          <a:p>
            <a:pPr marL="450215" hangingPunct="0">
              <a:lnSpc>
                <a:spcPct val="150000"/>
              </a:lnSpc>
            </a:pPr>
            <a:r>
              <a:rPr lang="pt-BR" sz="1800" i="1" dirty="0">
                <a:effectLst/>
                <a:latin typeface="Arial" panose="020B0604020202020204" pitchFamily="34" charset="0"/>
                <a:ea typeface="Times New Roman" panose="02020603050405020304" pitchFamily="18" charset="0"/>
              </a:rPr>
              <a:t>e) </a:t>
            </a:r>
            <a:r>
              <a:rPr lang="pt-BR" sz="1800" dirty="0">
                <a:effectLst/>
                <a:latin typeface="Arial" panose="020B0604020202020204" pitchFamily="34" charset="0"/>
                <a:ea typeface="Times New Roman" panose="02020603050405020304" pitchFamily="18" charset="0"/>
              </a:rPr>
              <a:t>(</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t>
            </a:r>
            <a:r>
              <a:rPr lang="pt-PT" sz="1800" dirty="0">
                <a:effectLst/>
                <a:latin typeface="Arial" panose="020B0604020202020204" pitchFamily="34" charset="0"/>
                <a:ea typeface="Times New Roman" panose="02020603050405020304" pitchFamily="18" charset="0"/>
              </a:rPr>
              <a:t>   </a:t>
            </a:r>
            <a:r>
              <a:rPr lang="pt-PT" sz="1800" b="1"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7C70CE51-1D24-9704-5FAE-3814E7091363}"/>
              </a:ext>
            </a:extLst>
          </p:cNvPr>
          <p:cNvSpPr txBox="1"/>
          <p:nvPr/>
        </p:nvSpPr>
        <p:spPr>
          <a:xfrm>
            <a:off x="1351154" y="2925095"/>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385247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705D2-3FD6-489B-4609-B9EC4451C3FA}"/>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05140214-F778-5255-E50D-C96BB290AF1A}"/>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D6540492-FFF4-C5A9-D408-2AACB03DF605}"/>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2" name="Rectangle 2">
            <a:extLst>
              <a:ext uri="{FF2B5EF4-FFF2-40B4-BE49-F238E27FC236}">
                <a16:creationId xmlns:a16="http://schemas.microsoft.com/office/drawing/2014/main" id="{61818360-135F-66D6-D2F3-C5F38E97BE22}"/>
              </a:ext>
            </a:extLst>
          </p:cNvPr>
          <p:cNvSpPr>
            <a:spLocks noChangeArrowheads="1"/>
          </p:cNvSpPr>
          <p:nvPr/>
        </p:nvSpPr>
        <p:spPr bwMode="auto">
          <a:xfrm>
            <a:off x="-305842" y="1122836"/>
            <a:ext cx="11280129" cy="149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pic>
        <p:nvPicPr>
          <p:cNvPr id="3073" name="Imagem 286" descr="Uma imagem contendo no interior, mesa, homem, segurando&#10;&#10;Descrição gerada automaticamente">
            <a:extLst>
              <a:ext uri="{FF2B5EF4-FFF2-40B4-BE49-F238E27FC236}">
                <a16:creationId xmlns:a16="http://schemas.microsoft.com/office/drawing/2014/main" id="{A4ED3A30-0FA8-4A93-639B-18D62297BB0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00719" y="2207618"/>
            <a:ext cx="3145739" cy="235892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085B8339-724B-57E9-C1C8-5F349C1527DC}"/>
              </a:ext>
            </a:extLst>
          </p:cNvPr>
          <p:cNvSpPr>
            <a:spLocks noChangeArrowheads="1"/>
          </p:cNvSpPr>
          <p:nvPr/>
        </p:nvSpPr>
        <p:spPr bwMode="auto">
          <a:xfrm>
            <a:off x="311472" y="522672"/>
            <a:ext cx="1082464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Questão 9) </a:t>
            </a:r>
            <a:r>
              <a:rPr kumimoji="0" lang="pt-BR" altLang="pt-BR"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(ATÉ 1 ponto)</a:t>
            </a:r>
            <a:r>
              <a:rPr kumimoji="0" lang="pt-PT" altLang="pt-BR"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 </a:t>
            </a:r>
            <a:r>
              <a:rPr kumimoji="0" lang="pt-PT" altLang="pt-BR"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A foto mostra a base de lançamento de foguetes usada pelos alunos do 1º ao 3º ano (nível 1). Na foto mostramos uma bolinha ou “bucha” de papel amassado (mas pode ser de pano, papel higiênico, espuma, etc) sendo colocada dentro do tubo de lançamento de foguetes.</a:t>
            </a:r>
            <a:endParaRPr kumimoji="0" lang="pt-BR" altLang="pt-BR"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pt-BR" altLang="pt-BR" b="0" i="0" u="none" strike="noStrike" cap="none" normalizeH="0" baseline="0" dirty="0">
              <a:ln>
                <a:noFill/>
              </a:ln>
              <a:solidFill>
                <a:schemeClr val="tx1"/>
              </a:solidFill>
              <a:effectLst/>
            </a:endParaRPr>
          </a:p>
        </p:txBody>
      </p:sp>
      <p:sp>
        <p:nvSpPr>
          <p:cNvPr id="5" name="CaixaDeTexto 4">
            <a:extLst>
              <a:ext uri="{FF2B5EF4-FFF2-40B4-BE49-F238E27FC236}">
                <a16:creationId xmlns:a16="http://schemas.microsoft.com/office/drawing/2014/main" id="{63562976-2A13-5CB6-3F43-53FD9663151A}"/>
              </a:ext>
            </a:extLst>
          </p:cNvPr>
          <p:cNvSpPr txBox="1"/>
          <p:nvPr/>
        </p:nvSpPr>
        <p:spPr>
          <a:xfrm>
            <a:off x="311472" y="1811946"/>
            <a:ext cx="7872313" cy="275460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Atenção: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PRIMEIRO</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coloque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F,</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de falso, ou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V,</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de verdadeiro, na frente de cada afirmação abaixo e,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DEPOIS</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assinale a alternativa que contém a sequência correta de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F</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e </a:t>
            </a:r>
            <a:r>
              <a:rPr kumimoji="0" lang="pt-BR" altLang="pt-BR" sz="18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V</a:t>
            </a: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pt-BR" altLang="pt-BR" sz="11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1ª) (   ) Nesta base o foguete do nível 1 voa por impulso de ar comprimido.</a:t>
            </a:r>
            <a:endParaRPr kumimoji="0" lang="pt-BR" altLang="pt-BR" sz="11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2ª) (   ) Com uma bomba de encher pneu de bicicleta comprimimos o ar na base.</a:t>
            </a:r>
            <a:endParaRPr kumimoji="0" lang="pt-BR" altLang="pt-BR" sz="11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3ª) (   ) Quanto mais ar comprimido na base, mais longe vai o foguete.</a:t>
            </a:r>
            <a:endParaRPr kumimoji="0" lang="pt-BR" altLang="pt-BR" sz="11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4ª) (   ) A base de lançamento não precisa ficar bem presa no chão.</a:t>
            </a:r>
            <a:endParaRPr kumimoji="0" lang="pt-BR" altLang="pt-BR" sz="11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pt-BR" altLang="pt-BR" sz="18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5ª) (   ) Na foto, a “mão” coloca uma bolinha de papel dentro da base.</a:t>
            </a:r>
            <a:endParaRPr lang="pt-BR" dirty="0"/>
          </a:p>
        </p:txBody>
      </p:sp>
      <p:sp>
        <p:nvSpPr>
          <p:cNvPr id="7" name="CaixaDeTexto 6">
            <a:extLst>
              <a:ext uri="{FF2B5EF4-FFF2-40B4-BE49-F238E27FC236}">
                <a16:creationId xmlns:a16="http://schemas.microsoft.com/office/drawing/2014/main" id="{6EEA7B47-077D-B53B-1553-3ABD880E9C86}"/>
              </a:ext>
            </a:extLst>
          </p:cNvPr>
          <p:cNvSpPr txBox="1"/>
          <p:nvPr/>
        </p:nvSpPr>
        <p:spPr>
          <a:xfrm>
            <a:off x="757766" y="2821000"/>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9" name="CaixaDeTexto 8">
            <a:extLst>
              <a:ext uri="{FF2B5EF4-FFF2-40B4-BE49-F238E27FC236}">
                <a16:creationId xmlns:a16="http://schemas.microsoft.com/office/drawing/2014/main" id="{C608AB7C-0272-FE36-0456-C0566116CC36}"/>
              </a:ext>
            </a:extLst>
          </p:cNvPr>
          <p:cNvSpPr txBox="1"/>
          <p:nvPr/>
        </p:nvSpPr>
        <p:spPr>
          <a:xfrm>
            <a:off x="757766" y="3125801"/>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0" name="CaixaDeTexto 9">
            <a:extLst>
              <a:ext uri="{FF2B5EF4-FFF2-40B4-BE49-F238E27FC236}">
                <a16:creationId xmlns:a16="http://schemas.microsoft.com/office/drawing/2014/main" id="{5C94E244-CEB7-78E2-26C7-06AB6EE5EB3B}"/>
              </a:ext>
            </a:extLst>
          </p:cNvPr>
          <p:cNvSpPr txBox="1"/>
          <p:nvPr/>
        </p:nvSpPr>
        <p:spPr>
          <a:xfrm>
            <a:off x="757766" y="3667667"/>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1" name="CaixaDeTexto 10">
            <a:extLst>
              <a:ext uri="{FF2B5EF4-FFF2-40B4-BE49-F238E27FC236}">
                <a16:creationId xmlns:a16="http://schemas.microsoft.com/office/drawing/2014/main" id="{F5ED6264-63AE-C199-10FE-807E53DBFBBC}"/>
              </a:ext>
            </a:extLst>
          </p:cNvPr>
          <p:cNvSpPr txBox="1"/>
          <p:nvPr/>
        </p:nvSpPr>
        <p:spPr>
          <a:xfrm>
            <a:off x="740833" y="42095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2" name="CaixaDeTexto 11">
            <a:extLst>
              <a:ext uri="{FF2B5EF4-FFF2-40B4-BE49-F238E27FC236}">
                <a16:creationId xmlns:a16="http://schemas.microsoft.com/office/drawing/2014/main" id="{DD240C42-80E4-9DF8-6823-1A919D06066D}"/>
              </a:ext>
            </a:extLst>
          </p:cNvPr>
          <p:cNvSpPr txBox="1"/>
          <p:nvPr/>
        </p:nvSpPr>
        <p:spPr>
          <a:xfrm>
            <a:off x="757767" y="3921668"/>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Tree>
    <p:extLst>
      <p:ext uri="{BB962C8B-B14F-4D97-AF65-F5344CB8AC3E}">
        <p14:creationId xmlns:p14="http://schemas.microsoft.com/office/powerpoint/2010/main" val="122438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F2B5D-5244-0A44-D3F0-28298BEF5103}"/>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4828171C-02B5-4E15-78CE-26F03FEEA2A8}"/>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3F5BE1F2-2E41-7FB5-071C-32523FA6189A}"/>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062D3819-F490-1556-DD16-660F288D337C}"/>
              </a:ext>
            </a:extLst>
          </p:cNvPr>
          <p:cNvSpPr txBox="1"/>
          <p:nvPr/>
        </p:nvSpPr>
        <p:spPr>
          <a:xfrm>
            <a:off x="910977" y="371257"/>
            <a:ext cx="9217024" cy="3570529"/>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a:t>
            </a:r>
            <a:r>
              <a:rPr lang="pt-BR" sz="1800" b="1"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7" name="CaixaDeTexto 6">
            <a:extLst>
              <a:ext uri="{FF2B5EF4-FFF2-40B4-BE49-F238E27FC236}">
                <a16:creationId xmlns:a16="http://schemas.microsoft.com/office/drawing/2014/main" id="{C393F6D1-368A-A291-7631-2893205FC265}"/>
              </a:ext>
            </a:extLst>
          </p:cNvPr>
          <p:cNvSpPr txBox="1"/>
          <p:nvPr/>
        </p:nvSpPr>
        <p:spPr>
          <a:xfrm>
            <a:off x="1706033" y="1042999"/>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255222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6754A-A14D-B493-E143-06373A1DBB71}"/>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75A22FB0-C748-C14E-D78C-B6F82EC886C8}"/>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517D0961-E6C4-2921-A407-BCD7385DBB8F}"/>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56E40D31-C698-0786-BD5D-C7C5C8BC0F12}"/>
              </a:ext>
            </a:extLst>
          </p:cNvPr>
          <p:cNvSpPr txBox="1"/>
          <p:nvPr/>
        </p:nvSpPr>
        <p:spPr>
          <a:xfrm>
            <a:off x="838969" y="476672"/>
            <a:ext cx="10225136" cy="4035657"/>
          </a:xfrm>
          <a:prstGeom prst="rect">
            <a:avLst/>
          </a:prstGeom>
          <a:noFill/>
        </p:spPr>
        <p:txBody>
          <a:bodyPr wrap="square">
            <a:spAutoFit/>
          </a:bodyPr>
          <a:lstStyle/>
          <a:p>
            <a:pPr algn="just" hangingPunct="0">
              <a:lnSpc>
                <a:spcPct val="150000"/>
              </a:lnSpc>
              <a:tabLst>
                <a:tab pos="450215" algn="l"/>
              </a:tabLst>
            </a:pPr>
            <a:r>
              <a:rPr lang="pt-BR" sz="1800" b="1" dirty="0">
                <a:effectLst/>
                <a:latin typeface="Arial" panose="020B0604020202020204" pitchFamily="34" charset="0"/>
                <a:ea typeface="Times New Roman" panose="02020603050405020304" pitchFamily="18" charset="0"/>
              </a:rPr>
              <a:t>Questão 10) </a:t>
            </a:r>
            <a:r>
              <a:rPr lang="pt-BR" sz="1800" dirty="0">
                <a:effectLst/>
                <a:latin typeface="Arial" panose="020B0604020202020204" pitchFamily="34" charset="0"/>
                <a:ea typeface="Times New Roman" panose="02020603050405020304" pitchFamily="18" charset="0"/>
              </a:rPr>
              <a:t>(ATÉ 1 ponto)</a:t>
            </a:r>
            <a:r>
              <a:rPr lang="pt-BR" sz="1600"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Abaixo tem uma lista das características dos foguetes. </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tabLst>
                <a:tab pos="450215" algn="l"/>
              </a:tabLst>
            </a:pPr>
            <a:r>
              <a:rPr lang="pt-PT" sz="11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Atenção: </a:t>
            </a: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Foguetes são mais caros do que carros.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Foguetes não fazem barulho quando são lançados.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Sem foguetes não chegamos ao espaço.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Sem foguetes não iremos aos outros planetas.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Foguetes são mais caros do que aviões.</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FD4C98A9-F6A7-7370-D7BD-C31EF6C2DD27}"/>
              </a:ext>
            </a:extLst>
          </p:cNvPr>
          <p:cNvSpPr txBox="1"/>
          <p:nvPr/>
        </p:nvSpPr>
        <p:spPr>
          <a:xfrm>
            <a:off x="1739900" y="2499267"/>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4" name="CaixaDeTexto 3">
            <a:extLst>
              <a:ext uri="{FF2B5EF4-FFF2-40B4-BE49-F238E27FC236}">
                <a16:creationId xmlns:a16="http://schemas.microsoft.com/office/drawing/2014/main" id="{641ACAA0-38FB-848E-8CE6-4C20048E0444}"/>
              </a:ext>
            </a:extLst>
          </p:cNvPr>
          <p:cNvSpPr txBox="1"/>
          <p:nvPr/>
        </p:nvSpPr>
        <p:spPr>
          <a:xfrm>
            <a:off x="1722966" y="3329000"/>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5" name="CaixaDeTexto 4">
            <a:extLst>
              <a:ext uri="{FF2B5EF4-FFF2-40B4-BE49-F238E27FC236}">
                <a16:creationId xmlns:a16="http://schemas.microsoft.com/office/drawing/2014/main" id="{19A27700-6DFC-80B8-FC16-6551B06FAC53}"/>
              </a:ext>
            </a:extLst>
          </p:cNvPr>
          <p:cNvSpPr txBox="1"/>
          <p:nvPr/>
        </p:nvSpPr>
        <p:spPr>
          <a:xfrm>
            <a:off x="1739899" y="3735401"/>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7" name="CaixaDeTexto 6">
            <a:extLst>
              <a:ext uri="{FF2B5EF4-FFF2-40B4-BE49-F238E27FC236}">
                <a16:creationId xmlns:a16="http://schemas.microsoft.com/office/drawing/2014/main" id="{CB02A56C-5847-E5FF-DA97-870B7D17CD0D}"/>
              </a:ext>
            </a:extLst>
          </p:cNvPr>
          <p:cNvSpPr txBox="1"/>
          <p:nvPr/>
        </p:nvSpPr>
        <p:spPr>
          <a:xfrm>
            <a:off x="1739899" y="4141801"/>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0" name="CaixaDeTexto 9">
            <a:extLst>
              <a:ext uri="{FF2B5EF4-FFF2-40B4-BE49-F238E27FC236}">
                <a16:creationId xmlns:a16="http://schemas.microsoft.com/office/drawing/2014/main" id="{BA059DFA-22AF-5E08-2320-BA14FD06BD07}"/>
              </a:ext>
            </a:extLst>
          </p:cNvPr>
          <p:cNvSpPr txBox="1"/>
          <p:nvPr/>
        </p:nvSpPr>
        <p:spPr>
          <a:xfrm>
            <a:off x="1739899" y="2905667"/>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Tree>
    <p:extLst>
      <p:ext uri="{BB962C8B-B14F-4D97-AF65-F5344CB8AC3E}">
        <p14:creationId xmlns:p14="http://schemas.microsoft.com/office/powerpoint/2010/main" val="90256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7"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C099A-4243-BB50-A6EE-01F16991ABBC}"/>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4E945B86-B025-396D-0608-318DD8BFF925}"/>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CF45C826-E219-E11F-59BD-DEAB77351914}"/>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6B631CCB-1E71-5180-C4F5-967E19B5E73A}"/>
              </a:ext>
            </a:extLst>
          </p:cNvPr>
          <p:cNvSpPr txBox="1"/>
          <p:nvPr/>
        </p:nvSpPr>
        <p:spPr>
          <a:xfrm>
            <a:off x="1127001" y="535726"/>
            <a:ext cx="9361040" cy="2756845"/>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50000"/>
              </a:lnSpc>
            </a:pPr>
            <a:r>
              <a:rPr lang="pt-PT" sz="1800" dirty="0">
                <a:effectLst/>
                <a:latin typeface="Arial" panose="020B0604020202020204" pitchFamily="34" charset="0"/>
                <a:ea typeface="Times New Roman" panose="02020603050405020304" pitchFamily="18" charset="0"/>
              </a:rPr>
              <a:t>e</a:t>
            </a:r>
            <a:r>
              <a:rPr lang="pt-BR" sz="1800" dirty="0">
                <a:effectLst/>
                <a:latin typeface="Arial" panose="020B0604020202020204" pitchFamily="34" charset="0"/>
                <a:ea typeface="Times New Roman" panose="02020603050405020304" pitchFamily="18" charset="0"/>
              </a:rPr>
              <a:t>)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4" name="CaixaDeTexto 3">
            <a:extLst>
              <a:ext uri="{FF2B5EF4-FFF2-40B4-BE49-F238E27FC236}">
                <a16:creationId xmlns:a16="http://schemas.microsoft.com/office/drawing/2014/main" id="{39EB490A-FB98-140E-6E52-311BA8DB06C5}"/>
              </a:ext>
            </a:extLst>
          </p:cNvPr>
          <p:cNvSpPr txBox="1"/>
          <p:nvPr/>
        </p:nvSpPr>
        <p:spPr>
          <a:xfrm>
            <a:off x="1943100" y="2499267"/>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11800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ext uri="{D42A27DB-BD31-4B8C-83A1-F6EECF244321}">
                <p14:modId xmlns:p14="http://schemas.microsoft.com/office/powerpoint/2010/main" val="4233645823"/>
              </p:ext>
            </p:extLst>
          </p:nvPr>
        </p:nvGraphicFramePr>
        <p:xfrm>
          <a:off x="3868003" y="707841"/>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a:solidFill>
                            <a:schemeClr val="tx1"/>
                          </a:solidFill>
                        </a:rPr>
                        <a:t>Contatos:</a:t>
                      </a: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a:t>
                      </a:r>
                      <a:r>
                        <a:rPr lang="pt-BR" sz="1800" dirty="0" err="1">
                          <a:latin typeface="Arial" panose="020B0604020202020204" pitchFamily="34" charset="0"/>
                          <a:cs typeface="Arial" panose="020B0604020202020204" pitchFamily="34" charset="0"/>
                        </a:rPr>
                        <a:t>obabr</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a:t>
                      </a:r>
                      <a:r>
                        <a:rPr lang="pt-BR" sz="1800" dirty="0" err="1">
                          <a:latin typeface="Arial" panose="020B0604020202020204" pitchFamily="34" charset="0"/>
                          <a:cs typeface="Arial" panose="020B0604020202020204" pitchFamily="34" charset="0"/>
                        </a:rPr>
                        <a:t>oba_olimpiada</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a:latin typeface="Arial" panose="020B0604020202020204" pitchFamily="34" charset="0"/>
                          <a:cs typeface="Arial" panose="020B0604020202020204" pitchFamily="34" charset="0"/>
                        </a:rPr>
                        <a:t>obaoficial</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a:latin typeface="Arial" panose="020B0604020202020204" pitchFamily="34" charset="0"/>
                          <a:cs typeface="Arial" panose="020B0604020202020204" pitchFamily="34" charset="0"/>
                        </a:rPr>
                        <a:t>canal_oba_mobfog</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dirty="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(21) 2018-5506</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a:latin typeface="Arial" panose="020B0604020202020204" pitchFamily="34" charset="0"/>
                          <a:cs typeface="Arial" panose="020B0604020202020204" pitchFamily="34" charset="0"/>
                        </a:rPr>
                        <a:t>(21) 2018-5506</a:t>
                      </a:r>
                    </a:p>
                    <a:p>
                      <a:r>
                        <a:rPr lang="pt-BR" sz="1800" dirty="0">
                          <a:latin typeface="Arial" panose="020B0604020202020204" pitchFamily="34" charset="0"/>
                          <a:cs typeface="Arial" panose="020B0604020202020204" pitchFamily="34" charset="0"/>
                        </a:rPr>
                        <a:t>(21) 4104-4047</a:t>
                      </a:r>
                    </a:p>
                    <a:p>
                      <a:r>
                        <a:rPr lang="pt-BR" sz="1800" dirty="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4" name="Imagem 3" descr="Logotipo&#10;&#10;Descrição gerada automaticamente">
            <a:extLst>
              <a:ext uri="{FF2B5EF4-FFF2-40B4-BE49-F238E27FC236}">
                <a16:creationId xmlns:a16="http://schemas.microsoft.com/office/drawing/2014/main" id="{A2432E13-FA0B-21F9-73E9-6B6F56B62A8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0937" y="2652387"/>
            <a:ext cx="2666938" cy="1392999"/>
          </a:xfrm>
          <a:prstGeom prst="rect">
            <a:avLst/>
          </a:prstGeom>
        </p:spPr>
      </p:pic>
      <p:pic>
        <p:nvPicPr>
          <p:cNvPr id="5" name="Imagem 4" descr="Logotipo&#10;&#10;O conteúdo gerado por IA pode estar incorreto.">
            <a:extLst>
              <a:ext uri="{FF2B5EF4-FFF2-40B4-BE49-F238E27FC236}">
                <a16:creationId xmlns:a16="http://schemas.microsoft.com/office/drawing/2014/main" id="{2369135D-E6FF-90A1-25A5-93D99F753D9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99809" y="2625221"/>
            <a:ext cx="3301281" cy="1161071"/>
          </a:xfrm>
          <a:prstGeom prst="rect">
            <a:avLst/>
          </a:prstGeom>
        </p:spPr>
      </p:pic>
    </p:spTree>
    <p:extLst>
      <p:ext uri="{BB962C8B-B14F-4D97-AF65-F5344CB8AC3E}">
        <p14:creationId xmlns:p14="http://schemas.microsoft.com/office/powerpoint/2010/main" val="29232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anim calcmode="lin" valueType="num">
                                      <p:cBhvr>
                                        <p:cTn id="13" dur="2000" fill="hold"/>
                                        <p:tgtEl>
                                          <p:spTgt spid="5"/>
                                        </p:tgtEl>
                                        <p:attrNameLst>
                                          <p:attrName>ppt_w</p:attrName>
                                        </p:attrNameLst>
                                      </p:cBhvr>
                                      <p:tavLst>
                                        <p:tav tm="0" fmla="#ppt_w*sin(2.5*pi*$)">
                                          <p:val>
                                            <p:fltVal val="0"/>
                                          </p:val>
                                        </p:tav>
                                        <p:tav tm="100000">
                                          <p:val>
                                            <p:fltVal val="1"/>
                                          </p:val>
                                        </p:tav>
                                      </p:tavLst>
                                    </p:anim>
                                    <p:anim calcmode="lin" valueType="num">
                                      <p:cBhvr>
                                        <p:cTn id="14" dur="2000" fill="hold"/>
                                        <p:tgtEl>
                                          <p:spTgt spid="5"/>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2000"/>
                                        <p:tgtEl>
                                          <p:spTgt spid="22"/>
                                        </p:tgtEl>
                                      </p:cBhvr>
                                    </p:animEffect>
                                    <p:anim calcmode="lin" valueType="num">
                                      <p:cBhvr>
                                        <p:cTn id="18" dur="2000" fill="hold"/>
                                        <p:tgtEl>
                                          <p:spTgt spid="22"/>
                                        </p:tgtEl>
                                        <p:attrNameLst>
                                          <p:attrName>ppt_w</p:attrName>
                                        </p:attrNameLst>
                                      </p:cBhvr>
                                      <p:tavLst>
                                        <p:tav tm="0" fmla="#ppt_w*sin(2.5*pi*$)">
                                          <p:val>
                                            <p:fltVal val="0"/>
                                          </p:val>
                                        </p:tav>
                                        <p:tav tm="100000">
                                          <p:val>
                                            <p:fltVal val="1"/>
                                          </p:val>
                                        </p:tav>
                                      </p:tavLst>
                                    </p:anim>
                                    <p:anim calcmode="lin" valueType="num">
                                      <p:cBhvr>
                                        <p:cTn id="19" dur="2000" fill="hold"/>
                                        <p:tgtEl>
                                          <p:spTgt spid="22"/>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anim calcmode="lin" valueType="num">
                                      <p:cBhvr>
                                        <p:cTn id="23" dur="2000" fill="hold"/>
                                        <p:tgtEl>
                                          <p:spTgt spid="2"/>
                                        </p:tgtEl>
                                        <p:attrNameLst>
                                          <p:attrName>ppt_w</p:attrName>
                                        </p:attrNameLst>
                                      </p:cBhvr>
                                      <p:tavLst>
                                        <p:tav tm="0" fmla="#ppt_w*sin(2.5*pi*$)">
                                          <p:val>
                                            <p:fltVal val="0"/>
                                          </p:val>
                                        </p:tav>
                                        <p:tav tm="100000">
                                          <p:val>
                                            <p:fltVal val="1"/>
                                          </p:val>
                                        </p:tav>
                                      </p:tavLst>
                                    </p:anim>
                                    <p:anim calcmode="lin" valueType="num">
                                      <p:cBhvr>
                                        <p:cTn id="24"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50000">
              <a:srgbClr val="E5EDEB"/>
            </a:gs>
            <a:gs pos="97643">
              <a:srgbClr val="CADCD8"/>
            </a:gs>
            <a:gs pos="0">
              <a:srgbClr val="B0CAC4"/>
            </a:gs>
          </a:gsLst>
          <a:lin ang="5400000" scaled="1"/>
        </a:gradFill>
        <a:effectLst/>
      </p:bgPr>
    </p:bg>
    <p:spTree>
      <p:nvGrpSpPr>
        <p:cNvPr id="1" name=""/>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7DDF5C8E-1936-4357-0A9B-A32F45112B90}"/>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818597A7-AABF-6146-71B9-60846DC9601B}"/>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10" name="CaixaDeTexto 9">
            <a:extLst>
              <a:ext uri="{FF2B5EF4-FFF2-40B4-BE49-F238E27FC236}">
                <a16:creationId xmlns:a16="http://schemas.microsoft.com/office/drawing/2014/main" id="{3DDA7E96-BA21-73D0-1813-382AD7AD38ED}"/>
              </a:ext>
            </a:extLst>
          </p:cNvPr>
          <p:cNvSpPr txBox="1"/>
          <p:nvPr/>
        </p:nvSpPr>
        <p:spPr>
          <a:xfrm>
            <a:off x="876196" y="589845"/>
            <a:ext cx="8770098" cy="2898422"/>
          </a:xfrm>
          <a:prstGeom prst="rect">
            <a:avLst/>
          </a:prstGeom>
          <a:noFill/>
        </p:spPr>
        <p:txBody>
          <a:bodyPr wrap="square">
            <a:spAutoFit/>
          </a:bodyPr>
          <a:lstStyle/>
          <a:p>
            <a:pPr algn="just" hangingPunct="0">
              <a:lnSpc>
                <a:spcPct val="115000"/>
              </a:lnSpc>
            </a:pPr>
            <a:r>
              <a:rPr lang="pt-BR" sz="1800" b="1" dirty="0">
                <a:effectLst/>
                <a:latin typeface="Arial" panose="020B0604020202020204" pitchFamily="34" charset="0"/>
                <a:ea typeface="Times New Roman" panose="02020603050405020304" pitchFamily="18" charset="0"/>
              </a:rPr>
              <a:t>Questão 1) </a:t>
            </a:r>
            <a:r>
              <a:rPr lang="pt-BR" sz="1800" dirty="0">
                <a:effectLst/>
                <a:latin typeface="Arial" panose="020B0604020202020204" pitchFamily="34" charset="0"/>
                <a:ea typeface="Times New Roman" panose="02020603050405020304" pitchFamily="18" charset="0"/>
              </a:rPr>
              <a:t>(1 ponto) O planeta mais bem estudado é a Terra, onde vivemos.</a:t>
            </a:r>
            <a:endParaRPr lang="pt-BR" sz="1600" dirty="0">
              <a:effectLst/>
              <a:latin typeface="Times New Roman" panose="02020603050405020304" pitchFamily="18" charset="0"/>
              <a:ea typeface="Times New Roman" panose="02020603050405020304" pitchFamily="18" charset="0"/>
            </a:endParaRPr>
          </a:p>
          <a:p>
            <a:pPr marL="1270" indent="1709420" algn="just" hangingPunct="0">
              <a:lnSpc>
                <a:spcPct val="115000"/>
              </a:lnSpc>
            </a:pPr>
            <a:r>
              <a:rPr lang="pt-BR" sz="1800" dirty="0">
                <a:effectLst/>
                <a:latin typeface="Arial" panose="020B0604020202020204" pitchFamily="34" charset="0"/>
                <a:ea typeface="Times New Roman" panose="02020603050405020304" pitchFamily="18" charset="0"/>
              </a:rPr>
              <a:t>Marque a afirmação que está toda </a:t>
            </a:r>
            <a:r>
              <a:rPr lang="pt-BR" sz="1800" b="1" u="sng" dirty="0">
                <a:effectLst/>
                <a:latin typeface="Arial" panose="020B0604020202020204" pitchFamily="34" charset="0"/>
                <a:ea typeface="Times New Roman" panose="02020603050405020304" pitchFamily="18" charset="0"/>
              </a:rPr>
              <a:t>ERRADA</a:t>
            </a:r>
            <a:r>
              <a:rPr lang="pt-BR" sz="1800" dirty="0">
                <a:effectLst/>
                <a:latin typeface="Arial" panose="020B0604020202020204" pitchFamily="34" charset="0"/>
                <a:ea typeface="Times New Roman" panose="02020603050405020304" pitchFamily="18" charset="0"/>
              </a:rPr>
              <a:t>. Atenção!!</a:t>
            </a:r>
            <a:endParaRPr lang="pt-BR" sz="1600" dirty="0">
              <a:effectLst/>
              <a:latin typeface="Times New Roman" panose="02020603050405020304" pitchFamily="18" charset="0"/>
              <a:ea typeface="Times New Roman" panose="02020603050405020304" pitchFamily="18" charset="0"/>
            </a:endParaRPr>
          </a:p>
          <a:p>
            <a:pPr algn="just" hangingPunct="0">
              <a:lnSpc>
                <a:spcPct val="115000"/>
              </a:lnSpc>
            </a:pPr>
            <a:r>
              <a:rPr lang="pt-BR" sz="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a:t>
            </a:r>
            <a:r>
              <a:rPr lang="pt-BR" sz="1800" b="1"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 Terra gira ao redor do Sol e a Lua gira ao redor da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A atmosfera da Terra permite a vida na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a:t>
            </a:r>
            <a:r>
              <a:rPr lang="pt-BR" sz="8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105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A Terra é plana, não gira ao redor do Sol e tem 4 luas.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Vista do espaço a Terra tem a forma de uma esfera (bola).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Lua é satélite natural da Terra e já foi visitada por astronautas.</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C492F9A7-5CD2-0AF0-EC7B-88733A2909B4}"/>
              </a:ext>
            </a:extLst>
          </p:cNvPr>
          <p:cNvSpPr txBox="1"/>
          <p:nvPr/>
        </p:nvSpPr>
        <p:spPr>
          <a:xfrm>
            <a:off x="1689100" y="2296066"/>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520773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3617F-7EB7-3CF9-E69F-C1CC864232B6}"/>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03C6ED47-1FFF-B61B-3988-A6784B86898B}"/>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67A30927-FDD0-E2D9-8CC0-82591C8334F3}"/>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5E6E4A10-CCAC-CF2F-CCD5-36E26630A1A1}"/>
              </a:ext>
            </a:extLst>
          </p:cNvPr>
          <p:cNvSpPr txBox="1"/>
          <p:nvPr/>
        </p:nvSpPr>
        <p:spPr>
          <a:xfrm>
            <a:off x="909518" y="476672"/>
            <a:ext cx="9096406" cy="3325398"/>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Questão 2)</a:t>
            </a:r>
            <a:r>
              <a:rPr lang="pt-BR" sz="1800" dirty="0">
                <a:effectLst/>
                <a:latin typeface="Arial" panose="020B0604020202020204" pitchFamily="34" charset="0"/>
                <a:ea typeface="Times New Roman" panose="02020603050405020304" pitchFamily="18" charset="0"/>
              </a:rPr>
              <a:t> (1 ponto) Sabemos muito sobre a nossa Lua.</a:t>
            </a:r>
            <a:endParaRPr lang="pt-BR" sz="1600" dirty="0">
              <a:effectLst/>
              <a:latin typeface="Times New Roman" panose="02020603050405020304" pitchFamily="18" charset="0"/>
              <a:ea typeface="Times New Roman" panose="02020603050405020304" pitchFamily="18" charset="0"/>
            </a:endParaRPr>
          </a:p>
          <a:p>
            <a:pPr indent="1620520" algn="just" hangingPunct="0">
              <a:lnSpc>
                <a:spcPct val="150000"/>
              </a:lnSpc>
            </a:pPr>
            <a:r>
              <a:rPr lang="pt-BR" sz="1800" dirty="0">
                <a:effectLst/>
                <a:latin typeface="Arial" panose="020B0604020202020204" pitchFamily="34" charset="0"/>
                <a:ea typeface="Times New Roman" panose="02020603050405020304" pitchFamily="18" charset="0"/>
              </a:rPr>
              <a:t>Marque a afirmação que está toda </a:t>
            </a:r>
            <a:r>
              <a:rPr lang="pt-BR" sz="1800" b="1" u="sng" dirty="0">
                <a:effectLst/>
                <a:latin typeface="Arial" panose="020B0604020202020204" pitchFamily="34" charset="0"/>
                <a:ea typeface="Times New Roman" panose="02020603050405020304" pitchFamily="18" charset="0"/>
              </a:rPr>
              <a:t>ERRADA</a:t>
            </a:r>
            <a:r>
              <a:rPr lang="pt-BR" sz="1800" dirty="0">
                <a:effectLst/>
                <a:latin typeface="Arial" panose="020B0604020202020204" pitchFamily="34" charset="0"/>
                <a:ea typeface="Times New Roman" panose="02020603050405020304" pitchFamily="18" charset="0"/>
              </a:rPr>
              <a:t>. Atenção!!</a:t>
            </a:r>
          </a:p>
          <a:p>
            <a:pPr indent="1620520" algn="just" hangingPunct="0">
              <a:lnSpc>
                <a:spcPct val="150000"/>
              </a:lnSpc>
            </a:pP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a:t>
            </a:r>
            <a:r>
              <a:rPr lang="pt-BR" sz="1800" b="1"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Na Lua não tem atmosfera como na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a:t>
            </a:r>
            <a:r>
              <a:rPr lang="pt-BR" sz="8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A Lua tem mar, floresta e os astronautas moram lá.</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O céu da Lua não é azul como o da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A Lua tem crateras e montanhas como na Terra.</a:t>
            </a:r>
            <a:endParaRPr lang="pt-BR" sz="1600" dirty="0">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Lua é menor do que a Terra e do que o Sol.</a:t>
            </a:r>
            <a:endParaRPr lang="pt-BR" dirty="0"/>
          </a:p>
        </p:txBody>
      </p:sp>
      <p:sp>
        <p:nvSpPr>
          <p:cNvPr id="2" name="CaixaDeTexto 1">
            <a:extLst>
              <a:ext uri="{FF2B5EF4-FFF2-40B4-BE49-F238E27FC236}">
                <a16:creationId xmlns:a16="http://schemas.microsoft.com/office/drawing/2014/main" id="{E0329207-F9D7-35C6-5955-6C9027E73874}"/>
              </a:ext>
            </a:extLst>
          </p:cNvPr>
          <p:cNvSpPr txBox="1"/>
          <p:nvPr/>
        </p:nvSpPr>
        <p:spPr>
          <a:xfrm>
            <a:off x="1722966" y="2211399"/>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92691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176CC-3364-4C20-E3F7-FDB284C33F06}"/>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9C705FBB-96DD-BFD8-CADF-F2AC82EE13C7}"/>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6BB5508B-7FEE-51B2-DEC1-CAC3F57549ED}"/>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0A6C3640-27A8-0D82-6F0F-E937DE359218}"/>
              </a:ext>
            </a:extLst>
          </p:cNvPr>
          <p:cNvSpPr txBox="1"/>
          <p:nvPr/>
        </p:nvSpPr>
        <p:spPr>
          <a:xfrm>
            <a:off x="909518" y="476672"/>
            <a:ext cx="9217024" cy="3320076"/>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Questão 3) </a:t>
            </a:r>
            <a:r>
              <a:rPr lang="pt-BR" sz="1800" dirty="0">
                <a:effectLst/>
                <a:latin typeface="Arial" panose="020B0604020202020204" pitchFamily="34" charset="0"/>
                <a:ea typeface="Times New Roman" panose="02020603050405020304" pitchFamily="18" charset="0"/>
              </a:rPr>
              <a:t>(1 ponto) Uma pergunta envolvendo Mercúrio, Vênus, Terra, Marte e Lua.</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Assinale a alternativa onde está </a:t>
            </a:r>
            <a:r>
              <a:rPr lang="pt-BR" sz="1800" u="sng" dirty="0">
                <a:effectLst/>
                <a:latin typeface="Arial" panose="020B0604020202020204" pitchFamily="34" charset="0"/>
                <a:ea typeface="Times New Roman" panose="02020603050405020304" pitchFamily="18" charset="0"/>
              </a:rPr>
              <a:t>tudo certo</a:t>
            </a:r>
            <a:r>
              <a:rPr lang="pt-BR" sz="1800" dirty="0">
                <a:effectLst/>
                <a:latin typeface="Arial" panose="020B0604020202020204" pitchFamily="34" charset="0"/>
                <a:ea typeface="Times New Roman" panose="02020603050405020304" pitchFamily="18" charset="0"/>
              </a:rPr>
              <a:t>. Atenção!</a:t>
            </a:r>
          </a:p>
          <a:p>
            <a:pPr algn="just" hangingPunct="0">
              <a:lnSpc>
                <a:spcPct val="150000"/>
              </a:lnSpc>
            </a:pP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Mercúrio tem uma lua, Vênus tem duas luas e Marte tem 3 luas.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A Terra e Marte têm atmosferas. A Lua e Mercúrio também têm atmosferas.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A Terra e Marte têm calotas polares. A Lua também tem calota polar.</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A Terra é maior do que Mercúrio e Mercúrio é maior do que a Lua.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Lua e Mercúrio têm atmosferas, mas Vênus, Marte e a Terra não têm.</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A7BFDC2A-686A-1A1C-E4D8-66C726205164}"/>
              </a:ext>
            </a:extLst>
          </p:cNvPr>
          <p:cNvSpPr txBox="1"/>
          <p:nvPr/>
        </p:nvSpPr>
        <p:spPr>
          <a:xfrm>
            <a:off x="1722966" y="3007266"/>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104327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A4A1E-A3A7-0356-98CE-2D09D8F835B4}"/>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4B736D47-3166-7C9D-604C-54DB15DFF6C7}"/>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C012CED7-9270-42F5-7F8A-F87462E74809}"/>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416875EB-1069-0E9A-F80C-79BC3195440E}"/>
              </a:ext>
            </a:extLst>
          </p:cNvPr>
          <p:cNvSpPr txBox="1"/>
          <p:nvPr/>
        </p:nvSpPr>
        <p:spPr>
          <a:xfrm>
            <a:off x="694953" y="620688"/>
            <a:ext cx="10513168" cy="3320076"/>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Questão 4)</a:t>
            </a:r>
            <a:r>
              <a:rPr lang="pt-BR" sz="1800" dirty="0">
                <a:effectLst/>
                <a:latin typeface="Arial" panose="020B0604020202020204" pitchFamily="34" charset="0"/>
                <a:ea typeface="Times New Roman" panose="02020603050405020304" pitchFamily="18" charset="0"/>
              </a:rPr>
              <a:t> (1 ponto) Marque a alternativa que tem os planetas na ordem correta de afastamento deles ao Sol.</a:t>
            </a:r>
            <a:endParaRPr lang="pt-BR" dirty="0">
              <a:latin typeface="Arial" panose="020B0604020202020204" pitchFamily="34" charset="0"/>
              <a:ea typeface="Times New Roman" panose="02020603050405020304" pitchFamily="18" charset="0"/>
            </a:endParaRPr>
          </a:p>
          <a:p>
            <a:pPr algn="just" hangingPunct="0">
              <a:lnSpc>
                <a:spcPct val="150000"/>
              </a:lnSpc>
            </a:pP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Mercúrio, Vênus, Terra, Marte, Júpiter, Saturno, Plutão e Netuno.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Mercúrio, Terra, Vênus, Marte, Saturno, Júpiter, Urano e Netuno.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Mercúrio, Vênus, Marte, Terra, Saturno, Júpiter, Urano e Netuno.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Vênus, Marte, Mercúrio, Terra, Saturno, Júpiter, Netuno e Urano.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Mercúrio, Vênus, Terra, Marte, Júpiter, Saturno, Urano, Netuno.</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B686C796-5CA1-2A23-D3F9-143F91BC0291}"/>
              </a:ext>
            </a:extLst>
          </p:cNvPr>
          <p:cNvSpPr txBox="1"/>
          <p:nvPr/>
        </p:nvSpPr>
        <p:spPr>
          <a:xfrm>
            <a:off x="1519766" y="3583000"/>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3500405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89877-3EF6-C1DA-1129-3B30C5366E05}"/>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38E2EF59-9A3D-BB8C-DA3C-C632F8DB57E7}"/>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97B618C4-CF3F-E7B8-BE2F-7895CBFB52EF}"/>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0C5727C4-44CC-FFEF-36EE-9EE114D21883}"/>
              </a:ext>
            </a:extLst>
          </p:cNvPr>
          <p:cNvSpPr txBox="1"/>
          <p:nvPr/>
        </p:nvSpPr>
        <p:spPr>
          <a:xfrm>
            <a:off x="550937" y="620688"/>
            <a:ext cx="10801200" cy="3787062"/>
          </a:xfrm>
          <a:prstGeom prst="rect">
            <a:avLst/>
          </a:prstGeom>
          <a:noFill/>
        </p:spPr>
        <p:txBody>
          <a:bodyPr wrap="square">
            <a:spAutoFit/>
          </a:bodyPr>
          <a:lstStyle/>
          <a:p>
            <a:pPr marL="2540" algn="just" hangingPunct="0">
              <a:lnSpc>
                <a:spcPct val="150000"/>
              </a:lnSpc>
            </a:pPr>
            <a:r>
              <a:rPr lang="pt-BR" sz="1800" b="1" dirty="0">
                <a:effectLst/>
                <a:latin typeface="Arial" panose="020B0604020202020204" pitchFamily="34" charset="0"/>
                <a:ea typeface="Times New Roman" panose="02020603050405020304" pitchFamily="18" charset="0"/>
              </a:rPr>
              <a:t>Questão 5) </a:t>
            </a:r>
            <a:r>
              <a:rPr lang="pt-BR" sz="1800" dirty="0">
                <a:effectLst/>
                <a:latin typeface="Arial" panose="020B0604020202020204" pitchFamily="34" charset="0"/>
                <a:ea typeface="Times New Roman" panose="02020603050405020304" pitchFamily="18" charset="0"/>
              </a:rPr>
              <a:t>(1 ponto) Suponha que numa viagem espacial um astronauta passou pertinho de um planeta avermelhado, que tinha duas luazinhas, era rochoso e tinha atmosfera. Qual é o nome deste planeta? (Dica: começa com a letra M).</a:t>
            </a:r>
            <a:endParaRPr lang="pt-BR" sz="1600" dirty="0">
              <a:effectLst/>
              <a:latin typeface="Times New Roman" panose="02020603050405020304" pitchFamily="18" charset="0"/>
              <a:ea typeface="Times New Roman" panose="02020603050405020304" pitchFamily="18" charset="0"/>
            </a:endParaRPr>
          </a:p>
          <a:p>
            <a:pPr marL="2540" indent="447675" algn="just" hangingPunct="0">
              <a:lnSpc>
                <a:spcPct val="150000"/>
              </a:lnSpc>
            </a:pPr>
            <a:r>
              <a:rPr lang="pt-BR" sz="1800" dirty="0">
                <a:effectLst/>
                <a:latin typeface="Arial" panose="020B0604020202020204" pitchFamily="34" charset="0"/>
                <a:ea typeface="Times New Roman" panose="02020603050405020304" pitchFamily="18" charset="0"/>
              </a:rPr>
              <a:t>Assinale a única alternativa correta.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Mercúrio.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Vênus.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a:t>
            </a:r>
            <a:r>
              <a:rPr lang="pt-BR" sz="700" dirty="0">
                <a:effectLst/>
                <a:latin typeface="Arial" panose="020B0604020202020204" pitchFamily="34" charset="0"/>
                <a:ea typeface="Times New Roman" panose="02020603050405020304" pitchFamily="18" charset="0"/>
              </a:rPr>
              <a:t> </a:t>
            </a:r>
            <a:r>
              <a:rPr lang="pt-BR" dirty="0">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Marte.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Júpiter.</a:t>
            </a:r>
            <a:endParaRPr lang="pt-BR" sz="1600" dirty="0">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Urano.</a:t>
            </a:r>
            <a:endParaRPr lang="pt-BR" dirty="0"/>
          </a:p>
        </p:txBody>
      </p:sp>
      <p:sp>
        <p:nvSpPr>
          <p:cNvPr id="2" name="CaixaDeTexto 1">
            <a:extLst>
              <a:ext uri="{FF2B5EF4-FFF2-40B4-BE49-F238E27FC236}">
                <a16:creationId xmlns:a16="http://schemas.microsoft.com/office/drawing/2014/main" id="{B02F492A-49A4-D6A0-58BB-24CA27871781}"/>
              </a:ext>
            </a:extLst>
          </p:cNvPr>
          <p:cNvSpPr txBox="1"/>
          <p:nvPr/>
        </p:nvSpPr>
        <p:spPr>
          <a:xfrm>
            <a:off x="1350434" y="3193533"/>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391620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F016E-DE78-0413-B56F-96B3781AF3AF}"/>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11482011-1684-8942-7559-BC5CD61F24F7}"/>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A9EFC18D-5160-EBB1-151B-50637314794A}"/>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224D83C7-CBD5-4A74-5F2D-687AE5CD165B}"/>
              </a:ext>
            </a:extLst>
          </p:cNvPr>
          <p:cNvSpPr txBox="1"/>
          <p:nvPr/>
        </p:nvSpPr>
        <p:spPr>
          <a:xfrm>
            <a:off x="802965" y="476672"/>
            <a:ext cx="10297144" cy="3620158"/>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Questão 6) </a:t>
            </a:r>
            <a:r>
              <a:rPr lang="pt-BR" sz="1800" dirty="0">
                <a:effectLst/>
                <a:latin typeface="Arial" panose="020B0604020202020204" pitchFamily="34" charset="0"/>
                <a:ea typeface="Times New Roman" panose="02020603050405020304" pitchFamily="18" charset="0"/>
              </a:rPr>
              <a:t>(Até 1 ponto) Atenção: </a:t>
            </a: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50000"/>
              </a:lnSpc>
            </a:pPr>
            <a:r>
              <a:rPr lang="pt-BR" sz="11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O Sol aquece 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O Sol ilumina a Terra, a qual gira em torno do Sol.</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Graças ao Sol parte da água da Terra evapora e depois cai como chuva.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A Terra gasta cerca de 365 dias para dar uma volta ao redor do Sol.</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A Lua e o Sol giram ao redor da Terra todo dia.</a:t>
            </a:r>
            <a:endParaRPr lang="pt-BR" sz="1600" dirty="0">
              <a:effectLst/>
              <a:latin typeface="Times New Roman" panose="02020603050405020304" pitchFamily="18" charset="0"/>
              <a:ea typeface="Times New Roman" panose="02020603050405020304" pitchFamily="18" charset="0"/>
            </a:endParaRPr>
          </a:p>
        </p:txBody>
      </p:sp>
      <p:sp>
        <p:nvSpPr>
          <p:cNvPr id="4" name="CaixaDeTexto 3">
            <a:extLst>
              <a:ext uri="{FF2B5EF4-FFF2-40B4-BE49-F238E27FC236}">
                <a16:creationId xmlns:a16="http://schemas.microsoft.com/office/drawing/2014/main" id="{789ABAA2-532E-C07B-DA45-945C428CFC24}"/>
              </a:ext>
            </a:extLst>
          </p:cNvPr>
          <p:cNvSpPr txBox="1"/>
          <p:nvPr/>
        </p:nvSpPr>
        <p:spPr>
          <a:xfrm>
            <a:off x="1706033" y="20759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9" name="CaixaDeTexto 8">
            <a:extLst>
              <a:ext uri="{FF2B5EF4-FFF2-40B4-BE49-F238E27FC236}">
                <a16:creationId xmlns:a16="http://schemas.microsoft.com/office/drawing/2014/main" id="{3D747273-46AC-D407-69A9-2E4CEED9B4A2}"/>
              </a:ext>
            </a:extLst>
          </p:cNvPr>
          <p:cNvSpPr txBox="1"/>
          <p:nvPr/>
        </p:nvSpPr>
        <p:spPr>
          <a:xfrm>
            <a:off x="1706033" y="2465401"/>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0" name="CaixaDeTexto 9">
            <a:extLst>
              <a:ext uri="{FF2B5EF4-FFF2-40B4-BE49-F238E27FC236}">
                <a16:creationId xmlns:a16="http://schemas.microsoft.com/office/drawing/2014/main" id="{17D05FB3-2A8B-D830-1C60-79A1A516183E}"/>
              </a:ext>
            </a:extLst>
          </p:cNvPr>
          <p:cNvSpPr txBox="1"/>
          <p:nvPr/>
        </p:nvSpPr>
        <p:spPr>
          <a:xfrm>
            <a:off x="1706033" y="2905667"/>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1" name="CaixaDeTexto 10">
            <a:extLst>
              <a:ext uri="{FF2B5EF4-FFF2-40B4-BE49-F238E27FC236}">
                <a16:creationId xmlns:a16="http://schemas.microsoft.com/office/drawing/2014/main" id="{D22DEA8B-9B9E-42EF-5832-6D10076519BB}"/>
              </a:ext>
            </a:extLst>
          </p:cNvPr>
          <p:cNvSpPr txBox="1"/>
          <p:nvPr/>
        </p:nvSpPr>
        <p:spPr>
          <a:xfrm>
            <a:off x="1706033" y="33459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12" name="CaixaDeTexto 11">
            <a:extLst>
              <a:ext uri="{FF2B5EF4-FFF2-40B4-BE49-F238E27FC236}">
                <a16:creationId xmlns:a16="http://schemas.microsoft.com/office/drawing/2014/main" id="{8DAFA902-EF19-5893-4145-22EEEBD8EC7C}"/>
              </a:ext>
            </a:extLst>
          </p:cNvPr>
          <p:cNvSpPr txBox="1"/>
          <p:nvPr/>
        </p:nvSpPr>
        <p:spPr>
          <a:xfrm>
            <a:off x="1706033" y="3718467"/>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Tree>
    <p:extLst>
      <p:ext uri="{BB962C8B-B14F-4D97-AF65-F5344CB8AC3E}">
        <p14:creationId xmlns:p14="http://schemas.microsoft.com/office/powerpoint/2010/main" val="296180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1917D-93D1-3889-4409-61F0D9D39FD6}"/>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F2114310-A0E3-2B9D-4D55-2BC964A598F0}"/>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E5AB772B-9AA3-2C88-F2E6-C34DB7B2F218}"/>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7A53DD57-FCDC-2868-A52D-89B1064185FF}"/>
              </a:ext>
            </a:extLst>
          </p:cNvPr>
          <p:cNvSpPr txBox="1"/>
          <p:nvPr/>
        </p:nvSpPr>
        <p:spPr>
          <a:xfrm>
            <a:off x="909518" y="548680"/>
            <a:ext cx="8088462" cy="3602846"/>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1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a:t>
            </a:r>
            <a:r>
              <a:rPr lang="pt-BR" sz="700" dirty="0">
                <a:effectLst/>
                <a:latin typeface="Arial" panose="020B0604020202020204" pitchFamily="34" charset="0"/>
                <a:ea typeface="Times New Roman" panose="02020603050405020304" pitchFamily="18" charset="0"/>
              </a:rPr>
              <a:t> </a:t>
            </a:r>
            <a:r>
              <a:rPr lang="pt-BR" sz="600"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95E89849-F41C-5600-2232-3D76DACE79AD}"/>
              </a:ext>
            </a:extLst>
          </p:cNvPr>
          <p:cNvSpPr txBox="1"/>
          <p:nvPr/>
        </p:nvSpPr>
        <p:spPr>
          <a:xfrm>
            <a:off x="1706033" y="1246200"/>
            <a:ext cx="383216" cy="379317"/>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X</a:t>
            </a:r>
            <a:endParaRPr lang="pt-BR" dirty="0"/>
          </a:p>
        </p:txBody>
      </p:sp>
    </p:spTree>
    <p:extLst>
      <p:ext uri="{BB962C8B-B14F-4D97-AF65-F5344CB8AC3E}">
        <p14:creationId xmlns:p14="http://schemas.microsoft.com/office/powerpoint/2010/main" val="242697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F99F0-1B4A-F46F-0479-921128E22E1E}"/>
            </a:ext>
          </a:extLst>
        </p:cNvPr>
        <p:cNvGrpSpPr/>
        <p:nvPr/>
      </p:nvGrpSpPr>
      <p:grpSpPr>
        <a:xfrm>
          <a:off x="0" y="0"/>
          <a:ext cx="0" cy="0"/>
          <a:chOff x="0" y="0"/>
          <a:chExt cx="0" cy="0"/>
        </a:xfrm>
      </p:grpSpPr>
      <p:pic>
        <p:nvPicPr>
          <p:cNvPr id="6" name="Imagem 5" descr="Logotipo&#10;&#10;O conteúdo gerado por IA pode estar incorreto.">
            <a:extLst>
              <a:ext uri="{FF2B5EF4-FFF2-40B4-BE49-F238E27FC236}">
                <a16:creationId xmlns:a16="http://schemas.microsoft.com/office/drawing/2014/main" id="{9D012428-FC30-369F-79D4-8C016F0D9675}"/>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0488041" y="6183739"/>
            <a:ext cx="1257868" cy="657011"/>
          </a:xfrm>
          <a:prstGeom prst="rect">
            <a:avLst/>
          </a:prstGeom>
        </p:spPr>
      </p:pic>
      <p:pic>
        <p:nvPicPr>
          <p:cNvPr id="8" name="Imagem 7" descr="Logotipo&#10;&#10;O conteúdo gerado por IA pode estar incorreto.">
            <a:extLst>
              <a:ext uri="{FF2B5EF4-FFF2-40B4-BE49-F238E27FC236}">
                <a16:creationId xmlns:a16="http://schemas.microsoft.com/office/drawing/2014/main" id="{09909AC3-370B-D0E3-52BC-2AD10C13F249}"/>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6200989"/>
            <a:ext cx="1819037" cy="639761"/>
          </a:xfrm>
          <a:prstGeom prst="rect">
            <a:avLst/>
          </a:prstGeom>
        </p:spPr>
      </p:pic>
      <p:sp>
        <p:nvSpPr>
          <p:cNvPr id="3" name="CaixaDeTexto 2">
            <a:extLst>
              <a:ext uri="{FF2B5EF4-FFF2-40B4-BE49-F238E27FC236}">
                <a16:creationId xmlns:a16="http://schemas.microsoft.com/office/drawing/2014/main" id="{2A853B90-59DB-5C61-8B7D-3B6101F82E06}"/>
              </a:ext>
            </a:extLst>
          </p:cNvPr>
          <p:cNvSpPr txBox="1"/>
          <p:nvPr/>
        </p:nvSpPr>
        <p:spPr>
          <a:xfrm>
            <a:off x="909518" y="332656"/>
            <a:ext cx="8770265" cy="4381905"/>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Questão 7) </a:t>
            </a:r>
            <a:r>
              <a:rPr lang="pt-BR" sz="1800" dirty="0">
                <a:effectLst/>
                <a:latin typeface="Arial" panose="020B0604020202020204" pitchFamily="34" charset="0"/>
                <a:ea typeface="Times New Roman" panose="02020603050405020304" pitchFamily="18" charset="0"/>
              </a:rPr>
              <a:t>(ATÉ 1 ponto) Quanto mais longe do Sol, mais devagar o planeta se move. Atenção: </a:t>
            </a: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50000"/>
              </a:lnSpc>
            </a:pPr>
            <a:r>
              <a:rPr lang="pt-BR" sz="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A Terra não gira ao redor do Sol, logo ela está parada.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O ano de Mercúrio é menor do que o da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Plutão, o planeta anão, é mais lento do que qualquer planeta.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Mercúrio é o mais rápido dos planetas.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Marte gira ao redor do Sol, mas leva mais tempo do que 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31652AFA-C4EC-7F25-3DDD-D40A7BDA8FE5}"/>
              </a:ext>
            </a:extLst>
          </p:cNvPr>
          <p:cNvSpPr txBox="1"/>
          <p:nvPr/>
        </p:nvSpPr>
        <p:spPr>
          <a:xfrm>
            <a:off x="1807633" y="26855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4" name="CaixaDeTexto 3">
            <a:extLst>
              <a:ext uri="{FF2B5EF4-FFF2-40B4-BE49-F238E27FC236}">
                <a16:creationId xmlns:a16="http://schemas.microsoft.com/office/drawing/2014/main" id="{30860545-75E8-26E0-9517-3C7B592FD51C}"/>
              </a:ext>
            </a:extLst>
          </p:cNvPr>
          <p:cNvSpPr txBox="1"/>
          <p:nvPr/>
        </p:nvSpPr>
        <p:spPr>
          <a:xfrm>
            <a:off x="1807633" y="3108868"/>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5" name="CaixaDeTexto 4">
            <a:extLst>
              <a:ext uri="{FF2B5EF4-FFF2-40B4-BE49-F238E27FC236}">
                <a16:creationId xmlns:a16="http://schemas.microsoft.com/office/drawing/2014/main" id="{61292739-9217-0FCA-639D-F5B449B51230}"/>
              </a:ext>
            </a:extLst>
          </p:cNvPr>
          <p:cNvSpPr txBox="1"/>
          <p:nvPr/>
        </p:nvSpPr>
        <p:spPr>
          <a:xfrm>
            <a:off x="1807633" y="3515268"/>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7" name="CaixaDeTexto 6">
            <a:extLst>
              <a:ext uri="{FF2B5EF4-FFF2-40B4-BE49-F238E27FC236}">
                <a16:creationId xmlns:a16="http://schemas.microsoft.com/office/drawing/2014/main" id="{C5549B72-6C3D-9ECF-0FC2-6885AC07188E}"/>
              </a:ext>
            </a:extLst>
          </p:cNvPr>
          <p:cNvSpPr txBox="1"/>
          <p:nvPr/>
        </p:nvSpPr>
        <p:spPr>
          <a:xfrm>
            <a:off x="1807633" y="3904734"/>
            <a:ext cx="311208" cy="369332"/>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V</a:t>
            </a:r>
            <a:endParaRPr lang="pt-BR" dirty="0">
              <a:solidFill>
                <a:srgbClr val="FF0000"/>
              </a:solidFill>
            </a:endParaRPr>
          </a:p>
        </p:txBody>
      </p:sp>
      <p:sp>
        <p:nvSpPr>
          <p:cNvPr id="9" name="CaixaDeTexto 8">
            <a:extLst>
              <a:ext uri="{FF2B5EF4-FFF2-40B4-BE49-F238E27FC236}">
                <a16:creationId xmlns:a16="http://schemas.microsoft.com/office/drawing/2014/main" id="{59044DD6-E081-CEE2-08CB-2B7259711A10}"/>
              </a:ext>
            </a:extLst>
          </p:cNvPr>
          <p:cNvSpPr txBox="1"/>
          <p:nvPr/>
        </p:nvSpPr>
        <p:spPr>
          <a:xfrm>
            <a:off x="1807633" y="2262200"/>
            <a:ext cx="311208" cy="369331"/>
          </a:xfrm>
          <a:prstGeom prst="rect">
            <a:avLst/>
          </a:prstGeom>
          <a:noFill/>
        </p:spPr>
        <p:txBody>
          <a:bodyPr wrap="square">
            <a:spAutoFit/>
          </a:bodyPr>
          <a:lstStyle/>
          <a:p>
            <a:r>
              <a:rPr lang="pt-BR" sz="1800" b="1" dirty="0">
                <a:solidFill>
                  <a:srgbClr val="FF0000"/>
                </a:solidFill>
                <a:effectLst/>
                <a:latin typeface="Arial" panose="020B0604020202020204" pitchFamily="34" charset="0"/>
                <a:ea typeface="Times New Roman" panose="02020603050405020304" pitchFamily="18" charset="0"/>
              </a:rPr>
              <a:t>F</a:t>
            </a:r>
            <a:endParaRPr lang="pt-BR" dirty="0">
              <a:solidFill>
                <a:srgbClr val="FF0000"/>
              </a:solidFill>
            </a:endParaRPr>
          </a:p>
        </p:txBody>
      </p:sp>
    </p:spTree>
    <p:extLst>
      <p:ext uri="{BB962C8B-B14F-4D97-AF65-F5344CB8AC3E}">
        <p14:creationId xmlns:p14="http://schemas.microsoft.com/office/powerpoint/2010/main" val="143875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7" grpId="0"/>
      <p:bldP spid="9" grpId="0"/>
    </p:bldLst>
  </p:timing>
</p:sld>
</file>

<file path=ppt/theme/theme1.xml><?xml version="1.0" encoding="utf-8"?>
<a:theme xmlns:a="http://schemas.openxmlformats.org/drawingml/2006/main" name="Tema do Office">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3462</TotalTime>
  <Words>2182</Words>
  <Application>Microsoft Office PowerPoint</Application>
  <PresentationFormat>Personalizar</PresentationFormat>
  <Paragraphs>181</Paragraphs>
  <Slides>17</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17</vt:i4>
      </vt:variant>
    </vt:vector>
  </HeadingPairs>
  <TitlesOfParts>
    <vt:vector size="21" baseType="lpstr">
      <vt:lpstr>Arial</vt:lpstr>
      <vt:lpstr>Calibri</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OBA</dc:creator>
  <cp:lastModifiedBy>João Canalle</cp:lastModifiedBy>
  <cp:revision>28</cp:revision>
  <dcterms:created xsi:type="dcterms:W3CDTF">2020-08-01T16:25:14Z</dcterms:created>
  <dcterms:modified xsi:type="dcterms:W3CDTF">2025-02-21T19:53:19Z</dcterms:modified>
</cp:coreProperties>
</file>