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87" r:id="rId3"/>
    <p:sldId id="288" r:id="rId4"/>
    <p:sldId id="271" r:id="rId5"/>
    <p:sldId id="272" r:id="rId6"/>
    <p:sldId id="273" r:id="rId7"/>
    <p:sldId id="274" r:id="rId8"/>
    <p:sldId id="275" r:id="rId9"/>
    <p:sldId id="280" r:id="rId10"/>
    <p:sldId id="276" r:id="rId11"/>
    <p:sldId id="281" r:id="rId12"/>
    <p:sldId id="277" r:id="rId13"/>
    <p:sldId id="282" r:id="rId14"/>
    <p:sldId id="278" r:id="rId15"/>
    <p:sldId id="283" r:id="rId16"/>
    <p:sldId id="279" r:id="rId17"/>
    <p:sldId id="284" r:id="rId18"/>
    <p:sldId id="285" r:id="rId19"/>
    <p:sldId id="286" r:id="rId20"/>
  </p:sldIdLst>
  <p:sldSz cx="1190307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DE5E67-A561-4619-B21C-E4C50775E5B5}" v="36" dt="2024-03-18T19:11:58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88" y="72"/>
      </p:cViewPr>
      <p:guideLst>
        <p:guide orient="horz" pos="216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BD86A-AA9B-4DAA-8B47-8BE02C690601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50888" y="1143000"/>
            <a:ext cx="5356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A519C-E9BE-4E04-BD6B-64F5488FBF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16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731" y="2130426"/>
            <a:ext cx="10117614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461" y="3886200"/>
            <a:ext cx="83321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01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22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29729" y="274639"/>
            <a:ext cx="2678192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5154" y="274639"/>
            <a:ext cx="7836191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617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06A0D1-981A-0D29-7011-BC5BDEDB3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7488" y="1122363"/>
            <a:ext cx="8928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E5CFC4-BAA9-A08D-A1C4-D6FB78B7A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7488" y="3602038"/>
            <a:ext cx="89281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972052-CCA1-37F0-FAFA-1DD80278A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5E8A-8DEF-4D34-87E1-A0DF91FA51E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27FFC0-0A24-0C54-2435-BDD56128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37300C-E69F-7D08-9C7F-E9797E74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121A-5EE5-4B64-955C-C02133FB5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498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FC656-7D33-3153-0864-B7F75BCE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D8F09A-2E3A-C0CA-C78D-1671DE539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2DEDED-68D9-803C-A5AA-0751FD1A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5E8A-8DEF-4D34-87E1-A0DF91FA51E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9142AD-DB78-C59F-3CEE-42BE45868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1A7B81-1A06-41EA-3EB1-F5DAD863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121A-5EE5-4B64-955C-C02133FB5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50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515BA-6692-449B-7D7A-03B5CC72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709738"/>
            <a:ext cx="1026636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3EF42F-8138-F938-A123-C4026A071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800" y="4589463"/>
            <a:ext cx="1026636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AB2CC8-DA7B-7123-88DD-017D3955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5E8A-8DEF-4D34-87E1-A0DF91FA51E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9096E8-5CAE-2EB3-7A35-20A1EC8A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55C0FC-EF8D-2DC6-E7DD-5EA15C13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121A-5EE5-4B64-955C-C02133FB5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036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8AC93-4754-9D2B-38EA-10F0A8BC4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EC0C3B-AAB4-2852-3E6B-C27FEF39B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7563" y="1825625"/>
            <a:ext cx="5057775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A5E8CA-F22A-D610-ED6A-ED7A00714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7738" y="1825625"/>
            <a:ext cx="5057775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7184B1-5AF6-2FAD-6DAC-C6CA602C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5E8A-8DEF-4D34-87E1-A0DF91FA51E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2E25614-9487-E56D-C618-CCACD348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5F9182-27BF-B7A2-E9AB-343873AEC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121A-5EE5-4B64-955C-C02133FB5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529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DB930-97F6-1DA9-D557-0B7136E0D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365125"/>
            <a:ext cx="10266363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7DFFA9-6EF7-6990-ACF1-DE56B103B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681163"/>
            <a:ext cx="50355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5937D24-D56C-8C12-46BE-032896125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9150" y="2505075"/>
            <a:ext cx="503555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EC21A1B-19D8-D1CB-1E5D-1FB63A402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26150" y="1681163"/>
            <a:ext cx="50593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3FC264C-1C54-1FF3-5BBA-C1A215E75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26150" y="2505075"/>
            <a:ext cx="5059363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8DD8BD4-D08B-BB06-D2B7-CBB25C15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5E8A-8DEF-4D34-87E1-A0DF91FA51E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C45139B-36A6-9795-8E15-DD47137F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315263-238B-83A2-C496-085974CB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121A-5EE5-4B64-955C-C02133FB5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223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76FE37-F081-E941-6021-67D1DAEB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7115C56-6835-8AF6-2C14-D1A318B9F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5E8A-8DEF-4D34-87E1-A0DF91FA51E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B016529-63D4-33EC-2DCC-E18417B2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A2F8FAE-B0B5-6211-F172-27C0FD1D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121A-5EE5-4B64-955C-C02133FB5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529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4CE7789-1B2D-63C7-A4BF-F766FF30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5E8A-8DEF-4D34-87E1-A0DF91FA51E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DC7F8C0-715C-1488-F053-248D6FB75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F2EA635-D7BC-D233-5643-EBFA51F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121A-5EE5-4B64-955C-C02133FB5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30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60BDC0-CE6A-EA07-516D-A9BB9DFE7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457200"/>
            <a:ext cx="384016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6A5F68-9B94-1415-3837-15236C042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50" y="987425"/>
            <a:ext cx="602456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09F03B-0BDD-E8DC-3E22-42DF7311F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9150" y="2057400"/>
            <a:ext cx="384016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FB4643-ADF7-8555-2DA5-103C42BA1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5E8A-8DEF-4D34-87E1-A0DF91FA51E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F99003-84EA-FBCB-4420-AA6A33A0C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D2CC2A-7DE2-82FA-6815-36933609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121A-5EE5-4B64-955C-C02133FB5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07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50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C61CE4-69F3-9B22-B742-0D94AD0CC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457200"/>
            <a:ext cx="384016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7699A84-07F2-457A-53C9-8D5EDDC358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0950" y="987425"/>
            <a:ext cx="602456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0F15B3-C666-8273-CDB4-9443C6F5B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9150" y="2057400"/>
            <a:ext cx="384016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69C4BD-3800-B33F-AF21-4A851EA47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5E8A-8DEF-4D34-87E1-A0DF91FA51E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63A5CC-5C38-862A-2042-97EC0B8F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10B7CD-6E52-DD69-914A-D98E05B3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121A-5EE5-4B64-955C-C02133FB5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862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05228-4850-FA68-0E45-BA847E710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74F1D9-60D8-DBA5-16FA-EA0F99002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E48647-29B6-B4C4-B54E-B923AEC22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5E8A-8DEF-4D34-87E1-A0DF91FA51E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4425F3-8223-C98A-5603-26C3AA667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3EC826-63C7-80CC-A10B-0F803210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121A-5EE5-4B64-955C-C02133FB5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492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7E99E9-5106-3FA0-A028-28B43456A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18525" y="365125"/>
            <a:ext cx="2566988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4E99E7-01B4-F945-37A2-61C5742A2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17563" y="365125"/>
            <a:ext cx="7548562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88B556-F931-33B1-E187-40E6151BF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5E8A-8DEF-4D34-87E1-A0DF91FA51E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4333DD-EBDB-7AA5-99CD-925B9A0EC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88E801-0A12-EAA0-7CDE-E0B8645D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121A-5EE5-4B64-955C-C02133FB5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35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261" y="4406901"/>
            <a:ext cx="101176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0261" y="2906713"/>
            <a:ext cx="101176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20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95154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50730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67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535113"/>
            <a:ext cx="52592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5154" y="2174875"/>
            <a:ext cx="52592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46598" y="1535113"/>
            <a:ext cx="52613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46598" y="2174875"/>
            <a:ext cx="52613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98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90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4CD83954-4446-B2BA-BE98-50E69CEA83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196" y="6047554"/>
            <a:ext cx="1408197" cy="735531"/>
          </a:xfrm>
          <a:prstGeom prst="rect">
            <a:avLst/>
          </a:prstGeom>
        </p:spPr>
      </p:pic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286FE45E-A719-70FE-C1D1-D086F69531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3" y="6047554"/>
            <a:ext cx="2113145" cy="67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5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154" y="273050"/>
            <a:ext cx="39160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3771" y="273051"/>
            <a:ext cx="6654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5154" y="1435101"/>
            <a:ext cx="391603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87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3086" y="4800600"/>
            <a:ext cx="71418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33086" y="612775"/>
            <a:ext cx="71418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33086" y="5367338"/>
            <a:ext cx="71418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4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E5EDEB"/>
            </a:gs>
            <a:gs pos="97643">
              <a:srgbClr val="CADCD8"/>
            </a:gs>
            <a:gs pos="0">
              <a:srgbClr val="B0CAC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95154" y="274638"/>
            <a:ext cx="107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600201"/>
            <a:ext cx="10712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95154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6F1E-FBE1-4B71-9823-45836441AC1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66884" y="6356351"/>
            <a:ext cx="3769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30537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02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AF9738E-BC5F-4C99-F0B3-785E0C14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3" y="365125"/>
            <a:ext cx="10267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EA9574-4EDC-5173-DA34-BB60AD279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7563" y="1825625"/>
            <a:ext cx="10267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6B6E-74ED-CC9C-3730-9EF7C0E3F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563" y="6356350"/>
            <a:ext cx="2679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155E8A-8DEF-4D34-87E1-A0DF91FA51EE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5DB2E0-B08B-535F-5964-34863B626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43350" y="6356350"/>
            <a:ext cx="4016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E04E51-4F23-10A8-DD19-D7FF4D3FD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5813" y="6356350"/>
            <a:ext cx="2679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93121A-5EE5-4B64-955C-C02133FB5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95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855193" y="253164"/>
            <a:ext cx="5897440" cy="288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COMENTADO </a:t>
            </a:r>
          </a:p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296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2023 - NÍVEL 2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486117A2-306E-6428-BE41-F5CD349EA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57" y="3720200"/>
            <a:ext cx="4183414" cy="2185087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CBAAC918-543A-0A29-4041-BC75EB7973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15" y="3789040"/>
            <a:ext cx="5040035" cy="160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6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34282-23C8-076A-2E3A-241B1948A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AB452B3-378A-C843-0CA1-69217CD303E8}"/>
              </a:ext>
            </a:extLst>
          </p:cNvPr>
          <p:cNvSpPr/>
          <p:nvPr/>
        </p:nvSpPr>
        <p:spPr>
          <a:xfrm>
            <a:off x="694953" y="468734"/>
            <a:ext cx="10153128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7) 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(ATÉ 1 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Lua e Marte são os astros mais bem estudados do Sistema Solar. Vamos ver o que você já sabe sobre a Lua e Marte.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C52C459-D9D6-A93D-41D6-A40A2608AC5C}"/>
              </a:ext>
            </a:extLst>
          </p:cNvPr>
          <p:cNvSpPr txBox="1"/>
          <p:nvPr/>
        </p:nvSpPr>
        <p:spPr>
          <a:xfrm>
            <a:off x="982985" y="1556792"/>
            <a:ext cx="6035040" cy="128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falso, ou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verdadeiro, na frente de cada afirmação abaixo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10AC495-349F-C7EE-CCF5-2DF4B47FF6BA}"/>
              </a:ext>
            </a:extLst>
          </p:cNvPr>
          <p:cNvSpPr txBox="1"/>
          <p:nvPr/>
        </p:nvSpPr>
        <p:spPr>
          <a:xfrm>
            <a:off x="973653" y="3181461"/>
            <a:ext cx="9054697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   ) A Lua gira sobre si e ao redor da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   ) A Terra tem uma Lua grande, mas Marte tem duas luas bem pequenas.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   ) O dia e o ano de Marte são mais longos do que os da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   ) O ano de Marte dura 687 dias e o dia de Marte dura 24 horas e 37 minutos.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   ) Norte-americanos pousaram na Lua e chineses pousaram em Marte.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869855" y="3300604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869855" y="3708568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7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869854" y="4102463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8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869855" y="4538562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7F2EB5-3D68-3BFB-A44F-34B22E2A3DD8}"/>
              </a:ext>
            </a:extLst>
          </p:cNvPr>
          <p:cNvSpPr txBox="1"/>
          <p:nvPr/>
        </p:nvSpPr>
        <p:spPr>
          <a:xfrm>
            <a:off x="1883922" y="4946525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963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6A14B-42D3-A8EC-F632-45371F9A2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2D4BD9B-FA48-AE2C-E9A7-0E9F1BFAE6B3}"/>
              </a:ext>
            </a:extLst>
          </p:cNvPr>
          <p:cNvSpPr txBox="1"/>
          <p:nvPr/>
        </p:nvSpPr>
        <p:spPr>
          <a:xfrm>
            <a:off x="550937" y="620688"/>
            <a:ext cx="9846785" cy="3511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 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1354651" y="1542724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46822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A2162-BD1E-8AE6-CEE6-F4B7A6AA6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4FCF66B-0A86-CA7B-4C51-0CBC8AC9A55C}"/>
              </a:ext>
            </a:extLst>
          </p:cNvPr>
          <p:cNvSpPr/>
          <p:nvPr/>
        </p:nvSpPr>
        <p:spPr>
          <a:xfrm>
            <a:off x="766961" y="908720"/>
            <a:ext cx="7560840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8) 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(Até 1 ponto)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foto mostra o foguete e a base de lançamento de foguetes usada pelos alunos do quarto e do quinto ano. O foguete é de papel e tem empenas. A cordinha é para lançar o foguete.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4836837-A860-4018-2ECB-762084DC394A}"/>
              </a:ext>
            </a:extLst>
          </p:cNvPr>
          <p:cNvSpPr txBox="1"/>
          <p:nvPr/>
        </p:nvSpPr>
        <p:spPr>
          <a:xfrm>
            <a:off x="3143225" y="404664"/>
            <a:ext cx="6035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AQUI COMEÇAM AS QUESTÕES DE ASTRONÁUTICA</a:t>
            </a:r>
            <a:endParaRPr lang="pt-B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620073-3017-BA0A-932F-F64F16BED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/>
          <a:stretch>
            <a:fillRect/>
          </a:stretch>
        </p:blipFill>
        <p:spPr bwMode="auto">
          <a:xfrm>
            <a:off x="8327801" y="1124744"/>
            <a:ext cx="2979256" cy="248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043ED49-ED05-BB88-CE2E-B4D13DC80DDF}"/>
              </a:ext>
            </a:extLst>
          </p:cNvPr>
          <p:cNvSpPr txBox="1"/>
          <p:nvPr/>
        </p:nvSpPr>
        <p:spPr>
          <a:xfrm>
            <a:off x="766961" y="2598897"/>
            <a:ext cx="7056784" cy="128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falso, ou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verdadeiro, na frente de cada afirmação abaixo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B2BF078-5F69-2685-DD57-CB80EC81C307}"/>
              </a:ext>
            </a:extLst>
          </p:cNvPr>
          <p:cNvSpPr txBox="1"/>
          <p:nvPr/>
        </p:nvSpPr>
        <p:spPr>
          <a:xfrm>
            <a:off x="1919089" y="3807324"/>
            <a:ext cx="11070921" cy="2777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   ) 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foguete tem ponta fina ou pontiaguda para poder ir mais longe.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   ) O foguete tem empenas (ou “asas”) para dar estabilidade ao voo dele.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   ) O foguete pode ter 3 ou 4 empenas, mas não pode ter só uma ou duas.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   ) O foguete bem pesado vai mais longe.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   ) A contagem regressiva faz o foguete voar mais alto.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2812389" y="4032124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2812391" y="4580764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2811485" y="5122708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7" name="CaixaDeTexto 8">
            <a:extLst>
              <a:ext uri="{FF2B5EF4-FFF2-40B4-BE49-F238E27FC236}">
                <a16:creationId xmlns:a16="http://schemas.microsoft.com/office/drawing/2014/main" id="{637F2EB5-3D68-3BFB-A44F-34B22E2A3DD8}"/>
              </a:ext>
            </a:extLst>
          </p:cNvPr>
          <p:cNvSpPr txBox="1"/>
          <p:nvPr/>
        </p:nvSpPr>
        <p:spPr>
          <a:xfrm>
            <a:off x="2826458" y="5663978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/>
          </a:p>
        </p:txBody>
      </p:sp>
      <p:sp>
        <p:nvSpPr>
          <p:cNvPr id="10" name="CaixaDeTexto 8">
            <a:extLst>
              <a:ext uri="{FF2B5EF4-FFF2-40B4-BE49-F238E27FC236}">
                <a16:creationId xmlns:a16="http://schemas.microsoft.com/office/drawing/2014/main" id="{637F2EB5-3D68-3BFB-A44F-34B22E2A3DD8}"/>
              </a:ext>
            </a:extLst>
          </p:cNvPr>
          <p:cNvSpPr txBox="1"/>
          <p:nvPr/>
        </p:nvSpPr>
        <p:spPr>
          <a:xfrm>
            <a:off x="2854592" y="6225214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934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C0ADE-E4C8-572C-EEBF-0E49207A0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B569177-0B37-C00B-6DEB-F983AF005728}"/>
              </a:ext>
            </a:extLst>
          </p:cNvPr>
          <p:cNvSpPr txBox="1"/>
          <p:nvPr/>
        </p:nvSpPr>
        <p:spPr>
          <a:xfrm>
            <a:off x="478929" y="548680"/>
            <a:ext cx="9918793" cy="3414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hangingPunct="0">
              <a:lnSpc>
                <a:spcPct val="115000"/>
              </a:lnSpc>
              <a:tabLst>
                <a:tab pos="81026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  <a:tabLst>
                <a:tab pos="810260" algn="l"/>
              </a:tabLs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   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1285106" y="1928344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23672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1CCE1-A480-7A55-8004-895AD39AD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DD47712-BAD2-C472-D3F3-1C6D17276058}"/>
              </a:ext>
            </a:extLst>
          </p:cNvPr>
          <p:cNvSpPr/>
          <p:nvPr/>
        </p:nvSpPr>
        <p:spPr>
          <a:xfrm>
            <a:off x="334913" y="476672"/>
            <a:ext cx="7560840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9) 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(Até 1 ponto)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foto mostra o foguete e a base de lançamento usada pelos alunos do quarto e do quinto ano. O foguete voa por um “jato” de ar comprimido que a base libera dentro do foguete quando puxamos a cordinha bem rápido.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C78FEDF-281B-CD8E-04FC-4B904C880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44" y="620688"/>
            <a:ext cx="35052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5407AC3-F57D-CBA3-C96A-7E90EA9DA014}"/>
              </a:ext>
            </a:extLst>
          </p:cNvPr>
          <p:cNvSpPr txBox="1"/>
          <p:nvPr/>
        </p:nvSpPr>
        <p:spPr>
          <a:xfrm>
            <a:off x="334913" y="2212030"/>
            <a:ext cx="7407205" cy="128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falso, ou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verdadeiro, na frente de cada afirmação abaixo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8EDD45C-1E80-F1AD-2BE6-AAA930B0F32E}"/>
              </a:ext>
            </a:extLst>
          </p:cNvPr>
          <p:cNvSpPr txBox="1"/>
          <p:nvPr/>
        </p:nvSpPr>
        <p:spPr>
          <a:xfrm>
            <a:off x="1775073" y="3510283"/>
            <a:ext cx="10278833" cy="2777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0" indent="-54038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   ) O foguete é lançado com inclinação de 45 graus para ir bem longe.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   ) Para pressurizar a base é preciso usar uma bomba de encher pneu ou bola.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   ) A base é feita de cano de água para ficar boa e não gastar muito dinheiro.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   ) Quando a cordinha é puxada bem rápido, o foguete vai mais longe.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   ) A contagem regressiva faz o foguete voar mais alto.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2673765" y="3742308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2673764" y="4285947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7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2673763" y="4836526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8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2673762" y="5393691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7F2EB5-3D68-3BFB-A44F-34B22E2A3DD8}"/>
              </a:ext>
            </a:extLst>
          </p:cNvPr>
          <p:cNvSpPr txBox="1"/>
          <p:nvPr/>
        </p:nvSpPr>
        <p:spPr>
          <a:xfrm>
            <a:off x="2673762" y="5930744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154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0B745-30D9-0D85-0FF5-DB5DA350A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DB7F731-B015-21C6-A840-14BD0D454236}"/>
              </a:ext>
            </a:extLst>
          </p:cNvPr>
          <p:cNvSpPr txBox="1"/>
          <p:nvPr/>
        </p:nvSpPr>
        <p:spPr>
          <a:xfrm>
            <a:off x="550937" y="548680"/>
            <a:ext cx="10494857" cy="3414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hangingPunct="0">
              <a:lnSpc>
                <a:spcPct val="115000"/>
              </a:lnSpc>
              <a:tabLst>
                <a:tab pos="81026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  <a:tabLst>
                <a:tab pos="810260" algn="l"/>
              </a:tabLs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   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1341377" y="2476983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5148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9D81E-B008-66E7-4291-392226738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B5C235A-FDBF-D266-2C96-18551A6E28B2}"/>
              </a:ext>
            </a:extLst>
          </p:cNvPr>
          <p:cNvSpPr txBox="1"/>
          <p:nvPr/>
        </p:nvSpPr>
        <p:spPr>
          <a:xfrm>
            <a:off x="982985" y="404664"/>
            <a:ext cx="9937104" cy="1704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10) (Até 1 ponto)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Você sabe que lançar foguetes, mesmo de garrafas PET, ou até mesmo o de papel, envolve algum risco de acidente. Por isso, sempre devemos tomar todos os cuidados necessários para que não ocorram acidentes e devemos fazer muitos testes para aperfeiçoar o foguete e até mesmo a base de lançamento. Veja as afirmações abaixo.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D1AC0B1-5042-2B68-ACD0-0A0B7463BDF5}"/>
              </a:ext>
            </a:extLst>
          </p:cNvPr>
          <p:cNvSpPr txBox="1"/>
          <p:nvPr/>
        </p:nvSpPr>
        <p:spPr>
          <a:xfrm>
            <a:off x="1003458" y="2140249"/>
            <a:ext cx="9937104" cy="87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falso, ou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verdadeiro, na frente de cada afirmação abaixo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51D795B-0AF5-0E68-E89A-2601CA5A7A71}"/>
              </a:ext>
            </a:extLst>
          </p:cNvPr>
          <p:cNvSpPr txBox="1"/>
          <p:nvPr/>
        </p:nvSpPr>
        <p:spPr>
          <a:xfrm>
            <a:off x="1487041" y="3239835"/>
            <a:ext cx="10134817" cy="2777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   ) Precisamos isolar a área na qual os foguetes serão lançados.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   ) A base deve ficar bem presa ao piso para não se mexer quando o foguete sai.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   ) Na escola não devemos lançar foguetes na vertical, pois podem cair na gente.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   ) A contagem regressiva, em voz bem alta, alerta a todos sobre o lançamento.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   ) Os foguetes de garrafa PET são leves e não causam acidentes.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2378342" y="3467631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2376291" y="4018057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2376291" y="4566697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7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2390359" y="5115337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7F2EB5-3D68-3BFB-A44F-34B22E2A3DD8}"/>
              </a:ext>
            </a:extLst>
          </p:cNvPr>
          <p:cNvSpPr txBox="1"/>
          <p:nvPr/>
        </p:nvSpPr>
        <p:spPr>
          <a:xfrm>
            <a:off x="2404427" y="5663977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271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5698D-AB52-0646-5975-DF4DF5272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435D6BE-0695-0803-2D46-BB45D06B90AD}"/>
              </a:ext>
            </a:extLst>
          </p:cNvPr>
          <p:cNvSpPr txBox="1"/>
          <p:nvPr/>
        </p:nvSpPr>
        <p:spPr>
          <a:xfrm>
            <a:off x="406921" y="620688"/>
            <a:ext cx="9270721" cy="3733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hangingPunct="0">
              <a:lnSpc>
                <a:spcPct val="115000"/>
              </a:lnSpc>
              <a:tabLst>
                <a:tab pos="81026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  <a:tabLst>
                <a:tab pos="81026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  <a:tabLst>
                <a:tab pos="810260" algn="l"/>
              </a:tabLs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   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1214768" y="3968159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61515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3868003" y="707841"/>
          <a:ext cx="4167068" cy="544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19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481649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868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Contatos:</a:t>
                      </a:r>
                    </a:p>
                  </a:txBody>
                  <a:tcPr marL="89273" marR="89273" marT="44637" marB="4463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07057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6242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5320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01451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09503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868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 marL="89273" marR="89273" marT="44637" marB="4463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892430" y="1221538"/>
            <a:ext cx="651692" cy="4341089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A2432E13-FA0B-21F9-73E9-6B6F56B62A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37" y="2652387"/>
            <a:ext cx="2666938" cy="1392999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DAC34F8-AB8B-C6CB-CA1A-016D80AA21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93" y="2875508"/>
            <a:ext cx="3302347" cy="105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9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B6BBD38-8FFE-14B2-E01C-FE4170ADFCAE}"/>
              </a:ext>
            </a:extLst>
          </p:cNvPr>
          <p:cNvSpPr/>
          <p:nvPr/>
        </p:nvSpPr>
        <p:spPr>
          <a:xfrm>
            <a:off x="982985" y="476672"/>
            <a:ext cx="9937104" cy="1093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1) 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Mostre que você já sabe um pouco de Astronomia.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onde está tudo certo.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0396263-2E53-4ED9-6667-04924A4DB176}"/>
              </a:ext>
            </a:extLst>
          </p:cNvPr>
          <p:cNvSpPr txBox="1"/>
          <p:nvPr/>
        </p:nvSpPr>
        <p:spPr>
          <a:xfrm>
            <a:off x="550937" y="1570305"/>
            <a:ext cx="9342729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A Lua brilha tanto quanto o Sol e é do mesmo tamanho do Sol.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A Lua é um satélite artificial da Terra e tem 4 fases principais.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 A Terra tem um satélite natural, mas tem milhares de satélites artificiais.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A Lua e Marte já foram visitados por astronautas.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Astronautas estão morando na Lua, mas precisam levar água da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4CFBF7E-B0C6-C822-60ED-D7F173C90DA1}"/>
              </a:ext>
            </a:extLst>
          </p:cNvPr>
          <p:cNvSpPr/>
          <p:nvPr/>
        </p:nvSpPr>
        <p:spPr>
          <a:xfrm>
            <a:off x="1360432" y="2480682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89505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6C7CA-0967-BC45-A724-4DBD134E1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32B61AB-8857-C8BC-99C3-D9432A147D4F}"/>
              </a:ext>
            </a:extLst>
          </p:cNvPr>
          <p:cNvSpPr/>
          <p:nvPr/>
        </p:nvSpPr>
        <p:spPr>
          <a:xfrm>
            <a:off x="886468" y="605725"/>
            <a:ext cx="10297144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2)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Mostre que você já sabe bastante coisas sobre Astronomia.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onde está tudo certo, ok?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E7DA465-EE36-9338-5AAA-E00F02C5A88E}"/>
              </a:ext>
            </a:extLst>
          </p:cNvPr>
          <p:cNvSpPr txBox="1"/>
          <p:nvPr/>
        </p:nvSpPr>
        <p:spPr>
          <a:xfrm>
            <a:off x="745191" y="1893257"/>
            <a:ext cx="9054697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A Lua, Marte, Vênus e Mercúrio têm crateras, atmosferas e montanhas.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A Lua, Marte, Vênus e Mercúrio têm crateras, geleiras e montanhas.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 A Lua, Marte, Vênus e Mercúrio têm crateras, montanhas e oceanos.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A Lua, Marte, Vênus e Mercúrio têm crateras e montanhas.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A Lua é menor do que Mercúrio e Marte é maior do que Vênus.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1557380" y="3236639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87973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96052-4851-9F49-A769-6B5D9E7CE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B74F695-EF1C-49B4-035C-C7DFDBB4DDCE}"/>
              </a:ext>
            </a:extLst>
          </p:cNvPr>
          <p:cNvSpPr/>
          <p:nvPr/>
        </p:nvSpPr>
        <p:spPr>
          <a:xfrm>
            <a:off x="622945" y="605725"/>
            <a:ext cx="10153128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3) 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Mostre que você já é um(a) Astrônomo(a).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onde está tudo certo, ok?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5D38CDA-A70A-1362-C9A9-5DB72E558151}"/>
              </a:ext>
            </a:extLst>
          </p:cNvPr>
          <p:cNvSpPr txBox="1"/>
          <p:nvPr/>
        </p:nvSpPr>
        <p:spPr>
          <a:xfrm>
            <a:off x="334913" y="1893257"/>
            <a:ext cx="9270721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O ano de Mercúrio é menor do que o da Terra, pois está pertinho do Sol.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O ano da Terra é maior do que o de Marte, pois a Terra é maior do que Marte.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 Todos os planetas do Sistema Solar têm os seus vulcões.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Todos os planetas do Sistema Solar têm as suas luas.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Todos os planetas do Sistema Solar têm dia de 24 horas e ano de 365 dias.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1144430" y="1998682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67003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4E519-7CFD-ABF6-CD25-B7B390893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DAEBC65-BF41-AFC2-00FE-4A4DE06EA13D}"/>
              </a:ext>
            </a:extLst>
          </p:cNvPr>
          <p:cNvSpPr/>
          <p:nvPr/>
        </p:nvSpPr>
        <p:spPr>
          <a:xfrm>
            <a:off x="694953" y="476672"/>
            <a:ext cx="10297144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4) 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Mostre que você já sabe quase tudo de Astronomia.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onde está tudo certinho, ok?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C09F4F9-B2E3-1475-BA19-57A8EA35ADF2}"/>
              </a:ext>
            </a:extLst>
          </p:cNvPr>
          <p:cNvSpPr txBox="1"/>
          <p:nvPr/>
        </p:nvSpPr>
        <p:spPr>
          <a:xfrm>
            <a:off x="342276" y="1916832"/>
            <a:ext cx="10153128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Urano é o maior dos planetas, tem anéis, muitas luas e é gasoso como Saturno.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Júpiter é o maior dos planetas, tem anéis, é gasoso, mas não tem luas.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 Vênus tem atmosfera, é brilhante, é maior do que a Lua e maior do que a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Quanto mais longe do Sol, maior é a velocidade dos planetas.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Vênus é mais quente do que Mercúrio porque tem uma espessa atmosfera.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1158497" y="3672738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95161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2354F-AB69-4133-6AFA-4FC4B26C2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1DFD00F1-9D1C-1C49-726E-4A0090EBBF83}"/>
              </a:ext>
            </a:extLst>
          </p:cNvPr>
          <p:cNvSpPr/>
          <p:nvPr/>
        </p:nvSpPr>
        <p:spPr>
          <a:xfrm>
            <a:off x="334913" y="476672"/>
            <a:ext cx="10873208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5)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ponto)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Abaixo tem uma imagem do céu, num certo dia, hora e local, com os “lotes” representando as áreas das constelações.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BA109AA9-47C3-DC69-DFD4-2A7EA3E27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57" y="1792162"/>
            <a:ext cx="892631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18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B3683-7FE8-0C08-A625-663B3BD7E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F1EEAD7-CF49-A409-38F3-E38F72053EDA}"/>
              </a:ext>
            </a:extLst>
          </p:cNvPr>
          <p:cNvSpPr txBox="1"/>
          <p:nvPr/>
        </p:nvSpPr>
        <p:spPr>
          <a:xfrm>
            <a:off x="910977" y="620688"/>
            <a:ext cx="9865096" cy="3366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o número que identifica a constelação do Cruzeiro do Sul na figura acima.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1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2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 3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4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5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1721205" y="2364442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27323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C2183-0BBE-AEAB-EE6A-5CCA7E9A6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0F0F793-D089-8B90-82A1-B430E6E453CB}"/>
              </a:ext>
            </a:extLst>
          </p:cNvPr>
          <p:cNvSpPr/>
          <p:nvPr/>
        </p:nvSpPr>
        <p:spPr>
          <a:xfrm>
            <a:off x="550937" y="476672"/>
            <a:ext cx="10422849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6) 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(Até 1 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planeta mais bem estudado, depois da Terra, é Marte.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Vamos ver o que você já sabe sobre Marte.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165E509-18DF-5FD5-41DB-9F956BDBD89C}"/>
              </a:ext>
            </a:extLst>
          </p:cNvPr>
          <p:cNvSpPr txBox="1"/>
          <p:nvPr/>
        </p:nvSpPr>
        <p:spPr>
          <a:xfrm>
            <a:off x="550937" y="2060848"/>
            <a:ext cx="10206825" cy="3181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falso, ou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verdadeiro, na frente de cada afirmação abaixo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</a:pPr>
            <a:r>
              <a:rPr lang="pt-BR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   ) Marte está no céu, logo, a Terra também está no céu.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   ) O céu de Marte não é azul como o da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   ) A Terra tem uma lua, mas Marte tem duas, a Fobos e a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Deimos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   ) O ano de Marte dura 687 dias e o dia de Marte dura 24 horas e 37 minutos.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   ) Marte é mais veloz do que a Terra, porque está mais longe do Sol.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447824" y="3244334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447824" y="3652297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447824" y="4060260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7" name="CaixaDeTexto 4">
            <a:extLst>
              <a:ext uri="{FF2B5EF4-FFF2-40B4-BE49-F238E27FC236}">
                <a16:creationId xmlns:a16="http://schemas.microsoft.com/office/drawing/2014/main" id="{C1892DB8-1506-3965-D9B2-34F39C4782DB}"/>
              </a:ext>
            </a:extLst>
          </p:cNvPr>
          <p:cNvSpPr txBox="1"/>
          <p:nvPr/>
        </p:nvSpPr>
        <p:spPr>
          <a:xfrm>
            <a:off x="1447823" y="4468223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47F50DE-4ED6-9BEC-D80E-18A9527043FA}"/>
              </a:ext>
            </a:extLst>
          </p:cNvPr>
          <p:cNvSpPr txBox="1"/>
          <p:nvPr/>
        </p:nvSpPr>
        <p:spPr>
          <a:xfrm>
            <a:off x="1461891" y="4876187"/>
            <a:ext cx="34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920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971FE-7E54-9908-B4DA-24F68B753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9FF1D07-C260-51DE-54E4-4EB773294EEF}"/>
              </a:ext>
            </a:extLst>
          </p:cNvPr>
          <p:cNvSpPr txBox="1"/>
          <p:nvPr/>
        </p:nvSpPr>
        <p:spPr>
          <a:xfrm>
            <a:off x="982985" y="620688"/>
            <a:ext cx="9270721" cy="3890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200000"/>
              </a:lnSpc>
            </a:pP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 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2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AD16B2-14A7-CA59-86D4-F92239846BF3}"/>
              </a:ext>
            </a:extLst>
          </p:cNvPr>
          <p:cNvSpPr/>
          <p:nvPr/>
        </p:nvSpPr>
        <p:spPr>
          <a:xfrm>
            <a:off x="1791543" y="1914276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2474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2310</Words>
  <Application>Microsoft Office PowerPoint</Application>
  <PresentationFormat>Personalizar</PresentationFormat>
  <Paragraphs>161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Times New Roman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OBA</dc:creator>
  <cp:lastModifiedBy>João Canalle</cp:lastModifiedBy>
  <cp:revision>34</cp:revision>
  <dcterms:created xsi:type="dcterms:W3CDTF">2020-08-01T16:25:14Z</dcterms:created>
  <dcterms:modified xsi:type="dcterms:W3CDTF">2024-03-20T01:26:20Z</dcterms:modified>
</cp:coreProperties>
</file>