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8" r:id="rId3"/>
    <p:sldId id="274" r:id="rId4"/>
    <p:sldId id="293" r:id="rId5"/>
    <p:sldId id="275" r:id="rId6"/>
    <p:sldId id="276" r:id="rId7"/>
    <p:sldId id="283" r:id="rId8"/>
    <p:sldId id="284" r:id="rId9"/>
    <p:sldId id="277" r:id="rId10"/>
    <p:sldId id="285" r:id="rId11"/>
    <p:sldId id="278" r:id="rId12"/>
    <p:sldId id="286" r:id="rId13"/>
    <p:sldId id="287" r:id="rId14"/>
    <p:sldId id="279" r:id="rId15"/>
    <p:sldId id="288" r:id="rId16"/>
    <p:sldId id="280" r:id="rId17"/>
    <p:sldId id="290" r:id="rId18"/>
    <p:sldId id="281" r:id="rId19"/>
    <p:sldId id="289" r:id="rId20"/>
    <p:sldId id="282" r:id="rId21"/>
    <p:sldId id="291" r:id="rId22"/>
    <p:sldId id="292" r:id="rId23"/>
    <p:sldId id="294" r:id="rId24"/>
  </p:sldIdLst>
  <p:sldSz cx="11903075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4EEF0A-E66C-4609-9D5B-00AE5CCCC600}" v="109" dt="2024-03-18T19:16:25.7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4660"/>
  </p:normalViewPr>
  <p:slideViewPr>
    <p:cSldViewPr>
      <p:cViewPr varScale="1">
        <p:scale>
          <a:sx n="79" d="100"/>
          <a:sy n="79" d="100"/>
        </p:scale>
        <p:origin x="902" y="72"/>
      </p:cViewPr>
      <p:guideLst>
        <p:guide orient="horz" pos="2160"/>
        <p:guide pos="37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2731" y="2130426"/>
            <a:ext cx="10117614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85461" y="3886200"/>
            <a:ext cx="833215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19/03/2024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2013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19/03/2024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3225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629729" y="274639"/>
            <a:ext cx="2678192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95154" y="274639"/>
            <a:ext cx="7836191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19/03/2024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5617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19/03/2024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350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0261" y="4406901"/>
            <a:ext cx="1011761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40261" y="2906713"/>
            <a:ext cx="1011761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19/03/2024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9204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95154" y="1600201"/>
            <a:ext cx="525719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50730" y="1600201"/>
            <a:ext cx="525719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19/03/2024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0674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95154" y="1535113"/>
            <a:ext cx="525925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95154" y="2174875"/>
            <a:ext cx="525925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046598" y="1535113"/>
            <a:ext cx="526132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046598" y="2174875"/>
            <a:ext cx="526132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19/03/2024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4988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19/03/2024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1902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19/03/2024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4F4E4C73-DFBB-5D3F-0146-7E6883B88C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096" y="6245051"/>
            <a:ext cx="1125214" cy="587723"/>
          </a:xfrm>
          <a:prstGeom prst="rect">
            <a:avLst/>
          </a:prstGeom>
        </p:spPr>
      </p:pic>
      <p:pic>
        <p:nvPicPr>
          <p:cNvPr id="8" name="Imagem 7" descr="Logotipo&#10;&#10;Descrição gerada automaticamente">
            <a:extLst>
              <a:ext uri="{FF2B5EF4-FFF2-40B4-BE49-F238E27FC236}">
                <a16:creationId xmlns:a16="http://schemas.microsoft.com/office/drawing/2014/main" id="{3A1D8814-031F-2B3B-A72B-4725359CEE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9" y="6378799"/>
            <a:ext cx="1502579" cy="47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853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5154" y="273050"/>
            <a:ext cx="391603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53771" y="273051"/>
            <a:ext cx="66541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95154" y="1435101"/>
            <a:ext cx="391603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19/03/2024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3870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33086" y="4800600"/>
            <a:ext cx="71418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33086" y="612775"/>
            <a:ext cx="71418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33086" y="5367338"/>
            <a:ext cx="71418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19/03/2024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549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E5EDEB"/>
            </a:gs>
            <a:gs pos="97643">
              <a:srgbClr val="CADCD8"/>
            </a:gs>
            <a:gs pos="0">
              <a:srgbClr val="B0CAC4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95154" y="274638"/>
            <a:ext cx="107127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95154" y="1600201"/>
            <a:ext cx="107127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595154" y="6356351"/>
            <a:ext cx="2777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D6F1E-FBE1-4B71-9823-45836441AC1E}" type="datetimeFigureOut">
              <a:rPr lang="pt-BR" smtClean="0"/>
              <a:t>19/03/2024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66884" y="6356351"/>
            <a:ext cx="37693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530537" y="6356351"/>
            <a:ext cx="2777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802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855193" y="253164"/>
            <a:ext cx="5897440" cy="2884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296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GABARITO COMENTADO </a:t>
            </a:r>
          </a:p>
          <a:p>
            <a:pPr algn="ctr"/>
            <a:r>
              <a:rPr lang="pt-BR" sz="4296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PROVA</a:t>
            </a:r>
          </a:p>
          <a:p>
            <a:pPr algn="ctr"/>
            <a:endParaRPr lang="pt-BR" sz="4296" b="1" dirty="0">
              <a:solidFill>
                <a:srgbClr val="0E4D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5272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OBA 2023 - NÍVEL 3</a:t>
            </a:r>
          </a:p>
        </p:txBody>
      </p:sp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486117A2-306E-6428-BE41-F5CD349EA9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57" y="3720200"/>
            <a:ext cx="4183414" cy="2185087"/>
          </a:xfrm>
          <a:prstGeom prst="rect">
            <a:avLst/>
          </a:prstGeom>
        </p:spPr>
      </p:pic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CBAAC918-543A-0A29-4041-BC75EB7973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615" y="3789040"/>
            <a:ext cx="5040035" cy="160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86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55C2F8-0CED-69FC-FC01-7952471CFA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7341950-A512-D01A-8D51-F156F5E94220}"/>
              </a:ext>
            </a:extLst>
          </p:cNvPr>
          <p:cNvSpPr txBox="1"/>
          <p:nvPr/>
        </p:nvSpPr>
        <p:spPr>
          <a:xfrm>
            <a:off x="982985" y="980728"/>
            <a:ext cx="10323993" cy="2767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/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alternativa que identifica corretamente as cinco constelações assinaladas com os números de 1 a 5.</a:t>
            </a:r>
          </a:p>
          <a:p>
            <a:pPr algn="just" hangingPunct="0"/>
            <a:endParaRPr lang="pt-BR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 hangingPunct="0"/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40385" indent="-180340" algn="just" hangingPunct="0">
              <a:lnSpc>
                <a:spcPct val="115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(   ) (1)Cruzeiro do Sul, (2)Centauro, (3)Triângulo Austral, (4)Escorpião, (5)Peixe Voador.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40385" indent="-180340" algn="just" hangingPunct="0">
              <a:lnSpc>
                <a:spcPct val="115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(   ) (1)Cruzeiro do Sul, (2)Escorpião, (3)Centauro, (4)Triângulo Austral, (5)Peixe Voador.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40385" indent="-180340" algn="just" hangingPunct="0">
              <a:lnSpc>
                <a:spcPct val="115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(   ) (1)Cruzeiro do Sul, (2)Escorpião, (3)Triângulo Austral, (4)Centauro, (5)Peixe Voador. 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10260" indent="-450215" algn="just" hangingPunct="0">
              <a:lnSpc>
                <a:spcPct val="115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(   ) (1)Peixe Voador, (2)Escorpião, (3)Triângulo Austral, (4)Centauro, (5)Cruzeiro do Sul.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10260" indent="-450215" algn="just" hangingPunct="0">
              <a:lnSpc>
                <a:spcPct val="115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(   ) (1)Cruzeiro do Sul, (2)Escorpião, (3)Peixe Voador, (4)Centauro, (5)Triângulo Austral.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5AD16B2-14A7-CA59-86D4-F92239846BF3}"/>
              </a:ext>
            </a:extLst>
          </p:cNvPr>
          <p:cNvSpPr/>
          <p:nvPr/>
        </p:nvSpPr>
        <p:spPr>
          <a:xfrm>
            <a:off x="1693070" y="2758337"/>
            <a:ext cx="357674" cy="3847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9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181102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20BB44-446C-DC50-16D6-1D05AC2E5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3AFD8C4C-C57A-DCB2-D44D-A878828D9D32}"/>
              </a:ext>
            </a:extLst>
          </p:cNvPr>
          <p:cNvSpPr/>
          <p:nvPr/>
        </p:nvSpPr>
        <p:spPr>
          <a:xfrm>
            <a:off x="615475" y="389650"/>
            <a:ext cx="10672124" cy="1522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pt-BR" b="1" dirty="0">
                <a:latin typeface="Arial" pitchFamily="34" charset="0"/>
                <a:cs typeface="Arial" pitchFamily="34" charset="0"/>
              </a:rPr>
              <a:t>Questão 6) </a:t>
            </a:r>
            <a:r>
              <a:rPr lang="pt-B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(Até 1 ponto)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Abaixo está o globo terrestre colocado em dois diferentes instantes ao redor do Sol, aproximadamente à mesma distância do Sol, porém separados por 6 meses. Entre eles está o Sol (desenhado esquematicamente e fora de escala) e os “raios solares”. Dado: Na figura HN = Hemisfério Norte e HS = Hemisfério Sul. As linhas tracejadas representam os Trópicos.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Imagem 31" descr="Diagrama&#10;&#10;Descrição gerada automaticamente">
            <a:extLst>
              <a:ext uri="{FF2B5EF4-FFF2-40B4-BE49-F238E27FC236}">
                <a16:creationId xmlns:a16="http://schemas.microsoft.com/office/drawing/2014/main" id="{270FD4D9-8153-C3CF-E2A1-E64A99F39F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017" y="2210710"/>
            <a:ext cx="8927584" cy="317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50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756A40-13A5-BAB3-0EC9-0BEF4C83F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0169003-C90D-9F88-ACA0-A41E65B3BC29}"/>
              </a:ext>
            </a:extLst>
          </p:cNvPr>
          <p:cNvSpPr txBox="1"/>
          <p:nvPr/>
        </p:nvSpPr>
        <p:spPr>
          <a:xfrm>
            <a:off x="550937" y="2060848"/>
            <a:ext cx="10278833" cy="3236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90600" indent="-540385" hangingPunct="0">
              <a:lnSpc>
                <a:spcPct val="115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1ª) (   ) O eixo de rotação da Terra está inclinado de 23,5 graus em relação à perpendicular ao plano da órbita da Terra.	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600" indent="-540385" hangingPunct="0">
              <a:lnSpc>
                <a:spcPct val="115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2ª) (   ) Se o eixo de rotação da Terra estivesse perpendicular ao plano da sua órbita não ocorreriam as estações do ano, pois ambos Hemisférios ficariam igualmente expostos ao Sol o ano todo.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600" indent="-540385" hangingPunct="0">
              <a:lnSpc>
                <a:spcPct val="115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3ª) (   ) A inclinação do eixo de rotação da Terra de 23,5 graus em relação à perpendicular ao plano da sua órbita é a responsável pelas estações do ano.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600" indent="-540385" hangingPunct="0">
              <a:lnSpc>
                <a:spcPct val="115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4ª) (   ) No globo da esquerda é Verão no Hemisfério Norte e Inverno no Hemisfério Sul.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15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5ª) (   ) As estações do ano são ocasionadas pela maior/menor proximidade da Terra ao Sol.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/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FE83E7E-3046-0AAE-E020-967877DAD6EE}"/>
              </a:ext>
            </a:extLst>
          </p:cNvPr>
          <p:cNvSpPr txBox="1"/>
          <p:nvPr/>
        </p:nvSpPr>
        <p:spPr>
          <a:xfrm>
            <a:off x="1028144" y="620688"/>
            <a:ext cx="98467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/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PRIMEIRO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coloque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F,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falso, ou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V,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verdadeiro, na frente de cada afirmação abaixo e,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DEPOIS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assinale a alternativa que contém a sequência correta de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CaixaDeTexto 4">
            <a:extLst>
              <a:ext uri="{FF2B5EF4-FFF2-40B4-BE49-F238E27FC236}">
                <a16:creationId xmlns:a16="http://schemas.microsoft.com/office/drawing/2014/main" id="{C1892DB8-1506-3965-D9B2-34F39C4782DB}"/>
              </a:ext>
            </a:extLst>
          </p:cNvPr>
          <p:cNvSpPr txBox="1"/>
          <p:nvPr/>
        </p:nvSpPr>
        <p:spPr>
          <a:xfrm>
            <a:off x="1461891" y="2129469"/>
            <a:ext cx="341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1892DB8-1506-3965-D9B2-34F39C4782DB}"/>
              </a:ext>
            </a:extLst>
          </p:cNvPr>
          <p:cNvSpPr txBox="1"/>
          <p:nvPr/>
        </p:nvSpPr>
        <p:spPr>
          <a:xfrm>
            <a:off x="1447028" y="2751964"/>
            <a:ext cx="341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endParaRPr lang="pt-BR" dirty="0"/>
          </a:p>
        </p:txBody>
      </p:sp>
      <p:sp>
        <p:nvSpPr>
          <p:cNvPr id="6" name="CaixaDeTexto 4">
            <a:extLst>
              <a:ext uri="{FF2B5EF4-FFF2-40B4-BE49-F238E27FC236}">
                <a16:creationId xmlns:a16="http://schemas.microsoft.com/office/drawing/2014/main" id="{C1892DB8-1506-3965-D9B2-34F39C4782DB}"/>
              </a:ext>
            </a:extLst>
          </p:cNvPr>
          <p:cNvSpPr txBox="1"/>
          <p:nvPr/>
        </p:nvSpPr>
        <p:spPr>
          <a:xfrm>
            <a:off x="1461891" y="3694501"/>
            <a:ext cx="341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endParaRPr lang="pt-BR" dirty="0"/>
          </a:p>
        </p:txBody>
      </p:sp>
      <p:sp>
        <p:nvSpPr>
          <p:cNvPr id="7" name="CaixaDeTexto 8">
            <a:extLst>
              <a:ext uri="{FF2B5EF4-FFF2-40B4-BE49-F238E27FC236}">
                <a16:creationId xmlns:a16="http://schemas.microsoft.com/office/drawing/2014/main" id="{637F2EB5-3D68-3BFB-A44F-34B22E2A3DD8}"/>
              </a:ext>
            </a:extLst>
          </p:cNvPr>
          <p:cNvSpPr txBox="1"/>
          <p:nvPr/>
        </p:nvSpPr>
        <p:spPr>
          <a:xfrm>
            <a:off x="1475959" y="4327546"/>
            <a:ext cx="341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endParaRPr lang="pt-BR" dirty="0"/>
          </a:p>
        </p:txBody>
      </p:sp>
      <p:sp>
        <p:nvSpPr>
          <p:cNvPr id="8" name="CaixaDeTexto 8">
            <a:extLst>
              <a:ext uri="{FF2B5EF4-FFF2-40B4-BE49-F238E27FC236}">
                <a16:creationId xmlns:a16="http://schemas.microsoft.com/office/drawing/2014/main" id="{637F2EB5-3D68-3BFB-A44F-34B22E2A3DD8}"/>
              </a:ext>
            </a:extLst>
          </p:cNvPr>
          <p:cNvSpPr txBox="1"/>
          <p:nvPr/>
        </p:nvSpPr>
        <p:spPr>
          <a:xfrm>
            <a:off x="1475959" y="4622968"/>
            <a:ext cx="341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9173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069C69-E6E1-835B-D745-93204C582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EB400DF-8B59-921D-B3C1-180F4B97DCAE}"/>
              </a:ext>
            </a:extLst>
          </p:cNvPr>
          <p:cNvSpPr txBox="1"/>
          <p:nvPr/>
        </p:nvSpPr>
        <p:spPr>
          <a:xfrm>
            <a:off x="910977" y="764704"/>
            <a:ext cx="9558753" cy="2197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indent="-635" hangingPunct="0"/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alternativa que contém a sequência correta de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/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(   )   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3ª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		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(   )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 1ª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3ª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		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(   )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  1ª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3ª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		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(   )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  1ª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3ª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		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(   )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  1ª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3ª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		 	</a:t>
            </a:r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5AD16B2-14A7-CA59-86D4-F92239846BF3}"/>
              </a:ext>
            </a:extLst>
          </p:cNvPr>
          <p:cNvSpPr/>
          <p:nvPr/>
        </p:nvSpPr>
        <p:spPr>
          <a:xfrm>
            <a:off x="1721205" y="1351568"/>
            <a:ext cx="357674" cy="3847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9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109192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F79DC8-87C1-5737-265D-7E0C919E14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FE891B38-7D08-250F-3452-C8244E6594EC}"/>
              </a:ext>
            </a:extLst>
          </p:cNvPr>
          <p:cNvSpPr/>
          <p:nvPr/>
        </p:nvSpPr>
        <p:spPr>
          <a:xfrm>
            <a:off x="658949" y="332656"/>
            <a:ext cx="10585176" cy="1135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Questão 7) </a:t>
            </a:r>
            <a:r>
              <a:rPr lang="pt-B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(Até 1 ponto)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Não basta saber os nomes dos planetas e a sequência de afastamento deles ao Sol. Precisa saber também algumas das suas características. Assim, escreva o nome do planeta na frente das suas características.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10671B9-9088-BF77-7333-A94C8D86F983}"/>
              </a:ext>
            </a:extLst>
          </p:cNvPr>
          <p:cNvSpPr txBox="1"/>
          <p:nvPr/>
        </p:nvSpPr>
        <p:spPr>
          <a:xfrm>
            <a:off x="658361" y="1467839"/>
            <a:ext cx="107291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/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PRIMEIRO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escreva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os nomes dos planetas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e,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DEPOIS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assinale a alternativa que contém a sequência correta dos nomes dos planetas que você escreveu.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D370341-6938-25F4-5DFA-461E40F32FCC}"/>
              </a:ext>
            </a:extLst>
          </p:cNvPr>
          <p:cNvSpPr txBox="1"/>
          <p:nvPr/>
        </p:nvSpPr>
        <p:spPr>
          <a:xfrm>
            <a:off x="793468" y="2420888"/>
            <a:ext cx="1046800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350010" algn="just" hangingPunct="0"/>
            <a:r>
              <a:rPr lang="pt-BR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1º) (. . . . . . . . . . . .) É um pouco maior do que a Lua; gira ao redor do Sol a 47 km/s. Seu ano é só de 88 dias. Superfície cheia de crateras. Estando nele, o Sol teria quase o triplo do diâmetro aparente que tem visto da Terra.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1350010" algn="just" hangingPunct="0"/>
            <a:r>
              <a:rPr lang="pt-BR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1350010" algn="just" hangingPunct="0"/>
            <a:r>
              <a:rPr lang="pt-BR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2º) (. . . . . . . . . . . .) Ele tem mais do que o dobro da massa de todos os outros planetas juntos. Está a 5,2 vezes mais distante do Sol do que a Terra. Seu dia tem só 10 horas, mas seu ano dura 12 anos da Terra.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1350010" algn="just" hangingPunct="0"/>
            <a:r>
              <a:rPr lang="pt-BR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1350010" algn="just" hangingPunct="0"/>
            <a:r>
              <a:rPr lang="pt-BR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3º) (. . . . . . . . . . .)   É o planeta mais estudado. Seu dia é quase igual ao da Terra, mas está a 228.000.000 km do Sol. Tem tempestades de areia e vulcões. Tem duas luas. Parece ter tido água no passado. 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1350010" algn="just" hangingPunct="0"/>
            <a:r>
              <a:rPr lang="pt-BR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1350010" algn="just" hangingPunct="0"/>
            <a:r>
              <a:rPr lang="pt-BR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4º) (. . . . . . . . . . . .) Tem espessa atmosfera que prende o calor do Sol fazendo dele o mais quente dos planetas. Quase do volume da Terra. Rochoso. Está a 108.000.000 km do Sol. Um dia dele é igual a 243 dias da Terra. 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1350010" algn="just" hangingPunct="0"/>
            <a:r>
              <a:rPr lang="pt-BR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1350645" algn="just" hangingPunct="0"/>
            <a:r>
              <a:rPr lang="pt-BR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5º) (. . . . . . . . . . . .) Gasoso. Ao longo do seu diâmetro cabem 9 Terras. É um dos 4 que tem anéis. Seu dia é de apenas 10,7 horas e seu ano é de 29 anos da Terra. Tem principalmente Hidrogênio H</a:t>
            </a:r>
            <a:r>
              <a:rPr lang="pt-BR" sz="160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pt-BR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 Hélio.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B990D6E-4F6E-0896-508C-28D185993241}"/>
              </a:ext>
            </a:extLst>
          </p:cNvPr>
          <p:cNvSpPr txBox="1"/>
          <p:nvPr/>
        </p:nvSpPr>
        <p:spPr>
          <a:xfrm>
            <a:off x="1456006" y="2368619"/>
            <a:ext cx="12058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Mercúrio</a:t>
            </a:r>
            <a:endParaRPr lang="pt-BR" b="1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D4B26B8-1B75-5181-2F7F-4D41D04AD8D2}"/>
              </a:ext>
            </a:extLst>
          </p:cNvPr>
          <p:cNvSpPr txBox="1"/>
          <p:nvPr/>
        </p:nvSpPr>
        <p:spPr>
          <a:xfrm>
            <a:off x="1479898" y="3097770"/>
            <a:ext cx="10618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Júpiter</a:t>
            </a:r>
            <a:endParaRPr lang="pt-BR" b="1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1125943-EE61-F9AE-D51F-58D218CD4A93}"/>
              </a:ext>
            </a:extLst>
          </p:cNvPr>
          <p:cNvSpPr txBox="1"/>
          <p:nvPr/>
        </p:nvSpPr>
        <p:spPr>
          <a:xfrm>
            <a:off x="1512277" y="3817592"/>
            <a:ext cx="845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Marte</a:t>
            </a:r>
            <a:endParaRPr lang="pt-BR" b="1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E1F6416-8B05-70CF-6E3E-FB0228387062}"/>
              </a:ext>
            </a:extLst>
          </p:cNvPr>
          <p:cNvSpPr txBox="1"/>
          <p:nvPr/>
        </p:nvSpPr>
        <p:spPr>
          <a:xfrm>
            <a:off x="1484141" y="4563179"/>
            <a:ext cx="9177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Vênus</a:t>
            </a:r>
            <a:endParaRPr lang="pt-BR" b="1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1115763-EA25-24CA-635B-074B35FAB701}"/>
              </a:ext>
            </a:extLst>
          </p:cNvPr>
          <p:cNvSpPr txBox="1"/>
          <p:nvPr/>
        </p:nvSpPr>
        <p:spPr>
          <a:xfrm>
            <a:off x="1427871" y="5294700"/>
            <a:ext cx="12058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Saturno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65393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CEF242-ED8F-AEDB-1867-BF58E3B39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35147AB-0575-5449-14FF-64AABA39A18D}"/>
              </a:ext>
            </a:extLst>
          </p:cNvPr>
          <p:cNvSpPr txBox="1"/>
          <p:nvPr/>
        </p:nvSpPr>
        <p:spPr>
          <a:xfrm>
            <a:off x="622945" y="620688"/>
            <a:ext cx="10081120" cy="2490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indent="-635" hangingPunct="0"/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alternativa que contém a sequência correta dos nomes dos planetas escritos acima.</a:t>
            </a:r>
          </a:p>
          <a:p>
            <a:pPr marL="450215" indent="-635" hangingPunct="0"/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(   )   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1º (Mercúrio) – 2º (Júpiter) – 3º (Marte) – 4º (Vênus) – 5º (Saturno)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(   )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  1º (Mercúrio) – 2º (Júpiter) – 3º (Marte) – 4º (Vênus) – 5º (Urano)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(   )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  1º (Plutão) – 2º (Júpiter) – 3º (Marte) – 4º (Terra) – 5º (Saturno)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(   )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  1º (Mercúrio) – 2º (Netuno) – 3º (Marte) – 4º (Terra) – 5º (Urano)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(   )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  1º (Mercúrio) – 2º (Saturno) – 3º (Vênus) – 4º (Marte) – 5º (Júpiter)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5AD16B2-14A7-CA59-86D4-F92239846BF3}"/>
              </a:ext>
            </a:extLst>
          </p:cNvPr>
          <p:cNvSpPr/>
          <p:nvPr/>
        </p:nvSpPr>
        <p:spPr>
          <a:xfrm>
            <a:off x="1439850" y="1464110"/>
            <a:ext cx="357674" cy="3847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9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31415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7EF1A9-CFAD-FEC7-BAAE-006D9BEB82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C51458D7-4348-46D0-786B-D342A0EF3B76}"/>
              </a:ext>
            </a:extLst>
          </p:cNvPr>
          <p:cNvSpPr/>
          <p:nvPr/>
        </p:nvSpPr>
        <p:spPr>
          <a:xfrm>
            <a:off x="478929" y="980728"/>
            <a:ext cx="10009112" cy="2215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Questão 8) 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(Até 1 ponto)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empresa norte-americana </a:t>
            </a:r>
            <a:r>
              <a:rPr lang="pt-BR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SpaceX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está desenvolvendo um super foguete capaz de colocar 100.000 kg em órbita da Terra. No futuro o Starship poderá levar humanos à Lua e a Marte. Uma das novidades desse foguete é o uso do metano líquido como combustível. O foguete tem 120 metros de altura, equivalente à altura de um edifício de 40 andares. A estátua do Cristo Redentor tem 38 metros de altura. Baseado nessas informações: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 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16DCC97-3A3C-67AA-0F35-7A5510E3D355}"/>
              </a:ext>
            </a:extLst>
          </p:cNvPr>
          <p:cNvSpPr txBox="1"/>
          <p:nvPr/>
        </p:nvSpPr>
        <p:spPr>
          <a:xfrm>
            <a:off x="3143225" y="260648"/>
            <a:ext cx="60350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AQUI COMEÇAM AS QUESTÕES DE ASTRONÁUTICA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D75355E-1C5F-8908-9335-1568E0611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057" y="632648"/>
            <a:ext cx="897755" cy="5065076"/>
          </a:xfrm>
          <a:prstGeom prst="rect">
            <a:avLst/>
          </a:prstGeom>
          <a:noFill/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99E53189-40F9-027B-BB36-19B41FA84E55}"/>
              </a:ext>
            </a:extLst>
          </p:cNvPr>
          <p:cNvSpPr txBox="1"/>
          <p:nvPr/>
        </p:nvSpPr>
        <p:spPr>
          <a:xfrm>
            <a:off x="554191" y="2996953"/>
            <a:ext cx="97178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/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PRIMEIRO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coloque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F,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falso, ou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V,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verdadeiro, na frente de cada afirmação abaixo e,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DEPOIS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assinale a alternativa que contém a sequência correta de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ACD965D-8C00-DC69-DCE6-86F5A03811CE}"/>
              </a:ext>
            </a:extLst>
          </p:cNvPr>
          <p:cNvSpPr txBox="1"/>
          <p:nvPr/>
        </p:nvSpPr>
        <p:spPr>
          <a:xfrm>
            <a:off x="190897" y="3972327"/>
            <a:ext cx="9374671" cy="1659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90600" indent="-540385" hangingPunct="0">
              <a:lnSpc>
                <a:spcPct val="115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1ª) (   ) O nome do foguete é </a:t>
            </a:r>
            <a:r>
              <a:rPr lang="pt-BR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SpaceX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600" indent="-540385" hangingPunct="0">
              <a:lnSpc>
                <a:spcPct val="115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2ª) (   ) O foguete está sendo desenvolvido nos EUA.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600" indent="-540385" algn="just" hangingPunct="0">
              <a:lnSpc>
                <a:spcPct val="115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3ª) (   ) Querosene é o combustível usado no Starship.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600" indent="-540385" algn="just" hangingPunct="0">
              <a:lnSpc>
                <a:spcPct val="115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4ª) (   ) O foguete é capaz de levar 100 automóveis de 1.000 kg ao espaço.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600" indent="-540385" algn="just" hangingPunct="0">
              <a:lnSpc>
                <a:spcPct val="115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5ª) (   ) O Starship é mais alto que 3 estátuas do Cristo Redentor, uma sobre a outra.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CaixaDeTexto 4">
            <a:extLst>
              <a:ext uri="{FF2B5EF4-FFF2-40B4-BE49-F238E27FC236}">
                <a16:creationId xmlns:a16="http://schemas.microsoft.com/office/drawing/2014/main" id="{C1892DB8-1506-3965-D9B2-34F39C4782DB}"/>
              </a:ext>
            </a:extLst>
          </p:cNvPr>
          <p:cNvSpPr txBox="1"/>
          <p:nvPr/>
        </p:nvSpPr>
        <p:spPr>
          <a:xfrm>
            <a:off x="1082063" y="4327546"/>
            <a:ext cx="341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endParaRPr lang="pt-BR" dirty="0"/>
          </a:p>
        </p:txBody>
      </p:sp>
      <p:sp>
        <p:nvSpPr>
          <p:cNvPr id="6" name="CaixaDeTexto 4">
            <a:extLst>
              <a:ext uri="{FF2B5EF4-FFF2-40B4-BE49-F238E27FC236}">
                <a16:creationId xmlns:a16="http://schemas.microsoft.com/office/drawing/2014/main" id="{C1892DB8-1506-3965-D9B2-34F39C4782DB}"/>
              </a:ext>
            </a:extLst>
          </p:cNvPr>
          <p:cNvSpPr txBox="1"/>
          <p:nvPr/>
        </p:nvSpPr>
        <p:spPr>
          <a:xfrm>
            <a:off x="1082064" y="4974660"/>
            <a:ext cx="341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endParaRPr lang="pt-BR" dirty="0"/>
          </a:p>
        </p:txBody>
      </p:sp>
      <p:sp>
        <p:nvSpPr>
          <p:cNvPr id="8" name="CaixaDeTexto 4">
            <a:extLst>
              <a:ext uri="{FF2B5EF4-FFF2-40B4-BE49-F238E27FC236}">
                <a16:creationId xmlns:a16="http://schemas.microsoft.com/office/drawing/2014/main" id="{C1892DB8-1506-3965-D9B2-34F39C4782DB}"/>
              </a:ext>
            </a:extLst>
          </p:cNvPr>
          <p:cNvSpPr txBox="1"/>
          <p:nvPr/>
        </p:nvSpPr>
        <p:spPr>
          <a:xfrm>
            <a:off x="1082064" y="5298217"/>
            <a:ext cx="341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endParaRPr lang="pt-BR" dirty="0"/>
          </a:p>
        </p:txBody>
      </p:sp>
      <p:sp>
        <p:nvSpPr>
          <p:cNvPr id="10" name="CaixaDeTexto 8">
            <a:extLst>
              <a:ext uri="{FF2B5EF4-FFF2-40B4-BE49-F238E27FC236}">
                <a16:creationId xmlns:a16="http://schemas.microsoft.com/office/drawing/2014/main" id="{637F2EB5-3D68-3BFB-A44F-34B22E2A3DD8}"/>
              </a:ext>
            </a:extLst>
          </p:cNvPr>
          <p:cNvSpPr txBox="1"/>
          <p:nvPr/>
        </p:nvSpPr>
        <p:spPr>
          <a:xfrm>
            <a:off x="1110199" y="4018057"/>
            <a:ext cx="341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endParaRPr lang="pt-BR" dirty="0"/>
          </a:p>
        </p:txBody>
      </p:sp>
      <p:sp>
        <p:nvSpPr>
          <p:cNvPr id="11" name="CaixaDeTexto 8">
            <a:extLst>
              <a:ext uri="{FF2B5EF4-FFF2-40B4-BE49-F238E27FC236}">
                <a16:creationId xmlns:a16="http://schemas.microsoft.com/office/drawing/2014/main" id="{637F2EB5-3D68-3BFB-A44F-34B22E2A3DD8}"/>
              </a:ext>
            </a:extLst>
          </p:cNvPr>
          <p:cNvSpPr txBox="1"/>
          <p:nvPr/>
        </p:nvSpPr>
        <p:spPr>
          <a:xfrm>
            <a:off x="1096131" y="4637035"/>
            <a:ext cx="341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3817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78CE71-B3E6-8D43-9526-666FB115CF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D9B95F1-C3C0-8009-8EEE-BD5B58F4BC8A}"/>
              </a:ext>
            </a:extLst>
          </p:cNvPr>
          <p:cNvSpPr txBox="1"/>
          <p:nvPr/>
        </p:nvSpPr>
        <p:spPr>
          <a:xfrm>
            <a:off x="550937" y="764704"/>
            <a:ext cx="963076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indent="-635" hangingPunct="0"/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alternativa que contém a sequência correta de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/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/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(   )   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3ª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		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/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(   )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  1ª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3ª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		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/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(   )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  1ª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3ª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		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/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(   )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  1ª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3ª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		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6645910" algn="r"/>
              </a:tabLs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(   )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  1ª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3ª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		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5AD16B2-14A7-CA59-86D4-F92239846BF3}"/>
              </a:ext>
            </a:extLst>
          </p:cNvPr>
          <p:cNvSpPr/>
          <p:nvPr/>
        </p:nvSpPr>
        <p:spPr>
          <a:xfrm>
            <a:off x="1355444" y="1618855"/>
            <a:ext cx="357674" cy="3847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9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313545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C915B-DA6E-05B0-3F66-E819371FC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3BA03D88-4527-C809-1C49-ACE2082BB75F}"/>
              </a:ext>
            </a:extLst>
          </p:cNvPr>
          <p:cNvSpPr/>
          <p:nvPr/>
        </p:nvSpPr>
        <p:spPr>
          <a:xfrm>
            <a:off x="334913" y="314796"/>
            <a:ext cx="10945216" cy="3738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latin typeface="Arial" pitchFamily="34" charset="0"/>
                <a:cs typeface="Arial" pitchFamily="34" charset="0"/>
              </a:rPr>
              <a:t>Questão 9) </a:t>
            </a:r>
            <a:r>
              <a:rPr lang="pt-BR" sz="18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(Até 1 ponto)</a:t>
            </a:r>
            <a:r>
              <a:rPr lang="pt-BR" sz="1800" b="1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 </a:t>
            </a:r>
            <a:r>
              <a:rPr lang="pt-BR" sz="1800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A exploração de Marte é uma das áreas mais ativas da pesquisa espacial, com cerca de 50 missões não tripuladas já enviadas e/ou planejadas para ir ao planeta vermelho e inclui até planos para levar humanos para lá num futuro próximo. Neste momento, há dois jipes-robôs norte-americanos deslocando-se na superfície marciana, o </a:t>
            </a:r>
            <a:r>
              <a:rPr lang="pt-BR" sz="1800" i="1" kern="100" dirty="0" err="1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Curiosity</a:t>
            </a:r>
            <a:r>
              <a:rPr lang="pt-BR" sz="1800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 e o </a:t>
            </a:r>
            <a:r>
              <a:rPr lang="pt-BR" sz="1800" i="1" kern="100" dirty="0" err="1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Perseverance</a:t>
            </a:r>
            <a:r>
              <a:rPr lang="pt-BR" sz="1800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, que têm o tamanho de um carro.  O jipe-robô </a:t>
            </a:r>
            <a:r>
              <a:rPr lang="pt-BR" sz="1800" i="1" kern="100" dirty="0" err="1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Perserverance</a:t>
            </a:r>
            <a:r>
              <a:rPr lang="pt-BR" sz="1800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 foi lançado em 30 de julho de 2020, mas só pousou em Marte em 18 de fevereiro de 2021.  Ele levou consigo um pequeno helicóptero, chamado </a:t>
            </a:r>
            <a:r>
              <a:rPr lang="pt-BR" sz="1800" i="1" kern="100" dirty="0" err="1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Ingenuity</a:t>
            </a:r>
            <a:r>
              <a:rPr lang="pt-BR" sz="1800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, que já realizou cerca de 50 voos na atmosfera marciana.  A energia elétrica necessária para mover as hélices do </a:t>
            </a:r>
            <a:r>
              <a:rPr lang="pt-BR" sz="1800" i="1" kern="100" dirty="0" err="1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Ingenuity</a:t>
            </a:r>
            <a:r>
              <a:rPr lang="pt-BR" sz="1800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 é obtida a partir da radiação solar incidente em Marte, enquanto a energia necessária para o funcionamento do </a:t>
            </a:r>
            <a:r>
              <a:rPr lang="pt-BR" sz="1800" i="1" kern="100" dirty="0" err="1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Perseverance</a:t>
            </a:r>
            <a:r>
              <a:rPr lang="pt-BR" sz="1800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 vem de um pequeno reator nuclear.</a:t>
            </a:r>
          </a:p>
          <a:p>
            <a:pPr algn="just"/>
            <a:endParaRPr lang="pt-BR" sz="1800" kern="100" dirty="0">
              <a:effectLst/>
              <a:latin typeface="Liberation Serif"/>
              <a:ea typeface="Noto Sans CJK SC"/>
              <a:cs typeface="Lohit Devanagari"/>
            </a:endParaRPr>
          </a:p>
          <a:p>
            <a:pPr algn="just"/>
            <a:r>
              <a:rPr lang="pt-BR" sz="1800" b="1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PRIMEIRO</a:t>
            </a:r>
            <a:r>
              <a:rPr lang="pt-BR" sz="1800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 coloque </a:t>
            </a:r>
            <a:r>
              <a:rPr lang="pt-BR" sz="1800" b="1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F,</a:t>
            </a:r>
            <a:r>
              <a:rPr lang="pt-BR" sz="1800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 de falso, ou </a:t>
            </a:r>
            <a:r>
              <a:rPr lang="pt-BR" sz="1800" b="1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V,</a:t>
            </a:r>
            <a:r>
              <a:rPr lang="pt-BR" sz="1800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 de verdadeiro, na frente de cada afirmação abaixo e, </a:t>
            </a:r>
            <a:r>
              <a:rPr lang="pt-BR" sz="1800" b="1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DEPOIS</a:t>
            </a:r>
            <a:r>
              <a:rPr lang="pt-BR" sz="1800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, assinale a alternativa que contém a sequência correta de </a:t>
            </a:r>
            <a:r>
              <a:rPr lang="pt-BR" sz="1800" b="1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F</a:t>
            </a:r>
            <a:r>
              <a:rPr lang="pt-BR" sz="1800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 e </a:t>
            </a:r>
            <a:r>
              <a:rPr lang="pt-BR" sz="1800" b="1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V</a:t>
            </a:r>
            <a:r>
              <a:rPr lang="pt-BR" sz="1800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.</a:t>
            </a:r>
            <a:endParaRPr lang="pt-BR" sz="1800" kern="100" dirty="0">
              <a:effectLst/>
              <a:latin typeface="Liberation Serif"/>
              <a:ea typeface="Noto Sans CJK SC"/>
              <a:cs typeface="Lohit Devanagari"/>
            </a:endParaRPr>
          </a:p>
          <a:p>
            <a:pPr algn="just">
              <a:lnSpc>
                <a:spcPct val="13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 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CE6BEA5-C25E-FB8D-3E6D-5D06B4108A40}"/>
              </a:ext>
            </a:extLst>
          </p:cNvPr>
          <p:cNvSpPr txBox="1"/>
          <p:nvPr/>
        </p:nvSpPr>
        <p:spPr>
          <a:xfrm>
            <a:off x="334913" y="3861048"/>
            <a:ext cx="10422849" cy="1659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90600" indent="-540385" algn="just" hangingPunct="0">
              <a:lnSpc>
                <a:spcPct val="115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1ª) (   ) 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viagem Terra-Marte do </a:t>
            </a:r>
            <a:r>
              <a:rPr lang="pt-PT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Perseverance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demorou 9 meses.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600" indent="-540385" algn="just" hangingPunct="0">
              <a:lnSpc>
                <a:spcPct val="115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2ª) (   ) 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 helicóptero </a:t>
            </a:r>
            <a:r>
              <a:rPr lang="pt-PT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Ingenuity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necessita da energia solar para carregar suas baterias.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</a:pPr>
            <a:r>
              <a:rPr lang="pt-BR" sz="1800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3ª) (   ) O </a:t>
            </a:r>
            <a:r>
              <a:rPr lang="pt-BR" sz="1800" i="1" kern="100" dirty="0" err="1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Curiosity</a:t>
            </a:r>
            <a:r>
              <a:rPr lang="pt-BR" sz="1800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, </a:t>
            </a:r>
            <a:r>
              <a:rPr lang="pt-BR" sz="1800" i="1" kern="100" dirty="0" err="1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Ingenuity</a:t>
            </a:r>
            <a:r>
              <a:rPr lang="pt-BR" sz="1800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 e </a:t>
            </a:r>
            <a:r>
              <a:rPr lang="pt-BR" sz="1800" i="1" kern="100" dirty="0" err="1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Perserverance</a:t>
            </a:r>
            <a:r>
              <a:rPr lang="pt-BR" sz="1800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 são dos Estados Unidos da América.</a:t>
            </a:r>
            <a:endParaRPr lang="pt-BR" sz="1800" kern="100" dirty="0">
              <a:effectLst/>
              <a:latin typeface="Liberation Serif"/>
              <a:ea typeface="Noto Sans CJK SC"/>
              <a:cs typeface="Lohit Devanagari"/>
            </a:endParaRPr>
          </a:p>
          <a:p>
            <a:pPr marL="990600" indent="-540385" algn="just" hangingPunct="0">
              <a:lnSpc>
                <a:spcPct val="115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4ª) (   ) 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Há planos de enviar humanos a Marte.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600" indent="-540385" algn="just" hangingPunct="0">
              <a:lnSpc>
                <a:spcPct val="115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5ª) (   ) 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 jipe-robô </a:t>
            </a:r>
            <a:r>
              <a:rPr lang="pt-PT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Perseverance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necessita da energia solar para carregar suas baterias.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CaixaDeTexto 4">
            <a:extLst>
              <a:ext uri="{FF2B5EF4-FFF2-40B4-BE49-F238E27FC236}">
                <a16:creationId xmlns:a16="http://schemas.microsoft.com/office/drawing/2014/main" id="{C1892DB8-1506-3965-D9B2-34F39C4782DB}"/>
              </a:ext>
            </a:extLst>
          </p:cNvPr>
          <p:cNvSpPr txBox="1"/>
          <p:nvPr/>
        </p:nvSpPr>
        <p:spPr>
          <a:xfrm>
            <a:off x="1222741" y="4229073"/>
            <a:ext cx="341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1892DB8-1506-3965-D9B2-34F39C4782DB}"/>
              </a:ext>
            </a:extLst>
          </p:cNvPr>
          <p:cNvSpPr txBox="1"/>
          <p:nvPr/>
        </p:nvSpPr>
        <p:spPr>
          <a:xfrm>
            <a:off x="1236809" y="4566697"/>
            <a:ext cx="341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endParaRPr lang="pt-BR" dirty="0"/>
          </a:p>
        </p:txBody>
      </p:sp>
      <p:sp>
        <p:nvSpPr>
          <p:cNvPr id="6" name="CaixaDeTexto 4">
            <a:extLst>
              <a:ext uri="{FF2B5EF4-FFF2-40B4-BE49-F238E27FC236}">
                <a16:creationId xmlns:a16="http://schemas.microsoft.com/office/drawing/2014/main" id="{C1892DB8-1506-3965-D9B2-34F39C4782DB}"/>
              </a:ext>
            </a:extLst>
          </p:cNvPr>
          <p:cNvSpPr txBox="1"/>
          <p:nvPr/>
        </p:nvSpPr>
        <p:spPr>
          <a:xfrm>
            <a:off x="1236808" y="4862118"/>
            <a:ext cx="341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endParaRPr lang="pt-BR" dirty="0"/>
          </a:p>
        </p:txBody>
      </p:sp>
      <p:sp>
        <p:nvSpPr>
          <p:cNvPr id="7" name="CaixaDeTexto 8">
            <a:extLst>
              <a:ext uri="{FF2B5EF4-FFF2-40B4-BE49-F238E27FC236}">
                <a16:creationId xmlns:a16="http://schemas.microsoft.com/office/drawing/2014/main" id="{637F2EB5-3D68-3BFB-A44F-34B22E2A3DD8}"/>
              </a:ext>
            </a:extLst>
          </p:cNvPr>
          <p:cNvSpPr txBox="1"/>
          <p:nvPr/>
        </p:nvSpPr>
        <p:spPr>
          <a:xfrm>
            <a:off x="1236808" y="3905515"/>
            <a:ext cx="341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endParaRPr lang="pt-BR" dirty="0"/>
          </a:p>
        </p:txBody>
      </p:sp>
      <p:sp>
        <p:nvSpPr>
          <p:cNvPr id="8" name="CaixaDeTexto 8">
            <a:extLst>
              <a:ext uri="{FF2B5EF4-FFF2-40B4-BE49-F238E27FC236}">
                <a16:creationId xmlns:a16="http://schemas.microsoft.com/office/drawing/2014/main" id="{637F2EB5-3D68-3BFB-A44F-34B22E2A3DD8}"/>
              </a:ext>
            </a:extLst>
          </p:cNvPr>
          <p:cNvSpPr txBox="1"/>
          <p:nvPr/>
        </p:nvSpPr>
        <p:spPr>
          <a:xfrm>
            <a:off x="1236808" y="5185676"/>
            <a:ext cx="341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7936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663AC-AF1E-48D3-3762-367C105DDE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DDF38C9-F018-895A-2769-3E297CD2C24C}"/>
              </a:ext>
            </a:extLst>
          </p:cNvPr>
          <p:cNvSpPr txBox="1"/>
          <p:nvPr/>
        </p:nvSpPr>
        <p:spPr>
          <a:xfrm>
            <a:off x="406921" y="548680"/>
            <a:ext cx="8262609" cy="22185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indent="-635" hangingPunct="0"/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alternativa que contém a sequência correta de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/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(   )   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3ª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		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(   )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 1ª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3ª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		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(   )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  1ª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3ª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		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(   )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  1ª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3ª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		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(   )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  1ª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3ª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		 	</a:t>
            </a:r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5AD16B2-14A7-CA59-86D4-F92239846BF3}"/>
              </a:ext>
            </a:extLst>
          </p:cNvPr>
          <p:cNvSpPr/>
          <p:nvPr/>
        </p:nvSpPr>
        <p:spPr>
          <a:xfrm>
            <a:off x="1186632" y="1759531"/>
            <a:ext cx="357674" cy="3847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9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270356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42808" y="283454"/>
            <a:ext cx="10817457" cy="1135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Questão 1) 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pt-B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 ponto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Sabemos que a Luminosidade (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das estrelas (equivalente à Potência das lâmpadas) é dada por: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868AB2CF-13C8-CF02-46B6-7DAA4599A935}"/>
                  </a:ext>
                </a:extLst>
              </p:cNvPr>
              <p:cNvSpPr txBox="1"/>
              <p:nvPr/>
            </p:nvSpPr>
            <p:spPr>
              <a:xfrm>
                <a:off x="2934016" y="1097599"/>
                <a:ext cx="6035040" cy="3755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hangingPunct="0"/>
                <a14:m>
                  <m:oMath xmlns:m="http://schemas.openxmlformats.org/officeDocument/2006/math">
                    <m:r>
                      <a:rPr lang="pt-BR" sz="18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𝑳</m:t>
                    </m:r>
                    <m:r>
                      <a:rPr lang="pt-BR" sz="18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18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𝟒</m:t>
                    </m:r>
                    <m:r>
                      <a:rPr lang="pt-BR" sz="18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𝝅𝝈</m:t>
                    </m:r>
                    <m:sSup>
                      <m:sSupPr>
                        <m:ctrlPr>
                          <a:rPr lang="pt-BR" sz="1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1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𝑹</m:t>
                        </m:r>
                      </m:e>
                      <m:sup>
                        <m:r>
                          <a:rPr lang="pt-BR" sz="1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pt-BR" sz="1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1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𝑻</m:t>
                        </m:r>
                      </m:e>
                      <m:sup>
                        <m:r>
                          <a:rPr lang="pt-BR" sz="1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pt-BR" sz="18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,</a:t>
                </a:r>
                <a:endParaRPr lang="pt-BR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868AB2CF-13C8-CF02-46B6-7DAA4599A9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016" y="1097599"/>
                <a:ext cx="6035040" cy="375552"/>
              </a:xfrm>
              <a:prstGeom prst="rect">
                <a:avLst/>
              </a:prstGeom>
              <a:blipFill>
                <a:blip r:embed="rId2"/>
                <a:stretch>
                  <a:fillRect t="-6452" b="-2419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ACF73EA2-0E81-DEBD-4193-4D5A21A3BC4C}"/>
                  </a:ext>
                </a:extLst>
              </p:cNvPr>
              <p:cNvSpPr txBox="1"/>
              <p:nvPr/>
            </p:nvSpPr>
            <p:spPr>
              <a:xfrm>
                <a:off x="578908" y="1704227"/>
                <a:ext cx="10241394" cy="10071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hangingPunct="0"/>
                <a:r>
                  <a:rPr lang="pt-BR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onde </a:t>
                </a:r>
                <a14:m>
                  <m:oMath xmlns:m="http://schemas.openxmlformats.org/officeDocument/2006/math">
                    <m:r>
                      <a:rPr lang="pt-BR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𝝈</m:t>
                    </m:r>
                  </m:oMath>
                </a14:m>
                <a:r>
                  <a:rPr lang="pt-BR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(letra grega sigma) é uma constante, como o </a:t>
                </a:r>
                <a14:m>
                  <m:oMath xmlns:m="http://schemas.openxmlformats.org/officeDocument/2006/math">
                    <m:r>
                      <a:rPr lang="pt-BR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𝝅</m:t>
                    </m:r>
                  </m:oMath>
                </a14:m>
                <a:r>
                  <a:rPr lang="pt-BR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(pi), </a:t>
                </a:r>
                <a:r>
                  <a:rPr lang="pt-BR" sz="18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R</a:t>
                </a:r>
                <a:r>
                  <a:rPr lang="pt-BR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é o raio da estrela e </a:t>
                </a:r>
                <a:r>
                  <a:rPr lang="pt-BR" sz="18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</a:t>
                </a:r>
                <a:r>
                  <a:rPr lang="pt-BR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a temperatura superficial da estrela.  Para que duas estrelas tenham a mesma Luminosidade, elas precisam ter:</a:t>
                </a:r>
                <a:endParaRPr lang="pt-B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ACF73EA2-0E81-DEBD-4193-4D5A21A3BC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908" y="1704227"/>
                <a:ext cx="10241394" cy="1007135"/>
              </a:xfrm>
              <a:prstGeom prst="rect">
                <a:avLst/>
              </a:prstGeom>
              <a:blipFill>
                <a:blip r:embed="rId3"/>
                <a:stretch>
                  <a:fillRect l="-536" r="-476" b="-90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906BC535-21A2-A525-99D0-FE627153A460}"/>
                  </a:ext>
                </a:extLst>
              </p:cNvPr>
              <p:cNvSpPr txBox="1"/>
              <p:nvPr/>
            </p:nvSpPr>
            <p:spPr>
              <a:xfrm>
                <a:off x="544121" y="2996952"/>
                <a:ext cx="9649072" cy="27634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hangingPunct="0"/>
                <a:r>
                  <a:rPr lang="pt-BR" sz="1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Assinale a única alternativa correta.</a:t>
                </a:r>
                <a:endParaRPr lang="pt-BR" sz="1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 hangingPunct="0"/>
                <a:r>
                  <a:rPr lang="pt-BR" sz="1800" b="1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pt-BR" sz="1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810260" indent="-450215" algn="just" hangingPunct="0">
                  <a:lnSpc>
                    <a:spcPct val="150000"/>
                  </a:lnSpc>
                </a:pPr>
                <a:r>
                  <a:rPr lang="pt-BR" sz="1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a) (   ) Elas precisam ter o mesmo produto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2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𝑹</m:t>
                        </m:r>
                      </m:e>
                      <m:sup>
                        <m:r>
                          <a:rPr lang="pt-BR" sz="2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pt-BR" sz="2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2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𝑻</m:t>
                        </m:r>
                      </m:e>
                      <m:sup>
                        <m:r>
                          <a:rPr lang="pt-BR" sz="2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pt-BR" sz="1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pt-BR" sz="1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540385" indent="-180340" algn="just" hangingPunct="0">
                  <a:lnSpc>
                    <a:spcPct val="150000"/>
                  </a:lnSpc>
                </a:pPr>
                <a:r>
                  <a:rPr lang="pt-BR" sz="1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b) (   ) Elas precisam ter o mesmo raio e a mesma distância à Terra.</a:t>
                </a:r>
                <a:endParaRPr lang="pt-BR" sz="1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810260" indent="-450215" algn="just" hangingPunct="0">
                  <a:lnSpc>
                    <a:spcPct val="150000"/>
                  </a:lnSpc>
                </a:pPr>
                <a:r>
                  <a:rPr lang="pt-BR" sz="1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c) (   ) Elas precisam ter a mesma Temperatura superficial.</a:t>
                </a:r>
                <a:endParaRPr lang="pt-BR" sz="1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810260" indent="-450215" algn="just" hangingPunct="0">
                  <a:lnSpc>
                    <a:spcPct val="150000"/>
                  </a:lnSpc>
                </a:pPr>
                <a:r>
                  <a:rPr lang="pt-BR" sz="1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d) (   ) Elas precisam ter a mesma Temperatura superficial e mesma distância à Terra.</a:t>
                </a:r>
                <a:endParaRPr lang="pt-BR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810260" indent="-450215" algn="just" hangingPunct="0">
                  <a:lnSpc>
                    <a:spcPct val="150000"/>
                  </a:lnSpc>
                </a:pPr>
                <a:r>
                  <a:rPr lang="pt-BR" sz="1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e) (   ) Elas precisam ter o mesmo produto </a:t>
                </a:r>
                <a14:m>
                  <m:oMath xmlns:m="http://schemas.openxmlformats.org/officeDocument/2006/math">
                    <m:r>
                      <a:rPr lang="pt-BR" sz="2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𝑹𝑻</m:t>
                    </m:r>
                  </m:oMath>
                </a14:m>
                <a:r>
                  <a:rPr lang="pt-BR" sz="1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906BC535-21A2-A525-99D0-FE627153A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21" y="2996952"/>
                <a:ext cx="9649072" cy="2763449"/>
              </a:xfrm>
              <a:prstGeom prst="rect">
                <a:avLst/>
              </a:prstGeom>
              <a:blipFill>
                <a:blip r:embed="rId4"/>
                <a:stretch>
                  <a:fillRect l="-505" t="-1325" b="-242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ângulo 1">
            <a:extLst>
              <a:ext uri="{FF2B5EF4-FFF2-40B4-BE49-F238E27FC236}">
                <a16:creationId xmlns:a16="http://schemas.microsoft.com/office/drawing/2014/main" id="{E5AD16B2-14A7-CA59-86D4-F92239846BF3}"/>
              </a:ext>
            </a:extLst>
          </p:cNvPr>
          <p:cNvSpPr/>
          <p:nvPr/>
        </p:nvSpPr>
        <p:spPr>
          <a:xfrm>
            <a:off x="1256971" y="3672738"/>
            <a:ext cx="357674" cy="3847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9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349357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14150-1B14-D626-D51E-F0CC41B144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278B0626-FCF8-0AD9-0931-110C0719341E}"/>
              </a:ext>
            </a:extLst>
          </p:cNvPr>
          <p:cNvSpPr/>
          <p:nvPr/>
        </p:nvSpPr>
        <p:spPr>
          <a:xfrm>
            <a:off x="550937" y="260648"/>
            <a:ext cx="10441160" cy="2935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Questão 10) 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(Até 1 ponto)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 dia 15/04/23 o satélite brasileiro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VCUB-1 desenvolvido pela Visiona foi lançado ao espaço.  Por ter apenas 12 kg de massa, ele foi acomodado em um veículo de transferência orbital, chamado OTV.  O foguete Falcon 9 deixou o OTV a 600 km de altitude.  A partir dessa altitude, o OTV distribuiu, os 6 pequenos satélites que transportava, em suas órbitas finais, conforme ilustrado na Figura.  Por exigência de leis internacionais, após deixar o seu último satélite na órbita de 480 km, o OTV retornou à Terra, onde foi destruído pelo atrito com a atmosfera terrestre.  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 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m 1" descr="Diagrama&#10;&#10;Descrição gerada automaticamente">
            <a:extLst>
              <a:ext uri="{FF2B5EF4-FFF2-40B4-BE49-F238E27FC236}">
                <a16:creationId xmlns:a16="http://schemas.microsoft.com/office/drawing/2014/main" id="{CCF4980C-809D-F87C-523F-F9D3839C8E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161" y="2947377"/>
            <a:ext cx="6386223" cy="3649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8231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DE0AE3-9F82-D44C-8CD5-1889B00ABC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D507997-7595-6991-AC85-1B767E6F8FE0}"/>
              </a:ext>
            </a:extLst>
          </p:cNvPr>
          <p:cNvSpPr txBox="1"/>
          <p:nvPr/>
        </p:nvSpPr>
        <p:spPr>
          <a:xfrm>
            <a:off x="910977" y="620688"/>
            <a:ext cx="10297144" cy="37817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hangingPunct="0"/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PRIMEIRO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coloque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F,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falso, ou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V,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verdadeiro, na frente de cada afirmação abaixo e,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DEPOIS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assinale a alternativa que contém a sequência correta de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600" indent="-540385" hangingPunct="0"/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600" indent="-54038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1ª) (   ) 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altitude da órbita do VCUB-1 é de 500 km.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600" indent="-54038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2ª) (   ) 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 período orbital do VCUB-1 é de 1,5 h, logo, num dia ele dá 16 voltas em torno da Terra.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600" indent="-541020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3ª) (   ) 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 OTV libera um satélite a cada 2 dias. O primeiro foi no dia 15/04/23, logo o VCUB-1 foi liberado no dia 23/04/23.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4ª) (   ) O primeiro satélite foi liberado a 600 km de apogeu e o último a 480 km.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5ª) (   ) O OTV foi destruído ao cair no mar.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CaixaDeTexto 4">
            <a:extLst>
              <a:ext uri="{FF2B5EF4-FFF2-40B4-BE49-F238E27FC236}">
                <a16:creationId xmlns:a16="http://schemas.microsoft.com/office/drawing/2014/main" id="{C1892DB8-1506-3965-D9B2-34F39C4782DB}"/>
              </a:ext>
            </a:extLst>
          </p:cNvPr>
          <p:cNvSpPr txBox="1"/>
          <p:nvPr/>
        </p:nvSpPr>
        <p:spPr>
          <a:xfrm>
            <a:off x="1813584" y="1556211"/>
            <a:ext cx="341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endParaRPr lang="pt-BR" dirty="0"/>
          </a:p>
        </p:txBody>
      </p:sp>
      <p:sp>
        <p:nvSpPr>
          <p:cNvPr id="4" name="CaixaDeTexto 4">
            <a:extLst>
              <a:ext uri="{FF2B5EF4-FFF2-40B4-BE49-F238E27FC236}">
                <a16:creationId xmlns:a16="http://schemas.microsoft.com/office/drawing/2014/main" id="{C1892DB8-1506-3965-D9B2-34F39C4782DB}"/>
              </a:ext>
            </a:extLst>
          </p:cNvPr>
          <p:cNvSpPr txBox="1"/>
          <p:nvPr/>
        </p:nvSpPr>
        <p:spPr>
          <a:xfrm>
            <a:off x="1813583" y="1964174"/>
            <a:ext cx="341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1892DB8-1506-3965-D9B2-34F39C4782DB}"/>
              </a:ext>
            </a:extLst>
          </p:cNvPr>
          <p:cNvSpPr txBox="1"/>
          <p:nvPr/>
        </p:nvSpPr>
        <p:spPr>
          <a:xfrm>
            <a:off x="1827652" y="2794167"/>
            <a:ext cx="341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endParaRPr lang="pt-BR" dirty="0"/>
          </a:p>
        </p:txBody>
      </p:sp>
      <p:sp>
        <p:nvSpPr>
          <p:cNvPr id="6" name="CaixaDeTexto 8">
            <a:extLst>
              <a:ext uri="{FF2B5EF4-FFF2-40B4-BE49-F238E27FC236}">
                <a16:creationId xmlns:a16="http://schemas.microsoft.com/office/drawing/2014/main" id="{637F2EB5-3D68-3BFB-A44F-34B22E2A3DD8}"/>
              </a:ext>
            </a:extLst>
          </p:cNvPr>
          <p:cNvSpPr txBox="1"/>
          <p:nvPr/>
        </p:nvSpPr>
        <p:spPr>
          <a:xfrm>
            <a:off x="1813584" y="3610094"/>
            <a:ext cx="341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endParaRPr lang="pt-BR" dirty="0"/>
          </a:p>
        </p:txBody>
      </p:sp>
      <p:sp>
        <p:nvSpPr>
          <p:cNvPr id="7" name="CaixaDeTexto 8">
            <a:extLst>
              <a:ext uri="{FF2B5EF4-FFF2-40B4-BE49-F238E27FC236}">
                <a16:creationId xmlns:a16="http://schemas.microsoft.com/office/drawing/2014/main" id="{637F2EB5-3D68-3BFB-A44F-34B22E2A3DD8}"/>
              </a:ext>
            </a:extLst>
          </p:cNvPr>
          <p:cNvSpPr txBox="1"/>
          <p:nvPr/>
        </p:nvSpPr>
        <p:spPr>
          <a:xfrm>
            <a:off x="1813584" y="4018057"/>
            <a:ext cx="341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100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0E604E-D58C-B02F-774D-362C95318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F6181D7-139E-A60C-4008-DF20F7427646}"/>
              </a:ext>
            </a:extLst>
          </p:cNvPr>
          <p:cNvSpPr txBox="1"/>
          <p:nvPr/>
        </p:nvSpPr>
        <p:spPr>
          <a:xfrm>
            <a:off x="550937" y="755255"/>
            <a:ext cx="9505056" cy="2673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indent="-635" hangingPunct="0"/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alternativa que contém a sequência correta de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/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(   )   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 3ª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	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(   )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  1ª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 3ª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	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(   )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  1ª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 3ª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		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(   )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  1ª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 3ª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	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50000"/>
              </a:lnSpc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6645910" algn="r"/>
              </a:tabLs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(   )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  1ª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 3ª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	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5AD16B2-14A7-CA59-86D4-F92239846BF3}"/>
              </a:ext>
            </a:extLst>
          </p:cNvPr>
          <p:cNvSpPr/>
          <p:nvPr/>
        </p:nvSpPr>
        <p:spPr>
          <a:xfrm>
            <a:off x="1355445" y="3067827"/>
            <a:ext cx="357674" cy="3847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9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219295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ela 21"/>
          <p:cNvGraphicFramePr>
            <a:graphicFrameLocks noGrp="1"/>
          </p:cNvGraphicFramePr>
          <p:nvPr/>
        </p:nvGraphicFramePr>
        <p:xfrm>
          <a:off x="3868003" y="707841"/>
          <a:ext cx="4167068" cy="5442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419">
                  <a:extLst>
                    <a:ext uri="{9D8B030D-6E8A-4147-A177-3AD203B41FA5}">
                      <a16:colId xmlns:a16="http://schemas.microsoft.com/office/drawing/2014/main" val="77620037"/>
                    </a:ext>
                  </a:extLst>
                </a:gridCol>
                <a:gridCol w="3481649">
                  <a:extLst>
                    <a:ext uri="{9D8B030D-6E8A-4147-A177-3AD203B41FA5}">
                      <a16:colId xmlns:a16="http://schemas.microsoft.com/office/drawing/2014/main" val="3578718802"/>
                    </a:ext>
                  </a:extLst>
                </a:gridCol>
              </a:tblGrid>
              <a:tr h="386817"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tx1"/>
                          </a:solidFill>
                        </a:rPr>
                        <a:t>Contatos:</a:t>
                      </a:r>
                    </a:p>
                  </a:txBody>
                  <a:tcPr marL="89273" marR="89273" marT="44637" marB="4463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671705"/>
                  </a:ext>
                </a:extLst>
              </a:tr>
              <a:tr h="624615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</a:t>
                      </a:r>
                      <a:r>
                        <a:rPr lang="pt-B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obabr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790837"/>
                  </a:ext>
                </a:extLst>
              </a:tr>
              <a:tr h="607057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</a:t>
                      </a:r>
                      <a:r>
                        <a:rPr lang="pt-B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oba_olimpiada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746611"/>
                  </a:ext>
                </a:extLst>
              </a:tr>
              <a:tr h="562420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obaoficial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729194"/>
                  </a:ext>
                </a:extLst>
              </a:tr>
              <a:tr h="624911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canal_oba_mobfog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419485"/>
                  </a:ext>
                </a:extLst>
              </a:tr>
              <a:tr h="553200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oba.secretaria@gmail.com</a:t>
                      </a: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587587"/>
                  </a:ext>
                </a:extLst>
              </a:tr>
              <a:tr h="601451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98272-3810</a:t>
                      </a: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904417"/>
                  </a:ext>
                </a:extLst>
              </a:tr>
              <a:tr h="1095030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2334-0082</a:t>
                      </a:r>
                    </a:p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4104-4047</a:t>
                      </a:r>
                    </a:p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2254-1139</a:t>
                      </a: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621586"/>
                  </a:ext>
                </a:extLst>
              </a:tr>
              <a:tr h="38681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www.oba.org.br</a:t>
                      </a:r>
                    </a:p>
                  </a:txBody>
                  <a:tcPr marL="89273" marR="89273" marT="44637" marB="4463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8160636"/>
                  </a:ext>
                </a:extLst>
              </a:tr>
            </a:tbl>
          </a:graphicData>
        </a:graphic>
      </p:graphicFrame>
      <p:grpSp>
        <p:nvGrpSpPr>
          <p:cNvPr id="2" name="Agrupar 1"/>
          <p:cNvGrpSpPr/>
          <p:nvPr/>
        </p:nvGrpSpPr>
        <p:grpSpPr>
          <a:xfrm>
            <a:off x="3892430" y="1221538"/>
            <a:ext cx="651692" cy="4341089"/>
            <a:chOff x="3960784" y="1167955"/>
            <a:chExt cx="667511" cy="4446461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09233" y="4171188"/>
              <a:ext cx="530717" cy="528828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41810" y="2391918"/>
              <a:ext cx="477018" cy="47015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35524" y="1773936"/>
              <a:ext cx="508521" cy="512064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88470" y="2969133"/>
              <a:ext cx="580515" cy="551307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97422" y="3632454"/>
              <a:ext cx="564933" cy="436626"/>
            </a:xfrm>
            <a:prstGeom prst="rect">
              <a:avLst/>
            </a:prstGeom>
          </p:spPr>
        </p:pic>
        <p:pic>
          <p:nvPicPr>
            <p:cNvPr id="1026" name="Picture 2" descr="Telefone, redondo, ícone - Baixar PNG/SVG Transparent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784" y="4946905"/>
              <a:ext cx="667511" cy="667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Imagem 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50954" y="1167955"/>
              <a:ext cx="470514" cy="468821"/>
            </a:xfrm>
            <a:prstGeom prst="rect">
              <a:avLst/>
            </a:prstGeom>
          </p:spPr>
        </p:pic>
      </p:grpSp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A2432E13-FA0B-21F9-73E9-6B6F56B62A8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37" y="2652387"/>
            <a:ext cx="2666938" cy="1392999"/>
          </a:xfrm>
          <a:prstGeom prst="rect">
            <a:avLst/>
          </a:prstGeom>
        </p:spPr>
      </p:pic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EDAC34F8-AB8B-C6CB-CA1A-016D80AA21A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793" y="2875508"/>
            <a:ext cx="3302347" cy="105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29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35A4A-5404-258E-C80B-3EFAAE59F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852204DA-7D5F-EB66-0514-486B81AB3C65}"/>
              </a:ext>
            </a:extLst>
          </p:cNvPr>
          <p:cNvSpPr/>
          <p:nvPr/>
        </p:nvSpPr>
        <p:spPr>
          <a:xfrm>
            <a:off x="706448" y="489979"/>
            <a:ext cx="10501673" cy="1495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Questão 2)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(1 ponto)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Você já deve ter observado que as estrelas têm diferentes brilhos, mas também já observou que a lâmpada que está perto da sua casa brilha mais do que outra, igual (de mesma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Potência,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por exemplo, 100 Watts), que está a 10 quarteirões de você. Logo, o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brilho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depende da distância da fonte da luz até o observador.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 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BF59480-16E7-ED94-6A76-65A05C75481D}"/>
              </a:ext>
            </a:extLst>
          </p:cNvPr>
          <p:cNvSpPr txBox="1"/>
          <p:nvPr/>
        </p:nvSpPr>
        <p:spPr>
          <a:xfrm>
            <a:off x="831417" y="2613729"/>
            <a:ext cx="105016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/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Os astrônomos chamam a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Potência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das estrelas de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Luminosidade (L)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 descobriram que ela depende do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Raio (R)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 da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Temperatura superficial (T)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da estrela, da seguinte forma: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DCE36105-6A53-D03D-C054-B695E5B449FB}"/>
                  </a:ext>
                </a:extLst>
              </p:cNvPr>
              <p:cNvSpPr txBox="1"/>
              <p:nvPr/>
            </p:nvSpPr>
            <p:spPr>
              <a:xfrm>
                <a:off x="3017520" y="3864292"/>
                <a:ext cx="6035040" cy="3755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hangingPunct="0"/>
                <a14:m>
                  <m:oMath xmlns:m="http://schemas.openxmlformats.org/officeDocument/2006/math">
                    <m:r>
                      <a:rPr lang="pt-BR" sz="18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𝑳</m:t>
                    </m:r>
                    <m:r>
                      <a:rPr lang="pt-BR" sz="18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18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𝟒</m:t>
                    </m:r>
                    <m:r>
                      <a:rPr lang="pt-BR" sz="18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𝝅𝝈</m:t>
                    </m:r>
                    <m:sSup>
                      <m:sSupPr>
                        <m:ctrlPr>
                          <a:rPr lang="pt-BR" sz="1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1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𝑹</m:t>
                        </m:r>
                      </m:e>
                      <m:sup>
                        <m:r>
                          <a:rPr lang="pt-BR" sz="1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pt-BR" sz="1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1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𝑻</m:t>
                        </m:r>
                      </m:e>
                      <m:sup>
                        <m:r>
                          <a:rPr lang="pt-BR" sz="1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pt-BR" sz="18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,</a:t>
                </a:r>
                <a:endParaRPr lang="pt-BR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DCE36105-6A53-D03D-C054-B695E5B44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520" y="3864292"/>
                <a:ext cx="6035040" cy="375552"/>
              </a:xfrm>
              <a:prstGeom prst="rect">
                <a:avLst/>
              </a:prstGeom>
              <a:blipFill>
                <a:blip r:embed="rId2"/>
                <a:stretch>
                  <a:fillRect t="-8065" b="-2419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BBBF1F93-19EF-7BC8-544F-1AEBF19861F3}"/>
                  </a:ext>
                </a:extLst>
              </p:cNvPr>
              <p:cNvSpPr txBox="1"/>
              <p:nvPr/>
            </p:nvSpPr>
            <p:spPr>
              <a:xfrm>
                <a:off x="1127001" y="4784925"/>
                <a:ext cx="6552728" cy="7301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hangingPunct="0"/>
                <a:r>
                  <a:rPr lang="pt-BR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onde </a:t>
                </a:r>
                <a14:m>
                  <m:oMath xmlns:m="http://schemas.openxmlformats.org/officeDocument/2006/math">
                    <m:r>
                      <a:rPr lang="pt-BR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𝝈</m:t>
                    </m:r>
                  </m:oMath>
                </a14:m>
                <a:r>
                  <a:rPr lang="pt-BR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(letra grega sigma) é uma constante, como o </a:t>
                </a:r>
                <a14:m>
                  <m:oMath xmlns:m="http://schemas.openxmlformats.org/officeDocument/2006/math">
                    <m:r>
                      <a:rPr lang="pt-BR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𝝅</m:t>
                    </m:r>
                  </m:oMath>
                </a14:m>
                <a:r>
                  <a:rPr lang="pt-BR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(pi).</a:t>
                </a:r>
                <a:endParaRPr lang="pt-B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 hangingPunct="0"/>
                <a:r>
                  <a:rPr lang="pt-BR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pt-B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BBBF1F93-19EF-7BC8-544F-1AEBF19861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001" y="4784925"/>
                <a:ext cx="6552728" cy="730136"/>
              </a:xfrm>
              <a:prstGeom prst="rect">
                <a:avLst/>
              </a:prstGeom>
              <a:blipFill>
                <a:blip r:embed="rId3"/>
                <a:stretch>
                  <a:fillRect l="-83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803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3B7553-D8F1-2873-B0AD-1D0592179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4FE3A9ED-9B97-3705-7497-CFDF104F8EEB}"/>
              </a:ext>
            </a:extLst>
          </p:cNvPr>
          <p:cNvSpPr txBox="1"/>
          <p:nvPr/>
        </p:nvSpPr>
        <p:spPr>
          <a:xfrm>
            <a:off x="838969" y="548680"/>
            <a:ext cx="10081120" cy="37817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/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 estrelas </a:t>
            </a:r>
            <a:r>
              <a:rPr lang="pt-BR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Betelgeuse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da constelação de Órion e </a:t>
            </a:r>
            <a:r>
              <a:rPr lang="pt-BR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Achernar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da constelação de </a:t>
            </a:r>
            <a:r>
              <a:rPr lang="pt-BR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Eridano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têm exatamente o mesmo brilho. Suponha que elas também tenham a mesma Luminosidade. Se elas têm o mesmo brilho e luminosidade, podemos afirmar que: 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/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/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única alternativa correta.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/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10260" indent="-450215" algn="just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 (   ) Elas têm a mesma Temperatura superficial.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40385" indent="-180340" algn="just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(   ) Elas têm o mesmo Raio e distância à Terra.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10260" indent="-450215" algn="just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(   ) Elas estão à mesma distância da Terra.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10260" indent="-450215" algn="just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(   ) Elas têm a mesma Temperatura superficial e distância à Terra.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10260" indent="-450215" algn="just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(   ) Nada é possível afirmar sobre as distâncias delas à Terra.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5AD16B2-14A7-CA59-86D4-F92239846BF3}"/>
              </a:ext>
            </a:extLst>
          </p:cNvPr>
          <p:cNvSpPr/>
          <p:nvPr/>
        </p:nvSpPr>
        <p:spPr>
          <a:xfrm>
            <a:off x="1552392" y="3110030"/>
            <a:ext cx="357674" cy="3847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9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62499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8C97C4-1E89-524D-95CB-E717BB5EE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59DF30DC-8419-131F-10C3-3685203D8E42}"/>
                  </a:ext>
                </a:extLst>
              </p:cNvPr>
              <p:cNvSpPr/>
              <p:nvPr/>
            </p:nvSpPr>
            <p:spPr>
              <a:xfrm>
                <a:off x="766961" y="357706"/>
                <a:ext cx="10369152" cy="27358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pt-BR" b="1" dirty="0">
                    <a:latin typeface="Arial" pitchFamily="34" charset="0"/>
                    <a:cs typeface="Arial" pitchFamily="34" charset="0"/>
                  </a:rPr>
                  <a:t>Questão 3) </a:t>
                </a:r>
                <a:r>
                  <a:rPr lang="pt-BR" sz="1800" b="1" kern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(1 ponto) </a:t>
                </a:r>
                <a:r>
                  <a:rPr lang="pt-BR" sz="1800" kern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 astrônomo dinamarquês, Ole Christensen </a:t>
                </a:r>
                <a:r>
                  <a:rPr lang="pt-BR" sz="1800" kern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Rømer</a:t>
                </a:r>
                <a:r>
                  <a:rPr lang="pt-BR" sz="1800" kern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(1644 – 1710), foi o primeiro a determinar a velocidade da luz, usando os satélites de Júpiter e, claro, as variações das distâncias entre a Terra e Júpiter. Hoje sabemos que a velocidade da luz é uma constante universal que vale, aproximadamente, 300.000 km/s. Calcule quantos segundos a luz gasta para vir do Sol à Terra, sabendo que a distância entre o Sol e a Terra é de, aproximadamente, 150.000.000 km. 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pt-BR" sz="1800" kern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Dados: </a:t>
                </a:r>
                <a14:m>
                  <m:oMath xmlns:m="http://schemas.openxmlformats.org/officeDocument/2006/math">
                    <m:r>
                      <a:rPr lang="pt-BR" sz="1800" b="1" i="1" kern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𝑽</m:t>
                    </m:r>
                    <m:r>
                      <a:rPr lang="pt-BR" sz="1800" b="1" i="1" kern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</m:t>
                    </m:r>
                    <m:sSub>
                      <m:sSubPr>
                        <m:ctrlPr>
                          <a:rPr lang="pt-BR" sz="1800" b="1" i="1" ker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sz="1800" b="1" i="1" kern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𝑽</m:t>
                        </m:r>
                      </m:e>
                      <m:sub>
                        <m:r>
                          <a:rPr lang="pt-BR" sz="1800" b="1" i="1" kern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b>
                    </m:sSub>
                    <m:r>
                      <a:rPr lang="pt-BR" sz="1800" b="1" i="1" kern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BR" sz="1800" b="1" i="1" kern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𝒂𝒕</m:t>
                    </m:r>
                  </m:oMath>
                </a14:m>
                <a:r>
                  <a:rPr lang="pt-BR" sz="1800" b="1" kern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BR" sz="1800" b="1" i="1" kern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𝑺</m:t>
                    </m:r>
                    <m:r>
                      <a:rPr lang="pt-BR" sz="1800" b="1" i="1" kern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pt-BR" sz="1800" b="1" i="1" ker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sz="1800" b="1" i="1" kern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𝑺</m:t>
                        </m:r>
                      </m:e>
                      <m:sub>
                        <m:r>
                          <a:rPr lang="pt-BR" sz="1800" b="1" i="1" kern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b>
                    </m:sSub>
                    <m:r>
                      <a:rPr lang="pt-BR" sz="1800" b="1" i="1" kern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pt-BR" sz="1800" b="1" i="1" ker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sz="1800" b="1" i="1" kern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𝑽</m:t>
                        </m:r>
                      </m:e>
                      <m:sub>
                        <m:r>
                          <a:rPr lang="pt-BR" sz="1800" b="1" i="1" kern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𝒐</m:t>
                        </m:r>
                      </m:sub>
                    </m:sSub>
                    <m:r>
                      <a:rPr lang="pt-BR" sz="1800" b="1" i="1" kern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𝒕</m:t>
                    </m:r>
                    <m:r>
                      <a:rPr lang="pt-BR" sz="1800" b="1" i="1" kern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pt-BR" sz="1800" b="1" i="1" ker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1800" b="1" i="1" kern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pt-BR" sz="1800" b="1" i="1" kern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pt-BR" sz="1800" b="1" i="1" kern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𝒂</m:t>
                    </m:r>
                    <m:sSup>
                      <m:sSupPr>
                        <m:ctrlPr>
                          <a:rPr lang="pt-BR" sz="1800" b="1" i="1" ker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1800" b="1" i="1" kern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𝒕</m:t>
                        </m:r>
                      </m:e>
                      <m:sup>
                        <m:r>
                          <a:rPr lang="pt-BR" sz="1800" b="1" i="1" kern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pt-BR" sz="1800" b="1" kern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BR" sz="1800" b="1" i="1" kern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𝑽</m:t>
                    </m:r>
                    <m:r>
                      <a:rPr lang="pt-BR" sz="1800" b="1" i="1" kern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BR" sz="1800" b="1" i="1" ker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1800" b="1" i="1" kern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pt-BR" sz="1800" b="1" i="1" kern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𝑺</m:t>
                        </m:r>
                      </m:num>
                      <m:den>
                        <m:r>
                          <a:rPr lang="pt-BR" sz="1800" b="1" i="1" kern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pt-BR" sz="1800" b="1" i="1" kern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𝒕</m:t>
                        </m:r>
                      </m:den>
                    </m:f>
                  </m:oMath>
                </a14:m>
                <a:r>
                  <a:rPr lang="pt-BR" sz="1800" b="1" kern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pt-BR" sz="1800" b="1" i="1" kern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pt-BR" sz="1800" b="1" i="1" ker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1800" b="1" i="1" kern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𝑽</m:t>
                        </m:r>
                      </m:e>
                      <m:sup>
                        <m:r>
                          <a:rPr lang="pt-BR" sz="1800" b="1" i="1" kern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pt-BR" sz="1800" b="1" i="1" kern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bSup>
                      <m:sSubSupPr>
                        <m:ctrlPr>
                          <a:rPr lang="pt-BR" sz="1800" b="1" i="1" ker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pt-BR" sz="1800" b="1" i="1" kern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𝑽</m:t>
                        </m:r>
                      </m:e>
                      <m:sub>
                        <m:r>
                          <a:rPr lang="pt-BR" sz="1800" b="1" i="1" kern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b>
                      <m:sup>
                        <m:r>
                          <a:rPr lang="pt-BR" sz="1800" b="1" i="1" kern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bSup>
                    <m:r>
                      <a:rPr lang="pt-BR" sz="1800" b="1" i="1" kern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BR" sz="1800" b="1" i="1" kern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pt-BR" sz="1800" b="1" i="1" kern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pt-BR" sz="1800" b="1" i="1" kern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pt-BR" sz="1800" b="1" i="1" kern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𝑺</m:t>
                    </m:r>
                  </m:oMath>
                </a14:m>
                <a:r>
                  <a:rPr lang="pt-BR" sz="1800" b="1" kern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pt-BR" sz="1800" b="1" kern="0" dirty="0">
                  <a:solidFill>
                    <a:schemeClr val="tx1"/>
                  </a:solidFill>
                  <a:effectLst/>
                  <a:latin typeface="Calibri Light" panose="020F03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</a:pPr>
                <a:endParaRPr lang="pt-BR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59DF30DC-8419-131F-10C3-3685203D8E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961" y="357706"/>
                <a:ext cx="10369152" cy="2735814"/>
              </a:xfrm>
              <a:prstGeom prst="rect">
                <a:avLst/>
              </a:prstGeom>
              <a:blipFill>
                <a:blip r:embed="rId2"/>
                <a:stretch>
                  <a:fillRect l="-529" r="-47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ixaDeTexto 3">
            <a:extLst>
              <a:ext uri="{FF2B5EF4-FFF2-40B4-BE49-F238E27FC236}">
                <a16:creationId xmlns:a16="http://schemas.microsoft.com/office/drawing/2014/main" id="{FD445564-F77A-6983-301E-F06D018864FF}"/>
              </a:ext>
            </a:extLst>
          </p:cNvPr>
          <p:cNvSpPr txBox="1"/>
          <p:nvPr/>
        </p:nvSpPr>
        <p:spPr>
          <a:xfrm>
            <a:off x="1343025" y="3356992"/>
            <a:ext cx="6035040" cy="2673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Bef>
                <a:spcPts val="1200"/>
              </a:spcBef>
            </a:pPr>
            <a:r>
              <a:rPr lang="pt-BR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Assinale a alternativa que contém o valor correto.</a:t>
            </a:r>
            <a:endParaRPr lang="pt-BR" sz="2400" kern="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810260" indent="-450215" algn="just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 (   ) 400 s.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40385" indent="-180340" algn="just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(   ) 500 s.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10260" indent="-450215" algn="just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(   ) 480 s.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10260" indent="-450215" algn="just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(   ) 300 s.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10260" indent="-450215" algn="just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(   ) 150 s.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5AD16B2-14A7-CA59-86D4-F92239846BF3}"/>
              </a:ext>
            </a:extLst>
          </p:cNvPr>
          <p:cNvSpPr/>
          <p:nvPr/>
        </p:nvSpPr>
        <p:spPr>
          <a:xfrm>
            <a:off x="2058829" y="4404257"/>
            <a:ext cx="357674" cy="3847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9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379659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58342-A15E-FD6B-C3C3-AB8DAAAA8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087EE51E-691B-2783-7F18-5DAE7DA3A391}"/>
              </a:ext>
            </a:extLst>
          </p:cNvPr>
          <p:cNvSpPr/>
          <p:nvPr/>
        </p:nvSpPr>
        <p:spPr>
          <a:xfrm>
            <a:off x="535949" y="304393"/>
            <a:ext cx="10423106" cy="1495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Questão 4) 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(Até 1 ponto)</a:t>
            </a:r>
            <a:r>
              <a:rPr lang="pt-BR" sz="1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 Leis de Kepler descrevem os movimentos dos planetas, luas, cometas e satélites artificiais em torno dos astros nos quais orbitam. Ela vale para o Sol e seus planetas, para os planetas e seus satélites naturais ou para os planetas e satélites artificiais.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D416C6B7-7ED0-A7D8-1D9E-9248770FEA24}"/>
              </a:ext>
            </a:extLst>
          </p:cNvPr>
          <p:cNvGrpSpPr/>
          <p:nvPr/>
        </p:nvGrpSpPr>
        <p:grpSpPr>
          <a:xfrm>
            <a:off x="7247681" y="1890386"/>
            <a:ext cx="4258306" cy="3462650"/>
            <a:chOff x="1354753" y="-3669"/>
            <a:chExt cx="5013957" cy="3921619"/>
          </a:xfrm>
        </p:grpSpPr>
        <p:grpSp>
          <p:nvGrpSpPr>
            <p:cNvPr id="4" name="Agrupar 3">
              <a:extLst>
                <a:ext uri="{FF2B5EF4-FFF2-40B4-BE49-F238E27FC236}">
                  <a16:creationId xmlns:a16="http://schemas.microsoft.com/office/drawing/2014/main" id="{5B205478-2BD9-005E-C5DB-40683BF9B2E5}"/>
                </a:ext>
              </a:extLst>
            </p:cNvPr>
            <p:cNvGrpSpPr/>
            <p:nvPr/>
          </p:nvGrpSpPr>
          <p:grpSpPr>
            <a:xfrm>
              <a:off x="1354753" y="353950"/>
              <a:ext cx="5013957" cy="3564000"/>
              <a:chOff x="1354753" y="353950"/>
              <a:chExt cx="5013957" cy="3564000"/>
            </a:xfrm>
          </p:grpSpPr>
          <p:sp>
            <p:nvSpPr>
              <p:cNvPr id="6" name="Elipse 5">
                <a:extLst>
                  <a:ext uri="{FF2B5EF4-FFF2-40B4-BE49-F238E27FC236}">
                    <a16:creationId xmlns:a16="http://schemas.microsoft.com/office/drawing/2014/main" id="{B02E0F85-E413-B22E-E836-C635D298463A}"/>
                  </a:ext>
                </a:extLst>
              </p:cNvPr>
              <p:cNvSpPr/>
              <p:nvPr/>
            </p:nvSpPr>
            <p:spPr>
              <a:xfrm>
                <a:off x="2038350" y="353950"/>
                <a:ext cx="3600000" cy="3564000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7" name="Estrela: 5 Pontas 6">
                <a:extLst>
                  <a:ext uri="{FF2B5EF4-FFF2-40B4-BE49-F238E27FC236}">
                    <a16:creationId xmlns:a16="http://schemas.microsoft.com/office/drawing/2014/main" id="{9DF44404-EAE9-65B9-E16B-CA5D3DEF9683}"/>
                  </a:ext>
                </a:extLst>
              </p:cNvPr>
              <p:cNvSpPr/>
              <p:nvPr/>
            </p:nvSpPr>
            <p:spPr>
              <a:xfrm>
                <a:off x="3333749" y="2070100"/>
                <a:ext cx="115200" cy="11430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8" name="Elipse 7">
                <a:extLst>
                  <a:ext uri="{FF2B5EF4-FFF2-40B4-BE49-F238E27FC236}">
                    <a16:creationId xmlns:a16="http://schemas.microsoft.com/office/drawing/2014/main" id="{849E4CA7-230B-855E-6D07-840372C44F50}"/>
                  </a:ext>
                </a:extLst>
              </p:cNvPr>
              <p:cNvSpPr/>
              <p:nvPr/>
            </p:nvSpPr>
            <p:spPr>
              <a:xfrm>
                <a:off x="4248150" y="2101850"/>
                <a:ext cx="57600" cy="571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9" name="Elipse 8">
                <a:extLst>
                  <a:ext uri="{FF2B5EF4-FFF2-40B4-BE49-F238E27FC236}">
                    <a16:creationId xmlns:a16="http://schemas.microsoft.com/office/drawing/2014/main" id="{AF44BE99-1A68-814B-F7E4-CF99C6EB8EF1}"/>
                  </a:ext>
                </a:extLst>
              </p:cNvPr>
              <p:cNvSpPr/>
              <p:nvPr/>
            </p:nvSpPr>
            <p:spPr>
              <a:xfrm>
                <a:off x="5562600" y="2573950"/>
                <a:ext cx="57150" cy="5651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10" name="Elipse 9">
                <a:extLst>
                  <a:ext uri="{FF2B5EF4-FFF2-40B4-BE49-F238E27FC236}">
                    <a16:creationId xmlns:a16="http://schemas.microsoft.com/office/drawing/2014/main" id="{9E3B4C54-9212-0379-C470-6BC7A7AA4B7A}"/>
                  </a:ext>
                </a:extLst>
              </p:cNvPr>
              <p:cNvSpPr/>
              <p:nvPr/>
            </p:nvSpPr>
            <p:spPr>
              <a:xfrm>
                <a:off x="5552100" y="1608750"/>
                <a:ext cx="57150" cy="5651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BB559DB1-76E5-992D-CA09-A2BFA71C3D83}"/>
                  </a:ext>
                </a:extLst>
              </p:cNvPr>
              <p:cNvSpPr/>
              <p:nvPr/>
            </p:nvSpPr>
            <p:spPr>
              <a:xfrm>
                <a:off x="2250100" y="3018450"/>
                <a:ext cx="57150" cy="5651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12" name="Elipse 11">
                <a:extLst>
                  <a:ext uri="{FF2B5EF4-FFF2-40B4-BE49-F238E27FC236}">
                    <a16:creationId xmlns:a16="http://schemas.microsoft.com/office/drawing/2014/main" id="{23EE5820-FD9C-1A0E-0D92-6875D20F2548}"/>
                  </a:ext>
                </a:extLst>
              </p:cNvPr>
              <p:cNvSpPr/>
              <p:nvPr/>
            </p:nvSpPr>
            <p:spPr>
              <a:xfrm>
                <a:off x="2269150" y="1183300"/>
                <a:ext cx="57150" cy="5651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t-BR"/>
              </a:p>
            </p:txBody>
          </p:sp>
          <p:cxnSp>
            <p:nvCxnSpPr>
              <p:cNvPr id="13" name="Conector reto 12">
                <a:extLst>
                  <a:ext uri="{FF2B5EF4-FFF2-40B4-BE49-F238E27FC236}">
                    <a16:creationId xmlns:a16="http://schemas.microsoft.com/office/drawing/2014/main" id="{4E076427-A9FE-DF72-6278-EA364490FB2E}"/>
                  </a:ext>
                </a:extLst>
              </p:cNvPr>
              <p:cNvCxnSpPr/>
              <p:nvPr/>
            </p:nvCxnSpPr>
            <p:spPr>
              <a:xfrm flipH="1" flipV="1">
                <a:off x="2317750" y="1219200"/>
                <a:ext cx="1076100" cy="91436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ector reto 13">
                <a:extLst>
                  <a:ext uri="{FF2B5EF4-FFF2-40B4-BE49-F238E27FC236}">
                    <a16:creationId xmlns:a16="http://schemas.microsoft.com/office/drawing/2014/main" id="{75A37A96-4F1A-FFF7-313A-84FD18021B85}"/>
                  </a:ext>
                </a:extLst>
              </p:cNvPr>
              <p:cNvCxnSpPr/>
              <p:nvPr/>
            </p:nvCxnSpPr>
            <p:spPr>
              <a:xfrm flipV="1">
                <a:off x="2286003" y="2150352"/>
                <a:ext cx="1082447" cy="88494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ector reto 14">
                <a:extLst>
                  <a:ext uri="{FF2B5EF4-FFF2-40B4-BE49-F238E27FC236}">
                    <a16:creationId xmlns:a16="http://schemas.microsoft.com/office/drawing/2014/main" id="{38605E8C-BA74-CA7E-4821-EC95FABD19B0}"/>
                  </a:ext>
                </a:extLst>
              </p:cNvPr>
              <p:cNvCxnSpPr/>
              <p:nvPr/>
            </p:nvCxnSpPr>
            <p:spPr>
              <a:xfrm flipH="1">
                <a:off x="3448949" y="1638300"/>
                <a:ext cx="2113651" cy="47542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ector reto 15">
                <a:extLst>
                  <a:ext uri="{FF2B5EF4-FFF2-40B4-BE49-F238E27FC236}">
                    <a16:creationId xmlns:a16="http://schemas.microsoft.com/office/drawing/2014/main" id="{8DCAFD0F-F3A0-39D6-187E-229B39F7D104}"/>
                  </a:ext>
                </a:extLst>
              </p:cNvPr>
              <p:cNvCxnSpPr/>
              <p:nvPr/>
            </p:nvCxnSpPr>
            <p:spPr>
              <a:xfrm flipH="1" flipV="1">
                <a:off x="3423549" y="2151823"/>
                <a:ext cx="2139051" cy="43893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Caixa de Texto 2111098803">
                <a:extLst>
                  <a:ext uri="{FF2B5EF4-FFF2-40B4-BE49-F238E27FC236}">
                    <a16:creationId xmlns:a16="http://schemas.microsoft.com/office/drawing/2014/main" id="{55C5023B-41AF-4393-0731-E6F8E9576851}"/>
                  </a:ext>
                </a:extLst>
              </p:cNvPr>
              <p:cNvSpPr txBox="1"/>
              <p:nvPr/>
            </p:nvSpPr>
            <p:spPr>
              <a:xfrm>
                <a:off x="1771223" y="830384"/>
                <a:ext cx="616379" cy="56026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hangingPunct="0"/>
                <a:r>
                  <a:rPr lang="pt-PT" sz="1700" b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P</a:t>
                </a:r>
                <a:r>
                  <a:rPr lang="pt-PT" sz="1700" b="1" baseline="-2500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1</a:t>
                </a:r>
                <a:endParaRPr lang="pt-BR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8" name="Caixa de Texto 1">
                <a:extLst>
                  <a:ext uri="{FF2B5EF4-FFF2-40B4-BE49-F238E27FC236}">
                    <a16:creationId xmlns:a16="http://schemas.microsoft.com/office/drawing/2014/main" id="{038E3EC0-F8BF-8F5C-73AF-29308A1E35E6}"/>
                  </a:ext>
                </a:extLst>
              </p:cNvPr>
              <p:cNvSpPr txBox="1"/>
              <p:nvPr/>
            </p:nvSpPr>
            <p:spPr>
              <a:xfrm>
                <a:off x="2057034" y="1840860"/>
                <a:ext cx="978266" cy="517124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hangingPunct="0"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pt-PT" sz="1700" b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Área</a:t>
                </a:r>
                <a:r>
                  <a:rPr lang="pt-PT" sz="1700" b="1" kern="100" baseline="-25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endParaRPr lang="pt-BR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9" name="Caixa de Texto 1">
                <a:extLst>
                  <a:ext uri="{FF2B5EF4-FFF2-40B4-BE49-F238E27FC236}">
                    <a16:creationId xmlns:a16="http://schemas.microsoft.com/office/drawing/2014/main" id="{E6B376AC-FF7F-5A55-ECC9-90CFEE7ACE9D}"/>
                  </a:ext>
                </a:extLst>
              </p:cNvPr>
              <p:cNvSpPr txBox="1"/>
              <p:nvPr/>
            </p:nvSpPr>
            <p:spPr>
              <a:xfrm>
                <a:off x="5562599" y="1336714"/>
                <a:ext cx="578240" cy="523819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hangingPunct="0"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pt-PT" sz="1700" b="1" kern="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</a:t>
                </a:r>
                <a:r>
                  <a:rPr lang="pt-PT" sz="1700" b="1" baseline="-25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endParaRPr lang="pt-BR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0" name="Caixa de Texto 1">
                <a:extLst>
                  <a:ext uri="{FF2B5EF4-FFF2-40B4-BE49-F238E27FC236}">
                    <a16:creationId xmlns:a16="http://schemas.microsoft.com/office/drawing/2014/main" id="{99E859E2-0E01-37C2-B30A-2C97E22EDF1D}"/>
                  </a:ext>
                </a:extLst>
              </p:cNvPr>
              <p:cNvSpPr txBox="1"/>
              <p:nvPr/>
            </p:nvSpPr>
            <p:spPr>
              <a:xfrm>
                <a:off x="5495617" y="2478701"/>
                <a:ext cx="536883" cy="59626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hangingPunct="0"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pt-PT" sz="1700" b="1" kern="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</a:t>
                </a:r>
                <a:r>
                  <a:rPr lang="pt-PT" sz="1700" b="1" baseline="-25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endParaRPr lang="pt-BR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1" name="Caixa de Texto 1">
                <a:extLst>
                  <a:ext uri="{FF2B5EF4-FFF2-40B4-BE49-F238E27FC236}">
                    <a16:creationId xmlns:a16="http://schemas.microsoft.com/office/drawing/2014/main" id="{73A7421D-DDAB-B830-5FFA-C74B1BAC4FC0}"/>
                  </a:ext>
                </a:extLst>
              </p:cNvPr>
              <p:cNvSpPr txBox="1"/>
              <p:nvPr/>
            </p:nvSpPr>
            <p:spPr>
              <a:xfrm>
                <a:off x="1803887" y="2878750"/>
                <a:ext cx="598614" cy="670296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hangingPunct="0"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pt-PT" sz="1700" b="1" kern="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</a:t>
                </a:r>
                <a:r>
                  <a:rPr lang="pt-PT" sz="1700" b="1" baseline="-25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endParaRPr lang="pt-BR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2" name="Caixa de Texto 1">
                <a:extLst>
                  <a:ext uri="{FF2B5EF4-FFF2-40B4-BE49-F238E27FC236}">
                    <a16:creationId xmlns:a16="http://schemas.microsoft.com/office/drawing/2014/main" id="{7E16981F-CF09-211A-8D64-3B0543B244CF}"/>
                  </a:ext>
                </a:extLst>
              </p:cNvPr>
              <p:cNvSpPr txBox="1"/>
              <p:nvPr/>
            </p:nvSpPr>
            <p:spPr>
              <a:xfrm>
                <a:off x="4694669" y="1926250"/>
                <a:ext cx="959032" cy="49202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hangingPunct="0">
                  <a:lnSpc>
                    <a:spcPct val="105000"/>
                  </a:lnSpc>
                  <a:spcAft>
                    <a:spcPts val="800"/>
                  </a:spcAft>
                </a:pPr>
                <a:r>
                  <a:rPr lang="pt-PT" sz="1700" b="1" kern="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Área</a:t>
                </a:r>
                <a:r>
                  <a:rPr lang="pt-PT" sz="1700" b="1" baseline="-25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endParaRPr lang="pt-BR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Caixa de Texto 1">
                    <a:extLst>
                      <a:ext uri="{FF2B5EF4-FFF2-40B4-BE49-F238E27FC236}">
                        <a16:creationId xmlns:a16="http://schemas.microsoft.com/office/drawing/2014/main" id="{DCB9CF49-F80B-2CD0-34D9-D9BECE62F0F2}"/>
                      </a:ext>
                    </a:extLst>
                  </p:cNvPr>
                  <p:cNvSpPr txBox="1"/>
                  <p:nvPr/>
                </p:nvSpPr>
                <p:spPr>
                  <a:xfrm>
                    <a:off x="1354753" y="1888101"/>
                    <a:ext cx="931250" cy="709049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hangingPunct="0">
                      <a:lnSpc>
                        <a:spcPct val="106000"/>
                      </a:lnSpc>
                      <a:spcAft>
                        <a:spcPts val="8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PT" sz="17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pt-BR" sz="1700" b="1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17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pt-PT" sz="17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𝟏𝟐</m:t>
                              </m:r>
                            </m:sub>
                          </m:sSub>
                        </m:oMath>
                      </m:oMathPara>
                    </a14:m>
                    <a:endParaRPr lang="pt-BR" sz="12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3" name="Caixa de Texto 1">
                    <a:extLst>
                      <a:ext uri="{FF2B5EF4-FFF2-40B4-BE49-F238E27FC236}">
                        <a16:creationId xmlns:a16="http://schemas.microsoft.com/office/drawing/2014/main" id="{DCB9CF49-F80B-2CD0-34D9-D9BECE62F0F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54753" y="1888101"/>
                    <a:ext cx="931250" cy="709049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  <a:ln w="6350">
                    <a:noFill/>
                  </a:ln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Caixa de Texto 1">
                    <a:extLst>
                      <a:ext uri="{FF2B5EF4-FFF2-40B4-BE49-F238E27FC236}">
                        <a16:creationId xmlns:a16="http://schemas.microsoft.com/office/drawing/2014/main" id="{0270E278-4419-4255-E2DE-C084087E20CE}"/>
                      </a:ext>
                    </a:extLst>
                  </p:cNvPr>
                  <p:cNvSpPr txBox="1"/>
                  <p:nvPr/>
                </p:nvSpPr>
                <p:spPr>
                  <a:xfrm>
                    <a:off x="5437800" y="1932600"/>
                    <a:ext cx="930910" cy="708660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hangingPunct="0">
                      <a:lnSpc>
                        <a:spcPct val="105000"/>
                      </a:lnSpc>
                      <a:spcAft>
                        <a:spcPts val="8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PT" sz="17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pt-BR" sz="1700" b="1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sz="1700" b="1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pt-PT" sz="17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𝟑𝟒</m:t>
                              </m:r>
                            </m:sub>
                          </m:sSub>
                        </m:oMath>
                      </m:oMathPara>
                    </a14:m>
                    <a:endParaRPr lang="pt-BR" sz="12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4" name="Caixa de Texto 1">
                    <a:extLst>
                      <a:ext uri="{FF2B5EF4-FFF2-40B4-BE49-F238E27FC236}">
                        <a16:creationId xmlns:a16="http://schemas.microsoft.com/office/drawing/2014/main" id="{0270E278-4419-4255-E2DE-C084087E20C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37800" y="1932600"/>
                    <a:ext cx="930910" cy="70866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 w="6350">
                    <a:noFill/>
                  </a:ln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5" name="Caixa de Texto 1">
                <a:extLst>
                  <a:ext uri="{FF2B5EF4-FFF2-40B4-BE49-F238E27FC236}">
                    <a16:creationId xmlns:a16="http://schemas.microsoft.com/office/drawing/2014/main" id="{5FA7E110-B6DF-A96F-29A9-5BA31DC6A4F2}"/>
                  </a:ext>
                </a:extLst>
              </p:cNvPr>
              <p:cNvSpPr txBox="1"/>
              <p:nvPr/>
            </p:nvSpPr>
            <p:spPr>
              <a:xfrm>
                <a:off x="3259751" y="2101816"/>
                <a:ext cx="577483" cy="528649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hangingPunct="0"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pt-PT" sz="1700" b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</a:t>
                </a:r>
                <a:r>
                  <a:rPr lang="pt-PT" sz="1700" b="1" kern="100" baseline="-25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endParaRPr lang="pt-BR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6" name="Caixa de Texto 1">
                <a:extLst>
                  <a:ext uri="{FF2B5EF4-FFF2-40B4-BE49-F238E27FC236}">
                    <a16:creationId xmlns:a16="http://schemas.microsoft.com/office/drawing/2014/main" id="{6EFFED8F-AF41-F23E-7886-801D984B4112}"/>
                  </a:ext>
                </a:extLst>
              </p:cNvPr>
              <p:cNvSpPr txBox="1"/>
              <p:nvPr/>
            </p:nvSpPr>
            <p:spPr>
              <a:xfrm>
                <a:off x="4180209" y="1884463"/>
                <a:ext cx="546393" cy="485694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hangingPunct="0">
                  <a:lnSpc>
                    <a:spcPct val="105000"/>
                  </a:lnSpc>
                  <a:spcAft>
                    <a:spcPts val="800"/>
                  </a:spcAft>
                </a:pPr>
                <a:r>
                  <a:rPr lang="pt-PT" sz="1700" b="1" kern="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</a:t>
                </a:r>
                <a:r>
                  <a:rPr lang="pt-PT" sz="1700" b="1" baseline="-25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endParaRPr lang="pt-BR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7" name="Caixa de Texto 1">
                <a:extLst>
                  <a:ext uri="{FF2B5EF4-FFF2-40B4-BE49-F238E27FC236}">
                    <a16:creationId xmlns:a16="http://schemas.microsoft.com/office/drawing/2014/main" id="{028F3A8A-98A0-423E-709D-011F63658C84}"/>
                  </a:ext>
                </a:extLst>
              </p:cNvPr>
              <p:cNvSpPr txBox="1"/>
              <p:nvPr/>
            </p:nvSpPr>
            <p:spPr>
              <a:xfrm>
                <a:off x="3278800" y="1504337"/>
                <a:ext cx="754419" cy="49112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hangingPunct="0">
                  <a:lnSpc>
                    <a:spcPct val="105000"/>
                  </a:lnSpc>
                  <a:spcAft>
                    <a:spcPts val="800"/>
                  </a:spcAft>
                </a:pPr>
                <a:r>
                  <a:rPr lang="pt-PT" sz="1700" b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Sol</a:t>
                </a:r>
                <a:endParaRPr lang="pt-BR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28" name="Conector de Seta Reta 27">
                <a:extLst>
                  <a:ext uri="{FF2B5EF4-FFF2-40B4-BE49-F238E27FC236}">
                    <a16:creationId xmlns:a16="http://schemas.microsoft.com/office/drawing/2014/main" id="{B459C002-32A2-6268-1875-6496DB139DDE}"/>
                  </a:ext>
                </a:extLst>
              </p:cNvPr>
              <p:cNvCxnSpPr/>
              <p:nvPr/>
            </p:nvCxnSpPr>
            <p:spPr>
              <a:xfrm flipH="1">
                <a:off x="3423549" y="1860499"/>
                <a:ext cx="75301" cy="19055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Caixa de Texto 1685861833">
              <a:extLst>
                <a:ext uri="{FF2B5EF4-FFF2-40B4-BE49-F238E27FC236}">
                  <a16:creationId xmlns:a16="http://schemas.microsoft.com/office/drawing/2014/main" id="{1CF98A15-611A-DDEB-49BF-BDBC1DDDBED0}"/>
                </a:ext>
              </a:extLst>
            </p:cNvPr>
            <p:cNvSpPr txBox="1"/>
            <p:nvPr/>
          </p:nvSpPr>
          <p:spPr>
            <a:xfrm>
              <a:off x="3064295" y="-3669"/>
              <a:ext cx="1717196" cy="3175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hangingPunct="0"/>
              <a:r>
                <a:rPr lang="pt-PT" sz="12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Órbita do astro</a:t>
              </a:r>
              <a:endParaRPr lang="pt-BR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54D2B2C8-E34F-FE4C-ABD7-5F7CF3D1ED04}"/>
              </a:ext>
            </a:extLst>
          </p:cNvPr>
          <p:cNvSpPr txBox="1"/>
          <p:nvPr/>
        </p:nvSpPr>
        <p:spPr>
          <a:xfrm>
            <a:off x="635230" y="1933416"/>
            <a:ext cx="603504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/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Primeira Lei de Kepler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Lei das Órbitas)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afirma que: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/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/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“</a:t>
            </a:r>
            <a:r>
              <a:rPr lang="pt-BR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Os planetas (inclusive planetas anões) giram em torno do Sol em órbitas elípticas, estando o Sol num dos focos da elipse.”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5E32FEE8-18BA-BA67-F396-74A2E5BC71AC}"/>
                  </a:ext>
                </a:extLst>
              </p:cNvPr>
              <p:cNvSpPr txBox="1"/>
              <p:nvPr/>
            </p:nvSpPr>
            <p:spPr>
              <a:xfrm>
                <a:off x="732916" y="3780207"/>
                <a:ext cx="6035040" cy="12092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hangingPunct="0"/>
                <a:r>
                  <a:rPr lang="pt-BR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A </a:t>
                </a:r>
                <a:r>
                  <a:rPr lang="pt-BR" sz="18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Segunda Lei de Kepler</a:t>
                </a:r>
                <a:r>
                  <a:rPr lang="pt-BR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(</a:t>
                </a:r>
                <a:r>
                  <a:rPr lang="pt-BR" sz="18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Lei das Áreas)</a:t>
                </a:r>
                <a:r>
                  <a:rPr lang="pt-BR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, afirma que:</a:t>
                </a:r>
                <a:endParaRPr lang="pt-B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 hangingPunct="0"/>
                <a:r>
                  <a:rPr lang="pt-BR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pt-B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 hangingPunct="0"/>
                <a:r>
                  <a:rPr lang="pt-BR" sz="1800" b="1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“Em iguais intervalos de tempos (</a:t>
                </a:r>
                <a14:m>
                  <m:oMath xmlns:m="http://schemas.openxmlformats.org/officeDocument/2006/math">
                    <m:r>
                      <a:rPr lang="pt-BR" sz="1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  <m:sSub>
                      <m:sSubPr>
                        <m:ctrlPr>
                          <a:rPr lang="pt-BR" sz="1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sz="1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𝒕</m:t>
                        </m:r>
                      </m:e>
                      <m:sub>
                        <m:r>
                          <a:rPr lang="pt-BR" sz="1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𝟏𝟐</m:t>
                        </m:r>
                      </m:sub>
                    </m:sSub>
                    <m:r>
                      <a:rPr lang="pt-BR" sz="1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=∆</m:t>
                    </m:r>
                    <m:sSub>
                      <m:sSubPr>
                        <m:ctrlPr>
                          <a:rPr lang="pt-BR" sz="1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sz="1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𝒕</m:t>
                        </m:r>
                      </m:e>
                      <m:sub>
                        <m:r>
                          <a:rPr lang="pt-BR" sz="1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𝟑𝟒</m:t>
                        </m:r>
                      </m:sub>
                    </m:sSub>
                    <m:r>
                      <a:rPr lang="pt-BR" sz="1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BR" sz="1800" b="1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os planetas “varrem” áreas iguais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sz="1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(Á</m:t>
                        </m:r>
                        <m:r>
                          <a:rPr lang="pt-BR" sz="1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𝒓𝒆𝒂</m:t>
                        </m:r>
                      </m:e>
                      <m:sub>
                        <m:r>
                          <a:rPr lang="pt-BR" sz="1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pt-BR" sz="1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pt-BR" sz="1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Á</m:t>
                        </m:r>
                        <m:r>
                          <a:rPr lang="pt-BR" sz="1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𝒓𝒆𝒂</m:t>
                        </m:r>
                      </m:e>
                      <m:sub>
                        <m:r>
                          <a:rPr lang="pt-BR" sz="1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pt-BR" sz="1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BR" sz="1800" b="1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”.</a:t>
                </a:r>
                <a:endParaRPr lang="pt-B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5E32FEE8-18BA-BA67-F396-74A2E5BC71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916" y="3780207"/>
                <a:ext cx="6035040" cy="1209242"/>
              </a:xfrm>
              <a:prstGeom prst="rect">
                <a:avLst/>
              </a:prstGeom>
              <a:blipFill>
                <a:blip r:embed="rId4"/>
                <a:stretch>
                  <a:fillRect l="-808" t="-2525" r="-909" b="-757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7169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864788-41F7-8473-F623-8BB54CEADC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3C7D6988-3AAF-96FA-AC38-846D81BE38FB}"/>
              </a:ext>
            </a:extLst>
          </p:cNvPr>
          <p:cNvSpPr txBox="1"/>
          <p:nvPr/>
        </p:nvSpPr>
        <p:spPr>
          <a:xfrm>
            <a:off x="838969" y="476672"/>
            <a:ext cx="9630761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hangingPunct="0"/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Como consequência da Segunda Lei de Kepler podemos afirmar que: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/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/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PRIMEIRO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coloque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F,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falso, ou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V,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verdadeiro, na frente de cada afirmação abaixo e,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DEPOIS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assinale a alternativa que contém a sequência correta de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/>
            <a:r>
              <a:rPr lang="pt-BR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600" indent="-540385" hangingPunct="0"/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1ª) (   ) A velocidade dos planetas em torno do Sol, entre os pontos 1 e 2 é maior do que entre os pontos 3 e 4 da sua órbita. Veja figura.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600" indent="-540385" hangingPunct="0"/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600" indent="-540385" hangingPunct="0"/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2ª) (   ) A velocidade de um cometa em torno do Sol, entre os pontos 1 e 2 é maior do que entre os pontos 3 e 4 da sua órbita. Veja figura.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600" indent="-540385" hangingPunct="0"/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600" indent="-540385" hangingPunct="0"/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3ª) (   ) A velocidade dos satélites artificiais em torno dos astros que orbitam, entre os pontos 1 e 2 é maior do que entre os pontos 3 e 4 da sua órbita. Troque o Sol pelo astro na figura acima.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600" indent="-540385" hangingPunct="0"/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600" indent="-540385" hangingPunct="0"/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4ª) (   ) A velocidade da Lua em torno da Terra, entre os pontos 1 e 2 é maior do que entre os pontos 3 e 4 da sua órbita. Troque o Sol pela Terra na figura acima.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600" indent="-540385" hangingPunct="0"/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/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5ª) (   ) A Segunda Lei de Kepler, ou Lei das Áreas, só vale para o Sistema Solar.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CaixaDeTexto 4">
            <a:extLst>
              <a:ext uri="{FF2B5EF4-FFF2-40B4-BE49-F238E27FC236}">
                <a16:creationId xmlns:a16="http://schemas.microsoft.com/office/drawing/2014/main" id="{C1892DB8-1506-3965-D9B2-34F39C4782DB}"/>
              </a:ext>
            </a:extLst>
          </p:cNvPr>
          <p:cNvSpPr txBox="1"/>
          <p:nvPr/>
        </p:nvSpPr>
        <p:spPr>
          <a:xfrm>
            <a:off x="1743246" y="1865700"/>
            <a:ext cx="341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endParaRPr lang="pt-BR" dirty="0"/>
          </a:p>
        </p:txBody>
      </p:sp>
      <p:sp>
        <p:nvSpPr>
          <p:cNvPr id="3" name="CaixaDeTexto 4">
            <a:extLst>
              <a:ext uri="{FF2B5EF4-FFF2-40B4-BE49-F238E27FC236}">
                <a16:creationId xmlns:a16="http://schemas.microsoft.com/office/drawing/2014/main" id="{C1892DB8-1506-3965-D9B2-34F39C4782DB}"/>
              </a:ext>
            </a:extLst>
          </p:cNvPr>
          <p:cNvSpPr txBox="1"/>
          <p:nvPr/>
        </p:nvSpPr>
        <p:spPr>
          <a:xfrm>
            <a:off x="1743243" y="2695694"/>
            <a:ext cx="341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1892DB8-1506-3965-D9B2-34F39C4782DB}"/>
              </a:ext>
            </a:extLst>
          </p:cNvPr>
          <p:cNvSpPr txBox="1"/>
          <p:nvPr/>
        </p:nvSpPr>
        <p:spPr>
          <a:xfrm>
            <a:off x="1743244" y="3525688"/>
            <a:ext cx="341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endParaRPr lang="pt-BR" dirty="0"/>
          </a:p>
        </p:txBody>
      </p:sp>
      <p:sp>
        <p:nvSpPr>
          <p:cNvPr id="6" name="CaixaDeTexto 4">
            <a:extLst>
              <a:ext uri="{FF2B5EF4-FFF2-40B4-BE49-F238E27FC236}">
                <a16:creationId xmlns:a16="http://schemas.microsoft.com/office/drawing/2014/main" id="{C1892DB8-1506-3965-D9B2-34F39C4782DB}"/>
              </a:ext>
            </a:extLst>
          </p:cNvPr>
          <p:cNvSpPr txBox="1"/>
          <p:nvPr/>
        </p:nvSpPr>
        <p:spPr>
          <a:xfrm>
            <a:off x="1743243" y="4605383"/>
            <a:ext cx="341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endParaRPr lang="pt-BR" dirty="0"/>
          </a:p>
        </p:txBody>
      </p:sp>
      <p:sp>
        <p:nvSpPr>
          <p:cNvPr id="7" name="CaixaDeTexto 8">
            <a:extLst>
              <a:ext uri="{FF2B5EF4-FFF2-40B4-BE49-F238E27FC236}">
                <a16:creationId xmlns:a16="http://schemas.microsoft.com/office/drawing/2014/main" id="{637F2EB5-3D68-3BFB-A44F-34B22E2A3DD8}"/>
              </a:ext>
            </a:extLst>
          </p:cNvPr>
          <p:cNvSpPr txBox="1"/>
          <p:nvPr/>
        </p:nvSpPr>
        <p:spPr>
          <a:xfrm>
            <a:off x="1743245" y="5438894"/>
            <a:ext cx="341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734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8C9FD-6331-B318-567B-8E6AAA982A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B62D61C-CC44-5F3A-2C23-E23AB520C7D4}"/>
              </a:ext>
            </a:extLst>
          </p:cNvPr>
          <p:cNvSpPr txBox="1"/>
          <p:nvPr/>
        </p:nvSpPr>
        <p:spPr>
          <a:xfrm>
            <a:off x="550937" y="476672"/>
            <a:ext cx="8501623" cy="3089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indent="-635" hangingPunct="0"/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alternativa que contém a sequência correta de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/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93115" indent="-342900" hangingPunct="0">
              <a:lnSpc>
                <a:spcPct val="150000"/>
              </a:lnSpc>
              <a:buAutoNum type="alphaLcParenR"/>
            </a:pPr>
            <a:endParaRPr lang="pt-BR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793115" indent="-342900" hangingPunct="0">
              <a:lnSpc>
                <a:spcPct val="150000"/>
              </a:lnSpc>
              <a:buAutoNum type="alphaLcParenR"/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   )   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3ª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pt-PT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793115" indent="-342900" hangingPunct="0">
              <a:lnSpc>
                <a:spcPct val="150000"/>
              </a:lnSpc>
              <a:buAutoNum type="alphaLcParenR"/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   )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 1ª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3ª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793115" indent="-342900" hangingPunct="0">
              <a:lnSpc>
                <a:spcPct val="150000"/>
              </a:lnSpc>
              <a:buAutoNum type="alphaLcParenR"/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   )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  1ª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3ª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793115" indent="-342900" hangingPunct="0">
              <a:lnSpc>
                <a:spcPct val="150000"/>
              </a:lnSpc>
              <a:buAutoNum type="alphaLcParenR"/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   )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  1ª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3ª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793115" indent="-342900" hangingPunct="0">
              <a:lnSpc>
                <a:spcPct val="150000"/>
              </a:lnSpc>
              <a:buAutoNum type="alphaLcParenR"/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   )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  1ª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3ª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F)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84E2260-C010-A872-C303-32893A6A40A5}"/>
              </a:ext>
            </a:extLst>
          </p:cNvPr>
          <p:cNvSpPr/>
          <p:nvPr/>
        </p:nvSpPr>
        <p:spPr>
          <a:xfrm>
            <a:off x="1496121" y="3194435"/>
            <a:ext cx="357674" cy="3847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9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169301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8CD74D-AEF3-5D85-6E3E-AD7EC77595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DFA7F49C-3D11-8BBA-BDC4-C4858DFFBD93}"/>
              </a:ext>
            </a:extLst>
          </p:cNvPr>
          <p:cNvSpPr/>
          <p:nvPr/>
        </p:nvSpPr>
        <p:spPr>
          <a:xfrm>
            <a:off x="766961" y="348692"/>
            <a:ext cx="10153128" cy="1495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Questão 5)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(1 ponto)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figura abaixo mostra uma parte do céu do dia 20/05/22 às 20h, conforme visto de Brasília. As linhas fortes delimitam as áreas das constelações. As linhas finas “ligam”, artisticamente as estrelas mais brilhantes de cada constelação.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 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Diagrama, Desenho técnico&#10;&#10;Descrição gerada automaticamente">
            <a:extLst>
              <a:ext uri="{FF2B5EF4-FFF2-40B4-BE49-F238E27FC236}">
                <a16:creationId xmlns:a16="http://schemas.microsoft.com/office/drawing/2014/main" id="{665C8690-67B4-F5DE-F34F-237B12852E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121" y="1989240"/>
            <a:ext cx="7010070" cy="396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189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3606</Words>
  <Application>Microsoft Office PowerPoint</Application>
  <PresentationFormat>Personalizar</PresentationFormat>
  <Paragraphs>219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Liberation Serif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OBA</dc:creator>
  <cp:lastModifiedBy>João Canalle</cp:lastModifiedBy>
  <cp:revision>40</cp:revision>
  <dcterms:created xsi:type="dcterms:W3CDTF">2020-08-01T16:25:14Z</dcterms:created>
  <dcterms:modified xsi:type="dcterms:W3CDTF">2024-03-20T01:35:57Z</dcterms:modified>
</cp:coreProperties>
</file>