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80" r:id="rId23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A2730-1C84-4325-9727-BF7CE0DB10CE}" v="24" dt="2024-03-18T19:18:56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 varScale="1">
        <p:scale>
          <a:sx n="79" d="100"/>
          <a:sy n="79" d="100"/>
        </p:scale>
        <p:origin x="1027" y="72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136C55C5-4005-65C0-C8F4-28636A194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544" y="6261908"/>
            <a:ext cx="1109703" cy="579622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60463504-7B1A-37CF-50CB-3339ED6900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1"/>
            <a:ext cx="1521324" cy="4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5193" y="253164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2023 - </a:t>
            </a:r>
            <a:r>
              <a:rPr lang="pt-BR" sz="5272" b="1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4</a:t>
            </a:r>
            <a:endParaRPr lang="pt-BR" sz="5272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86117A2-306E-6428-BE41-F5CD349EA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7" y="3720200"/>
            <a:ext cx="4183414" cy="2185087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CBAAC918-543A-0A29-4041-BC75EB797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15" y="3789040"/>
            <a:ext cx="5040035" cy="16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DCB04-7524-409F-01BE-7C260D14B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05D6C-5FE1-E1F8-7661-38BEAD24A8AF}"/>
              </a:ext>
            </a:extLst>
          </p:cNvPr>
          <p:cNvSpPr txBox="1"/>
          <p:nvPr/>
        </p:nvSpPr>
        <p:spPr>
          <a:xfrm>
            <a:off x="834510" y="383439"/>
            <a:ext cx="537249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uestão 6) (Até 1 ponto)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Uma das maiores novidades do Telescópio Espacial James Webb (JWST) é sua capacidade de encontrar exoplanetas habitáveis. Isso porque ele leva um equipamento especial a bordo chamado NIRISS, capaz de ler a assinatura química de lugares distantes.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estrear o equipamento, os operadores do James Webb apontaram o telescópio para o exoplaneta WASP-96 b. Ele é um entre os mais de 5 mil que conhecemos na Via Láctea, e está localizado a 1.150 anos-luz de nós.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AD7F2A-0374-269D-A367-6F65E67A9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85" y="383439"/>
            <a:ext cx="4671569" cy="3608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8AB01C2-BE10-6B8E-C75D-9292F05BC6D1}"/>
              </a:ext>
            </a:extLst>
          </p:cNvPr>
          <p:cNvSpPr txBox="1"/>
          <p:nvPr/>
        </p:nvSpPr>
        <p:spPr>
          <a:xfrm>
            <a:off x="694953" y="4077072"/>
            <a:ext cx="9990801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Localizado na constelação da Fênix, esse é um tipo de gigante gasoso de raio 1,2 vezes o de Júpiter, mas com metade da sua massa. Além disso, é muito quente. Com temperatura média próxima dos 500 °C, ele está muito perto da sua estrela — chamada WASP-96. Sua órbita é tão pequena que um ano completo lá tem cerca de 3,5 dias terrestres.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traz o gráfico da curva de luz, o brilho da estrela WASP-96, quando da passagem do planeta WASP-96 b pelo seu disco, ou seja, durante um trânsito planetário.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6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6BCF7-2C96-F80D-32D1-56DA58DB3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6C624D7-C509-D005-1CCF-4D15DEC76E26}"/>
              </a:ext>
            </a:extLst>
          </p:cNvPr>
          <p:cNvSpPr txBox="1"/>
          <p:nvPr/>
        </p:nvSpPr>
        <p:spPr>
          <a:xfrm>
            <a:off x="910977" y="548680"/>
            <a:ext cx="10297144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apresentadas e no gráfico,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frente de cada afirmação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escolha a linha que contém a sequência correta de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   ) Durante seu trânsito, planeta WASP-96 b reduziu em 2% do brilho da sua estrela.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   ) O máximo do trânsito ocorreu às 16h do dia 21 de junho de 2022.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   ) Em 1 ano terrestre, o planeta WASP-96 b dá 100 voltas em torno de WASP-96.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   ) Se um parsec tem 3,26 anos-luz, então a estrela WASP-96 está a 360 parsecs de nós.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   ) O planeta WASP-96 b tem cerca de 30% da densidade de Júpiter.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 ) 1ª (V), 2ª (F), 3ª (F), 4ª (F), 5ª (V)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 ) 1ª (V), 2ª (F), 3ª (V), 4ª (F), 5ª (V)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 ) 1ª (F), 2ª (F), 3ª (F), 4ª (F), 5ª (V) 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 ) 1ª (F), 2ª (F), 3ª (F), 4ª (V), 5ª (F)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 ) 1ª (V), 2ª (V), 3ª (V), 4ª (V), 5ª (F)	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735273" y="4699679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349350" y="2948913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B5A574-CA5C-98C1-D837-451ECC9310F8}"/>
              </a:ext>
            </a:extLst>
          </p:cNvPr>
          <p:cNvSpPr txBox="1"/>
          <p:nvPr/>
        </p:nvSpPr>
        <p:spPr>
          <a:xfrm>
            <a:off x="1371600" y="1524558"/>
            <a:ext cx="269721" cy="36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487C7C-9377-BEBF-9FC6-5EB03AC9D00A}"/>
              </a:ext>
            </a:extLst>
          </p:cNvPr>
          <p:cNvSpPr txBox="1"/>
          <p:nvPr/>
        </p:nvSpPr>
        <p:spPr>
          <a:xfrm>
            <a:off x="1357532" y="1890318"/>
            <a:ext cx="269721" cy="36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2C0485-67CD-FF89-BE1F-FB92C299370E}"/>
              </a:ext>
            </a:extLst>
          </p:cNvPr>
          <p:cNvSpPr txBox="1"/>
          <p:nvPr/>
        </p:nvSpPr>
        <p:spPr>
          <a:xfrm>
            <a:off x="1371600" y="2227944"/>
            <a:ext cx="269721" cy="36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4445E6-B1CD-D773-0519-A8EFF7F79B19}"/>
              </a:ext>
            </a:extLst>
          </p:cNvPr>
          <p:cNvSpPr txBox="1"/>
          <p:nvPr/>
        </p:nvSpPr>
        <p:spPr>
          <a:xfrm>
            <a:off x="1357532" y="2593704"/>
            <a:ext cx="269721" cy="36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72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38E75-6E84-87AE-236D-71B7DDF3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7783E3-C39B-0970-2764-5DD1DD90F5DE}"/>
              </a:ext>
            </a:extLst>
          </p:cNvPr>
          <p:cNvSpPr txBox="1"/>
          <p:nvPr/>
        </p:nvSpPr>
        <p:spPr>
          <a:xfrm>
            <a:off x="694953" y="404664"/>
            <a:ext cx="6035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7) (1 ponto)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desenho representa o esquema de um calendário solar indígena do Hemisfério Sul da Terra, onde a sombra do obelisco marca o início de cada estação do ano, indicado pelas linhas no chão, numeradas de 1 a 6.</a:t>
            </a: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DADDBA-E6C0-0A97-8FAB-2E904617E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17" y="458083"/>
            <a:ext cx="4319905" cy="24358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73372C2-893B-0811-DA2E-A30494016D4D}"/>
              </a:ext>
            </a:extLst>
          </p:cNvPr>
          <p:cNvSpPr txBox="1"/>
          <p:nvPr/>
        </p:nvSpPr>
        <p:spPr>
          <a:xfrm>
            <a:off x="694953" y="2195853"/>
            <a:ext cx="603504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no desenho e em seus conhecimentos, assinale a opção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90FC57-D289-C45E-EB7A-30054B3BEBE5}"/>
              </a:ext>
            </a:extLst>
          </p:cNvPr>
          <p:cNvSpPr txBox="1"/>
          <p:nvPr/>
        </p:nvSpPr>
        <p:spPr>
          <a:xfrm>
            <a:off x="766961" y="3396883"/>
            <a:ext cx="78488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   ) A linha 2 indica o pôr do Sol no início da Primavera.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   ) A linha 4 indica o pôr do Sol no início do Verão.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   ) A linha 1 indica o nascer do Sol no início do Verão.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   ) A linha 5 indica o nascer do Sol no início do Outono.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   ) A linha 6 indica o pôr do Sol no início do Inverno.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112933" y="412521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722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65FAD-6F9C-E7EF-CA4A-71C67986B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9F1172-454C-C94C-4DD3-7F9BFCF39681}"/>
              </a:ext>
            </a:extLst>
          </p:cNvPr>
          <p:cNvSpPr txBox="1"/>
          <p:nvPr/>
        </p:nvSpPr>
        <p:spPr>
          <a:xfrm>
            <a:off x="694953" y="116632"/>
            <a:ext cx="108012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AQUI COMEÇAM AS QUESTÕES DE ASTRONÁUTICA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8) (1 ponto)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Ao final de 2012, havia 1.191 satélites operando em órbita terrestre. Dez anos depois temos 6.905 satélites. Somente nesta década, há a expectativa de que mais 14.000 satélites sejam lançados ao espaço. Como você já sabe, são os foguetes que levam os satélites ao espaço. Eles podem fazê-lo tanto individualmente, ou seja, levando um satélite de cada vez, ou em conjunto, como foi o caso de um foguete Falcon 9, que levou 143 ao espaço em um único voo. A tabela apresenta foguetes oriundos dos EUA, Europa, China, Índia e Rússia.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tabela também mostra a capacidade máxima de carga que cada foguete consegue levar para colocar um objeto em uma órbita de 1.000 km acima da superfície terrestre.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236BB2F-FF57-1FB1-9531-08E85EC84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37831"/>
              </p:ext>
            </p:extLst>
          </p:nvPr>
        </p:nvGraphicFramePr>
        <p:xfrm>
          <a:off x="2927201" y="3212976"/>
          <a:ext cx="6048672" cy="3351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297">
                  <a:extLst>
                    <a:ext uri="{9D8B030D-6E8A-4147-A177-3AD203B41FA5}">
                      <a16:colId xmlns:a16="http://schemas.microsoft.com/office/drawing/2014/main" val="2716532437"/>
                    </a:ext>
                  </a:extLst>
                </a:gridCol>
                <a:gridCol w="1372928">
                  <a:extLst>
                    <a:ext uri="{9D8B030D-6E8A-4147-A177-3AD203B41FA5}">
                      <a16:colId xmlns:a16="http://schemas.microsoft.com/office/drawing/2014/main" val="2321817116"/>
                    </a:ext>
                  </a:extLst>
                </a:gridCol>
                <a:gridCol w="1640179">
                  <a:extLst>
                    <a:ext uri="{9D8B030D-6E8A-4147-A177-3AD203B41FA5}">
                      <a16:colId xmlns:a16="http://schemas.microsoft.com/office/drawing/2014/main" val="1403409791"/>
                    </a:ext>
                  </a:extLst>
                </a:gridCol>
                <a:gridCol w="1592268">
                  <a:extLst>
                    <a:ext uri="{9D8B030D-6E8A-4147-A177-3AD203B41FA5}">
                      <a16:colId xmlns:a16="http://schemas.microsoft.com/office/drawing/2014/main" val="2240176777"/>
                    </a:ext>
                  </a:extLst>
                </a:gridCol>
              </a:tblGrid>
              <a:tr h="49508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Foguete</a:t>
                      </a:r>
                      <a:endParaRPr lang="pt-BR" sz="1400" dirty="0">
                        <a:effectLst/>
                      </a:endParaRPr>
                    </a:p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(País)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Capacidadede carga [kg]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Preço do foguete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[Dólares]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Custo específico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[Dólares / kg]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val="423129370"/>
                  </a:ext>
                </a:extLst>
              </a:tr>
              <a:tr h="49508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Falcon 9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(EUA)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17.500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70.000.000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val="3700793805"/>
                  </a:ext>
                </a:extLst>
              </a:tr>
              <a:tr h="380767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Ariane 5 (Europa)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15.000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180.000.000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12.000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val="2298205237"/>
                  </a:ext>
                </a:extLst>
              </a:tr>
              <a:tr h="49508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Kuaizhou-1A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(China)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6.000.000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val="3115830429"/>
                  </a:ext>
                </a:extLst>
              </a:tr>
              <a:tr h="49508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Electron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(EUA)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300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7.500.000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25.000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val="865506095"/>
                  </a:ext>
                </a:extLst>
              </a:tr>
              <a:tr h="49508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PSLV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(Índia)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30.000.000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10.000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val="2614331600"/>
                  </a:ext>
                </a:extLst>
              </a:tr>
              <a:tr h="495084"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Proton</a:t>
                      </a:r>
                      <a:endParaRPr lang="pt-BR" sz="1400">
                        <a:effectLst/>
                      </a:endParaRPr>
                    </a:p>
                    <a:p>
                      <a:pPr algn="ctr" hangingPunct="0"/>
                      <a:r>
                        <a:rPr lang="pt-PT" sz="1400">
                          <a:effectLst/>
                        </a:rPr>
                        <a:t>(Rússia)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25.000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>
                          <a:effectLst/>
                        </a:rPr>
                        <a:t>175.000.000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extLst>
                  <a:ext uri="{0D108BD9-81ED-4DB2-BD59-A6C34878D82A}">
                    <a16:rowId xmlns:a16="http://schemas.microsoft.com/office/drawing/2014/main" val="263320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8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24AD-617E-B91D-154F-ECB7678FA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F069D9-24D6-E553-A826-C5DF03578E46}"/>
              </a:ext>
            </a:extLst>
          </p:cNvPr>
          <p:cNvSpPr txBox="1"/>
          <p:nvPr/>
        </p:nvSpPr>
        <p:spPr>
          <a:xfrm>
            <a:off x="910977" y="548680"/>
            <a:ext cx="1008112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Baseado nos dados da tabela, qual dos foguetes apresenta o menor custo específico? O custo específico é obtido quando se divide o preço do foguete pela sua capacidade de carga. Para responder a esta questão você precisará completar a Tabela.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Suponha que você tenha dois satélites de 7.500 kg para colocar em órbita.  Qual dos foguetes você usaria, considerando o menor preço do foguete. Considere que o foguete levará somente os seus satélites.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c)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Os satélites atuais têm massas variando de 0,25 kg a 5.000 kg, aproximadamente. Considere que você deseje lançar 60 satélites de 1,5 kg cada um. Qual dos foguetes você usaria, considerando o menor custo de lançamento e o fato de que seus satélites possuem componentes norte-americanos e, por isso, não podem voar em foguetes chineses. Considere que o foguete levará somente os seus satélites.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4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07F95-A92E-1EE3-81E9-E6C2DCC9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EA3174E-42F4-FD96-2548-72B7534B3EAB}"/>
              </a:ext>
            </a:extLst>
          </p:cNvPr>
          <p:cNvSpPr txBox="1"/>
          <p:nvPr/>
        </p:nvSpPr>
        <p:spPr>
          <a:xfrm>
            <a:off x="910977" y="634748"/>
            <a:ext cx="1008112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as respostas corretas aos itens “a”, “b” e “c”, acima, e na sequência correta.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Falcon 9, Falcon 9 e Electron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   ) Falcon 9, Proton e Electron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   ) Falcon 9, Falcon 9 e Kuaizhou-1A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   ) Ariane 5, PSLV e Kuaizhou-1A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   ) Ariane 5, PSLV e Falcon 9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271039" y="161885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3277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F408-6D45-477E-FE7F-9C645C36F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CE7929-CCF7-119E-CD0F-A9005B8E90FB}"/>
              </a:ext>
            </a:extLst>
          </p:cNvPr>
          <p:cNvSpPr txBox="1"/>
          <p:nvPr/>
        </p:nvSpPr>
        <p:spPr>
          <a:xfrm>
            <a:off x="929534" y="404664"/>
            <a:ext cx="1008112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9) (1 ponto)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VCUB-1, da empresa Visiona, é o primeiro satélite brasileiro a fazer uso de uma nova tecnologia espacial que são os Veículos de Transferência Orbital (OTV – </a:t>
            </a:r>
            <a:r>
              <a:rPr lang="pt-PT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Orbital Transfer Vehicles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De modo simplificado, um OTV pode ser entendido como um satélite que, colocado em órbita terrestre por meio de um foguete, é capaz de inserir vários pequenos satélites em diferentes órbitas, por meio de manobras orbitais. 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decorrência da diminuição do tamanho dos satélites, por conta da miniaturização da eletrônica, um foguete, como o Falcon 9 (SpaceX), é capaz de levar em um único voo dezenas de satélites. Como cada satélite tem suas especificidades em relação à altitude e plano orbital, faz-se uso de um OTV para efetuar os ajustes orbitais de cada um dos pequenos satélites que ele transporta. Para tanto, o OTV possui seu próprio sistema propulsivo.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5A4E66-BC40-EA16-A8DD-B0AD7E1EEA9F}"/>
              </a:ext>
            </a:extLst>
          </p:cNvPr>
          <p:cNvSpPr txBox="1"/>
          <p:nvPr/>
        </p:nvSpPr>
        <p:spPr>
          <a:xfrm>
            <a:off x="910977" y="3861048"/>
            <a:ext cx="97747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VCUB-1, com 12 kg de massa, foi ao espaço em abril de 2023. O foguete Falcon 9 colocou o OTV-ION em uma órbita inicial de 600 km de altitude (ver figura). A partir dessa atitude, o OTV ION inseriu os satélites A, B, C, D, VCUB1 e F em suas órbitas finais de 580, 560, 540, 520 km, 500 km e 480 km, respectivamente. Para que possa realizar suas manobras orbitais, o OTV-ION possui um sistema propulsivo próprio com 2,6 kg de propelente. Depois de colocar o último satélite em órbita o OTV-ION reentrou na atmosfera terrestre, onde foi destruído pelo intenso calor gerado pela reentrada.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0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43809-8A81-6289-E080-F081D383C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FEDB8D3-F0B9-0C00-3B43-1A2B2E40F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73" y="836712"/>
            <a:ext cx="8509328" cy="4851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226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F303A-F56A-ED57-B66F-87B307CBA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88941D-9E8A-3EB9-31F2-D79522E4FCDA}"/>
              </a:ext>
            </a:extLst>
          </p:cNvPr>
          <p:cNvSpPr txBox="1"/>
          <p:nvPr/>
        </p:nvSpPr>
        <p:spPr>
          <a:xfrm>
            <a:off x="766961" y="548680"/>
            <a:ext cx="999080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cada redução de 20 km na sua altitude, o OTV-ION necessita de 1 dia.  Considerando-se que a ejeção dos satélites é instantânea, quantos dias foram necessários, no mínimo, para colocação do VCUB-1 em sua órbita de 500 km?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correção de 10 km na altitude o sistema propulsivo do OTV-ION consome 200 g de propelente. Quanto de massa de propelente será consumida pelo OTV-ION para colocar o VCUB-1 em sua órbita final, após lançar o satélite D? 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as respostas corretas aos itens “a” e “b”, acima, e na sequência correta.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   ) 4 dias e 0,4 kg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   ) 5 dias e 0,8 kg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   ) 4 dias e 0,2 kg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   ) 5 dias e 0,4 kg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   ) 5 dias e 0,2 kg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116294" y="4741882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1584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0AD4B-C0E2-D88C-A2DE-DF35943A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72FB04E-47D2-ED99-DB61-E6A4972ADC49}"/>
              </a:ext>
            </a:extLst>
          </p:cNvPr>
          <p:cNvSpPr txBox="1"/>
          <p:nvPr/>
        </p:nvSpPr>
        <p:spPr>
          <a:xfrm>
            <a:off x="884129" y="404664"/>
            <a:ext cx="101000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10) (1 ponto)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exploração de Marte é uma das áreas mais ativas da pesquisa espacial, com cerca de 50 missões já realizadas e/ou planejadas não tripuladas ao planeta vermelho e até há planos para levar humanos para lá em um futuro próximo. Neste momento, há dois jipes-robôs deslocando-se na superfície marciana (</a:t>
            </a:r>
            <a:r>
              <a:rPr lang="pt-PT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Curiosity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Perseverance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um pequeno helicóptero (</a:t>
            </a:r>
            <a:r>
              <a:rPr lang="pt-PT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Ingenuity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e sete satélites orbitando o planeta vermelho. Chegar a Marte é um desafio extraordinário, razão pela qual metade das missões para lá enviadas falharam.  Imagine você arremessar uma espaçonave do tamanho de um carro em direção a um ponto do espaço onde Marte estará daqui a alguns meses.  Para tanto, são utilizados foguetes que possuem 60 m de altura e 531.000 kg de massa. Isso mesmo, para arremessar uma espaçonave de 1.000 kg em direção a Marte, são necessários 480.000 kg de propelente (combustível + oxidante), que são consumidos em apenas 20 minutos. Durante quase toda a trajetória rumo a Marte, o gigantesco foguete já não mais existe. Pequenos motores-foguetes da espaçonave são utilizados apenas para correções de trajetória e para amartissagem (pouso em Marte).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B23F68-AA66-29BD-9499-94D90BD46629}"/>
              </a:ext>
            </a:extLst>
          </p:cNvPr>
          <p:cNvSpPr txBox="1"/>
          <p:nvPr/>
        </p:nvSpPr>
        <p:spPr>
          <a:xfrm>
            <a:off x="884128" y="4509120"/>
            <a:ext cx="10100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Durante essa fase de voo não propulsado, a espaçonave fica sob influência quase exclusiva do campo gravitacional do Sol.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9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ECDCDBE-56A3-CDBA-5CA4-C5129BF902D1}"/>
              </a:ext>
            </a:extLst>
          </p:cNvPr>
          <p:cNvSpPr/>
          <p:nvPr/>
        </p:nvSpPr>
        <p:spPr>
          <a:xfrm>
            <a:off x="412586" y="383392"/>
            <a:ext cx="7416824" cy="1819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Questão 1) (1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a seguir traz a foto do Monte Fuji, no Japão, no dia do Equinócio de Outono, visto do Monastério Keishin-in, uma escola budista. Neste dia o Sol nasce perfeitamente alinhado com o cume deste famoso vulcão, que ainda está ativo.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30000"/>
              </a:lnSpc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468DAB6-1913-B67A-F416-01C741B3E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7" t="24502" r="24513" b="20609"/>
          <a:stretch/>
        </p:blipFill>
        <p:spPr bwMode="auto">
          <a:xfrm>
            <a:off x="7890674" y="383392"/>
            <a:ext cx="3599815" cy="2072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0332AE-711D-1ACC-8993-E7FD95D3504F}"/>
              </a:ext>
            </a:extLst>
          </p:cNvPr>
          <p:cNvSpPr txBox="1"/>
          <p:nvPr/>
        </p:nvSpPr>
        <p:spPr>
          <a:xfrm>
            <a:off x="7890674" y="2491831"/>
            <a:ext cx="256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Imagem: Monte Fuji, Japão. </a:t>
            </a:r>
          </a:p>
          <a:p>
            <a:pPr hangingPunct="0"/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Foto de Edgar Segura (2014).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C2415-5259-C962-4EDC-F6975282BFBB}"/>
              </a:ext>
            </a:extLst>
          </p:cNvPr>
          <p:cNvSpPr txBox="1"/>
          <p:nvPr/>
        </p:nvSpPr>
        <p:spPr>
          <a:xfrm>
            <a:off x="406921" y="2178028"/>
            <a:ext cx="676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coordenadas do Monte Fuji são: Latitude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35° 21' 29" N e longitude λ = 138° 43' 52" E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17BD7B7-CC38-8685-F523-816AF05215D8}"/>
              </a:ext>
            </a:extLst>
          </p:cNvPr>
          <p:cNvSpPr txBox="1"/>
          <p:nvPr/>
        </p:nvSpPr>
        <p:spPr>
          <a:xfrm>
            <a:off x="406921" y="3205743"/>
            <a:ext cx="10873209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 as informações dadas,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frente de cada afirmação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escolha a linha que contém a sequência correta de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   ) Uma semana depois do Equinócio de Outono, o Sol nascerá à direita do cume do Monte Fuji.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   ) Uma semana depois do Equinócio de Outono, o Sol nascerá à esquerda do cume do Monte Fuji.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   ) Este alinhamento ocorre quatro vezes por ano.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   ) No Equinócio da Primavera, o Sol também nasce alinhado com o cume do Monte Fuji.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   ) O cume do Monte Fuji e o monastério estão alinhados com a direção Leste-Oeste.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856981" y="3863312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856980" y="4918390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856979" y="5270090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8E8A9C-1499-8D01-B298-A83C190C3FD8}"/>
              </a:ext>
            </a:extLst>
          </p:cNvPr>
          <p:cNvSpPr txBox="1"/>
          <p:nvPr/>
        </p:nvSpPr>
        <p:spPr>
          <a:xfrm>
            <a:off x="865163" y="4197420"/>
            <a:ext cx="269721" cy="36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DE7610-7267-AB62-E4E7-F112508D8976}"/>
              </a:ext>
            </a:extLst>
          </p:cNvPr>
          <p:cNvSpPr txBox="1"/>
          <p:nvPr/>
        </p:nvSpPr>
        <p:spPr>
          <a:xfrm>
            <a:off x="879230" y="4549113"/>
            <a:ext cx="269721" cy="36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3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0AF70-C333-DEF9-EC28-0D49B9E92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ED8248F-067C-2D4B-9EF6-E5DA5A0BC5DF}"/>
                  </a:ext>
                </a:extLst>
              </p:cNvPr>
              <p:cNvSpPr txBox="1"/>
              <p:nvPr/>
            </p:nvSpPr>
            <p:spPr>
              <a:xfrm>
                <a:off x="910977" y="260648"/>
                <a:ext cx="10441160" cy="5505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Muito antes que os grandes foguetes pudessem ser desenvolvidos, o cientista alemão Walter Hohmann propôs, em 1925, uma trajetória de transferência orbital que envolvia o menor consumo de propelente, desde então conhecida como órbita de transferência de Hohmann. Nessa trajetória (ver figura) o periélio da órbita de transferência encontra-se na órbita da Terra que corresponde ao ponto A, enquanto o afélio se encontra na órbita de Marte no ponto B. Para as questões abaixo, considere que as órbitas da Terra e de Marte são circulares e coplanares.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Item a)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Sabendo que o semieixo maior de uma órbita elíptica ao redor do Sol corresponde à metade da distância entre o periélio e o afélio, calcule o valor do semieixo maior da órbita de transferência. Considere que a distância da Terra ao Sol seja de 1,0 UA e que a distância entre Marte e Sol seja de 1,5 UA. Apresente o resultado em unidades astronômicas (UA).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Item b)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 1619, o alemão 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Johannes Kepler propôs a Terceira </a:t>
                </a: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Lei de Kepler que diz que o quadrado do período de uma órbita dividido pelo cubo do semieixo maior dessa órbita é constante para todos os corpos que orbitam um mesmo corpo central. Por exemplo, sendo T o período e </a:t>
                </a:r>
                <a:r>
                  <a:rPr lang="pt-PT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</a:t>
                </a: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 semieixo maior da órbita de transferência, tem-se que: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P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P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pt-P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³</m:t>
                        </m:r>
                      </m:den>
                    </m:f>
                    <m:r>
                      <a:rPr lang="pt-P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pt-P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t-P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pt-P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pt-P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P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pt-P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onde T</a:t>
                </a:r>
                <a:r>
                  <a:rPr lang="pt-PT" sz="18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</a:t>
                </a: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é o período da órbita da Terra, ou seja, 12 meses e R</a:t>
                </a:r>
                <a:r>
                  <a:rPr lang="pt-PT" sz="18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 </a:t>
                </a: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é a distância da Terra ao Sol, ou seja, 1,0 UA. Sendo assim, calcule o tempo para uma espaçonave viajar do ponto A ao B na órbita de transferência em meses. Lembre-se de que apenas metade da elipse é percorrida e que por isso, esse tempo corresponde à metade do período da órbita de transferência. Considere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1,50</m:t>
                        </m:r>
                      </m:e>
                    </m:rad>
                    <m:r>
                      <a:rPr lang="pt-P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=1,22</m:t>
                    </m:r>
                  </m:oMath>
                </a14:m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1,25</m:t>
                        </m:r>
                      </m:e>
                    </m:rad>
                    <m:r>
                      <a:rPr lang="pt-P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=1,12</m:t>
                    </m:r>
                  </m:oMath>
                </a14:m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ED8248F-067C-2D4B-9EF6-E5DA5A0B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77" y="260648"/>
                <a:ext cx="10441160" cy="5505610"/>
              </a:xfrm>
              <a:prstGeom prst="rect">
                <a:avLst/>
              </a:prstGeom>
              <a:blipFill>
                <a:blip r:embed="rId2"/>
                <a:stretch>
                  <a:fillRect l="-467" t="-664" r="-525" b="-6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569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00EF5-33B3-38A1-2EF9-E69BFE48C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9ABB54-2F25-FFD4-5296-B2AD90E79B0A}"/>
              </a:ext>
            </a:extLst>
          </p:cNvPr>
          <p:cNvSpPr txBox="1"/>
          <p:nvPr/>
        </p:nvSpPr>
        <p:spPr>
          <a:xfrm>
            <a:off x="1054993" y="836712"/>
            <a:ext cx="905469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as respostas corretas aos itens “a” e “b”, acima, e na sequência correta.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   ) 1,50 UA e 11,0 meses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   ) 1,25 UA e 16,8 meses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   ) 1,22 UA e 22,0 meses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   ) 1,22 UA e 8,4 meses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   ) 1,25 UA e 8,4 meses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411716" y="3222571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8378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32614"/>
              </p:ext>
            </p:extLst>
          </p:nvPr>
        </p:nvGraphicFramePr>
        <p:xfrm>
          <a:off x="3868003" y="707841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2432E13-FA0B-21F9-73E9-6B6F56B62A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7" y="2652387"/>
            <a:ext cx="2666938" cy="1392999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DAC34F8-AB8B-C6CB-CA1A-016D80AA21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93" y="2875508"/>
            <a:ext cx="3302347" cy="10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F1971-32D7-20B9-6714-C249EFC86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BCA96AD-1268-E621-7E9E-DF2F92138BE7}"/>
              </a:ext>
            </a:extLst>
          </p:cNvPr>
          <p:cNvSpPr txBox="1"/>
          <p:nvPr/>
        </p:nvSpPr>
        <p:spPr>
          <a:xfrm>
            <a:off x="694953" y="620688"/>
            <a:ext cx="888555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</a:p>
          <a:p>
            <a:pPr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 ) 1ª (V), 2ª (F), 3ª (F), 4ª (V), 5ª (V)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 ) 1ª (V), 2ª (F), 3ª (V), 4ª (V), 5ª (V)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 ) 1ª (V), 2ª (F), 3ª (V), 4ª (F), 5ª (V)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 ) 1ª (F), 2ª (V), 3ª (F), 4ª (V), 5ª (F)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 ) 1ª (F), 2ª (V), 3ª (V), 4ª (F), 5ª (F)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524257" y="133750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0544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C86DF-2869-A383-E712-51A070A93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D8272F0-3100-1FF5-249F-2DC5C0C52474}"/>
              </a:ext>
            </a:extLst>
          </p:cNvPr>
          <p:cNvSpPr txBox="1"/>
          <p:nvPr/>
        </p:nvSpPr>
        <p:spPr>
          <a:xfrm>
            <a:off x="427706" y="554354"/>
            <a:ext cx="740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 2) (Até 1 ponto)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desenho a seguir, fora de escala, ilustra a famosa Segunda Lei de Kepler, com o Sol ocupando um dos focos da elipse orbital, que neste caso está com a sua excentricidade exagerada.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A77BF2-B8D7-7065-9F05-76D53EC66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051" y="556721"/>
            <a:ext cx="3776916" cy="2258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CB76CCF-BE95-32E3-8C3C-E7305BA43420}"/>
              </a:ext>
            </a:extLst>
          </p:cNvPr>
          <p:cNvSpPr txBox="1"/>
          <p:nvPr/>
        </p:nvSpPr>
        <p:spPr>
          <a:xfrm>
            <a:off x="633050" y="3068960"/>
            <a:ext cx="10636974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 (   ) Se os intervalos de tempos entre AB e XY forem os mesmos (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pt-P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pt-P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XY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então a área compreendida entre os pontos A-B-Sol é igual à área compreendida entre os pontos X-Y-Sol.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 (   ) A velocidade orbital entre os pontos A e B é maior do que entre os pontos X e Y.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 (   ) Os pontos A e B estão mais perto do periélio do planeta do que os pontos X e Y.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 (   ) Entre os pontos X e Y o planeta está acelerado.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 (   ) Entre os pontos A e B o planeta está acelerado.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CD08DD-6DCF-6519-4342-412972AA048A}"/>
              </a:ext>
            </a:extLst>
          </p:cNvPr>
          <p:cNvSpPr txBox="1"/>
          <p:nvPr/>
        </p:nvSpPr>
        <p:spPr>
          <a:xfrm>
            <a:off x="427705" y="1891461"/>
            <a:ext cx="74056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 esta Lei e o desenho, PRIMEIRO coloque F ou V na frente de cada afirmação e DEPOIS escolha a linha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082063" y="3444065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067997" y="4060260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067996" y="4403301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082063" y="4777712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082064" y="5143473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5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7F3CF-B240-9699-8813-52481C6E2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6D1847-B0D0-B8D0-D091-24133923D67F}"/>
              </a:ext>
            </a:extLst>
          </p:cNvPr>
          <p:cNvSpPr txBox="1"/>
          <p:nvPr/>
        </p:nvSpPr>
        <p:spPr>
          <a:xfrm>
            <a:off x="910977" y="620688"/>
            <a:ext cx="9054697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</a:p>
          <a:p>
            <a:pPr algn="just" hangingPunct="0">
              <a:spcAft>
                <a:spcPts val="600"/>
              </a:spcAft>
            </a:pPr>
            <a:endParaRPr lang="pt-PT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 ) 1ª (V), 2ª (V), 3ª (V), 4ª (V), 5ª (F)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 ) 1ª (V), 2ª (V), 3ª (V), 4ª (V), 5ª (V) 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 ) 1ª (V), 2ª (V), 3ª (V), 4ª (F), 5ª (F)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 ) 1ª (F), 2ª (V), 3ª (F), 4ª (F), 5ª (V)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 ) 1ª (F), 2ª (F), 3ª (F), 4ª (F), 5ª (F)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749340" y="2040886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6650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604A7-B094-D10C-8F79-C03C0E59B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3AB71B7-E610-118D-F5B2-FAA691CF63EC}"/>
              </a:ext>
            </a:extLst>
          </p:cNvPr>
          <p:cNvSpPr txBox="1"/>
          <p:nvPr/>
        </p:nvSpPr>
        <p:spPr>
          <a:xfrm>
            <a:off x="783380" y="471222"/>
            <a:ext cx="603504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3) (1 ponto)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gráfico traz a relação entre a profundidade e o diâmetro das crateras em quatro luas do Sistema Solar.</a:t>
            </a: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“quebras” das linhas marcam a transição de crateras simples para complexas (primeira “quebra” em 1) e de crateras complexas para bacias com multianéis (segunda “quebra” em 2).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573516-C78B-5460-E683-2A50C218D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49" y="385341"/>
            <a:ext cx="3816424" cy="3176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9E0AA-E8E8-3F8F-C661-490F7CE5F963}"/>
              </a:ext>
            </a:extLst>
          </p:cNvPr>
          <p:cNvSpPr txBox="1"/>
          <p:nvPr/>
        </p:nvSpPr>
        <p:spPr>
          <a:xfrm>
            <a:off x="910977" y="4077072"/>
            <a:ext cx="105600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 (   ) De maneira geral, crateras com 1 km de diâmetro também costumam ter 1 km de profundidade.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 (   ) Na lua Europa só encontramos crateras simples.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 (   ) Na Lua, crateras com diâmetros de até 10 km são consideradas crateras simples.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A profundidade das crateras da Lua é sempre menor do que as de Ganimedes.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Em Titã encontramos todos os três tipos de crateras.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46571A-776A-CB2A-56A9-25FB9D6608D1}"/>
              </a:ext>
            </a:extLst>
          </p:cNvPr>
          <p:cNvSpPr txBox="1"/>
          <p:nvPr/>
        </p:nvSpPr>
        <p:spPr>
          <a:xfrm>
            <a:off x="783380" y="3067362"/>
            <a:ext cx="644265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apresentadas no gráfico,</a:t>
            </a: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afirmação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264586" y="4790049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4595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4515-BD8B-D2D5-14ED-8C4380CB4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9C68CC-A1F0-2BB6-E2FE-638D8DE26011}"/>
              </a:ext>
            </a:extLst>
          </p:cNvPr>
          <p:cNvSpPr txBox="1"/>
          <p:nvPr/>
        </p:nvSpPr>
        <p:spPr>
          <a:xfrm>
            <a:off x="478929" y="332656"/>
            <a:ext cx="7128792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4) (1 ponto)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Quando o Sol passa pelo ponto mais alto do céu, dizemos que está acontecendo o meio-dia solar verdadeiro. Quando, no dia seguinte, ele passa novamente por este ponto, dizemos que se passou </a:t>
            </a:r>
            <a:r>
              <a:rPr lang="pt-PT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Dia Solar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Se usarmos as estrelas como referência, quando uma determinada estrela passa pelo mesmo lugar no dia seguinte, dizemos que se passou </a:t>
            </a:r>
            <a:r>
              <a:rPr lang="pt-PT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Dia Sideral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a seguir traz o esquema, fora de escala, da órbita da Terra em torno do Sol em três momentos distintos e consecutivos: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CF43B3-0972-B434-8AA0-04ED61FFE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45" y="251794"/>
            <a:ext cx="2984140" cy="4028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412F3C3-EDB4-0575-910E-9C60614AF739}"/>
              </a:ext>
            </a:extLst>
          </p:cNvPr>
          <p:cNvSpPr txBox="1"/>
          <p:nvPr/>
        </p:nvSpPr>
        <p:spPr>
          <a:xfrm>
            <a:off x="1415033" y="4426435"/>
            <a:ext cx="9846785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 esta imagem e baseado nos seus conhecimentos, assinale a opção correta.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   ) Entre o momento A e o momento C se passou um Dia Sideral.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   ) Entre o momento A e o momento B se passou um Dia Sideral.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   ) Entre o momento A e o momento B se passou um Dia Solar.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   ) Entre o momento A e o momento B se passaram 24 horas.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   ) Entre o momento A e o momento C se passaram 24 horas e 4 min.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D07F64-D388-C571-4592-5083A9DBEFB3}"/>
              </a:ext>
            </a:extLst>
          </p:cNvPr>
          <p:cNvSpPr txBox="1"/>
          <p:nvPr/>
        </p:nvSpPr>
        <p:spPr>
          <a:xfrm>
            <a:off x="478929" y="3140799"/>
            <a:ext cx="7128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a seguir traz o esquema, fora de escala, da órbita da Terra em torno do Sol em três momentos distintos e consecutivos: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777475" y="514984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4653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6263C-1835-1D2F-D26E-F056350D3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9AEE4CD-239D-0E25-ACD3-A451C97AFC7D}"/>
              </a:ext>
            </a:extLst>
          </p:cNvPr>
          <p:cNvSpPr txBox="1"/>
          <p:nvPr/>
        </p:nvSpPr>
        <p:spPr>
          <a:xfrm>
            <a:off x="332753" y="280502"/>
            <a:ext cx="6264696" cy="2568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uestão 5) (Até 1 ponto)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a seguir traz o balanço médio de energia dos dois gigantes gasosos do Sistema Solar entre a luz solar incidente (fluxo solar), uma parte da qual é refletida e o restante é absorvida e subsequentemente reemitida no comprimento de onda do infravermelho térmico.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Além disso, ambos os planetas possuem fontes internas de energia que contribuem para aumentar suas emissões em infravermelho. Os valores apresentados estão em W/m</a:t>
            </a:r>
            <a:r>
              <a:rPr lang="pt-PT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extraídos de várias fontes.</a:t>
            </a:r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B3EB55-55DB-DCA6-CFC1-94191E8D5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 bwMode="auto">
          <a:xfrm>
            <a:off x="6745466" y="533231"/>
            <a:ext cx="4824856" cy="2062744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5C4AF8E-F69E-002A-0031-21A234A2CEF4}"/>
              </a:ext>
            </a:extLst>
          </p:cNvPr>
          <p:cNvSpPr txBox="1"/>
          <p:nvPr/>
        </p:nvSpPr>
        <p:spPr>
          <a:xfrm>
            <a:off x="861459" y="3758460"/>
            <a:ext cx="107178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 (   ) Da luz solar que recebem, Júpiter absorve, percentualmente, um pouco menos do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Saturno.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 (   ) A luz solar recebida por Saturno é, percentualmente, mais intensa do que a de Júpiter por conta dos seus anéis.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 (   ) Ambos os planetas emitem mais energia do que recebem do Sol.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 (   ) Da luz solar que recebem, Saturno reflete, percentualmente, um pouco mais do que Júpiter.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 (   ) Júpiter possui uma fonte interna de calor mais intensa do que a de Saturno.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72BD1E-4773-0161-FC15-660C16D3BED0}"/>
              </a:ext>
            </a:extLst>
          </p:cNvPr>
          <p:cNvSpPr txBox="1"/>
          <p:nvPr/>
        </p:nvSpPr>
        <p:spPr>
          <a:xfrm>
            <a:off x="332753" y="2947733"/>
            <a:ext cx="10943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apresentadas,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frente de cada afirmação 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escolha a linha que contém a sequência correta de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307147" y="4749578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307147" y="511533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307148" y="5467029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37E2B7-1675-14C5-9FCF-9B701D4C5A6C}"/>
              </a:ext>
            </a:extLst>
          </p:cNvPr>
          <p:cNvSpPr txBox="1"/>
          <p:nvPr/>
        </p:nvSpPr>
        <p:spPr>
          <a:xfrm>
            <a:off x="1315330" y="3761322"/>
            <a:ext cx="269721" cy="36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7D1563-756B-FC31-8CEC-1CD9F516E397}"/>
              </a:ext>
            </a:extLst>
          </p:cNvPr>
          <p:cNvSpPr txBox="1"/>
          <p:nvPr/>
        </p:nvSpPr>
        <p:spPr>
          <a:xfrm>
            <a:off x="1329398" y="4141149"/>
            <a:ext cx="269721" cy="36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8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8B50-1560-01CD-5171-51ED4323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7DD966-40BF-E423-9BC7-5A8F59B56731}"/>
              </a:ext>
            </a:extLst>
          </p:cNvPr>
          <p:cNvSpPr txBox="1"/>
          <p:nvPr/>
        </p:nvSpPr>
        <p:spPr>
          <a:xfrm>
            <a:off x="982985" y="620689"/>
            <a:ext cx="806957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 ) 1ª (F), 2ª (F), 3ª (V), 4ª (V), 5ª (F)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 ) 1ª (F), 2ª (F), 3ª (V), 4ª (F), 5ª (F)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 ) 1ª (V), 2ª (V), 3ª (F), 4ª (V), 5ª (V)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 ) 1ª (F), 2ª (F), 3ª (V), 4ª (V), 5ª (V) 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 ) 1ª (V), 2ª (V), 3ª (F), 4ª (F), 5ª (F)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818945" y="2377016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2750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3714</Words>
  <Application>Microsoft Office PowerPoint</Application>
  <PresentationFormat>Personalizar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João Canalle</cp:lastModifiedBy>
  <cp:revision>51</cp:revision>
  <dcterms:created xsi:type="dcterms:W3CDTF">2020-08-01T16:25:14Z</dcterms:created>
  <dcterms:modified xsi:type="dcterms:W3CDTF">2024-03-20T01:42:56Z</dcterms:modified>
</cp:coreProperties>
</file>